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  <p:sldMasterId id="2147483780" r:id="rId2"/>
  </p:sldMasterIdLst>
  <p:notesMasterIdLst>
    <p:notesMasterId r:id="rId42"/>
  </p:notesMasterIdLst>
  <p:handoutMasterIdLst>
    <p:handoutMasterId r:id="rId43"/>
  </p:handoutMasterIdLst>
  <p:sldIdLst>
    <p:sldId id="319" r:id="rId3"/>
    <p:sldId id="257" r:id="rId4"/>
    <p:sldId id="393" r:id="rId5"/>
    <p:sldId id="473" r:id="rId6"/>
    <p:sldId id="462" r:id="rId7"/>
    <p:sldId id="464" r:id="rId8"/>
    <p:sldId id="474" r:id="rId9"/>
    <p:sldId id="465" r:id="rId10"/>
    <p:sldId id="506" r:id="rId11"/>
    <p:sldId id="509" r:id="rId12"/>
    <p:sldId id="463" r:id="rId13"/>
    <p:sldId id="478" r:id="rId14"/>
    <p:sldId id="467" r:id="rId15"/>
    <p:sldId id="483" r:id="rId16"/>
    <p:sldId id="482" r:id="rId17"/>
    <p:sldId id="484" r:id="rId18"/>
    <p:sldId id="485" r:id="rId19"/>
    <p:sldId id="486" r:id="rId20"/>
    <p:sldId id="488" r:id="rId21"/>
    <p:sldId id="489" r:id="rId22"/>
    <p:sldId id="490" r:id="rId23"/>
    <p:sldId id="468" r:id="rId24"/>
    <p:sldId id="491" r:id="rId25"/>
    <p:sldId id="492" r:id="rId26"/>
    <p:sldId id="514" r:id="rId27"/>
    <p:sldId id="471" r:id="rId28"/>
    <p:sldId id="497" r:id="rId29"/>
    <p:sldId id="498" r:id="rId30"/>
    <p:sldId id="499" r:id="rId31"/>
    <p:sldId id="500" r:id="rId32"/>
    <p:sldId id="501" r:id="rId33"/>
    <p:sldId id="502" r:id="rId34"/>
    <p:sldId id="510" r:id="rId35"/>
    <p:sldId id="511" r:id="rId36"/>
    <p:sldId id="512" r:id="rId37"/>
    <p:sldId id="513" r:id="rId38"/>
    <p:sldId id="472" r:id="rId39"/>
    <p:sldId id="503" r:id="rId40"/>
    <p:sldId id="51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8" autoAdjust="0"/>
    <p:restoredTop sz="94472" autoAdjust="0"/>
  </p:normalViewPr>
  <p:slideViewPr>
    <p:cSldViewPr>
      <p:cViewPr>
        <p:scale>
          <a:sx n="75" d="100"/>
          <a:sy n="75" d="100"/>
        </p:scale>
        <p:origin x="-8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D227BB-CEF6-4681-85C3-8B870AD96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141BF1-AB5A-427D-90D4-B318B54A62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7B409-10F3-4EB0-A8EC-70D099BFAA3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64579-8EF2-49E7-B468-1AAB306B95A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5DCEE-0EFA-4615-92CF-4C248581CEC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630DA-0CF4-4A70-9E00-D53E513AFE6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4757E-17AE-4ABC-8DFC-A28BCBBA90C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83862-7D44-4ECF-A934-8BAE6D1A49F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3B958-BF5F-4A90-BE30-0CC67F39D06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76507-CDE7-4CEB-90CA-D2B9F4FB6E1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AADB9A-7B48-48A4-A90C-FB9559B1FEAA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45E71-E9AB-4B15-B1BA-CCCDFEF4A9C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4997E-5204-43DC-B2CB-A465253C5770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B935A-9D58-4D19-B500-B5A7EA93E46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17FF9-F22E-443B-8190-292AB183902F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2BC84-7650-4C2E-A1E8-5A071FE193F1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EBA88-14C8-46B5-986A-79A45051AC9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9C4B0-FF97-4021-A839-DE5026458A51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5DB30-3384-4871-AECD-E37D05F82E4E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9CEF6-60E1-40AE-9249-5CA6DE0B9F5E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A274E-98CD-4983-863D-3B37A67E0192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F4E0F-49BF-4551-AF49-170043D22A2F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083E1B-C260-4DF2-A9A8-6BD302B1D03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BA83B-F1D4-4727-B8DE-C3D1F1605AFB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FBC1D-765C-484A-B105-7BD2D92AC50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B799CC-DCA8-478F-B26A-27484FDAE27B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55AE4-BE1E-4457-9F44-6D010EA4A7C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19D8F-B593-4110-8306-D4E07B1151AB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AE707-E35C-4D26-A5DC-B14429F1C5BF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DA7A9-DD7D-4016-B9E7-B5F50FD94C1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82574-D752-4261-9B6B-5943215935BF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A4760-E4F2-4F1A-839B-BDFFBD005376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30C49-85BE-4943-81E5-2CF15E707A5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C8D0F-3B17-497A-B3A9-0867785EC115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E8FFD-55AB-4D4D-BEE5-82F4DF13E46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9AB7A-3638-4472-960D-08A983EC5F1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F367D-2DFA-4927-8254-95AABFC21738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CECE5-2329-4B02-8FB8-08465B4399C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810ED-513D-4E8D-9ECF-D6E2F9EFA4E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2DE40-B23D-40BF-B76A-2D61169F6E0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7C042B7-F10C-4670-AE57-788E1AC611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D870D-E4C2-4E25-AF67-5CF716F724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3A92-1F72-410A-9F62-8E3675BAD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03D0A-D70C-4A45-B36A-9B12FC42A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BF601-FDA5-4FBD-BDC2-748187C58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E537C-D980-4A91-AB4A-C57C59C826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66E4-59D3-466E-8B02-E5834A13EC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E56A0-B343-4B43-BD43-78CAFED59F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8C14C-3636-4329-9E16-AC7274F281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CC0C1-11A2-4B33-9D1C-24863D151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BE3A4-C005-4A8B-A693-4080B3D06C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DDC3-F62B-4216-B460-D0E0CA571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5A06E-71D5-47A6-A9A4-5F4C2AC47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3701B-D77A-4503-8C8E-624F612B0C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E001-92DD-4CBE-BF88-D79613A15C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AEE9-0DA2-407B-8245-A2A74E68A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E8F47-66CE-4778-B295-CE4045CB0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D8C6-1209-4BB0-BDD5-AEC5AC0D7A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B81C-6C8E-4095-B24D-376EC0CAF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65F6-43FB-460F-BC97-F01EF17DF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1632D-20FC-41CE-9B6B-DDEC4C377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Programming Logic &amp; Design, </a:t>
            </a:r>
            <a:r>
              <a:rPr lang="en-US" smtClean="0"/>
              <a:t>Seventh </a:t>
            </a:r>
            <a:r>
              <a:rPr lang="en-US"/>
              <a:t>Edition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A6B0CD56-2B61-40AE-9F16-DE84B4B4D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C647AA15-E3CA-41F8-8B63-BA842232E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Programming Logic &amp; Design, Seventh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2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3124200"/>
            <a:ext cx="80010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Programming Logic and Design</a:t>
            </a:r>
            <a:br>
              <a:rPr lang="en-US" dirty="0" smtClean="0"/>
            </a:br>
            <a:r>
              <a:rPr lang="en-US" i="1" dirty="0" smtClean="0"/>
              <a:t>Seventh Edition</a:t>
            </a:r>
            <a:endParaRPr lang="en-US" sz="3200" i="1" dirty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95800"/>
            <a:ext cx="80772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Chapter 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Looping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Loop in a Program’s Mainline Logic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steps should occur in every properly functioning loop</a:t>
            </a:r>
          </a:p>
          <a:p>
            <a:pPr lvl="1" eaLnBrk="1" hangingPunct="1"/>
            <a:r>
              <a:rPr lang="en-US" dirty="0" smtClean="0"/>
              <a:t>Provide a starting value for the variable that will control the loop</a:t>
            </a:r>
          </a:p>
          <a:p>
            <a:pPr lvl="1" eaLnBrk="1" hangingPunct="1"/>
            <a:r>
              <a:rPr lang="en-US" dirty="0" smtClean="0"/>
              <a:t>Test the loop control variable to determine whether the loop body executes</a:t>
            </a:r>
          </a:p>
          <a:p>
            <a:pPr lvl="1" eaLnBrk="1" hangingPunct="1"/>
            <a:r>
              <a:rPr lang="en-US" dirty="0" smtClean="0"/>
              <a:t>Alter the loop control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D4798D-8D6D-430B-BC9F-F4BB958AE0F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Nested Loops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Nested loops</a:t>
            </a:r>
            <a:r>
              <a:rPr lang="en-US" dirty="0" smtClean="0"/>
              <a:t>: loops within loops</a:t>
            </a:r>
          </a:p>
          <a:p>
            <a:pPr eaLnBrk="1" hangingPunct="1"/>
            <a:r>
              <a:rPr lang="en-US" b="1" dirty="0" smtClean="0"/>
              <a:t>Outer loop</a:t>
            </a:r>
            <a:r>
              <a:rPr lang="en-US" dirty="0" smtClean="0"/>
              <a:t>: the loop that contains the other loop</a:t>
            </a:r>
          </a:p>
          <a:p>
            <a:pPr eaLnBrk="1" hangingPunct="1"/>
            <a:r>
              <a:rPr lang="en-US" b="1" dirty="0" smtClean="0"/>
              <a:t>Inner loop</a:t>
            </a:r>
            <a:r>
              <a:rPr lang="en-US" dirty="0" smtClean="0"/>
              <a:t>: the loop that is contained</a:t>
            </a:r>
          </a:p>
          <a:p>
            <a:pPr eaLnBrk="1" hangingPunct="1"/>
            <a:r>
              <a:rPr lang="en-US" dirty="0" smtClean="0"/>
              <a:t>Needed when values of two (or more) variables repeat to produce every combination of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F8274B-C0FD-4769-88F2-11DB76CCAF5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</a:t>
            </a:r>
            <a:r>
              <a:rPr lang="en-US" smtClean="0"/>
              <a:t>and </a:t>
            </a:r>
            <a:r>
              <a:rPr lang="en-US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47800"/>
            <a:ext cx="58102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6A6B6E-DECF-4A98-AB1A-E9E0E14A08E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0" y="6019800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5-8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for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AnswerSheet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program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Nested Loops (continued)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Common Loop Mistakes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Mistake: neglecting to initialize the loop control variable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name</a:t>
            </a:r>
            <a:r>
              <a:rPr lang="en-US" dirty="0" smtClean="0"/>
              <a:t> statement removed</a:t>
            </a:r>
          </a:p>
          <a:p>
            <a:pPr lvl="2" eaLnBrk="1" hangingPunct="1"/>
            <a:r>
              <a:rPr lang="en-US" dirty="0" smtClean="0"/>
              <a:t>Value of </a:t>
            </a:r>
            <a:r>
              <a:rPr lang="en-US" dirty="0" smtClean="0">
                <a:latin typeface="Courier New" pitchFamily="49" charset="0"/>
              </a:rPr>
              <a:t>name</a:t>
            </a:r>
            <a:r>
              <a:rPr lang="en-US" dirty="0" smtClean="0"/>
              <a:t> unknown or garbage</a:t>
            </a:r>
          </a:p>
          <a:p>
            <a:pPr lvl="2" eaLnBrk="1" hangingPunct="1"/>
            <a:r>
              <a:rPr lang="en-US" dirty="0" smtClean="0"/>
              <a:t>Program may end before any labels printed</a:t>
            </a:r>
          </a:p>
          <a:p>
            <a:pPr lvl="2" eaLnBrk="1" hangingPunct="1"/>
            <a:r>
              <a:rPr lang="en-US" dirty="0" smtClean="0"/>
              <a:t>100 labels printed with an invalid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21862-C3E1-46E0-AB90-762605EC513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E923B-5BBF-4D32-B9EE-E708D11C8FC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533400" y="533400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Incorrect logic for greeting program because the loop control variable initialization is missing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515" y="304800"/>
            <a:ext cx="7906628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Common Loop Mistakes (continued)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Mistake: neglecting to alter the loop control variable</a:t>
            </a:r>
          </a:p>
          <a:p>
            <a:pPr lvl="1" eaLnBrk="1" hangingPunct="1"/>
            <a:r>
              <a:rPr lang="en-US" dirty="0" smtClean="0"/>
              <a:t>Remove </a:t>
            </a:r>
            <a:r>
              <a:rPr lang="en-US" dirty="0" smtClean="0">
                <a:latin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</a:rPr>
              <a:t>name</a:t>
            </a:r>
            <a:r>
              <a:rPr lang="en-US" dirty="0" smtClean="0"/>
              <a:t> instruction from outer loop</a:t>
            </a:r>
          </a:p>
          <a:p>
            <a:pPr lvl="2" eaLnBrk="1" hangingPunct="1"/>
            <a:r>
              <a:rPr lang="en-US" dirty="0" smtClean="0"/>
              <a:t>User never enters a name after the first one</a:t>
            </a:r>
          </a:p>
          <a:p>
            <a:pPr lvl="2" eaLnBrk="1" hangingPunct="1"/>
            <a:r>
              <a:rPr lang="en-US" dirty="0" smtClean="0"/>
              <a:t>Inner loop executes infinitely</a:t>
            </a:r>
          </a:p>
          <a:p>
            <a:pPr eaLnBrk="1" hangingPunct="1"/>
            <a:r>
              <a:rPr lang="en-US" dirty="0" smtClean="0"/>
              <a:t>Always incorrect to create a loop that cannot terminate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D8942D-06F4-4A8E-AB0D-B07FF2184F4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C42895-CC85-4DD7-84E0-57FA49ABF50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03225" y="5810250"/>
            <a:ext cx="822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5-11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Incorrect logic for greeting program because the loop control variable is not altered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0"/>
            <a:ext cx="6238875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Common Loop Mistakes (continued)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Mistake: using the wrong comparison with the loop control variable</a:t>
            </a:r>
          </a:p>
          <a:p>
            <a:pPr lvl="1" eaLnBrk="1" hangingPunct="1"/>
            <a:r>
              <a:rPr lang="en-US" dirty="0" smtClean="0"/>
              <a:t>Programmers must use correct comparison</a:t>
            </a:r>
          </a:p>
          <a:p>
            <a:pPr lvl="1" eaLnBrk="1" hangingPunct="1"/>
            <a:r>
              <a:rPr lang="en-US" dirty="0" smtClean="0"/>
              <a:t>Seriousness depends on actions performed within a loop</a:t>
            </a:r>
          </a:p>
          <a:p>
            <a:pPr lvl="2" eaLnBrk="1" hangingPunct="1"/>
            <a:r>
              <a:rPr lang="en-US" dirty="0" smtClean="0">
                <a:solidFill>
                  <a:schemeClr val="bg1"/>
                </a:solidFill>
              </a:rPr>
              <a:t>Overcharge insurance customer by one month</a:t>
            </a:r>
          </a:p>
          <a:p>
            <a:pPr lvl="2" eaLnBrk="1" hangingPunct="1"/>
            <a:r>
              <a:rPr lang="en-US" dirty="0" smtClean="0">
                <a:solidFill>
                  <a:schemeClr val="bg1"/>
                </a:solidFill>
              </a:rPr>
              <a:t>Overbook a flight on airline application </a:t>
            </a:r>
          </a:p>
          <a:p>
            <a:pPr lvl="2" eaLnBrk="1" hangingPunct="1"/>
            <a:r>
              <a:rPr lang="en-US" dirty="0" smtClean="0">
                <a:solidFill>
                  <a:schemeClr val="bg1"/>
                </a:solidFill>
              </a:rPr>
              <a:t>Dispense extra medication to patients in pharmacy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C174D-0E5C-442C-8F69-E7A05B418EF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"/>
            <a:ext cx="510430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833540-CD04-495F-B549-52DB551E61BA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5791200"/>
            <a:ext cx="9144000" cy="609600"/>
          </a:xfrm>
        </p:spPr>
        <p:txBody>
          <a:bodyPr/>
          <a:lstStyle/>
          <a:p>
            <a:pPr marL="0" indent="0" algn="ctr" eaLnBrk="1" hangingPunct="1">
              <a:buFontTx/>
              <a:buNone/>
              <a:tabLst>
                <a:tab pos="0" algn="l"/>
              </a:tabLst>
            </a:pPr>
            <a:r>
              <a:rPr lang="en-US" sz="1800" b="1" dirty="0" smtClean="0"/>
              <a:t>Figure 5-12 </a:t>
            </a:r>
            <a:r>
              <a:rPr lang="en-US" sz="1800" dirty="0" smtClean="0"/>
              <a:t>Incorrect logic for greeting program because the wrong test is made with the loop control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Common Loop Mistakes (continued)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Mistake: including statements inside the loop that belong outside the loop</a:t>
            </a:r>
          </a:p>
          <a:p>
            <a:pPr lvl="1" eaLnBrk="1" hangingPunct="1"/>
            <a:r>
              <a:rPr lang="en-US" dirty="0" smtClean="0"/>
              <a:t>Example: discount every item by 30 percent</a:t>
            </a:r>
          </a:p>
          <a:p>
            <a:pPr lvl="1" eaLnBrk="1" hangingPunct="1"/>
            <a:r>
              <a:rPr lang="en-US" dirty="0" smtClean="0"/>
              <a:t>Inefficient because the same value is calculated 100 separate times for each price that is entered</a:t>
            </a:r>
          </a:p>
          <a:p>
            <a:pPr lvl="1" eaLnBrk="1" hangingPunct="1"/>
            <a:r>
              <a:rPr lang="en-US" dirty="0" smtClean="0"/>
              <a:t>Move outside the loop for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BBD36-BEC6-400E-9C58-DC36362A7AF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this chapter, you will learn about:</a:t>
            </a:r>
          </a:p>
          <a:p>
            <a:pPr lvl="1" eaLnBrk="1" hangingPunct="1"/>
            <a:r>
              <a:rPr lang="en-US" dirty="0" smtClean="0"/>
              <a:t>The advantages of looping</a:t>
            </a:r>
          </a:p>
          <a:p>
            <a:pPr lvl="1" eaLnBrk="1" hangingPunct="1"/>
            <a:r>
              <a:rPr lang="en-US" dirty="0" smtClean="0"/>
              <a:t>Using a loop control variable</a:t>
            </a:r>
          </a:p>
          <a:p>
            <a:pPr lvl="1" eaLnBrk="1" hangingPunct="1"/>
            <a:r>
              <a:rPr lang="en-US" dirty="0" smtClean="0"/>
              <a:t>Nested loops</a:t>
            </a:r>
          </a:p>
          <a:p>
            <a:pPr lvl="1" eaLnBrk="1" hangingPunct="1"/>
            <a:r>
              <a:rPr lang="en-US" dirty="0" smtClean="0"/>
              <a:t>Avoiding common loop mistakes</a:t>
            </a:r>
          </a:p>
          <a:p>
            <a:pPr lvl="1" eaLnBrk="1" hangingPunct="1"/>
            <a:r>
              <a:rPr lang="en-US" dirty="0" smtClean="0"/>
              <a:t>Using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</a:p>
          <a:p>
            <a:pPr lvl="1" eaLnBrk="1" hangingPunct="1"/>
            <a:r>
              <a:rPr lang="en-US" dirty="0" smtClean="0"/>
              <a:t>Common loop applications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01BDE-B627-48AE-B3E9-1DE1DB9E3D1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877875-2BA1-4ADE-8EBB-AB5B59EC798B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0" y="5656263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Inefficient way to produce 100 discount price stickers for differently priced items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0"/>
            <a:ext cx="494504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0"/>
            <a:ext cx="4835875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2F1FE5-C67B-42D3-B1DA-12A8C2EB8D84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381000" y="6076950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5-14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Improved discount sticker-making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 Unicode MS" pitchFamily="34" charset="-128"/>
              <a:buChar char="•"/>
            </a:pPr>
            <a:r>
              <a:rPr lang="en-US" b="1" dirty="0" smtClean="0">
                <a:latin typeface="Courier New" pitchFamily="49" charset="0"/>
              </a:rPr>
              <a:t>for</a:t>
            </a:r>
            <a:r>
              <a:rPr lang="en-US" b="1" dirty="0" smtClean="0"/>
              <a:t> statement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</a:rPr>
              <a:t>for</a:t>
            </a:r>
            <a:r>
              <a:rPr lang="en-US" b="1" dirty="0" smtClean="0"/>
              <a:t> loop</a:t>
            </a:r>
            <a:r>
              <a:rPr lang="en-US" dirty="0" smtClean="0"/>
              <a:t> is a definite loop</a:t>
            </a:r>
          </a:p>
          <a:p>
            <a:pPr eaLnBrk="1" hangingPunct="1"/>
            <a:r>
              <a:rPr lang="en-US" dirty="0" smtClean="0"/>
              <a:t>Provides three actions in one structure</a:t>
            </a:r>
          </a:p>
          <a:p>
            <a:pPr lvl="1" eaLnBrk="1" hangingPunct="1"/>
            <a:r>
              <a:rPr lang="en-US" dirty="0" smtClean="0"/>
              <a:t>Initializes</a:t>
            </a:r>
          </a:p>
          <a:p>
            <a:pPr lvl="1" eaLnBrk="1" hangingPunct="1"/>
            <a:r>
              <a:rPr lang="en-US" dirty="0" smtClean="0"/>
              <a:t>Evaluates</a:t>
            </a:r>
          </a:p>
          <a:p>
            <a:pPr lvl="1" eaLnBrk="1" hangingPunct="1"/>
            <a:r>
              <a:rPr lang="en-US" dirty="0" smtClean="0"/>
              <a:t>Alters</a:t>
            </a:r>
          </a:p>
          <a:p>
            <a:pPr eaLnBrk="1" hangingPunct="1"/>
            <a:r>
              <a:rPr lang="en-US" dirty="0" smtClean="0"/>
              <a:t>Takes the form: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sz="2200" dirty="0" smtClean="0">
                <a:latin typeface="Courier New" pitchFamily="49" charset="0"/>
              </a:rPr>
              <a:t>for </a:t>
            </a:r>
            <a:r>
              <a:rPr lang="en-US" sz="2200" dirty="0" err="1" smtClean="0">
                <a:latin typeface="Courier New" pitchFamily="49" charset="0"/>
              </a:rPr>
              <a:t>loopControlVariable</a:t>
            </a:r>
            <a:r>
              <a:rPr lang="en-US" sz="2200" dirty="0" smtClean="0">
                <a:latin typeface="Courier New" pitchFamily="49" charset="0"/>
              </a:rPr>
              <a:t> = </a:t>
            </a:r>
            <a:r>
              <a:rPr lang="en-US" sz="2200" dirty="0" err="1" smtClean="0">
                <a:latin typeface="Courier New" pitchFamily="49" charset="0"/>
              </a:rPr>
              <a:t>initialValue</a:t>
            </a:r>
            <a:r>
              <a:rPr lang="en-US" sz="2200" dirty="0" smtClean="0">
                <a:latin typeface="Courier New" pitchFamily="49" charset="0"/>
              </a:rPr>
              <a:t> to </a:t>
            </a:r>
            <a:r>
              <a:rPr lang="en-US" sz="2200" dirty="0" err="1" smtClean="0">
                <a:latin typeface="Courier New" pitchFamily="49" charset="0"/>
              </a:rPr>
              <a:t>finalValue</a:t>
            </a:r>
            <a:r>
              <a:rPr lang="en-US" sz="2200" dirty="0" smtClean="0">
                <a:latin typeface="Courier New" pitchFamily="49" charset="0"/>
              </a:rPr>
              <a:t> step </a:t>
            </a:r>
            <a:r>
              <a:rPr lang="en-US" sz="2200" dirty="0" err="1" smtClean="0">
                <a:latin typeface="Courier New" pitchFamily="49" charset="0"/>
              </a:rPr>
              <a:t>stepValue</a:t>
            </a:r>
            <a:endParaRPr lang="en-US" sz="2200" dirty="0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	do something</a:t>
            </a:r>
          </a:p>
          <a:p>
            <a:pPr lvl="1" eaLnBrk="1" hangingPunct="1"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</a:rPr>
              <a:t>endfor</a:t>
            </a:r>
            <a:endParaRPr lang="en-US" sz="2200" dirty="0" smtClean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5FD078-F64E-40A9-9394-248BDA46E84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(continued)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  <a:p>
            <a:pPr marL="857250" lvl="2" indent="0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for count = 0 to 3 step 1</a:t>
            </a:r>
          </a:p>
          <a:p>
            <a:pPr marL="857250" lvl="2" indent="0" eaLnBrk="1" hangingPunct="1">
              <a:buFontTx/>
              <a:buNone/>
            </a:pPr>
            <a:r>
              <a:rPr lang="en-US" dirty="0" smtClean="0">
                <a:latin typeface="Courier New" pitchFamily="49" charset="0"/>
              </a:rPr>
              <a:t>		output "Hello"</a:t>
            </a:r>
          </a:p>
          <a:p>
            <a:pPr marL="857250" lvl="2" indent="0" eaLnBrk="1" hangingPunct="1">
              <a:buFontTx/>
              <a:buNone/>
            </a:pPr>
            <a:r>
              <a:rPr lang="en-US" dirty="0" err="1" smtClean="0">
                <a:latin typeface="Courier New" pitchFamily="49" charset="0"/>
              </a:rPr>
              <a:t>endfor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Initializes </a:t>
            </a:r>
            <a:r>
              <a:rPr lang="en-US" dirty="0" smtClean="0">
                <a:latin typeface="Courier New" pitchFamily="49" charset="0"/>
              </a:rPr>
              <a:t>count</a:t>
            </a:r>
            <a:r>
              <a:rPr lang="en-US" dirty="0" smtClean="0"/>
              <a:t> variable to 0</a:t>
            </a:r>
          </a:p>
          <a:p>
            <a:pPr eaLnBrk="1" hangingPunct="1"/>
            <a:r>
              <a:rPr lang="en-US" dirty="0" smtClean="0"/>
              <a:t>Checks </a:t>
            </a:r>
            <a:r>
              <a:rPr lang="en-US" dirty="0" smtClean="0">
                <a:latin typeface="Courier New" pitchFamily="49" charset="0"/>
              </a:rPr>
              <a:t>count</a:t>
            </a:r>
            <a:r>
              <a:rPr lang="en-US" dirty="0" smtClean="0"/>
              <a:t> variable against the limit value 3</a:t>
            </a:r>
          </a:p>
          <a:p>
            <a:pPr eaLnBrk="1" hangingPunct="1"/>
            <a:r>
              <a:rPr lang="en-US" dirty="0" smtClean="0"/>
              <a:t>If evaluation is true,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statement body prints the word “Hello”</a:t>
            </a:r>
          </a:p>
          <a:p>
            <a:pPr eaLnBrk="1" hangingPunct="1"/>
            <a:r>
              <a:rPr lang="en-US" dirty="0" smtClean="0"/>
              <a:t>Increases </a:t>
            </a:r>
            <a:r>
              <a:rPr lang="en-US" dirty="0" smtClean="0">
                <a:latin typeface="Courier New" pitchFamily="49" charset="0"/>
              </a:rPr>
              <a:t>count</a:t>
            </a:r>
            <a:r>
              <a:rPr lang="en-US" dirty="0" smtClean="0"/>
              <a:t> by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1E323D-3041-4B0D-B411-EC4EC8D97C4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(continued)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 Unicode MS" pitchFamily="34" charset="-128"/>
              <a:buChar char="•"/>
            </a:pP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statement could be used in place of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statement</a:t>
            </a:r>
          </a:p>
          <a:p>
            <a:pPr eaLnBrk="1" hangingPunct="1"/>
            <a:r>
              <a:rPr lang="en-US" b="1" dirty="0" smtClean="0"/>
              <a:t>Step value</a:t>
            </a:r>
            <a:r>
              <a:rPr lang="en-US" dirty="0" smtClean="0"/>
              <a:t>: the amount by which a loop control variable changes</a:t>
            </a:r>
          </a:p>
          <a:p>
            <a:pPr lvl="1" eaLnBrk="1" hangingPunct="1"/>
            <a:r>
              <a:rPr lang="en-US" dirty="0" smtClean="0"/>
              <a:t>Can be positive or negative (incrementing or decrementing the loop control variable)</a:t>
            </a:r>
          </a:p>
          <a:p>
            <a:pPr lvl="1" eaLnBrk="1" hangingPunct="1"/>
            <a:r>
              <a:rPr lang="en-US" dirty="0" smtClean="0"/>
              <a:t>Default step value is 1</a:t>
            </a:r>
          </a:p>
          <a:p>
            <a:pPr lvl="1" eaLnBrk="1" hangingPunct="1"/>
            <a:r>
              <a:rPr lang="en-US" dirty="0" smtClean="0"/>
              <a:t>Programmer specifies a step value when each pass through the loop changes the loop control variable by a value other than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A4D3F-439A-46B7-A6FE-3379E95DAB9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(continued)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Pretest loop</a:t>
            </a:r>
            <a:r>
              <a:rPr lang="en-US" dirty="0" smtClean="0"/>
              <a:t>: the loop control variable is tested before each iteration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loops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loops are pretest loops</a:t>
            </a:r>
          </a:p>
          <a:p>
            <a:pPr eaLnBrk="1" hangingPunct="1"/>
            <a:r>
              <a:rPr lang="en-US" b="1" dirty="0" smtClean="0"/>
              <a:t>Posttest loop</a:t>
            </a:r>
            <a:r>
              <a:rPr lang="en-US" dirty="0" smtClean="0"/>
              <a:t>: the loop control variable is tested after each iteration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dirty="0" smtClean="0"/>
              <a:t> is a posttest loop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E47038-2818-4D57-A3B7-C8D047F6CA1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</a:t>
            </a:r>
            <a:r>
              <a:rPr lang="en-US" smtClean="0"/>
              <a:t>and </a:t>
            </a:r>
            <a:r>
              <a:rPr lang="en-US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Loop Applications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1-Using a loop to accumulate totals</a:t>
            </a:r>
          </a:p>
          <a:p>
            <a:pPr lvl="1" eaLnBrk="1" hangingPunct="1"/>
            <a:r>
              <a:rPr lang="en-US" dirty="0" smtClean="0"/>
              <a:t>Examples</a:t>
            </a:r>
          </a:p>
          <a:p>
            <a:pPr lvl="2" eaLnBrk="1" hangingPunct="1"/>
            <a:r>
              <a:rPr lang="en-US" dirty="0" smtClean="0"/>
              <a:t>Business reports often include totals</a:t>
            </a:r>
          </a:p>
          <a:p>
            <a:pPr lvl="2" eaLnBrk="1" hangingPunct="1"/>
            <a:r>
              <a:rPr lang="en-US" dirty="0" smtClean="0"/>
              <a:t>List of real estate sold and total value</a:t>
            </a:r>
          </a:p>
          <a:p>
            <a:pPr eaLnBrk="1" hangingPunct="1"/>
            <a:r>
              <a:rPr lang="en-US" b="1" dirty="0" smtClean="0"/>
              <a:t>Accumulator</a:t>
            </a:r>
            <a:r>
              <a:rPr lang="en-US" dirty="0" smtClean="0"/>
              <a:t>: variable that gathers values</a:t>
            </a:r>
          </a:p>
          <a:p>
            <a:pPr lvl="1" eaLnBrk="1" hangingPunct="1"/>
            <a:r>
              <a:rPr lang="en-US" dirty="0" smtClean="0"/>
              <a:t>Similar to a counter</a:t>
            </a:r>
          </a:p>
          <a:p>
            <a:pPr lvl="2" eaLnBrk="1" hangingPunct="1"/>
            <a:r>
              <a:rPr lang="en-US" dirty="0" smtClean="0"/>
              <a:t>Counter increments by 1</a:t>
            </a:r>
          </a:p>
          <a:p>
            <a:pPr lvl="2" eaLnBrk="1" hangingPunct="1"/>
            <a:r>
              <a:rPr lang="en-US" dirty="0" smtClean="0"/>
              <a:t>Accumulator increments by some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DB2657-E1EF-452C-A425-E7D055A67FF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Loop Applications 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Accumulators require three actions</a:t>
            </a:r>
          </a:p>
          <a:p>
            <a:pPr lvl="1" eaLnBrk="1" hangingPunct="1"/>
            <a:r>
              <a:rPr lang="en-US" dirty="0" smtClean="0"/>
              <a:t>Initialize the accumulator to 0</a:t>
            </a:r>
          </a:p>
          <a:p>
            <a:pPr lvl="1" eaLnBrk="1" hangingPunct="1"/>
            <a:r>
              <a:rPr lang="en-US" dirty="0" smtClean="0"/>
              <a:t>Accumulators are altered: once for every data set processed</a:t>
            </a:r>
          </a:p>
          <a:p>
            <a:pPr lvl="1" eaLnBrk="1" hangingPunct="1"/>
            <a:r>
              <a:rPr lang="en-US" dirty="0" smtClean="0"/>
              <a:t>At the end of processing, accumulators are output</a:t>
            </a:r>
            <a:endParaRPr lang="en-US" dirty="0" smtClean="0">
              <a:latin typeface="Courier New" pitchFamily="49" charset="0"/>
            </a:endParaRPr>
          </a:p>
          <a:p>
            <a:pPr eaLnBrk="1" hangingPunct="1"/>
            <a:r>
              <a:rPr lang="en-US" b="1" dirty="0" smtClean="0"/>
              <a:t>Summary reports</a:t>
            </a:r>
          </a:p>
          <a:p>
            <a:pPr lvl="1" eaLnBrk="1" hangingPunct="1"/>
            <a:r>
              <a:rPr lang="en-US" dirty="0" smtClean="0"/>
              <a:t>Contain only totals with no detail data</a:t>
            </a:r>
          </a:p>
          <a:p>
            <a:pPr lvl="1" eaLnBrk="1" hangingPunct="1"/>
            <a:r>
              <a:rPr lang="en-US" dirty="0" smtClean="0"/>
              <a:t>Loops are processed but detail information is not printed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AAF2E-E6DD-4D52-9044-F6FFD5AE6EF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C8885E-A5AC-4F9E-A47E-9D727620DC4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57912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5-16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Month-end real estate sales report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Common Loop Applications (continued)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05000"/>
            <a:ext cx="4232823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6855A1-7DFB-4542-99D4-D1094D6FAC2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5943600"/>
            <a:ext cx="838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5-17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for real estate sales report program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0"/>
            <a:ext cx="4800600" cy="594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the Advantages of Looping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Looping makes computer programming efficient and worthwhile</a:t>
            </a:r>
          </a:p>
          <a:p>
            <a:pPr eaLnBrk="1" hangingPunct="1"/>
            <a:r>
              <a:rPr lang="en-US" dirty="0" smtClean="0"/>
              <a:t>Write one set of instructions to operate on multiple, separate sets of data</a:t>
            </a:r>
          </a:p>
          <a:p>
            <a:pPr eaLnBrk="1" hangingPunct="1"/>
            <a:r>
              <a:rPr lang="en-US" dirty="0" smtClean="0"/>
              <a:t>Loop: a structure that repeats actions while some condition continues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4BDAE-3BF4-4EDC-B5A1-E82354393BB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2-Using a loop to validate data</a:t>
            </a:r>
          </a:p>
          <a:p>
            <a:pPr lvl="1" eaLnBrk="1" hangingPunct="1"/>
            <a:r>
              <a:rPr lang="en-US" b="1" dirty="0" smtClean="0"/>
              <a:t>Defensive programming</a:t>
            </a:r>
            <a:r>
              <a:rPr lang="en-US" dirty="0" smtClean="0"/>
              <a:t>: preparing for all possible errors before they occur</a:t>
            </a:r>
          </a:p>
          <a:p>
            <a:pPr lvl="2" eaLnBrk="1" hangingPunct="1"/>
            <a:r>
              <a:rPr lang="en-US" dirty="0" smtClean="0"/>
              <a:t>When prompting a user for data, no guarantee that data is valid</a:t>
            </a:r>
          </a:p>
          <a:p>
            <a:pPr lvl="1" eaLnBrk="1" hangingPunct="1"/>
            <a:r>
              <a:rPr lang="en-US" b="1" dirty="0" smtClean="0"/>
              <a:t>Validate data</a:t>
            </a:r>
            <a:r>
              <a:rPr lang="en-US" dirty="0" smtClean="0"/>
              <a:t>: make sure data falls in acceptable ranges (month values between 1 and 12)</a:t>
            </a:r>
          </a:p>
          <a:p>
            <a:pPr lvl="1" eaLnBrk="1" hangingPunct="1"/>
            <a:r>
              <a:rPr lang="en-US" b="1" dirty="0" smtClean="0"/>
              <a:t>GIGO</a:t>
            </a:r>
            <a:r>
              <a:rPr lang="en-US" dirty="0" smtClean="0"/>
              <a:t>: Garbage in, garbage out</a:t>
            </a:r>
          </a:p>
          <a:p>
            <a:pPr lvl="2" eaLnBrk="1" hangingPunct="1"/>
            <a:r>
              <a:rPr lang="en-US" dirty="0" err="1" smtClean="0"/>
              <a:t>Unvalidated</a:t>
            </a:r>
            <a:r>
              <a:rPr lang="en-US" dirty="0" smtClean="0"/>
              <a:t> input will result in erroneous output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F978D-EB71-43B8-AB5C-EC2CD7F4F613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44037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558ED5"/>
                </a:solidFill>
                <a:latin typeface="Calibri"/>
                <a:ea typeface="+mj-ea"/>
                <a:cs typeface="+mj-cs"/>
              </a:rPr>
              <a:t>Common Loop Applications (continued)</a:t>
            </a:r>
            <a:endParaRPr lang="en-US" sz="360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976696-4883-4C5B-8E22-3E23FB1F3BB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0" y="5715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5-18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Reprompting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 user once after an invalid month is entered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"/>
            <a:ext cx="6558834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"/>
            <a:ext cx="6858000" cy="577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1B5B8B-AFF6-4C38-881C-4115622EA256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0" y="5867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5-19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Reprompting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 user continuously after an invalid month is entered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Loop Applications (continued)</a:t>
            </a:r>
          </a:p>
        </p:txBody>
      </p:sp>
      <p:sp>
        <p:nvSpPr>
          <p:cNvPr id="471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3-Limiting a </a:t>
            </a:r>
            <a:r>
              <a:rPr lang="en-US" dirty="0" err="1" smtClean="0">
                <a:solidFill>
                  <a:srgbClr val="FF0000"/>
                </a:solidFill>
              </a:rPr>
              <a:t>reprompting</a:t>
            </a:r>
            <a:r>
              <a:rPr lang="en-US" dirty="0" smtClean="0">
                <a:solidFill>
                  <a:srgbClr val="FF0000"/>
                </a:solidFill>
              </a:rPr>
              <a:t> loop</a:t>
            </a:r>
          </a:p>
          <a:p>
            <a:pPr lvl="1" eaLnBrk="1" hangingPunct="1"/>
            <a:r>
              <a:rPr lang="en-US" dirty="0" err="1" smtClean="0"/>
              <a:t>Reprompting</a:t>
            </a:r>
            <a:r>
              <a:rPr lang="en-US" dirty="0" smtClean="0"/>
              <a:t> can be frustrating to a user if it continues indefinitely</a:t>
            </a:r>
          </a:p>
          <a:p>
            <a:pPr lvl="1" eaLnBrk="1" hangingPunct="1"/>
            <a:r>
              <a:rPr lang="en-US" dirty="0" smtClean="0"/>
              <a:t>Maintain a count of the number of </a:t>
            </a:r>
            <a:r>
              <a:rPr lang="en-US" dirty="0" err="1" smtClean="0"/>
              <a:t>reprompts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Forcing</a:t>
            </a:r>
            <a:r>
              <a:rPr lang="en-US" dirty="0" smtClean="0"/>
              <a:t> a data item means: </a:t>
            </a:r>
          </a:p>
          <a:p>
            <a:pPr lvl="2" eaLnBrk="1" hangingPunct="1"/>
            <a:r>
              <a:rPr lang="en-US" dirty="0" smtClean="0"/>
              <a:t>Override incorrect data by setting the variable to a specific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A89F0B-E6BE-48AF-867C-966D6604928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Loop Applications (continued)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4-Validating a data type</a:t>
            </a:r>
          </a:p>
          <a:p>
            <a:pPr lvl="1" eaLnBrk="1" hangingPunct="1"/>
            <a:r>
              <a:rPr lang="en-US" dirty="0" smtClean="0"/>
              <a:t>Validating data requires a variety of methods</a:t>
            </a:r>
          </a:p>
          <a:p>
            <a:pPr lvl="1" eaLnBrk="1" hangingPunct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isNumeric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similar method</a:t>
            </a:r>
          </a:p>
          <a:p>
            <a:pPr lvl="2" eaLnBrk="1" hangingPunct="1"/>
            <a:r>
              <a:rPr lang="en-US" dirty="0" smtClean="0"/>
              <a:t>Provided with the language translator you use to write your </a:t>
            </a:r>
            <a:r>
              <a:rPr lang="en-US" dirty="0" smtClean="0"/>
              <a:t>programs</a:t>
            </a:r>
            <a:endParaRPr lang="en-US" dirty="0" smtClean="0"/>
          </a:p>
          <a:p>
            <a:pPr lvl="1" eaLnBrk="1" hangingPunct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isWhitespace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 eaLnBrk="1" hangingPunct="1"/>
            <a:r>
              <a:rPr lang="en-US" dirty="0" smtClean="0"/>
              <a:t>Accept user data as strings</a:t>
            </a:r>
          </a:p>
          <a:p>
            <a:pPr lvl="1" eaLnBrk="1" hangingPunct="1"/>
            <a:r>
              <a:rPr lang="en-US" dirty="0" smtClean="0"/>
              <a:t>Use built-in methods to convert to correct 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2A667-6078-4B86-81B8-850F3C443C96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</a:t>
            </a:r>
            <a:r>
              <a:rPr lang="en-US" smtClean="0"/>
              <a:t>and </a:t>
            </a:r>
            <a:r>
              <a:rPr lang="en-US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Loop Applications (continued)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6019800"/>
            <a:ext cx="8077200" cy="381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800" b="1" dirty="0" smtClean="0"/>
              <a:t>Figure 5-21 </a:t>
            </a:r>
            <a:r>
              <a:rPr lang="en-US" sz="1800" dirty="0" smtClean="0"/>
              <a:t>Checking data for correct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9AC2C-7DC2-421C-91CD-CB69EE7C7FC6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5200650" cy="442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Loop Applications (continued)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5-Validating reasonableness and consistency of data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/>
              <a:t>Many data items can be checked for reasonableness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/>
              <a:t>Good defensive programs try to foresee all possible inconsistencies and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D06CC5-C564-4253-9B85-7C6E42874A4F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 write one set of instructions that operate on multiple, separate sets of data</a:t>
            </a:r>
          </a:p>
          <a:p>
            <a:pPr eaLnBrk="1" hangingPunct="1"/>
            <a:r>
              <a:rPr lang="en-US" smtClean="0"/>
              <a:t>Three steps must occur in every loop</a:t>
            </a:r>
          </a:p>
          <a:p>
            <a:pPr lvl="1" eaLnBrk="1" hangingPunct="1"/>
            <a:r>
              <a:rPr lang="en-US" smtClean="0"/>
              <a:t>Initialize the loop control variable</a:t>
            </a:r>
          </a:p>
          <a:p>
            <a:pPr lvl="1" eaLnBrk="1" hangingPunct="1"/>
            <a:r>
              <a:rPr lang="en-US" smtClean="0"/>
              <a:t>Compare the variable to some value</a:t>
            </a:r>
          </a:p>
          <a:p>
            <a:pPr lvl="1" eaLnBrk="1" hangingPunct="1"/>
            <a:r>
              <a:rPr lang="en-US" smtClean="0"/>
              <a:t>Alter the variable that controls the loop</a:t>
            </a:r>
          </a:p>
          <a:p>
            <a:pPr eaLnBrk="1" hangingPunct="1"/>
            <a:r>
              <a:rPr lang="en-US" smtClean="0"/>
              <a:t>Nested loops: loops within loops</a:t>
            </a:r>
          </a:p>
          <a:p>
            <a:pPr eaLnBrk="1" hangingPunct="1"/>
            <a:r>
              <a:rPr lang="en-US" smtClean="0"/>
              <a:t>Nested loops maintain two individual loop control variables</a:t>
            </a:r>
          </a:p>
          <a:p>
            <a:pPr lvl="1" eaLnBrk="1" hangingPunct="1"/>
            <a:r>
              <a:rPr lang="en-US" smtClean="0"/>
              <a:t>Alter each at the appropriate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D3EC3-2E73-47CF-A610-7B91E567AE0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mistakes made by programmers</a:t>
            </a:r>
          </a:p>
          <a:p>
            <a:pPr lvl="1" eaLnBrk="1" hangingPunct="1"/>
            <a:r>
              <a:rPr lang="en-US" smtClean="0"/>
              <a:t>Neglecting to initialize the loop control variable</a:t>
            </a:r>
          </a:p>
          <a:p>
            <a:pPr lvl="1" eaLnBrk="1" hangingPunct="1"/>
            <a:r>
              <a:rPr lang="en-US" smtClean="0"/>
              <a:t>Neglecting to alter the loop control variable</a:t>
            </a:r>
          </a:p>
          <a:p>
            <a:pPr lvl="1" eaLnBrk="1" hangingPunct="1"/>
            <a:r>
              <a:rPr lang="en-US" smtClean="0"/>
              <a:t>Using the wrong comparison with the loop control variable</a:t>
            </a:r>
          </a:p>
          <a:p>
            <a:pPr lvl="1" eaLnBrk="1" hangingPunct="1"/>
            <a:r>
              <a:rPr lang="en-US" smtClean="0"/>
              <a:t>Including statements inside the loop that belong outside the loop</a:t>
            </a:r>
          </a:p>
          <a:p>
            <a:pPr eaLnBrk="1" hangingPunct="1"/>
            <a:r>
              <a:rPr lang="en-US" smtClean="0"/>
              <a:t>Most computer languages support a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statement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used when the number of iterations is known</a:t>
            </a:r>
          </a:p>
          <a:p>
            <a:pPr eaLnBrk="1" hangingPunct="1"/>
            <a:r>
              <a:rPr lang="en-US" smtClean="0"/>
              <a:t>Loops are used to accumulate totals in business reports and to reprompt users for valid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22057D-D042-424D-89A5-4ED3106D619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r>
              <a:rPr lang="en-US" altLang="en-US" b="1" smtClean="0"/>
              <a:t>while loop in “C”</a:t>
            </a:r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53000"/>
          </a:xfrm>
        </p:spPr>
        <p:txBody>
          <a:bodyPr/>
          <a:lstStyle/>
          <a:p>
            <a:pPr marL="520700" indent="0">
              <a:buFontTx/>
              <a:buNone/>
            </a:pPr>
            <a:r>
              <a:rPr lang="en-US" altLang="en-US" sz="2000" smtClean="0"/>
              <a:t>// Print numbers from 1 to 5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#include &lt;stdio.h&gt;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int main()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{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int i = 1;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while (i &lt;= 5)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{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	printf("%d\n", i);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	++i;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}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	return 0;</a:t>
            </a:r>
          </a:p>
          <a:p>
            <a:pPr marL="520700" indent="0">
              <a:buFontTx/>
              <a:buNone/>
            </a:pPr>
            <a:r>
              <a:rPr lang="en-US" altLang="en-US" sz="2000" smtClean="0"/>
              <a:t>}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477000"/>
            <a:ext cx="58674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smtClean="0">
                <a:solidFill>
                  <a:srgbClr val="222222"/>
                </a:solidFill>
                <a:latin typeface="Arial" panose="020B0604020202020204" pitchFamily="34" charset="0"/>
              </a:rPr>
              <a:t>Programming Logic and Design, Fifth Edition, Comprehensive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24600"/>
            <a:ext cx="838200" cy="3810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0663FB4-A19D-4AD5-94DC-062B32E11CAD}" type="slidenum">
              <a:rPr lang="ar-SA" altLang="en-US" sz="1400">
                <a:solidFill>
                  <a:srgbClr val="222222"/>
                </a:solidFill>
                <a:latin typeface="Arial" panose="020B0604020202020204" pitchFamily="34" charset="0"/>
              </a:rPr>
              <a:pPr/>
              <a:t>39</a:t>
            </a:fld>
            <a:endParaRPr lang="en-US" altLang="en-US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2294" name="Picture 2" descr="flowchart of while loop in C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288" y="1143000"/>
            <a:ext cx="4337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4572000" y="5011738"/>
            <a:ext cx="457200" cy="1846262"/>
          </a:xfrm>
          <a:prstGeom prst="rect">
            <a:avLst/>
          </a:prstGeom>
          <a:solidFill>
            <a:srgbClr val="EFEF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>
              <a:solidFill>
                <a:srgbClr val="25283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>
                <a:solidFill>
                  <a:srgbClr val="25283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altLang="en-US">
                <a:solidFill>
                  <a:srgbClr val="25283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 </a:t>
            </a:r>
          </a:p>
          <a:p>
            <a:r>
              <a:rPr lang="en-US" altLang="en-US">
                <a:solidFill>
                  <a:srgbClr val="25283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 </a:t>
            </a:r>
          </a:p>
          <a:p>
            <a:r>
              <a:rPr lang="en-US" altLang="en-US">
                <a:solidFill>
                  <a:srgbClr val="25283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 </a:t>
            </a:r>
          </a:p>
          <a:p>
            <a:r>
              <a:rPr lang="en-US" altLang="en-US">
                <a:solidFill>
                  <a:srgbClr val="25283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4052888" y="4811713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555555"/>
                </a:solidFill>
                <a:latin typeface="Open Sans" pitchFamily="34" charset="0"/>
                <a:cs typeface="Open Sans" pitchFamily="34" charset="0"/>
              </a:rPr>
              <a:t>Output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8238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0A961B-805D-401B-A6D0-CABEC3024E5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457200" y="5638800"/>
            <a:ext cx="838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5-1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The loop structure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Advantages of Looping (continued)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09800"/>
            <a:ext cx="5257800" cy="31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Loop Control Variable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 long as a condition remains true, the statements in a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loop’s body execute</a:t>
            </a:r>
          </a:p>
          <a:p>
            <a:pPr eaLnBrk="1" hangingPunct="1"/>
            <a:r>
              <a:rPr lang="en-US" dirty="0" smtClean="0"/>
              <a:t>Control number of repetitions </a:t>
            </a:r>
          </a:p>
          <a:p>
            <a:pPr lvl="1" eaLnBrk="1" hangingPunct="1"/>
            <a:r>
              <a:rPr lang="en-US" b="1" dirty="0" smtClean="0"/>
              <a:t>Loop control variable </a:t>
            </a:r>
            <a:r>
              <a:rPr lang="en-US" dirty="0" smtClean="0"/>
              <a:t>initialized before entering loop</a:t>
            </a:r>
          </a:p>
          <a:p>
            <a:pPr lvl="1" eaLnBrk="1" hangingPunct="1"/>
            <a:r>
              <a:rPr lang="en-US" dirty="0" smtClean="0"/>
              <a:t>Loop control variable tested</a:t>
            </a:r>
          </a:p>
          <a:p>
            <a:pPr lvl="1" eaLnBrk="1" hangingPunct="1"/>
            <a:r>
              <a:rPr lang="en-US" dirty="0" smtClean="0"/>
              <a:t>Body of loop must alter value of loop control variable</a:t>
            </a:r>
          </a:p>
          <a:p>
            <a:pPr eaLnBrk="1" hangingPunct="1"/>
            <a:r>
              <a:rPr lang="en-US" dirty="0" smtClean="0"/>
              <a:t>Repetitions controlled by:</a:t>
            </a:r>
          </a:p>
          <a:p>
            <a:pPr lvl="1" eaLnBrk="1" hangingPunct="1"/>
            <a:r>
              <a:rPr lang="en-US" dirty="0" smtClean="0"/>
              <a:t>Counter</a:t>
            </a:r>
          </a:p>
          <a:p>
            <a:pPr lvl="1" eaLnBrk="1" hangingPunct="1"/>
            <a:r>
              <a:rPr lang="en-US" dirty="0" smtClean="0"/>
              <a:t>Sentinel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DF801-0ECE-4045-AB1D-6BFB3712BC1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Definite Loop </a:t>
            </a:r>
            <a:br>
              <a:rPr lang="en-US" smtClean="0"/>
            </a:br>
            <a:r>
              <a:rPr lang="en-US" smtClean="0"/>
              <a:t>with a Counter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Definite loop</a:t>
            </a:r>
          </a:p>
          <a:p>
            <a:pPr lvl="1" eaLnBrk="1" hangingPunct="1"/>
            <a:r>
              <a:rPr lang="en-US" dirty="0" smtClean="0"/>
              <a:t>Executes a predetermined number of times</a:t>
            </a:r>
          </a:p>
          <a:p>
            <a:pPr eaLnBrk="1" hangingPunct="1"/>
            <a:r>
              <a:rPr lang="en-US" b="1" dirty="0" smtClean="0"/>
              <a:t>Counter-controlled loop</a:t>
            </a:r>
          </a:p>
          <a:p>
            <a:pPr lvl="1" eaLnBrk="1" hangingPunct="1"/>
            <a:r>
              <a:rPr lang="en-US" dirty="0" smtClean="0"/>
              <a:t>Program counts loop repetitions</a:t>
            </a:r>
          </a:p>
          <a:p>
            <a:pPr eaLnBrk="1" hangingPunct="1"/>
            <a:r>
              <a:rPr lang="en-US" dirty="0" smtClean="0"/>
              <a:t>Loop control variables altered by:</a:t>
            </a:r>
          </a:p>
          <a:p>
            <a:pPr lvl="1" eaLnBrk="1" hangingPunct="1"/>
            <a:r>
              <a:rPr lang="en-US" b="1" dirty="0" smtClean="0"/>
              <a:t>Incrementing</a:t>
            </a:r>
          </a:p>
          <a:p>
            <a:pPr lvl="1" eaLnBrk="1" hangingPunct="1"/>
            <a:r>
              <a:rPr lang="en-US" b="1" dirty="0" smtClean="0"/>
              <a:t>Decrementing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52B98B-A189-4B18-85A1-D2B2FCD42C6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B3FAAB-E18B-4F3E-A563-6FA1621F6FB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33400" y="57912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 A counted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loop that outputs </a:t>
            </a:r>
            <a:r>
              <a:rPr lang="en-US" sz="1800" i="1" dirty="0">
                <a:solidFill>
                  <a:schemeClr val="tx1"/>
                </a:solidFill>
                <a:latin typeface="+mn-lt"/>
              </a:rPr>
              <a:t>Hello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four times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38200"/>
            <a:ext cx="6703512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an Indefinite Loop </a:t>
            </a:r>
            <a:br>
              <a:rPr lang="en-US" smtClean="0"/>
            </a:br>
            <a:r>
              <a:rPr lang="en-US" smtClean="0"/>
              <a:t>with a Sentinel Value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Indefinite loop</a:t>
            </a:r>
            <a:endParaRPr lang="en-US" dirty="0" smtClean="0"/>
          </a:p>
          <a:p>
            <a:pPr lvl="1" eaLnBrk="1" hangingPunct="1"/>
            <a:r>
              <a:rPr lang="en-US" dirty="0" smtClean="0"/>
              <a:t>Performed a different number of times each time the program executes</a:t>
            </a:r>
          </a:p>
          <a:p>
            <a:pPr lvl="1" eaLnBrk="1" hangingPunct="1"/>
            <a:r>
              <a:rPr lang="en-US" dirty="0" smtClean="0"/>
              <a:t>The user decides how many times the loop executes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17B5B4-DC08-4D9C-A131-EF80F5EA1136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28600"/>
            <a:ext cx="521345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0743D2-536D-4421-92F8-A02915D0EA3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</a:t>
            </a:r>
            <a:r>
              <a:rPr lang="en-US" dirty="0" smtClean="0"/>
              <a:t>and </a:t>
            </a:r>
            <a:r>
              <a:rPr lang="en-US" dirty="0"/>
              <a:t>Design, Seventh Edition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81000" y="5791200"/>
            <a:ext cx="830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5-4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 indefinite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loop that displays </a:t>
            </a:r>
            <a:r>
              <a:rPr lang="en-US" sz="1800" i="1" dirty="0">
                <a:solidFill>
                  <a:schemeClr val="tx1"/>
                </a:solidFill>
                <a:latin typeface="+mn-lt"/>
              </a:rPr>
              <a:t>Hello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as long as the user wants to 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1591</Words>
  <Application>Microsoft Office PowerPoint</Application>
  <PresentationFormat>On-screen Show (4:3)</PresentationFormat>
  <Paragraphs>313</Paragraphs>
  <Slides>39</Slides>
  <Notes>38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1_Default Design</vt:lpstr>
      <vt:lpstr>1_Farrell_PLD</vt:lpstr>
      <vt:lpstr>Programming Logic and Design Seventh Edition</vt:lpstr>
      <vt:lpstr>Objectives</vt:lpstr>
      <vt:lpstr>Understanding the Advantages of Looping</vt:lpstr>
      <vt:lpstr>Understanding the Advantages of Looping (continued)</vt:lpstr>
      <vt:lpstr>Using a Loop Control Variable</vt:lpstr>
      <vt:lpstr>Using a Definite Loop  with a Counter</vt:lpstr>
      <vt:lpstr>Slide 7</vt:lpstr>
      <vt:lpstr>Using an Indefinite Loop  with a Sentinel Value</vt:lpstr>
      <vt:lpstr>Slide 9</vt:lpstr>
      <vt:lpstr>Understanding the Loop in a Program’s Mainline Logic</vt:lpstr>
      <vt:lpstr>Nested Loops</vt:lpstr>
      <vt:lpstr>Nested Loops (continued)</vt:lpstr>
      <vt:lpstr>Avoiding Common Loop Mistakes</vt:lpstr>
      <vt:lpstr>Slide 14</vt:lpstr>
      <vt:lpstr>Avoiding Common Loop Mistakes (continued)</vt:lpstr>
      <vt:lpstr>Slide 16</vt:lpstr>
      <vt:lpstr>Avoiding Common Loop Mistakes (continued)</vt:lpstr>
      <vt:lpstr>Slide 18</vt:lpstr>
      <vt:lpstr>Avoiding Common Loop Mistakes (continued)</vt:lpstr>
      <vt:lpstr>Slide 20</vt:lpstr>
      <vt:lpstr>Slide 21</vt:lpstr>
      <vt:lpstr>Using a for Loop</vt:lpstr>
      <vt:lpstr>Using a for Loop (continued)</vt:lpstr>
      <vt:lpstr>Using a for Loop (continued)</vt:lpstr>
      <vt:lpstr>Using a for Loop (continued)</vt:lpstr>
      <vt:lpstr>Common Loop Applications</vt:lpstr>
      <vt:lpstr>Common Loop Applications (continued)</vt:lpstr>
      <vt:lpstr>Common Loop Applications (continued)</vt:lpstr>
      <vt:lpstr>Slide 29</vt:lpstr>
      <vt:lpstr>Slide 30</vt:lpstr>
      <vt:lpstr>Slide 31</vt:lpstr>
      <vt:lpstr>Slide 32</vt:lpstr>
      <vt:lpstr>Common Loop Applications (continued)</vt:lpstr>
      <vt:lpstr>Common Loop Applications (continued)</vt:lpstr>
      <vt:lpstr>Common Loop Applications (continued)</vt:lpstr>
      <vt:lpstr>Common Loop Applications (continued)</vt:lpstr>
      <vt:lpstr>Summary</vt:lpstr>
      <vt:lpstr>Summary (continued)</vt:lpstr>
      <vt:lpstr>while loop in “C”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432</cp:revision>
  <dcterms:created xsi:type="dcterms:W3CDTF">2002-09-27T23:29:22Z</dcterms:created>
  <dcterms:modified xsi:type="dcterms:W3CDTF">2023-05-20T12:44:58Z</dcterms:modified>
</cp:coreProperties>
</file>