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0" r:id="rId43"/>
    <p:sldId id="301" r:id="rId44"/>
    <p:sldId id="302"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5C962-51CD-4090-8C7C-33747C506606}" type="datetimeFigureOut">
              <a:rPr lang="en-US" smtClean="0"/>
              <a:t>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83F3E-A288-461A-A332-4BAA2C00E3EE}" type="slidenum">
              <a:rPr lang="en-US" smtClean="0"/>
              <a:t>‹#›</a:t>
            </a:fld>
            <a:endParaRPr lang="en-US"/>
          </a:p>
        </p:txBody>
      </p:sp>
    </p:spTree>
    <p:extLst>
      <p:ext uri="{BB962C8B-B14F-4D97-AF65-F5344CB8AC3E}">
        <p14:creationId xmlns:p14="http://schemas.microsoft.com/office/powerpoint/2010/main" val="9632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database is created as follows:</a:t>
            </a:r>
          </a:p>
          <a:p>
            <a:r>
              <a:rPr lang="en-US" dirty="0" smtClean="0"/>
              <a:t>■ Default </a:t>
            </a:r>
            <a:r>
              <a:rPr lang="en-US" dirty="0" err="1" smtClean="0"/>
              <a:t>collation:Server</a:t>
            </a:r>
            <a:r>
              <a:rPr lang="en-US" dirty="0" smtClean="0"/>
              <a:t> collation</a:t>
            </a:r>
          </a:p>
          <a:p>
            <a:r>
              <a:rPr lang="en-US" dirty="0" smtClean="0"/>
              <a:t>■ Initial </a:t>
            </a:r>
            <a:r>
              <a:rPr lang="en-US" dirty="0" err="1" smtClean="0"/>
              <a:t>size:A</a:t>
            </a:r>
            <a:r>
              <a:rPr lang="en-US" dirty="0" smtClean="0"/>
              <a:t> data file of 3 MB, and a transaction log of 1 MB</a:t>
            </a:r>
          </a:p>
          <a:p>
            <a:r>
              <a:rPr lang="en-US" dirty="0" smtClean="0"/>
              <a:t>■ </a:t>
            </a:r>
            <a:r>
              <a:rPr lang="en-US" dirty="0" err="1" smtClean="0"/>
              <a:t>Location:The</a:t>
            </a:r>
            <a:r>
              <a:rPr lang="en-US" dirty="0" smtClean="0"/>
              <a:t> data file and transaction log default location is determined during setup and</a:t>
            </a:r>
          </a:p>
          <a:p>
            <a:r>
              <a:rPr lang="en-US" dirty="0" smtClean="0"/>
              <a:t>can be changed in the Database Settings page of the Server Properties dialog.</a:t>
            </a:r>
          </a:p>
          <a:p>
            <a:endParaRPr lang="en-US" dirty="0" smtClean="0"/>
          </a:p>
          <a:p>
            <a:endParaRPr lang="en-US" dirty="0" smtClean="0"/>
          </a:p>
          <a:p>
            <a:r>
              <a:rPr lang="en-US" dirty="0" smtClean="0"/>
              <a:t>The write-ahead transaction log is central to SQL Server’s design. All updates</a:t>
            </a:r>
          </a:p>
          <a:p>
            <a:r>
              <a:rPr lang="en-US" dirty="0" smtClean="0"/>
              <a:t>to the data file are first written and verified in the transaction log, ensuring that all data updates are</a:t>
            </a:r>
          </a:p>
          <a:p>
            <a:r>
              <a:rPr lang="en-US" dirty="0" smtClean="0"/>
              <a:t>written to two places.</a:t>
            </a:r>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1</a:t>
            </a:fld>
            <a:endParaRPr lang="ar-EG"/>
          </a:p>
        </p:txBody>
      </p:sp>
    </p:spTree>
    <p:extLst>
      <p:ext uri="{BB962C8B-B14F-4D97-AF65-F5344CB8AC3E}">
        <p14:creationId xmlns:p14="http://schemas.microsoft.com/office/powerpoint/2010/main" val="190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Variable-length character data up to 2,147,483,647</a:t>
            </a:r>
          </a:p>
          <a:p>
            <a:r>
              <a:rPr lang="en-US" dirty="0" smtClean="0"/>
              <a:t>characters in length Warning: Deprecated</a:t>
            </a:r>
          </a:p>
          <a:p>
            <a:r>
              <a:rPr lang="en-US" dirty="0" smtClean="0"/>
              <a:t>1 byte </a:t>
            </a:r>
            <a:r>
              <a:rPr lang="en-US" dirty="0" err="1" smtClean="0"/>
              <a:t>percharacter</a:t>
            </a:r>
            <a:endParaRPr lang="en-US" dirty="0" smtClean="0"/>
          </a:p>
          <a:p>
            <a:endParaRPr lang="en-US" dirty="0" smtClean="0"/>
          </a:p>
          <a:p>
            <a:r>
              <a:rPr lang="en-US" dirty="0" err="1" smtClean="0"/>
              <a:t>nText</a:t>
            </a:r>
            <a:r>
              <a:rPr lang="en-US" dirty="0" smtClean="0"/>
              <a:t> Unicode variable-length character data up to</a:t>
            </a:r>
          </a:p>
          <a:p>
            <a:r>
              <a:rPr lang="en-US" dirty="0" smtClean="0"/>
              <a:t>1,073,741,823 characters in length Warning: Deprecated</a:t>
            </a:r>
          </a:p>
          <a:p>
            <a:r>
              <a:rPr lang="en-US" dirty="0" smtClean="0"/>
              <a:t>2 bytes per</a:t>
            </a:r>
            <a:r>
              <a:rPr lang="en-US" baseline="0" dirty="0" smtClean="0"/>
              <a:t> </a:t>
            </a:r>
            <a:r>
              <a:rPr lang="en-US" dirty="0" smtClean="0"/>
              <a:t>character</a:t>
            </a:r>
          </a:p>
          <a:p>
            <a:endParaRPr lang="en-US" dirty="0" smtClean="0"/>
          </a:p>
          <a:p>
            <a:r>
              <a:rPr lang="en-US" dirty="0" smtClean="0"/>
              <a:t>Unicode data types are very useful for storing multilingual data. The cost, however, is the doubled size.</a:t>
            </a:r>
          </a:p>
          <a:p>
            <a:r>
              <a:rPr lang="en-US" dirty="0" smtClean="0"/>
              <a:t>Some developers use </a:t>
            </a:r>
            <a:r>
              <a:rPr lang="en-US" dirty="0" err="1" smtClean="0"/>
              <a:t>nvarchar</a:t>
            </a:r>
            <a:r>
              <a:rPr lang="en-US" dirty="0" smtClean="0"/>
              <a:t> for all their character-based columns, while others avoid it at all costs.</a:t>
            </a:r>
          </a:p>
          <a:p>
            <a:r>
              <a:rPr lang="en-US" dirty="0" smtClean="0"/>
              <a:t>I recommend using Unicode data when the database might use foreign languages; otherwise, use char,</a:t>
            </a:r>
          </a:p>
          <a:p>
            <a:r>
              <a:rPr lang="en-US" dirty="0" err="1" smtClean="0"/>
              <a:t>varchar,or</a:t>
            </a:r>
            <a:r>
              <a:rPr lang="en-US" dirty="0" smtClean="0"/>
              <a:t> text</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12</a:t>
            </a:fld>
            <a:endParaRPr lang="ar-EG"/>
          </a:p>
        </p:txBody>
      </p:sp>
    </p:spTree>
    <p:extLst>
      <p:ext uri="{BB962C8B-B14F-4D97-AF65-F5344CB8AC3E}">
        <p14:creationId xmlns:p14="http://schemas.microsoft.com/office/powerpoint/2010/main" val="360966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(precision)</a:t>
            </a:r>
            <a:r>
              <a:rPr lang="en-US" sz="1200" kern="1200" dirty="0" smtClean="0">
                <a:solidFill>
                  <a:schemeClr val="tx1"/>
                </a:solidFill>
                <a:effectLst/>
                <a:latin typeface="+mn-lt"/>
                <a:ea typeface="+mn-ea"/>
                <a:cs typeface="+mn-cs"/>
              </a:rPr>
              <a:t>The maximum total number of decimal digits that will be stored, both to the left and to the right of the decimal point. The precision must be a value from 1 through the maximum precision of 38. The default precision is 18.</a:t>
            </a:r>
          </a:p>
          <a:p>
            <a:r>
              <a:rPr lang="en-US" i="1" dirty="0" smtClean="0">
                <a:effectLst/>
              </a:rPr>
              <a:t>s </a:t>
            </a:r>
            <a:r>
              <a:rPr lang="en-US" dirty="0" smtClean="0"/>
              <a:t>(scale)</a:t>
            </a:r>
            <a:r>
              <a:rPr lang="en-US" sz="1200" kern="1200" dirty="0" smtClean="0">
                <a:solidFill>
                  <a:schemeClr val="tx1"/>
                </a:solidFill>
                <a:effectLst/>
                <a:latin typeface="+mn-lt"/>
                <a:ea typeface="+mn-ea"/>
                <a:cs typeface="+mn-cs"/>
              </a:rPr>
              <a:t>The number of decimal digits that will be stored to the right of the decimal point. This number is </a:t>
            </a:r>
            <a:r>
              <a:rPr lang="en-US" sz="1200" kern="1200" dirty="0" err="1" smtClean="0">
                <a:solidFill>
                  <a:schemeClr val="tx1"/>
                </a:solidFill>
                <a:effectLst/>
                <a:latin typeface="+mn-lt"/>
                <a:ea typeface="+mn-ea"/>
                <a:cs typeface="+mn-cs"/>
              </a:rPr>
              <a:t>substracted</a:t>
            </a:r>
            <a:r>
              <a:rPr lang="en-US" sz="1200" kern="1200" dirty="0" smtClean="0">
                <a:solidFill>
                  <a:schemeClr val="tx1"/>
                </a:solidFill>
                <a:effectLst/>
                <a:latin typeface="+mn-lt"/>
                <a:ea typeface="+mn-ea"/>
                <a:cs typeface="+mn-cs"/>
              </a:rPr>
              <a:t> from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to determine the maximum number of digits to the left of the decimal point. Scale must be a value from 0 through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Scale can be specified only if precision is specified. The default scale is 0; therefore, 0 &lt;=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&lt;=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Maximum storage sizes vary, based on the precision.</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13</a:t>
            </a:fld>
            <a:endParaRPr lang="ar-EG"/>
          </a:p>
        </p:txBody>
      </p:sp>
    </p:spTree>
    <p:extLst>
      <p:ext uri="{BB962C8B-B14F-4D97-AF65-F5344CB8AC3E}">
        <p14:creationId xmlns:p14="http://schemas.microsoft.com/office/powerpoint/2010/main" val="46046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Datetime2</a:t>
            </a:r>
            <a:r>
              <a:rPr lang="en-US" sz="1200" b="0" i="0" kern="1200" dirty="0" smtClean="0">
                <a:solidFill>
                  <a:schemeClr val="tx1"/>
                </a:solidFill>
                <a:effectLst/>
                <a:latin typeface="+mn-lt"/>
                <a:ea typeface="+mn-ea"/>
                <a:cs typeface="+mn-cs"/>
                <a:sym typeface="Wingdings" pitchFamily="2" charset="2"/>
              </a:rPr>
              <a:t></a:t>
            </a:r>
            <a:r>
              <a:rPr lang="en-US" sz="1200" b="0" i="0" kern="1200" dirty="0" smtClean="0">
                <a:solidFill>
                  <a:schemeClr val="tx1"/>
                </a:solidFill>
                <a:effectLst/>
                <a:latin typeface="+mn-lt"/>
                <a:ea typeface="+mn-ea"/>
                <a:cs typeface="+mn-cs"/>
              </a:rPr>
              <a:t>6 bytes for precisions less than 3; 7 bytes for precisions 3 and 4. All other precisions require 8 bytes.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DateTimeoffset</a:t>
            </a:r>
            <a:r>
              <a:rPr lang="en-US" sz="1200" b="0" i="0" kern="1200" dirty="0" err="1" smtClean="0">
                <a:solidFill>
                  <a:schemeClr val="tx1"/>
                </a:solidFill>
                <a:effectLst/>
                <a:latin typeface="+mn-lt"/>
                <a:ea typeface="+mn-ea"/>
                <a:cs typeface="+mn-cs"/>
                <a:sym typeface="Wingdings" pitchFamily="2" charset="2"/>
              </a:rPr>
              <a:t></a:t>
            </a:r>
            <a:r>
              <a:rPr lang="en-US" sz="1200" b="0" i="0" kern="1200" dirty="0" err="1" smtClean="0">
                <a:solidFill>
                  <a:schemeClr val="tx1"/>
                </a:solidFill>
                <a:effectLst/>
                <a:latin typeface="+mn-lt"/>
                <a:ea typeface="+mn-ea"/>
                <a:cs typeface="+mn-cs"/>
              </a:rPr>
              <a:t>Defines</a:t>
            </a:r>
            <a:r>
              <a:rPr lang="en-US" sz="1200" b="0" i="0" kern="1200" dirty="0" smtClean="0">
                <a:solidFill>
                  <a:schemeClr val="tx1"/>
                </a:solidFill>
                <a:effectLst/>
                <a:latin typeface="+mn-lt"/>
                <a:ea typeface="+mn-ea"/>
                <a:cs typeface="+mn-cs"/>
              </a:rPr>
              <a:t> a date that is combined with a time of a day that has time zone awareness and is based on a 24-hour clock.</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14</a:t>
            </a:fld>
            <a:endParaRPr lang="ar-EG"/>
          </a:p>
        </p:txBody>
      </p:sp>
    </p:spTree>
    <p:extLst>
      <p:ext uri="{BB962C8B-B14F-4D97-AF65-F5344CB8AC3E}">
        <p14:creationId xmlns:p14="http://schemas.microsoft.com/office/powerpoint/2010/main" val="48270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table design that requires sparse columns is a horrible design. A different pattern, probably a</a:t>
            </a:r>
          </a:p>
          <a:p>
            <a:r>
              <a:rPr lang="en-US" dirty="0" smtClean="0"/>
              <a:t>super-type subtype pattern, should be used instead. Please don’t ever implement a table with sparse</a:t>
            </a:r>
          </a:p>
          <a:p>
            <a:r>
              <a:rPr lang="en-US" dirty="0" smtClean="0"/>
              <a:t>columns. Anyone who tells you they need to design a database with sparse columns should get a job flipping</a:t>
            </a:r>
          </a:p>
          <a:p>
            <a:r>
              <a:rPr lang="en-US" dirty="0" smtClean="0"/>
              <a:t>burgers. Don’t let them design your database.</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17</a:t>
            </a:fld>
            <a:endParaRPr lang="ar-EG"/>
          </a:p>
        </p:txBody>
      </p:sp>
    </p:spTree>
    <p:extLst>
      <p:ext uri="{BB962C8B-B14F-4D97-AF65-F5344CB8AC3E}">
        <p14:creationId xmlns:p14="http://schemas.microsoft.com/office/powerpoint/2010/main" val="2779367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computed column cannot be used as a DEFAULT or FOREIGN KEY constraint definition or with a NOT NULL constraint definition. However, if the computed column value is defined by a deterministic expression and the data type of the result is allowed in index columns, a computed column can be used as a key column in an index or as part of any PRIMARY KEY or UNIQUE constraint. For example, if the table has integer columns a and b, the computed column a + b may be indexed, but computed column a + DATEPART(</a:t>
            </a:r>
            <a:r>
              <a:rPr lang="en-US" sz="1200" b="0" i="0" kern="1200" dirty="0" err="1" smtClean="0">
                <a:solidFill>
                  <a:schemeClr val="tx1"/>
                </a:solidFill>
                <a:effectLst/>
                <a:latin typeface="+mn-lt"/>
                <a:ea typeface="+mn-ea"/>
                <a:cs typeface="+mn-cs"/>
              </a:rPr>
              <a:t>dd</a:t>
            </a:r>
            <a:r>
              <a:rPr lang="en-US" sz="1200" b="0" i="0" kern="1200" dirty="0" smtClean="0">
                <a:solidFill>
                  <a:schemeClr val="tx1"/>
                </a:solidFill>
                <a:effectLst/>
                <a:latin typeface="+mn-lt"/>
                <a:ea typeface="+mn-ea"/>
                <a:cs typeface="+mn-cs"/>
              </a:rPr>
              <a:t>, GETDATE()) cannot be indexed, because the value might change in subsequent invocations.</a:t>
            </a:r>
          </a:p>
          <a:p>
            <a:r>
              <a:rPr lang="en-US" sz="1200" b="0" i="0" kern="1200" dirty="0" smtClean="0">
                <a:solidFill>
                  <a:schemeClr val="tx1"/>
                </a:solidFill>
                <a:effectLst/>
                <a:latin typeface="+mn-lt"/>
                <a:ea typeface="+mn-ea"/>
                <a:cs typeface="+mn-cs"/>
              </a:rPr>
              <a:t>A computed column cannot be the target of an INSERT or UPDATE statement.</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18</a:t>
            </a:fld>
            <a:endParaRPr lang="ar-EG"/>
          </a:p>
        </p:txBody>
      </p:sp>
    </p:spTree>
    <p:extLst>
      <p:ext uri="{BB962C8B-B14F-4D97-AF65-F5344CB8AC3E}">
        <p14:creationId xmlns:p14="http://schemas.microsoft.com/office/powerpoint/2010/main" val="839793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consider the </a:t>
            </a:r>
            <a:r>
              <a:rPr lang="en-US" sz="1200" b="1" i="0" kern="1200" dirty="0" smtClean="0">
                <a:solidFill>
                  <a:schemeClr val="tx1"/>
                </a:solidFill>
                <a:effectLst/>
                <a:latin typeface="+mn-lt"/>
                <a:ea typeface="+mn-ea"/>
                <a:cs typeface="+mn-cs"/>
              </a:rPr>
              <a:t>Employee</a:t>
            </a:r>
            <a:r>
              <a:rPr lang="en-US" sz="1200" b="0" i="0" kern="1200" dirty="0" smtClean="0">
                <a:solidFill>
                  <a:schemeClr val="tx1"/>
                </a:solidFill>
                <a:effectLst/>
                <a:latin typeface="+mn-lt"/>
                <a:ea typeface="+mn-ea"/>
                <a:cs typeface="+mn-cs"/>
              </a:rPr>
              <a:t> table of Adventure Works, located on a server named </a:t>
            </a:r>
            <a:r>
              <a:rPr lang="en-US" sz="1200" b="1" i="0" kern="1200" dirty="0" smtClean="0">
                <a:solidFill>
                  <a:schemeClr val="tx1"/>
                </a:solidFill>
                <a:effectLst/>
                <a:latin typeface="+mn-lt"/>
                <a:ea typeface="+mn-ea"/>
                <a:cs typeface="+mn-cs"/>
              </a:rPr>
              <a:t>Server1</a:t>
            </a:r>
            <a:r>
              <a:rPr lang="en-US" sz="1200" b="0" i="0" kern="1200" dirty="0" smtClean="0">
                <a:solidFill>
                  <a:schemeClr val="tx1"/>
                </a:solidFill>
                <a:effectLst/>
                <a:latin typeface="+mn-lt"/>
                <a:ea typeface="+mn-ea"/>
                <a:cs typeface="+mn-cs"/>
              </a:rPr>
              <a:t>. To reference this table from another server, </a:t>
            </a:r>
            <a:r>
              <a:rPr lang="en-US" sz="1200" b="1" i="0" kern="1200" dirty="0" smtClean="0">
                <a:solidFill>
                  <a:schemeClr val="tx1"/>
                </a:solidFill>
                <a:effectLst/>
                <a:latin typeface="+mn-lt"/>
                <a:ea typeface="+mn-ea"/>
                <a:cs typeface="+mn-cs"/>
              </a:rPr>
              <a:t>Server2</a:t>
            </a:r>
            <a:r>
              <a:rPr lang="en-US" sz="1200" b="0" i="0" kern="1200" dirty="0" smtClean="0">
                <a:solidFill>
                  <a:schemeClr val="tx1"/>
                </a:solidFill>
                <a:effectLst/>
                <a:latin typeface="+mn-lt"/>
                <a:ea typeface="+mn-ea"/>
                <a:cs typeface="+mn-cs"/>
              </a:rPr>
              <a:t>, a client application would have to use the four-part name </a:t>
            </a:r>
            <a:r>
              <a:rPr lang="en-US" sz="1200" b="1" i="0" kern="1200" dirty="0" smtClean="0">
                <a:solidFill>
                  <a:schemeClr val="tx1"/>
                </a:solidFill>
                <a:effectLst/>
                <a:latin typeface="+mn-lt"/>
                <a:ea typeface="+mn-ea"/>
                <a:cs typeface="+mn-cs"/>
              </a:rPr>
              <a:t>Server1.AdventureWorks.Person.Employee</a:t>
            </a:r>
            <a:r>
              <a:rPr lang="en-US" sz="1200" b="0" i="0" kern="1200" dirty="0" smtClean="0">
                <a:solidFill>
                  <a:schemeClr val="tx1"/>
                </a:solidFill>
                <a:effectLst/>
                <a:latin typeface="+mn-lt"/>
                <a:ea typeface="+mn-ea"/>
                <a:cs typeface="+mn-cs"/>
              </a:rPr>
              <a:t>. Also, if the location of the table were to change, for example, to another server, the client application would have to be modified to reflect that change.</a:t>
            </a:r>
          </a:p>
          <a:p>
            <a:endParaRPr lang="en-US" sz="1200" b="0" i="0" kern="1200" dirty="0" smtClean="0">
              <a:solidFill>
                <a:schemeClr val="tx1"/>
              </a:solidFill>
              <a:effectLst/>
              <a:latin typeface="+mn-lt"/>
              <a:ea typeface="+mn-ea"/>
              <a:cs typeface="+mn-cs"/>
            </a:endParaRPr>
          </a:p>
          <a:p>
            <a:r>
              <a:rPr lang="en-US" dirty="0" smtClean="0"/>
              <a:t>CREATE SYNONYM </a:t>
            </a:r>
            <a:r>
              <a:rPr lang="en-US" dirty="0" err="1" smtClean="0"/>
              <a:t>MyProduct</a:t>
            </a:r>
            <a:r>
              <a:rPr lang="en-US" dirty="0" smtClean="0"/>
              <a:t> FOR AdventureWorks2012.Production.Product;</a:t>
            </a:r>
          </a:p>
          <a:p>
            <a:endParaRPr lang="en-US" b="1" dirty="0" smtClean="0"/>
          </a:p>
          <a:p>
            <a:r>
              <a:rPr lang="en-US" b="1" dirty="0" smtClean="0"/>
              <a:t>I</a:t>
            </a:r>
            <a:r>
              <a:rPr lang="en-US" b="1" baseline="0" dirty="0" smtClean="0"/>
              <a:t> don’t care on which server on </a:t>
            </a:r>
            <a:r>
              <a:rPr lang="en-US" b="1" baseline="0" smtClean="0"/>
              <a:t>which schema.</a:t>
            </a:r>
            <a:endParaRPr lang="en-US" b="1" smtClean="0"/>
          </a:p>
        </p:txBody>
      </p:sp>
      <p:sp>
        <p:nvSpPr>
          <p:cNvPr id="4" name="Slide Number Placeholder 3"/>
          <p:cNvSpPr>
            <a:spLocks noGrp="1"/>
          </p:cNvSpPr>
          <p:nvPr>
            <p:ph type="sldNum" sz="quarter" idx="10"/>
          </p:nvPr>
        </p:nvSpPr>
        <p:spPr/>
        <p:txBody>
          <a:bodyPr/>
          <a:lstStyle/>
          <a:p>
            <a:fld id="{5D4D8878-7040-42AE-95AD-CEC8B39B987A}" type="slidenum">
              <a:rPr lang="ar-EG" smtClean="0"/>
              <a:t>19</a:t>
            </a:fld>
            <a:endParaRPr lang="ar-EG"/>
          </a:p>
        </p:txBody>
      </p:sp>
    </p:spTree>
    <p:extLst>
      <p:ext uri="{BB962C8B-B14F-4D97-AF65-F5344CB8AC3E}">
        <p14:creationId xmlns:p14="http://schemas.microsoft.com/office/powerpoint/2010/main" val="142079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Entity integrity defines a row as a unique entity for a particular table. Entity integrity enforces the integrity of the identifier column(s) or the primary key</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a table (through indexes, UNIQUE constraints, PRIMARY KEY constraints, or IDENTITY properties).</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21</a:t>
            </a:fld>
            <a:endParaRPr lang="ar-EG"/>
          </a:p>
        </p:txBody>
      </p:sp>
    </p:spTree>
    <p:extLst>
      <p:ext uri="{BB962C8B-B14F-4D97-AF65-F5344CB8AC3E}">
        <p14:creationId xmlns:p14="http://schemas.microsoft.com/office/powerpoint/2010/main" val="336840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Domain integrity is the validity of entries for a given column. You can enforce domain integrity by restricting the type (through data types), the format (through CHECK constraints and rules), or the range of possible values (through FOREIGN KEY constraints, CHECK constraints, DEFAULT definitions, NOT NULL definitions, and rules).</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22</a:t>
            </a:fld>
            <a:endParaRPr lang="ar-EG"/>
          </a:p>
        </p:txBody>
      </p:sp>
    </p:spTree>
    <p:extLst>
      <p:ext uri="{BB962C8B-B14F-4D97-AF65-F5344CB8AC3E}">
        <p14:creationId xmlns:p14="http://schemas.microsoft.com/office/powerpoint/2010/main" val="368352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through FOREIGN KEY and CHECK constraints</a:t>
            </a:r>
          </a:p>
          <a:p>
            <a:endParaRPr lang="en-US" dirty="0" smtClean="0"/>
          </a:p>
          <a:p>
            <a:r>
              <a:rPr lang="en-US" sz="1200" b="0" i="0" kern="1200" dirty="0" smtClean="0">
                <a:solidFill>
                  <a:schemeClr val="tx1"/>
                </a:solidFill>
                <a:effectLst/>
                <a:latin typeface="+mn-lt"/>
                <a:ea typeface="+mn-ea"/>
                <a:cs typeface="+mn-cs"/>
              </a:rPr>
              <a:t>When you enforce referential integrity, SQL Server prevents users from:</a:t>
            </a:r>
          </a:p>
          <a:p>
            <a:r>
              <a:rPr lang="en-US" sz="1200" b="0" i="0" kern="1200" dirty="0" smtClean="0">
                <a:solidFill>
                  <a:schemeClr val="tx1"/>
                </a:solidFill>
                <a:effectLst/>
                <a:latin typeface="+mn-lt"/>
                <a:ea typeface="+mn-ea"/>
                <a:cs typeface="+mn-cs"/>
              </a:rPr>
              <a:t>Adding records to a related table if there is no associated record in the primary table.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Changing values in a primary table that result in orphaned records in a related table.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Deleting records from a primary table if there are matching related records.</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23</a:t>
            </a:fld>
            <a:endParaRPr lang="ar-EG"/>
          </a:p>
        </p:txBody>
      </p:sp>
    </p:spTree>
    <p:extLst>
      <p:ext uri="{BB962C8B-B14F-4D97-AF65-F5344CB8AC3E}">
        <p14:creationId xmlns:p14="http://schemas.microsoft.com/office/powerpoint/2010/main" val="201663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ConstraintTest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Id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identity primary key,</a:t>
            </a:r>
          </a:p>
          <a:p>
            <a:r>
              <a:rPr lang="en-US" sz="1200" kern="1200" dirty="0" smtClean="0">
                <a:solidFill>
                  <a:schemeClr val="tx1"/>
                </a:solidFill>
                <a:latin typeface="+mn-lt"/>
                <a:ea typeface="+mn-ea"/>
                <a:cs typeface="+mn-cs"/>
              </a:rPr>
              <a:t>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 not null,</a:t>
            </a:r>
          </a:p>
          <a:p>
            <a:r>
              <a:rPr lang="en-US" sz="1200" kern="1200" dirty="0" smtClean="0">
                <a:solidFill>
                  <a:schemeClr val="tx1"/>
                </a:solidFill>
                <a:latin typeface="+mn-lt"/>
                <a:ea typeface="+mn-ea"/>
                <a:cs typeface="+mn-cs"/>
              </a:rPr>
              <a:t>salary money constraint </a:t>
            </a:r>
            <a:r>
              <a:rPr lang="en-US" sz="1200" kern="1200" dirty="0" err="1" smtClean="0">
                <a:solidFill>
                  <a:schemeClr val="tx1"/>
                </a:solidFill>
                <a:latin typeface="+mn-lt"/>
                <a:ea typeface="+mn-ea"/>
                <a:cs typeface="+mn-cs"/>
              </a:rPr>
              <a:t>SalaryConstraint</a:t>
            </a:r>
            <a:r>
              <a:rPr lang="en-US" sz="1200" kern="1200" dirty="0" smtClean="0">
                <a:solidFill>
                  <a:schemeClr val="tx1"/>
                </a:solidFill>
                <a:latin typeface="+mn-lt"/>
                <a:ea typeface="+mn-ea"/>
                <a:cs typeface="+mn-cs"/>
              </a:rPr>
              <a:t> check (salary&gt;1000),</a:t>
            </a:r>
          </a:p>
          <a:p>
            <a:r>
              <a:rPr lang="en-US" sz="1200" kern="1200" dirty="0" smtClean="0">
                <a:solidFill>
                  <a:schemeClr val="tx1"/>
                </a:solidFill>
                <a:latin typeface="+mn-lt"/>
                <a:ea typeface="+mn-ea"/>
                <a:cs typeface="+mn-cs"/>
              </a:rPr>
              <a:t>constraint </a:t>
            </a:r>
            <a:r>
              <a:rPr lang="en-US" sz="1200" kern="1200" dirty="0" err="1" smtClean="0">
                <a:solidFill>
                  <a:schemeClr val="tx1"/>
                </a:solidFill>
                <a:latin typeface="+mn-lt"/>
                <a:ea typeface="+mn-ea"/>
                <a:cs typeface="+mn-cs"/>
              </a:rPr>
              <a:t>NameConstraint</a:t>
            </a:r>
            <a:r>
              <a:rPr lang="en-US" sz="1200" kern="1200" dirty="0" smtClean="0">
                <a:solidFill>
                  <a:schemeClr val="tx1"/>
                </a:solidFill>
                <a:latin typeface="+mn-lt"/>
                <a:ea typeface="+mn-ea"/>
                <a:cs typeface="+mn-cs"/>
              </a:rPr>
              <a:t> check (name like 'ma%')</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26</a:t>
            </a:fld>
            <a:endParaRPr lang="ar-EG"/>
          </a:p>
        </p:txBody>
      </p:sp>
    </p:spTree>
    <p:extLst>
      <p:ext uri="{BB962C8B-B14F-4D97-AF65-F5344CB8AC3E}">
        <p14:creationId xmlns:p14="http://schemas.microsoft.com/office/powerpoint/2010/main" val="228899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file</a:t>
            </a:r>
            <a:r>
              <a:rPr lang="en-US" baseline="0" dirty="0" smtClean="0"/>
              <a:t> </a:t>
            </a:r>
            <a:r>
              <a:rPr lang="en-US" dirty="0" smtClean="0"/>
              <a:t>contains all system and user tables, indexes, views, stored procedures, user-defined functions, triggers,</a:t>
            </a:r>
          </a:p>
          <a:p>
            <a:r>
              <a:rPr lang="en-US" dirty="0" smtClean="0"/>
              <a:t>and security permissions. The write-ahead transaction log is central to SQL Server’s design. All updates</a:t>
            </a:r>
          </a:p>
          <a:p>
            <a:r>
              <a:rPr lang="en-US" dirty="0" smtClean="0"/>
              <a:t>to the data file are first written and verified in the transaction log, ensuring that all data updates are</a:t>
            </a:r>
          </a:p>
          <a:p>
            <a:r>
              <a:rPr lang="en-US" dirty="0" smtClean="0"/>
              <a:t>written to two places.</a:t>
            </a:r>
          </a:p>
          <a:p>
            <a:endParaRPr lang="en-US" dirty="0" smtClean="0"/>
          </a:p>
          <a:p>
            <a:r>
              <a:rPr lang="en-US" dirty="0" smtClean="0"/>
              <a:t>Never store the transaction log on the same disk subsystem as the data file. For the sake</a:t>
            </a:r>
          </a:p>
          <a:p>
            <a:r>
              <a:rPr lang="en-US" dirty="0" smtClean="0"/>
              <a:t>of the transactional-integrity ACID properties and the recoverability of the database, it’s</a:t>
            </a:r>
          </a:p>
          <a:p>
            <a:r>
              <a:rPr lang="en-US" dirty="0" smtClean="0"/>
              <a:t>critical that a failing disk subsystem not be able to take out both the data file and the transaction file.</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2</a:t>
            </a:fld>
            <a:endParaRPr lang="ar-EG"/>
          </a:p>
        </p:txBody>
      </p:sp>
    </p:spTree>
    <p:extLst>
      <p:ext uri="{BB962C8B-B14F-4D97-AF65-F5344CB8AC3E}">
        <p14:creationId xmlns:p14="http://schemas.microsoft.com/office/powerpoint/2010/main" val="89180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200" b="0" i="0" u="none" strike="noStrike" cap="none" normalizeH="0" baseline="0" dirty="0" smtClean="0">
                <a:ln>
                  <a:noFill/>
                </a:ln>
                <a:solidFill>
                  <a:schemeClr val="tx1"/>
                </a:solidFill>
                <a:effectLst/>
                <a:latin typeface="Verdana" pitchFamily="34" charset="0"/>
              </a:rPr>
              <a:t>Ensures that every value in a column is unique</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200" b="0" i="0" u="none" strike="noStrike" cap="none" normalizeH="0" baseline="0" dirty="0" smtClean="0">
                <a:ln>
                  <a:noFill/>
                </a:ln>
                <a:solidFill>
                  <a:schemeClr val="tx1"/>
                </a:solidFill>
                <a:effectLst/>
                <a:latin typeface="Verdana" pitchFamily="34" charset="0"/>
              </a:rPr>
              <a:t>Only one NULL value allowed in a unique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200" b="0" i="0" u="none" strike="noStrike" cap="none" normalizeH="0" baseline="0" dirty="0" smtClean="0">
                <a:ln>
                  <a:noFill/>
                </a:ln>
                <a:solidFill>
                  <a:schemeClr val="tx1"/>
                </a:solidFill>
                <a:effectLst/>
                <a:latin typeface="Verdana" pitchFamily="34" charset="0"/>
              </a:rPr>
              <a:t>Can include one or more columns</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34</a:t>
            </a:fld>
            <a:endParaRPr lang="ar-EG"/>
          </a:p>
        </p:txBody>
      </p:sp>
    </p:spTree>
    <p:extLst>
      <p:ext uri="{BB962C8B-B14F-4D97-AF65-F5344CB8AC3E}">
        <p14:creationId xmlns:p14="http://schemas.microsoft.com/office/powerpoint/2010/main" val="1011909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The column(s) in a parent table referred to by a references constraint in a child table must have one of the following:</a:t>
            </a:r>
          </a:p>
          <a:p>
            <a:pPr lvl="1">
              <a:spcBef>
                <a:spcPts val="200"/>
              </a:spcBef>
            </a:pPr>
            <a:r>
              <a:rPr lang="en-US" dirty="0" smtClean="0">
                <a:solidFill>
                  <a:schemeClr val="tx1"/>
                </a:solidFill>
              </a:rPr>
              <a:t>A primary key constraint</a:t>
            </a:r>
          </a:p>
          <a:p>
            <a:pPr lvl="1">
              <a:spcBef>
                <a:spcPts val="200"/>
              </a:spcBef>
            </a:pPr>
            <a:r>
              <a:rPr lang="en-US" dirty="0" smtClean="0">
                <a:solidFill>
                  <a:schemeClr val="tx1"/>
                </a:solidFill>
              </a:rPr>
              <a:t>A unique constraint</a:t>
            </a:r>
          </a:p>
          <a:p>
            <a:pPr lvl="1">
              <a:spcBef>
                <a:spcPts val="200"/>
              </a:spcBef>
            </a:pPr>
            <a:r>
              <a:rPr lang="en-US" dirty="0" smtClean="0">
                <a:solidFill>
                  <a:schemeClr val="tx1"/>
                </a:solidFill>
              </a:rPr>
              <a:t>A unique index created with the </a:t>
            </a:r>
            <a:r>
              <a:rPr lang="en-US" b="1" dirty="0" smtClean="0">
                <a:solidFill>
                  <a:schemeClr val="tx1"/>
                </a:solidFill>
              </a:rPr>
              <a:t>create index</a:t>
            </a:r>
            <a:r>
              <a:rPr lang="en-US" dirty="0" smtClean="0">
                <a:solidFill>
                  <a:schemeClr val="tx1"/>
                </a:solidFill>
              </a:rPr>
              <a:t> command</a:t>
            </a:r>
          </a:p>
          <a:p>
            <a:pPr lvl="1">
              <a:spcBef>
                <a:spcPts val="200"/>
              </a:spcBef>
            </a:pPr>
            <a:endParaRPr lang="en-US" dirty="0" smtClean="0">
              <a:solidFill>
                <a:schemeClr val="tx1"/>
              </a:solidFill>
            </a:endParaRPr>
          </a:p>
          <a:p>
            <a:pPr lvl="1">
              <a:spcBef>
                <a:spcPts val="200"/>
              </a:spcBef>
            </a:pPr>
            <a:endParaRPr lang="en-US" dirty="0" smtClean="0">
              <a:solidFill>
                <a:schemeClr val="tx1"/>
              </a:solidFill>
            </a:endParaRPr>
          </a:p>
          <a:p>
            <a:pPr>
              <a:spcBef>
                <a:spcPts val="600"/>
              </a:spcBef>
            </a:pPr>
            <a:r>
              <a:rPr lang="en-US" dirty="0" smtClean="0"/>
              <a:t>Modifying primary key values:</a:t>
            </a:r>
          </a:p>
          <a:p>
            <a:pPr lvl="1">
              <a:spcBef>
                <a:spcPts val="200"/>
              </a:spcBef>
            </a:pPr>
            <a:r>
              <a:rPr lang="en-US" dirty="0" smtClean="0">
                <a:solidFill>
                  <a:schemeClr val="tx1"/>
                </a:solidFill>
              </a:rPr>
              <a:t>Cannot update or delete if value exists in any foreign key</a:t>
            </a:r>
          </a:p>
          <a:p>
            <a:pPr lvl="1">
              <a:spcBef>
                <a:spcPts val="200"/>
              </a:spcBef>
            </a:pPr>
            <a:r>
              <a:rPr lang="en-US" dirty="0" smtClean="0">
                <a:solidFill>
                  <a:schemeClr val="tx1"/>
                </a:solidFill>
              </a:rPr>
              <a:t>Can update or delete if value does not exist in any foreign key</a:t>
            </a:r>
          </a:p>
          <a:p>
            <a:pPr>
              <a:spcBef>
                <a:spcPts val="600"/>
              </a:spcBef>
            </a:pPr>
            <a:r>
              <a:rPr lang="en-US" dirty="0" smtClean="0"/>
              <a:t>Modifying foreign key values:</a:t>
            </a:r>
          </a:p>
          <a:p>
            <a:pPr lvl="1">
              <a:spcBef>
                <a:spcPts val="200"/>
              </a:spcBef>
            </a:pPr>
            <a:r>
              <a:rPr lang="en-US" dirty="0" smtClean="0">
                <a:solidFill>
                  <a:schemeClr val="tx1"/>
                </a:solidFill>
              </a:rPr>
              <a:t>Cannot insert or update if new value does not exist in corresponding primary key</a:t>
            </a:r>
          </a:p>
          <a:p>
            <a:pPr>
              <a:spcBef>
                <a:spcPts val="600"/>
              </a:spcBef>
            </a:pPr>
            <a:r>
              <a:rPr lang="en-US" dirty="0" smtClean="0"/>
              <a:t>Dropping tables with primary keys:</a:t>
            </a:r>
          </a:p>
          <a:p>
            <a:pPr lvl="1">
              <a:spcBef>
                <a:spcPts val="200"/>
              </a:spcBef>
            </a:pPr>
            <a:r>
              <a:rPr lang="en-US" dirty="0" smtClean="0">
                <a:solidFill>
                  <a:schemeClr val="tx1"/>
                </a:solidFill>
              </a:rPr>
              <a:t>Cannot drop table if primary key is referenced by any foreign keys</a:t>
            </a:r>
            <a:endParaRPr lang="en-US" dirty="0" smtClean="0"/>
          </a:p>
          <a:p>
            <a:pPr lvl="1">
              <a:spcBef>
                <a:spcPts val="200"/>
              </a:spcBef>
            </a:pP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36</a:t>
            </a:fld>
            <a:endParaRPr lang="ar-EG"/>
          </a:p>
        </p:txBody>
      </p:sp>
    </p:spTree>
    <p:extLst>
      <p:ext uri="{BB962C8B-B14F-4D97-AF65-F5344CB8AC3E}">
        <p14:creationId xmlns:p14="http://schemas.microsoft.com/office/powerpoint/2010/main" val="3059613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feature will be removed in a future version of Microsoft SQL Server. Avoid using this feature in new development work, and plan to modify applications that currently use this feature.</a:t>
            </a:r>
          </a:p>
          <a:p>
            <a:r>
              <a:rPr lang="en-US" sz="1200" b="0" i="0" kern="1200" dirty="0" smtClean="0">
                <a:solidFill>
                  <a:schemeClr val="tx1"/>
                </a:solidFill>
                <a:effectLst/>
                <a:latin typeface="+mn-lt"/>
                <a:ea typeface="+mn-ea"/>
                <a:cs typeface="+mn-cs"/>
              </a:rPr>
              <a:t> SQL Server columns can contain a DEFAULT constraint, but each column receiving a specific default value must be constrained to receive it. Alternately, a single default can be created and then bound to columns or user-defined data types, allowing the developer to specify the default value one time.</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42</a:t>
            </a:fld>
            <a:endParaRPr lang="ar-EG"/>
          </a:p>
        </p:txBody>
      </p:sp>
    </p:spTree>
    <p:extLst>
      <p:ext uri="{BB962C8B-B14F-4D97-AF65-F5344CB8AC3E}">
        <p14:creationId xmlns:p14="http://schemas.microsoft.com/office/powerpoint/2010/main" val="4002635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A column can have only one default bound to it</a:t>
            </a:r>
          </a:p>
          <a:p>
            <a:pPr lvl="1">
              <a:spcBef>
                <a:spcPts val="200"/>
              </a:spcBef>
            </a:pPr>
            <a:r>
              <a:rPr lang="en-US" dirty="0" smtClean="0">
                <a:solidFill>
                  <a:schemeClr val="tx1"/>
                </a:solidFill>
              </a:rPr>
              <a:t>If you attempt to bind a default to a column that already has a default bound to it, the attempted binding fails</a:t>
            </a:r>
          </a:p>
          <a:p>
            <a:pPr lvl="1">
              <a:spcBef>
                <a:spcPts val="200"/>
              </a:spcBef>
            </a:pPr>
            <a:endParaRPr lang="en-US" dirty="0" smtClean="0">
              <a:solidFill>
                <a:schemeClr val="tx1"/>
              </a:solidFill>
            </a:endParaRPr>
          </a:p>
          <a:p>
            <a:pPr>
              <a:spcBef>
                <a:spcPts val="600"/>
              </a:spcBef>
            </a:pPr>
            <a:r>
              <a:rPr lang="en-US" dirty="0" smtClean="0"/>
              <a:t>A column with a </a:t>
            </a:r>
            <a:r>
              <a:rPr lang="en-US" b="1" dirty="0" smtClean="0"/>
              <a:t>default</a:t>
            </a:r>
            <a:r>
              <a:rPr lang="en-US" dirty="0" smtClean="0"/>
              <a:t> clause cannot have a default bound to it</a:t>
            </a:r>
          </a:p>
          <a:p>
            <a:pPr>
              <a:spcBef>
                <a:spcPts val="600"/>
              </a:spcBef>
            </a:pPr>
            <a:r>
              <a:rPr lang="en-US" dirty="0" smtClean="0"/>
              <a:t>When a default is bound, existing data in the table is not affected</a:t>
            </a:r>
          </a:p>
          <a:p>
            <a:pPr lvl="1">
              <a:spcBef>
                <a:spcPts val="200"/>
              </a:spcBef>
            </a:pPr>
            <a:r>
              <a:rPr lang="en-US" dirty="0" smtClean="0">
                <a:solidFill>
                  <a:schemeClr val="tx1"/>
                </a:solidFill>
              </a:rPr>
              <a:t>It applies only to data inserted after the default was bound</a:t>
            </a:r>
          </a:p>
          <a:p>
            <a:pPr lvl="1">
              <a:spcBef>
                <a:spcPts val="200"/>
              </a:spcBef>
            </a:pPr>
            <a:endParaRPr lang="en-US" dirty="0" smtClean="0">
              <a:solidFill>
                <a:schemeClr val="tx1"/>
              </a:solidFill>
            </a:endParaRPr>
          </a:p>
          <a:p>
            <a:pPr lvl="1">
              <a:spcBef>
                <a:spcPts val="200"/>
              </a:spcBef>
            </a:pPr>
            <a:endParaRPr lang="en-US" dirty="0" smtClean="0">
              <a:solidFill>
                <a:schemeClr val="tx1"/>
              </a:solidFill>
            </a:endParaRPr>
          </a:p>
          <a:p>
            <a:pPr>
              <a:spcBef>
                <a:spcPct val="30000"/>
              </a:spcBef>
            </a:pPr>
            <a:r>
              <a:rPr lang="en-US" dirty="0" smtClean="0"/>
              <a:t>Simplified unbind syntax:</a:t>
            </a:r>
          </a:p>
          <a:p>
            <a:pPr>
              <a:spcBef>
                <a:spcPct val="0"/>
              </a:spcBef>
              <a:buFont typeface="Monotype Sorts" pitchFamily="2" charset="2"/>
              <a:buNone/>
            </a:pPr>
            <a:r>
              <a:rPr lang="en-US" sz="2200" dirty="0" smtClean="0">
                <a:solidFill>
                  <a:srgbClr val="3333FF"/>
                </a:solidFill>
              </a:rPr>
              <a:t>	</a:t>
            </a:r>
            <a:r>
              <a:rPr lang="en-US" sz="2200" dirty="0" err="1" smtClean="0">
                <a:solidFill>
                  <a:srgbClr val="3333FF"/>
                </a:solidFill>
              </a:rPr>
              <a:t>sp_unbindefault</a:t>
            </a:r>
            <a:r>
              <a:rPr lang="en-US" sz="2200" dirty="0" smtClean="0">
                <a:solidFill>
                  <a:srgbClr val="3333FF"/>
                </a:solidFill>
              </a:rPr>
              <a:t> </a:t>
            </a:r>
            <a:r>
              <a:rPr lang="en-US" sz="2200" i="1" dirty="0" err="1" smtClean="0">
                <a:solidFill>
                  <a:srgbClr val="3333FF"/>
                </a:solidFill>
              </a:rPr>
              <a:t>object_name</a:t>
            </a:r>
            <a:endParaRPr lang="en-US" sz="2200" dirty="0" smtClean="0">
              <a:solidFill>
                <a:srgbClr val="3333FF"/>
              </a:solidFill>
            </a:endParaRPr>
          </a:p>
          <a:p>
            <a:pPr>
              <a:spcBef>
                <a:spcPct val="30000"/>
              </a:spcBef>
            </a:pPr>
            <a:r>
              <a:rPr lang="en-US" dirty="0" smtClean="0"/>
              <a:t>Example:</a:t>
            </a:r>
          </a:p>
          <a:p>
            <a:pPr marL="0" marR="0" indent="0" algn="l" defTabSz="914400" rtl="0" eaLnBrk="1" fontAlgn="auto" latinLnBrk="0" hangingPunct="1">
              <a:lnSpc>
                <a:spcPct val="100000"/>
              </a:lnSpc>
              <a:spcBef>
                <a:spcPct val="0"/>
              </a:spcBef>
              <a:spcAft>
                <a:spcPts val="0"/>
              </a:spcAft>
              <a:buClrTx/>
              <a:buSzTx/>
              <a:buFont typeface="Monotype Sorts" pitchFamily="2" charset="2"/>
              <a:buNone/>
              <a:tabLst/>
              <a:defRPr/>
            </a:pPr>
            <a:r>
              <a:rPr lang="en-US" sz="1800" b="1" dirty="0" smtClean="0">
                <a:solidFill>
                  <a:srgbClr val="3333FF"/>
                </a:solidFill>
                <a:latin typeface="Courier New" pitchFamily="49" charset="0"/>
              </a:rPr>
              <a:t>	</a:t>
            </a:r>
            <a:r>
              <a:rPr lang="en-US" sz="1800" b="1" dirty="0" err="1" smtClean="0">
                <a:solidFill>
                  <a:srgbClr val="3333FF"/>
                </a:solidFill>
                <a:latin typeface="Courier New" pitchFamily="49" charset="0"/>
              </a:rPr>
              <a:t>sp_unbindefault</a:t>
            </a:r>
            <a:r>
              <a:rPr lang="en-US" sz="1800" b="1" dirty="0" smtClean="0">
                <a:solidFill>
                  <a:srgbClr val="3333FF"/>
                </a:solidFill>
                <a:latin typeface="Courier New" pitchFamily="49" charset="0"/>
              </a:rPr>
              <a:t> ‘</a:t>
            </a:r>
            <a:r>
              <a:rPr lang="en-US" sz="1800" dirty="0" err="1" smtClean="0"/>
              <a:t>dbo</a:t>
            </a:r>
            <a:r>
              <a:rPr lang="en-US" sz="1800" dirty="0" smtClean="0"/>
              <a:t>.[</a:t>
            </a:r>
            <a:r>
              <a:rPr lang="en-US" sz="1800" dirty="0" err="1" smtClean="0"/>
              <a:t>ConstraintTest</a:t>
            </a:r>
            <a:r>
              <a:rPr lang="en-US" sz="1800" dirty="0" smtClean="0"/>
              <a:t>].[salary]'</a:t>
            </a:r>
          </a:p>
          <a:p>
            <a:pPr>
              <a:spcBef>
                <a:spcPct val="0"/>
              </a:spcBef>
              <a:buFont typeface="Monotype Sorts" pitchFamily="2" charset="2"/>
              <a:buNone/>
            </a:pPr>
            <a:r>
              <a:rPr lang="en-US" sz="1800" b="1" dirty="0" smtClean="0">
                <a:solidFill>
                  <a:srgbClr val="3333FF"/>
                </a:solidFill>
                <a:latin typeface="Courier New" pitchFamily="49" charset="0"/>
              </a:rPr>
              <a:t>"</a:t>
            </a:r>
            <a:endParaRPr lang="en-US" dirty="0" smtClean="0">
              <a:solidFill>
                <a:srgbClr val="3333FF"/>
              </a:solidFill>
              <a:latin typeface="Courier New" pitchFamily="49" charset="0"/>
            </a:endParaRPr>
          </a:p>
          <a:p>
            <a:pPr>
              <a:spcBef>
                <a:spcPct val="0"/>
              </a:spcBef>
            </a:pPr>
            <a:endParaRPr lang="en-US" sz="2000" dirty="0" smtClean="0">
              <a:solidFill>
                <a:schemeClr val="tx1"/>
              </a:solidFill>
              <a:latin typeface="Courier New" pitchFamily="49" charset="0"/>
            </a:endParaRPr>
          </a:p>
          <a:p>
            <a:pPr>
              <a:spcBef>
                <a:spcPct val="30000"/>
              </a:spcBef>
            </a:pPr>
            <a:r>
              <a:rPr lang="en-US" dirty="0" smtClean="0"/>
              <a:t>Simplified drop syntax:</a:t>
            </a:r>
            <a:endParaRPr lang="en-US" b="1" dirty="0" smtClean="0"/>
          </a:p>
          <a:p>
            <a:pPr>
              <a:spcBef>
                <a:spcPct val="0"/>
              </a:spcBef>
              <a:buFont typeface="Monotype Sorts" pitchFamily="2" charset="2"/>
              <a:buNone/>
            </a:pPr>
            <a:r>
              <a:rPr lang="en-US" sz="2200" dirty="0" smtClean="0">
                <a:solidFill>
                  <a:srgbClr val="3333FF"/>
                </a:solidFill>
              </a:rPr>
              <a:t>	drop default </a:t>
            </a:r>
            <a:r>
              <a:rPr lang="en-US" sz="2200" i="1" dirty="0" err="1" smtClean="0">
                <a:solidFill>
                  <a:srgbClr val="3333FF"/>
                </a:solidFill>
              </a:rPr>
              <a:t>default_name</a:t>
            </a:r>
            <a:endParaRPr lang="en-US" dirty="0" smtClean="0">
              <a:solidFill>
                <a:srgbClr val="3333FF"/>
              </a:solidFill>
            </a:endParaRPr>
          </a:p>
          <a:p>
            <a:pPr>
              <a:spcBef>
                <a:spcPct val="30000"/>
              </a:spcBef>
            </a:pPr>
            <a:r>
              <a:rPr lang="en-US" dirty="0" smtClean="0"/>
              <a:t>Example:</a:t>
            </a:r>
          </a:p>
          <a:p>
            <a:pPr>
              <a:spcBef>
                <a:spcPct val="0"/>
              </a:spcBef>
              <a:buFont typeface="Monotype Sorts" pitchFamily="2" charset="2"/>
              <a:buNone/>
            </a:pPr>
            <a:r>
              <a:rPr lang="en-US" sz="1800" b="1" dirty="0" smtClean="0">
                <a:solidFill>
                  <a:srgbClr val="3333FF"/>
                </a:solidFill>
                <a:latin typeface="Courier New" pitchFamily="49" charset="0"/>
              </a:rPr>
              <a:t>	drop default </a:t>
            </a:r>
            <a:r>
              <a:rPr lang="en-US" sz="1800" b="1" dirty="0" err="1" smtClean="0">
                <a:solidFill>
                  <a:srgbClr val="3333FF"/>
                </a:solidFill>
                <a:latin typeface="Courier New" pitchFamily="49" charset="0"/>
              </a:rPr>
              <a:t>def_state</a:t>
            </a:r>
            <a:endParaRPr lang="en-US" dirty="0" smtClean="0">
              <a:solidFill>
                <a:srgbClr val="3333FF"/>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43</a:t>
            </a:fld>
            <a:endParaRPr lang="ar-EG"/>
          </a:p>
        </p:txBody>
      </p:sp>
    </p:spTree>
    <p:extLst>
      <p:ext uri="{BB962C8B-B14F-4D97-AF65-F5344CB8AC3E}">
        <p14:creationId xmlns:p14="http://schemas.microsoft.com/office/powerpoint/2010/main" val="656407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includes one variable. The at sign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precedes each local variable. The expression refers to the value entered with the UPDATE or INSERT statement. Any name or symbol can be used to represent the value when creating the rule, but the first character must be the at sign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45</a:t>
            </a:fld>
            <a:endParaRPr lang="ar-EG"/>
          </a:p>
        </p:txBody>
      </p:sp>
    </p:spTree>
    <p:extLst>
      <p:ext uri="{BB962C8B-B14F-4D97-AF65-F5344CB8AC3E}">
        <p14:creationId xmlns:p14="http://schemas.microsoft.com/office/powerpoint/2010/main" val="707318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 column can have only one rule bound to it</a:t>
            </a:r>
            <a:endParaRPr lang="en-US" b="1" dirty="0" smtClean="0"/>
          </a:p>
          <a:p>
            <a:pPr lvl="1">
              <a:spcBef>
                <a:spcPts val="200"/>
              </a:spcBef>
            </a:pPr>
            <a:r>
              <a:rPr lang="en-US" sz="2400" dirty="0" smtClean="0">
                <a:solidFill>
                  <a:schemeClr val="tx1"/>
                </a:solidFill>
              </a:rPr>
              <a:t>If you bind a rule to a column, any previously bound rule is unbound</a:t>
            </a:r>
            <a:endParaRPr lang="en-US" sz="2400" b="1" dirty="0" smtClean="0">
              <a:solidFill>
                <a:schemeClr val="tx1"/>
              </a:solidFill>
            </a:endParaRPr>
          </a:p>
          <a:p>
            <a:pPr lvl="1">
              <a:spcBef>
                <a:spcPts val="200"/>
              </a:spcBef>
            </a:pPr>
            <a:r>
              <a:rPr lang="en-US" sz="2400" dirty="0" smtClean="0">
                <a:solidFill>
                  <a:schemeClr val="tx1"/>
                </a:solidFill>
              </a:rPr>
              <a:t>This is the opposite of what happens when you try to bind a default to a column that already has a default</a:t>
            </a:r>
            <a:endParaRPr lang="en-US" b="1" dirty="0" smtClean="0">
              <a:solidFill>
                <a:schemeClr val="tx1"/>
              </a:solidFill>
            </a:endParaRPr>
          </a:p>
          <a:p>
            <a:pPr>
              <a:spcBef>
                <a:spcPts val="600"/>
              </a:spcBef>
            </a:pPr>
            <a:r>
              <a:rPr lang="en-US" dirty="0" smtClean="0"/>
              <a:t>A column can have both a constraint and a rule bound to it</a:t>
            </a:r>
            <a:endParaRPr lang="en-US" b="1" dirty="0" smtClean="0"/>
          </a:p>
          <a:p>
            <a:pPr lvl="1">
              <a:spcBef>
                <a:spcPts val="200"/>
              </a:spcBef>
            </a:pPr>
            <a:r>
              <a:rPr lang="en-US" sz="2400" dirty="0" smtClean="0">
                <a:solidFill>
                  <a:schemeClr val="tx1"/>
                </a:solidFill>
              </a:rPr>
              <a:t>Values must match both the constraint and the rule to be inserted or updated</a:t>
            </a:r>
            <a:endParaRPr lang="en-US" dirty="0" smtClean="0">
              <a:solidFill>
                <a:schemeClr val="tx1"/>
              </a:solidFill>
            </a:endParaRPr>
          </a:p>
          <a:p>
            <a:pPr>
              <a:spcBef>
                <a:spcPts val="200"/>
              </a:spcBef>
            </a:pPr>
            <a:r>
              <a:rPr lang="en-US" dirty="0" smtClean="0"/>
              <a:t>When a rule is bound, existing data in the table is not affected</a:t>
            </a:r>
          </a:p>
          <a:p>
            <a:pPr lvl="1">
              <a:spcBef>
                <a:spcPts val="200"/>
              </a:spcBef>
            </a:pPr>
            <a:r>
              <a:rPr lang="en-US" sz="2400" dirty="0" smtClean="0"/>
              <a:t>It applies only to data inserted after the rule was bound</a:t>
            </a:r>
            <a:endParaRPr lang="en-US" dirty="0" smtClean="0"/>
          </a:p>
          <a:p>
            <a:endParaRPr lang="en-US" dirty="0" smtClean="0"/>
          </a:p>
          <a:p>
            <a:endParaRPr lang="en-US" dirty="0" smtClean="0"/>
          </a:p>
          <a:p>
            <a:pPr>
              <a:spcBef>
                <a:spcPct val="0"/>
              </a:spcBef>
            </a:pPr>
            <a:r>
              <a:rPr lang="en-US" dirty="0" smtClean="0"/>
              <a:t>Simplified unbind syntax:</a:t>
            </a:r>
          </a:p>
          <a:p>
            <a:pPr>
              <a:spcBef>
                <a:spcPct val="0"/>
              </a:spcBef>
              <a:buFont typeface="Monotype Sorts" pitchFamily="2" charset="2"/>
              <a:buNone/>
            </a:pPr>
            <a:r>
              <a:rPr lang="en-US" sz="1050" dirty="0" smtClean="0">
                <a:solidFill>
                  <a:srgbClr val="3333FF"/>
                </a:solidFill>
              </a:rPr>
              <a:t>	</a:t>
            </a:r>
            <a:r>
              <a:rPr lang="en-US" sz="1050" dirty="0" err="1" smtClean="0">
                <a:solidFill>
                  <a:srgbClr val="3333FF"/>
                </a:solidFill>
              </a:rPr>
              <a:t>sp_unbindrule</a:t>
            </a:r>
            <a:r>
              <a:rPr lang="en-US" sz="1050" dirty="0" smtClean="0">
                <a:solidFill>
                  <a:srgbClr val="3333FF"/>
                </a:solidFill>
              </a:rPr>
              <a:t> </a:t>
            </a:r>
            <a:r>
              <a:rPr lang="en-US" sz="1050" i="1" dirty="0" err="1" smtClean="0">
                <a:solidFill>
                  <a:srgbClr val="3333FF"/>
                </a:solidFill>
              </a:rPr>
              <a:t>object_name</a:t>
            </a:r>
            <a:endParaRPr lang="en-US" dirty="0" smtClean="0">
              <a:solidFill>
                <a:srgbClr val="3333FF"/>
              </a:solidFill>
            </a:endParaRPr>
          </a:p>
          <a:p>
            <a:pPr>
              <a:spcBef>
                <a:spcPts val="800"/>
              </a:spcBef>
            </a:pPr>
            <a:r>
              <a:rPr lang="en-US" dirty="0" smtClean="0"/>
              <a:t>Example:</a:t>
            </a:r>
          </a:p>
          <a:p>
            <a:pPr>
              <a:buFont typeface="Monotype Sorts" pitchFamily="2" charset="2"/>
              <a:buNone/>
            </a:pPr>
            <a:r>
              <a:rPr lang="en-US" sz="900" dirty="0" smtClean="0">
                <a:solidFill>
                  <a:srgbClr val="3333FF"/>
                </a:solidFill>
              </a:rPr>
              <a:t>	</a:t>
            </a:r>
            <a:r>
              <a:rPr lang="en-US" sz="900" b="1" dirty="0" err="1" smtClean="0">
                <a:solidFill>
                  <a:srgbClr val="3333FF"/>
                </a:solidFill>
                <a:latin typeface="Courier New" pitchFamily="49" charset="0"/>
              </a:rPr>
              <a:t>sp_unbindrule</a:t>
            </a:r>
            <a:r>
              <a:rPr lang="en-US" sz="900" b="1" dirty="0" smtClean="0">
                <a:solidFill>
                  <a:srgbClr val="3333FF"/>
                </a:solidFill>
                <a:latin typeface="Courier New" pitchFamily="49" charset="0"/>
              </a:rPr>
              <a:t> "</a:t>
            </a:r>
            <a:r>
              <a:rPr lang="en-US" sz="900" b="1" dirty="0" err="1" smtClean="0">
                <a:solidFill>
                  <a:srgbClr val="3333FF"/>
                </a:solidFill>
                <a:latin typeface="Courier New" pitchFamily="49" charset="0"/>
              </a:rPr>
              <a:t>publishers.state</a:t>
            </a:r>
            <a:r>
              <a:rPr lang="en-US" sz="900" b="1" dirty="0" smtClean="0">
                <a:solidFill>
                  <a:srgbClr val="3333FF"/>
                </a:solidFill>
                <a:latin typeface="Courier New" pitchFamily="49" charset="0"/>
              </a:rPr>
              <a:t>"</a:t>
            </a:r>
            <a:endParaRPr lang="en-US" dirty="0" smtClean="0">
              <a:solidFill>
                <a:srgbClr val="3333FF"/>
              </a:solidFill>
              <a:latin typeface="Courier New" pitchFamily="49" charset="0"/>
            </a:endParaRPr>
          </a:p>
          <a:p>
            <a:endParaRPr lang="en-US" sz="1000" dirty="0" smtClean="0">
              <a:solidFill>
                <a:schemeClr val="tx1"/>
              </a:solidFill>
              <a:latin typeface="Courier New" pitchFamily="49" charset="0"/>
            </a:endParaRPr>
          </a:p>
          <a:p>
            <a:pPr>
              <a:spcBef>
                <a:spcPct val="0"/>
              </a:spcBef>
            </a:pPr>
            <a:r>
              <a:rPr lang="en-US" dirty="0" smtClean="0"/>
              <a:t>Simplified drop syntax:</a:t>
            </a:r>
            <a:endParaRPr lang="en-US" b="1" dirty="0" smtClean="0"/>
          </a:p>
          <a:p>
            <a:pPr>
              <a:spcBef>
                <a:spcPct val="0"/>
              </a:spcBef>
              <a:buFont typeface="Monotype Sorts" pitchFamily="2" charset="2"/>
              <a:buNone/>
            </a:pPr>
            <a:r>
              <a:rPr lang="en-US" sz="1050" dirty="0" smtClean="0">
                <a:solidFill>
                  <a:srgbClr val="3333FF"/>
                </a:solidFill>
              </a:rPr>
              <a:t>	drop rule </a:t>
            </a:r>
            <a:r>
              <a:rPr lang="en-US" sz="1050" i="1" dirty="0" err="1" smtClean="0">
                <a:solidFill>
                  <a:srgbClr val="3333FF"/>
                </a:solidFill>
              </a:rPr>
              <a:t>rule_name</a:t>
            </a:r>
            <a:endParaRPr lang="en-US" sz="1050" dirty="0" smtClean="0">
              <a:solidFill>
                <a:srgbClr val="3333FF"/>
              </a:solidFill>
            </a:endParaRPr>
          </a:p>
          <a:p>
            <a:pPr>
              <a:spcBef>
                <a:spcPts val="800"/>
              </a:spcBef>
            </a:pPr>
            <a:r>
              <a:rPr lang="en-US" dirty="0" smtClean="0"/>
              <a:t>Example:</a:t>
            </a:r>
          </a:p>
          <a:p>
            <a:pPr>
              <a:buFont typeface="Monotype Sorts" pitchFamily="2" charset="2"/>
              <a:buNone/>
            </a:pPr>
            <a:r>
              <a:rPr lang="en-US" sz="900" b="1" dirty="0" smtClean="0">
                <a:solidFill>
                  <a:srgbClr val="3333FF"/>
                </a:solidFill>
                <a:latin typeface="Courier New" pitchFamily="49" charset="0"/>
              </a:rPr>
              <a:t>	drop rule </a:t>
            </a:r>
            <a:r>
              <a:rPr lang="en-US" sz="900" b="1" dirty="0" err="1" smtClean="0">
                <a:solidFill>
                  <a:srgbClr val="3333FF"/>
                </a:solidFill>
                <a:latin typeface="Courier New" pitchFamily="49" charset="0"/>
              </a:rPr>
              <a:t>rul_state</a:t>
            </a:r>
            <a:endParaRPr lang="en-US" dirty="0" smtClean="0">
              <a:solidFill>
                <a:srgbClr val="3333FF"/>
              </a:solidFill>
            </a:endParaRP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46</a:t>
            </a:fld>
            <a:endParaRPr lang="ar-EG"/>
          </a:p>
        </p:txBody>
      </p:sp>
    </p:spTree>
    <p:extLst>
      <p:ext uri="{BB962C8B-B14F-4D97-AF65-F5344CB8AC3E}">
        <p14:creationId xmlns:p14="http://schemas.microsoft.com/office/powerpoint/2010/main" val="101463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Enable Auto </a:t>
            </a:r>
            <a:r>
              <a:rPr lang="en-US" dirty="0" err="1" smtClean="0"/>
              <a:t>growth:As</a:t>
            </a:r>
            <a:r>
              <a:rPr lang="en-US" dirty="0" smtClean="0"/>
              <a:t> the database begins to hold more data, the file size must grow. If</a:t>
            </a:r>
          </a:p>
          <a:p>
            <a:r>
              <a:rPr lang="en-US" dirty="0" smtClean="0"/>
              <a:t>Auto growth is not enabled, an observant DBA will have to manually adjust the size. If </a:t>
            </a:r>
            <a:r>
              <a:rPr lang="en-US" dirty="0" err="1" smtClean="0"/>
              <a:t>autogrowth</a:t>
            </a:r>
            <a:r>
              <a:rPr lang="en-US" dirty="0" smtClean="0"/>
              <a:t> is enabled, SQL Server automatically adjusts the size according to one of the following</a:t>
            </a:r>
          </a:p>
          <a:p>
            <a:r>
              <a:rPr lang="en-US" dirty="0" smtClean="0"/>
              <a:t>growth parameters:</a:t>
            </a:r>
          </a:p>
          <a:p>
            <a:r>
              <a:rPr lang="en-US" dirty="0" smtClean="0"/>
              <a:t>■In percent: When the data file needs to grow, this option will expand it by the percent</a:t>
            </a:r>
          </a:p>
          <a:p>
            <a:r>
              <a:rPr lang="en-US" dirty="0" smtClean="0"/>
              <a:t>specified. Growing by percent is the best option for smaller databases. With very large files,</a:t>
            </a:r>
          </a:p>
          <a:p>
            <a:r>
              <a:rPr lang="en-US" dirty="0" smtClean="0"/>
              <a:t>this option may add too much space in one operation and hurt performance while the data</a:t>
            </a:r>
          </a:p>
          <a:p>
            <a:r>
              <a:rPr lang="en-US" dirty="0" smtClean="0"/>
              <a:t>file is being resized. For example, adding 10 percent to a 5GB data file will add 500MB;</a:t>
            </a:r>
          </a:p>
          <a:p>
            <a:r>
              <a:rPr lang="en-US" dirty="0" smtClean="0"/>
              <a:t>writing 500MB could take a while.</a:t>
            </a:r>
          </a:p>
          <a:p>
            <a:r>
              <a:rPr lang="en-US" dirty="0" smtClean="0"/>
              <a:t>■In megabytes: When the data file needs to grow, this option will add the specified</a:t>
            </a:r>
          </a:p>
          <a:p>
            <a:r>
              <a:rPr lang="en-US" dirty="0" smtClean="0"/>
              <a:t>number of megabytes to the file. Growing by a fixed size is a good option for larger</a:t>
            </a:r>
          </a:p>
          <a:p>
            <a:r>
              <a:rPr lang="en-US" dirty="0" smtClean="0"/>
              <a:t>data files.</a:t>
            </a:r>
          </a:p>
          <a:p>
            <a:r>
              <a:rPr lang="en-US" dirty="0" smtClean="0"/>
              <a:t>Maximum file </a:t>
            </a:r>
            <a:r>
              <a:rPr lang="en-US" dirty="0" err="1" smtClean="0"/>
              <a:t>size:Setting</a:t>
            </a:r>
            <a:r>
              <a:rPr lang="en-US" dirty="0" smtClean="0"/>
              <a:t> a maximum size can prevent the data file or transaction log file</a:t>
            </a:r>
          </a:p>
          <a:p>
            <a:r>
              <a:rPr lang="en-US" dirty="0" smtClean="0"/>
              <a:t>from filling the entire disk subsystem, which would cause trouble for the operating system.</a:t>
            </a:r>
          </a:p>
          <a:p>
            <a:endParaRPr lang="en-US" dirty="0" smtClean="0"/>
          </a:p>
          <a:p>
            <a:r>
              <a:rPr lang="en-US" dirty="0" smtClean="0"/>
              <a:t>CREATE DATABASE </a:t>
            </a:r>
            <a:r>
              <a:rPr lang="en-US" dirty="0" err="1" smtClean="0"/>
              <a:t>NewDB</a:t>
            </a:r>
            <a:endParaRPr lang="en-US" dirty="0" smtClean="0"/>
          </a:p>
          <a:p>
            <a:r>
              <a:rPr lang="en-US" dirty="0" smtClean="0"/>
              <a:t>ON</a:t>
            </a:r>
          </a:p>
          <a:p>
            <a:r>
              <a:rPr lang="en-US" dirty="0" smtClean="0"/>
              <a:t>PRIMARY</a:t>
            </a:r>
          </a:p>
          <a:p>
            <a:r>
              <a:rPr lang="en-US" dirty="0" smtClean="0"/>
              <a:t>(NAME = </a:t>
            </a:r>
            <a:r>
              <a:rPr lang="en-US" dirty="0" err="1" smtClean="0"/>
              <a:t>NewDB</a:t>
            </a:r>
            <a:r>
              <a:rPr lang="en-US" dirty="0" smtClean="0"/>
              <a:t>,</a:t>
            </a:r>
          </a:p>
          <a:p>
            <a:r>
              <a:rPr lang="en-US" dirty="0" smtClean="0"/>
              <a:t>FILENAME = ‘c:\</a:t>
            </a:r>
            <a:r>
              <a:rPr lang="en-US" dirty="0" err="1" smtClean="0"/>
              <a:t>SQLData</a:t>
            </a:r>
            <a:r>
              <a:rPr lang="en-US" dirty="0" smtClean="0"/>
              <a:t>\</a:t>
            </a:r>
            <a:r>
              <a:rPr lang="en-US" dirty="0" err="1" smtClean="0"/>
              <a:t>NewDB.mdf</a:t>
            </a:r>
            <a:r>
              <a:rPr lang="en-US" dirty="0" smtClean="0"/>
              <a:t>’,</a:t>
            </a:r>
          </a:p>
          <a:p>
            <a:r>
              <a:rPr lang="en-US" dirty="0" smtClean="0"/>
              <a:t>SIZE = 10MB,</a:t>
            </a:r>
          </a:p>
          <a:p>
            <a:r>
              <a:rPr lang="en-US" dirty="0" smtClean="0"/>
              <a:t>MAXSIZE = 200Gb,</a:t>
            </a:r>
          </a:p>
          <a:p>
            <a:r>
              <a:rPr lang="en-US" dirty="0" smtClean="0"/>
              <a:t>FILEGROWTH = 100)</a:t>
            </a:r>
          </a:p>
          <a:p>
            <a:r>
              <a:rPr lang="en-US" dirty="0" smtClean="0"/>
              <a:t>LOG ON</a:t>
            </a:r>
          </a:p>
          <a:p>
            <a:r>
              <a:rPr lang="en-US" dirty="0" smtClean="0"/>
              <a:t>(NAME = </a:t>
            </a:r>
            <a:r>
              <a:rPr lang="en-US" dirty="0" err="1" smtClean="0"/>
              <a:t>NewDBLog</a:t>
            </a:r>
            <a:r>
              <a:rPr lang="en-US" dirty="0" smtClean="0"/>
              <a:t>,</a:t>
            </a:r>
          </a:p>
          <a:p>
            <a:r>
              <a:rPr lang="en-US" dirty="0" smtClean="0"/>
              <a:t>FILENAME = ‘d:\</a:t>
            </a:r>
            <a:r>
              <a:rPr lang="en-US" dirty="0" err="1" smtClean="0"/>
              <a:t>SQLLog</a:t>
            </a:r>
            <a:r>
              <a:rPr lang="en-US" dirty="0" smtClean="0"/>
              <a:t>\</a:t>
            </a:r>
            <a:r>
              <a:rPr lang="en-US" dirty="0" err="1" smtClean="0"/>
              <a:t>NewDBLog.ldf</a:t>
            </a:r>
            <a:r>
              <a:rPr lang="en-US" dirty="0" smtClean="0"/>
              <a:t>’,</a:t>
            </a:r>
          </a:p>
          <a:p>
            <a:r>
              <a:rPr lang="en-US" dirty="0" smtClean="0"/>
              <a:t>SIZE = 5MB,</a:t>
            </a:r>
          </a:p>
          <a:p>
            <a:r>
              <a:rPr lang="en-US" dirty="0" smtClean="0"/>
              <a:t>MAXSIZE = 10Gb,</a:t>
            </a:r>
          </a:p>
          <a:p>
            <a:r>
              <a:rPr lang="en-US" dirty="0" smtClean="0"/>
              <a:t>FILEGROWTH = 100);</a:t>
            </a:r>
          </a:p>
          <a:p>
            <a:endParaRPr lang="en-US" dirty="0" smtClean="0"/>
          </a:p>
          <a:p>
            <a:endParaRPr lang="en-US" dirty="0" smtClean="0"/>
          </a:p>
          <a:p>
            <a:r>
              <a:rPr lang="en-US" dirty="0" smtClean="0"/>
              <a:t>Best Practice</a:t>
            </a:r>
          </a:p>
          <a:p>
            <a:r>
              <a:rPr lang="en-US" dirty="0" smtClean="0"/>
              <a:t>Many DBAs detest the default </a:t>
            </a:r>
            <a:r>
              <a:rPr lang="en-US" dirty="0" err="1" smtClean="0"/>
              <a:t>autogrowth</a:t>
            </a:r>
            <a:r>
              <a:rPr lang="en-US" dirty="0" smtClean="0"/>
              <a:t> settings because the database is locked during an </a:t>
            </a:r>
            <a:r>
              <a:rPr lang="en-US" dirty="0" err="1" smtClean="0"/>
              <a:t>autogrowth</a:t>
            </a:r>
            <a:r>
              <a:rPr lang="en-US" dirty="0" smtClean="0"/>
              <a:t>.</a:t>
            </a:r>
          </a:p>
          <a:p>
            <a:r>
              <a:rPr lang="en-US" dirty="0" smtClean="0"/>
              <a:t>Growing by 1MB per growth is probably far too small and will cause frequent interruptions. Another</a:t>
            </a:r>
          </a:p>
          <a:p>
            <a:r>
              <a:rPr lang="en-US" dirty="0" smtClean="0"/>
              <a:t>common error is to set the </a:t>
            </a:r>
            <a:r>
              <a:rPr lang="en-US" dirty="0" err="1" smtClean="0"/>
              <a:t>autogrowth</a:t>
            </a:r>
            <a:r>
              <a:rPr lang="en-US" dirty="0" smtClean="0"/>
              <a:t> to a percentage. As the database grows, so will the growth size. For</a:t>
            </a:r>
          </a:p>
          <a:p>
            <a:r>
              <a:rPr lang="en-US" dirty="0" smtClean="0"/>
              <a:t>serious production databases the best solution is to monitor the data size and manually grow the database,</a:t>
            </a:r>
          </a:p>
          <a:p>
            <a:r>
              <a:rPr lang="en-US" dirty="0" smtClean="0"/>
              <a:t>but leave </a:t>
            </a:r>
            <a:r>
              <a:rPr lang="en-US" dirty="0" err="1" smtClean="0"/>
              <a:t>autogrowth</a:t>
            </a:r>
            <a:r>
              <a:rPr lang="en-US" dirty="0" smtClean="0"/>
              <a:t> on as a safety factor.</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3</a:t>
            </a:fld>
            <a:endParaRPr lang="ar-EG"/>
          </a:p>
        </p:txBody>
      </p:sp>
    </p:spTree>
    <p:extLst>
      <p:ext uri="{BB962C8B-B14F-4D97-AF65-F5344CB8AC3E}">
        <p14:creationId xmlns:p14="http://schemas.microsoft.com/office/powerpoint/2010/main" val="303871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data file and the transaction log can be stored on multiple files for improved performance and</a:t>
            </a:r>
          </a:p>
          <a:p>
            <a:r>
              <a:rPr lang="en-US" dirty="0" smtClean="0"/>
              <a:t>to allow for growth.</a:t>
            </a:r>
          </a:p>
          <a:p>
            <a:r>
              <a:rPr lang="en-US" sz="1200" b="0" i="0" kern="1200" dirty="0" smtClean="0">
                <a:solidFill>
                  <a:schemeClr val="tx1"/>
                </a:solidFill>
                <a:effectLst/>
                <a:latin typeface="+mn-lt"/>
                <a:ea typeface="+mn-ea"/>
                <a:cs typeface="+mn-cs"/>
              </a:rPr>
              <a:t>For example, if your computer has four disks, you can create a database that is made up of three data files and one log file, with one file on each disk. As data is accessed, four read/write heads can access the data in parallel at the same time. This speeds up database operations.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Additionally, files and file groups enable data placement, because a table can be created in a specific </a:t>
            </a:r>
            <a:r>
              <a:rPr lang="en-US" sz="1200" b="0" i="0" kern="1200" dirty="0" err="1" smtClean="0">
                <a:solidFill>
                  <a:schemeClr val="tx1"/>
                </a:solidFill>
                <a:effectLst/>
                <a:latin typeface="+mn-lt"/>
                <a:ea typeface="+mn-ea"/>
                <a:cs typeface="+mn-cs"/>
              </a:rPr>
              <a:t>filegroup</a:t>
            </a:r>
            <a:r>
              <a:rPr lang="en-US" sz="1200" b="0" i="0" kern="1200" dirty="0" smtClean="0">
                <a:solidFill>
                  <a:schemeClr val="tx1"/>
                </a:solidFill>
                <a:effectLst/>
                <a:latin typeface="+mn-lt"/>
                <a:ea typeface="+mn-ea"/>
                <a:cs typeface="+mn-cs"/>
              </a:rPr>
              <a:t>. This improves performance, because all I/O for a specific table can be directed at a specific disk. For example, a heavily used table can be put on one file in one </a:t>
            </a:r>
            <a:r>
              <a:rPr lang="en-US" sz="1200" b="0" i="0" kern="1200" dirty="0" err="1" smtClean="0">
                <a:solidFill>
                  <a:schemeClr val="tx1"/>
                </a:solidFill>
                <a:effectLst/>
                <a:latin typeface="+mn-lt"/>
                <a:ea typeface="+mn-ea"/>
                <a:cs typeface="+mn-cs"/>
              </a:rPr>
              <a:t>filegroup</a:t>
            </a:r>
            <a:r>
              <a:rPr lang="en-US" sz="1200" b="0" i="0" kern="1200" dirty="0" smtClean="0">
                <a:solidFill>
                  <a:schemeClr val="tx1"/>
                </a:solidFill>
                <a:effectLst/>
                <a:latin typeface="+mn-lt"/>
                <a:ea typeface="+mn-ea"/>
                <a:cs typeface="+mn-cs"/>
              </a:rPr>
              <a:t>, located on one disk, and the other less heavily accessed tables in the database can be put on the other files in another </a:t>
            </a:r>
            <a:r>
              <a:rPr lang="en-US" sz="1200" b="0" i="0" kern="1200" dirty="0" err="1" smtClean="0">
                <a:solidFill>
                  <a:schemeClr val="tx1"/>
                </a:solidFill>
                <a:effectLst/>
                <a:latin typeface="+mn-lt"/>
                <a:ea typeface="+mn-ea"/>
                <a:cs typeface="+mn-cs"/>
              </a:rPr>
              <a:t>filegroup</a:t>
            </a:r>
            <a:r>
              <a:rPr lang="en-US" sz="1200" b="0" i="0" kern="1200" dirty="0" smtClean="0">
                <a:solidFill>
                  <a:schemeClr val="tx1"/>
                </a:solidFill>
                <a:effectLst/>
                <a:latin typeface="+mn-lt"/>
                <a:ea typeface="+mn-ea"/>
                <a:cs typeface="+mn-cs"/>
              </a:rPr>
              <a:t>, located on a second disk.</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4</a:t>
            </a:fld>
            <a:endParaRPr lang="ar-EG"/>
          </a:p>
        </p:txBody>
      </p:sp>
    </p:spTree>
    <p:extLst>
      <p:ext uri="{BB962C8B-B14F-4D97-AF65-F5344CB8AC3E}">
        <p14:creationId xmlns:p14="http://schemas.microsoft.com/office/powerpoint/2010/main" val="230758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accent5">
                    <a:lumMod val="60000"/>
                    <a:lumOff val="40000"/>
                  </a:schemeClr>
                </a:solidFill>
              </a:rPr>
              <a:t>Planning multiple file groups :</a:t>
            </a:r>
          </a:p>
          <a:p>
            <a:r>
              <a:rPr lang="en-US" dirty="0" smtClean="0">
                <a:solidFill>
                  <a:schemeClr val="accent5">
                    <a:lumMod val="60000"/>
                    <a:lumOff val="40000"/>
                  </a:schemeClr>
                </a:solidFill>
              </a:rPr>
              <a:t>A file group is an advanced means of organizing the database objects. By default, the database has a single</a:t>
            </a:r>
          </a:p>
          <a:p>
            <a:r>
              <a:rPr lang="en-US" dirty="0" smtClean="0">
                <a:solidFill>
                  <a:schemeClr val="accent5">
                    <a:lumMod val="60000"/>
                    <a:lumOff val="40000"/>
                  </a:schemeClr>
                </a:solidFill>
              </a:rPr>
              <a:t>File group — the primary file group. By configuring a database with multiple file groups, new objects</a:t>
            </a:r>
          </a:p>
          <a:p>
            <a:r>
              <a:rPr lang="en-US" dirty="0" smtClean="0">
                <a:solidFill>
                  <a:schemeClr val="accent5">
                    <a:lumMod val="60000"/>
                    <a:lumOff val="40000"/>
                  </a:schemeClr>
                </a:solidFill>
              </a:rPr>
              <a:t>(tables, indexes, and so on) can be created on a specified file group. This technique can support two</a:t>
            </a:r>
          </a:p>
          <a:p>
            <a:r>
              <a:rPr lang="en-US" dirty="0" smtClean="0">
                <a:solidFill>
                  <a:schemeClr val="accent5">
                    <a:lumMod val="60000"/>
                    <a:lumOff val="40000"/>
                  </a:schemeClr>
                </a:solidFill>
              </a:rPr>
              <a:t>main strategies:</a:t>
            </a:r>
          </a:p>
          <a:p>
            <a:r>
              <a:rPr lang="en-US" dirty="0" smtClean="0">
                <a:solidFill>
                  <a:schemeClr val="accent5">
                    <a:lumMod val="60000"/>
                    <a:lumOff val="40000"/>
                  </a:schemeClr>
                </a:solidFill>
              </a:rPr>
              <a:t>■ Using multiple file groups can increase performance by separating heavily used tables or</a:t>
            </a:r>
          </a:p>
          <a:p>
            <a:r>
              <a:rPr lang="en-US" dirty="0" smtClean="0">
                <a:solidFill>
                  <a:schemeClr val="accent5">
                    <a:lumMod val="60000"/>
                    <a:lumOff val="40000"/>
                  </a:schemeClr>
                </a:solidFill>
              </a:rPr>
              <a:t>indexes onto different disk subsystems.</a:t>
            </a:r>
          </a:p>
          <a:p>
            <a:r>
              <a:rPr lang="en-US" dirty="0" smtClean="0">
                <a:solidFill>
                  <a:schemeClr val="accent5">
                    <a:lumMod val="60000"/>
                    <a:lumOff val="40000"/>
                  </a:schemeClr>
                </a:solidFill>
              </a:rPr>
              <a:t>■ Using multiple file groups can organize the backup and recovery plan by containing static data</a:t>
            </a:r>
          </a:p>
          <a:p>
            <a:r>
              <a:rPr lang="en-US" dirty="0" smtClean="0">
                <a:solidFill>
                  <a:schemeClr val="accent5">
                    <a:lumMod val="60000"/>
                    <a:lumOff val="40000"/>
                  </a:schemeClr>
                </a:solidFill>
              </a:rPr>
              <a:t>in one file group and more active data in another file group.</a:t>
            </a:r>
            <a:endParaRPr lang="en-US" dirty="0">
              <a:solidFill>
                <a:schemeClr val="accent5">
                  <a:lumMod val="60000"/>
                  <a:lumOff val="40000"/>
                </a:schemeClr>
              </a:solidFill>
            </a:endParaRPr>
          </a:p>
        </p:txBody>
      </p:sp>
      <p:sp>
        <p:nvSpPr>
          <p:cNvPr id="4" name="Slide Number Placeholder 3"/>
          <p:cNvSpPr>
            <a:spLocks noGrp="1"/>
          </p:cNvSpPr>
          <p:nvPr>
            <p:ph type="sldNum" sz="quarter" idx="10"/>
          </p:nvPr>
        </p:nvSpPr>
        <p:spPr/>
        <p:txBody>
          <a:bodyPr/>
          <a:lstStyle/>
          <a:p>
            <a:fld id="{5D4D8878-7040-42AE-95AD-CEC8B39B987A}" type="slidenum">
              <a:rPr lang="ar-EG" smtClean="0"/>
              <a:t>5</a:t>
            </a:fld>
            <a:endParaRPr lang="ar-EG"/>
          </a:p>
        </p:txBody>
      </p:sp>
    </p:spTree>
    <p:extLst>
      <p:ext uri="{BB962C8B-B14F-4D97-AF65-F5344CB8AC3E}">
        <p14:creationId xmlns:p14="http://schemas.microsoft.com/office/powerpoint/2010/main" val="177897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accent5">
                    <a:lumMod val="60000"/>
                    <a:lumOff val="40000"/>
                  </a:schemeClr>
                </a:solidFill>
              </a:rPr>
              <a:t>Planning multiple file groups :</a:t>
            </a:r>
          </a:p>
          <a:p>
            <a:r>
              <a:rPr lang="en-US" dirty="0" smtClean="0">
                <a:solidFill>
                  <a:schemeClr val="accent5">
                    <a:lumMod val="60000"/>
                    <a:lumOff val="40000"/>
                  </a:schemeClr>
                </a:solidFill>
              </a:rPr>
              <a:t>A file group is an advanced means of organizing the database objects. By default, the database has a single</a:t>
            </a:r>
          </a:p>
          <a:p>
            <a:r>
              <a:rPr lang="en-US" dirty="0" smtClean="0">
                <a:solidFill>
                  <a:schemeClr val="accent5">
                    <a:lumMod val="60000"/>
                    <a:lumOff val="40000"/>
                  </a:schemeClr>
                </a:solidFill>
              </a:rPr>
              <a:t>File group — the primary file group. By configuring a database with multiple file groups, new objects</a:t>
            </a:r>
          </a:p>
          <a:p>
            <a:r>
              <a:rPr lang="en-US" dirty="0" smtClean="0">
                <a:solidFill>
                  <a:schemeClr val="accent5">
                    <a:lumMod val="60000"/>
                    <a:lumOff val="40000"/>
                  </a:schemeClr>
                </a:solidFill>
              </a:rPr>
              <a:t>(tables, indexes, and so on) can be created on a specified file group. This technique can support two</a:t>
            </a:r>
          </a:p>
          <a:p>
            <a:r>
              <a:rPr lang="en-US" dirty="0" smtClean="0">
                <a:solidFill>
                  <a:schemeClr val="accent5">
                    <a:lumMod val="60000"/>
                    <a:lumOff val="40000"/>
                  </a:schemeClr>
                </a:solidFill>
              </a:rPr>
              <a:t>main strategies:</a:t>
            </a:r>
          </a:p>
          <a:p>
            <a:r>
              <a:rPr lang="en-US" dirty="0" smtClean="0">
                <a:solidFill>
                  <a:schemeClr val="accent5">
                    <a:lumMod val="60000"/>
                    <a:lumOff val="40000"/>
                  </a:schemeClr>
                </a:solidFill>
              </a:rPr>
              <a:t>■ Using multiple file groups can increase performance by separating heavily used tables or</a:t>
            </a:r>
          </a:p>
          <a:p>
            <a:r>
              <a:rPr lang="en-US" dirty="0" smtClean="0">
                <a:solidFill>
                  <a:schemeClr val="accent5">
                    <a:lumMod val="60000"/>
                    <a:lumOff val="40000"/>
                  </a:schemeClr>
                </a:solidFill>
              </a:rPr>
              <a:t>indexes onto different disk subsystems.</a:t>
            </a:r>
          </a:p>
          <a:p>
            <a:r>
              <a:rPr lang="en-US" dirty="0" smtClean="0">
                <a:solidFill>
                  <a:schemeClr val="accent5">
                    <a:lumMod val="60000"/>
                    <a:lumOff val="40000"/>
                  </a:schemeClr>
                </a:solidFill>
              </a:rPr>
              <a:t>■ Using multiple file groups can organize the backup and recovery plan by containing static data</a:t>
            </a:r>
          </a:p>
          <a:p>
            <a:r>
              <a:rPr lang="en-US" dirty="0" smtClean="0">
                <a:solidFill>
                  <a:schemeClr val="accent5">
                    <a:lumMod val="60000"/>
                    <a:lumOff val="40000"/>
                  </a:schemeClr>
                </a:solidFill>
              </a:rPr>
              <a:t>in one file group and more active data in another file group.</a:t>
            </a:r>
          </a:p>
          <a:p>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6</a:t>
            </a:fld>
            <a:endParaRPr lang="ar-EG"/>
          </a:p>
        </p:txBody>
      </p:sp>
    </p:spTree>
    <p:extLst>
      <p:ext uri="{BB962C8B-B14F-4D97-AF65-F5344CB8AC3E}">
        <p14:creationId xmlns:p14="http://schemas.microsoft.com/office/powerpoint/2010/main" val="90369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Practice</a:t>
            </a:r>
          </a:p>
          <a:p>
            <a:r>
              <a:rPr lang="en-US" dirty="0" smtClean="0"/>
              <a:t>Creating objects in a schema other than </a:t>
            </a:r>
            <a:r>
              <a:rPr lang="en-US" dirty="0" err="1" smtClean="0"/>
              <a:t>dbo</a:t>
            </a:r>
            <a:r>
              <a:rPr lang="en-US" dirty="0" smtClean="0"/>
              <a:t> can improve security. Getting the correct schema is one</a:t>
            </a:r>
          </a:p>
          <a:p>
            <a:r>
              <a:rPr lang="en-US" dirty="0" smtClean="0"/>
              <a:t>more obstacle that helps prevent SQL injection.</a:t>
            </a:r>
          </a:p>
          <a:p>
            <a:endParaRPr lang="en-US" dirty="0" smtClean="0"/>
          </a:p>
          <a:p>
            <a:r>
              <a:rPr lang="en-US" sz="1200" b="0" i="0" kern="1200" dirty="0" smtClean="0">
                <a:solidFill>
                  <a:schemeClr val="tx1"/>
                </a:solidFill>
                <a:effectLst/>
                <a:latin typeface="+mn-lt"/>
                <a:ea typeface="+mn-ea"/>
                <a:cs typeface="+mn-cs"/>
              </a:rPr>
              <a:t>A database schema is a way to logically group objects such as tables, views, stored procedures etc. Think of a schema as a container of objects.</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7</a:t>
            </a:fld>
            <a:endParaRPr lang="ar-EG"/>
          </a:p>
        </p:txBody>
      </p:sp>
    </p:spTree>
    <p:extLst>
      <p:ext uri="{BB962C8B-B14F-4D97-AF65-F5344CB8AC3E}">
        <p14:creationId xmlns:p14="http://schemas.microsoft.com/office/powerpoint/2010/main" val="306454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T-SQL commands for working with objects, including tables, are CREATE, ALTER , and </a:t>
            </a:r>
            <a:r>
              <a:rPr lang="en-US" dirty="0" err="1" smtClean="0"/>
              <a:t>DROP.The</a:t>
            </a:r>
            <a:endParaRPr lang="en-US" dirty="0" smtClean="0"/>
          </a:p>
          <a:p>
            <a:r>
              <a:rPr lang="en-US" dirty="0" smtClean="0"/>
              <a:t>following CREATE TABLEDDL command from the Outer Banks Kite Store sample database creates</a:t>
            </a:r>
          </a:p>
          <a:p>
            <a:r>
              <a:rPr lang="en-US" dirty="0" smtClean="0"/>
              <a:t>the </a:t>
            </a:r>
            <a:r>
              <a:rPr lang="en-US" dirty="0" err="1" smtClean="0"/>
              <a:t>ProductCategorytable</a:t>
            </a:r>
            <a:r>
              <a:rPr lang="en-US" dirty="0" smtClean="0"/>
              <a:t>. The table name, including the name of the owner (</a:t>
            </a:r>
            <a:r>
              <a:rPr lang="en-US" dirty="0" err="1" smtClean="0"/>
              <a:t>dbo</a:t>
            </a:r>
            <a:r>
              <a:rPr lang="en-US" dirty="0" smtClean="0"/>
              <a:t>), is provided,</a:t>
            </a:r>
          </a:p>
          <a:p>
            <a:r>
              <a:rPr lang="en-US" dirty="0" smtClean="0"/>
              <a:t>followed by the table’s columns. The final code directs SQL Server to create the table ON the Data</a:t>
            </a:r>
          </a:p>
          <a:p>
            <a:r>
              <a:rPr lang="en-US" dirty="0" smtClean="0"/>
              <a:t>File group:</a:t>
            </a:r>
          </a:p>
          <a:p>
            <a:endParaRPr lang="en-US" dirty="0" smtClean="0"/>
          </a:p>
          <a:p>
            <a:r>
              <a:rPr lang="en-US" dirty="0" smtClean="0"/>
              <a:t>I</a:t>
            </a:r>
            <a:r>
              <a:rPr lang="en-US" baseline="0" dirty="0" smtClean="0"/>
              <a:t> </a:t>
            </a:r>
            <a:r>
              <a:rPr lang="en-US" dirty="0" smtClean="0"/>
              <a:t>consider the schema to be code, and as such it should be handled as code and checked into a version</a:t>
            </a:r>
          </a:p>
          <a:p>
            <a:r>
              <a:rPr lang="en-US" dirty="0" smtClean="0"/>
              <a:t>control system. I never develop using the graphic user interfaces in Management Studio. I strictly develop</a:t>
            </a:r>
          </a:p>
          <a:p>
            <a:r>
              <a:rPr lang="en-US" dirty="0" smtClean="0"/>
              <a:t>using T-SQL scripts.</a:t>
            </a:r>
          </a:p>
          <a:p>
            <a:endParaRPr lang="en-US" dirty="0" smtClean="0"/>
          </a:p>
          <a:p>
            <a:r>
              <a:rPr lang="en-US" dirty="0" smtClean="0"/>
              <a:t> For example, some IT shops insist that the order-detail table be named ORDER_DETAIL.</a:t>
            </a:r>
          </a:p>
          <a:p>
            <a:r>
              <a:rPr lang="en-US" dirty="0" smtClean="0"/>
              <a:t>Personally, I avoid underscores except in many-to-many resolution tables. Studies have shown that</a:t>
            </a:r>
          </a:p>
          <a:p>
            <a:r>
              <a:rPr lang="en-US" dirty="0" smtClean="0"/>
              <a:t>the use of mixed case, such as in the name </a:t>
            </a:r>
            <a:r>
              <a:rPr lang="en-US" dirty="0" err="1" smtClean="0"/>
              <a:t>OrderDetail</a:t>
            </a:r>
            <a:r>
              <a:rPr lang="en-US" dirty="0" smtClean="0"/>
              <a:t>, is easier to read than all lowercase or all</a:t>
            </a:r>
          </a:p>
          <a:p>
            <a:r>
              <a:rPr lang="en-US" dirty="0" smtClean="0"/>
              <a:t>uppercase words.</a:t>
            </a:r>
          </a:p>
          <a:p>
            <a:endParaRPr lang="en-US" dirty="0" smtClean="0"/>
          </a:p>
          <a:p>
            <a:r>
              <a:rPr lang="en-US" dirty="0" smtClean="0"/>
              <a:t>Here are the database-naming conventions I use when developing databases:</a:t>
            </a:r>
          </a:p>
          <a:p>
            <a:r>
              <a:rPr lang="en-US" dirty="0" smtClean="0"/>
              <a:t>■ Use singular table names with no numbers, and a module prefix if useful.</a:t>
            </a:r>
          </a:p>
          <a:p>
            <a:r>
              <a:rPr lang="en-US" dirty="0" smtClean="0"/>
              <a:t>■ For many-to-many resolution tables, </a:t>
            </a:r>
            <a:r>
              <a:rPr lang="en-US" dirty="0" err="1" smtClean="0"/>
              <a:t>usetable_mm_table</a:t>
            </a:r>
            <a:r>
              <a:rPr lang="en-US" dirty="0" smtClean="0"/>
              <a:t>.</a:t>
            </a:r>
          </a:p>
          <a:p>
            <a:r>
              <a:rPr lang="en-US" dirty="0" smtClean="0"/>
              <a:t>■ Set all names in mixed case (</a:t>
            </a:r>
            <a:r>
              <a:rPr lang="en-US" dirty="0" err="1" smtClean="0"/>
              <a:t>MixedCase</a:t>
            </a:r>
            <a:r>
              <a:rPr lang="en-US" dirty="0" smtClean="0"/>
              <a:t>) with no underscores or spaces.</a:t>
            </a:r>
          </a:p>
          <a:p>
            <a:r>
              <a:rPr lang="en-US" dirty="0" smtClean="0"/>
              <a:t>■ For the primary key, use the table </a:t>
            </a:r>
            <a:r>
              <a:rPr lang="en-US" dirty="0" err="1" smtClean="0"/>
              <a:t>name+ID</a:t>
            </a:r>
            <a:r>
              <a:rPr lang="en-US" dirty="0" smtClean="0"/>
              <a:t>. For example, the primary key for the</a:t>
            </a:r>
          </a:p>
          <a:p>
            <a:r>
              <a:rPr lang="en-US" dirty="0" err="1" smtClean="0"/>
              <a:t>Customertable</a:t>
            </a:r>
            <a:r>
              <a:rPr lang="en-US" dirty="0" smtClean="0"/>
              <a:t> is </a:t>
            </a:r>
            <a:r>
              <a:rPr lang="en-US" dirty="0" err="1" smtClean="0"/>
              <a:t>CustomerID</a:t>
            </a:r>
            <a:r>
              <a:rPr lang="en-US" dirty="0" smtClean="0"/>
              <a:t>.</a:t>
            </a:r>
          </a:p>
          <a:p>
            <a:r>
              <a:rPr lang="en-US" dirty="0" smtClean="0"/>
              <a:t>■ Give foreign keys the same name as their primary key unless the foreign key enforces</a:t>
            </a:r>
          </a:p>
          <a:p>
            <a:r>
              <a:rPr lang="en-US" dirty="0" smtClean="0"/>
              <a:t>a reflexive/recursive relationship, such </a:t>
            </a:r>
            <a:r>
              <a:rPr lang="en-US" dirty="0" err="1" smtClean="0"/>
              <a:t>asMotherIDreferring</a:t>
            </a:r>
            <a:r>
              <a:rPr lang="en-US" dirty="0" smtClean="0"/>
              <a:t> back </a:t>
            </a:r>
            <a:r>
              <a:rPr lang="en-US" dirty="0" err="1" smtClean="0"/>
              <a:t>toPersonIDin</a:t>
            </a:r>
            <a:endParaRPr lang="en-US" dirty="0" smtClean="0"/>
          </a:p>
          <a:p>
            <a:r>
              <a:rPr lang="en-US" dirty="0" smtClean="0"/>
              <a:t>the </a:t>
            </a:r>
            <a:r>
              <a:rPr lang="en-US" dirty="0" err="1" smtClean="0"/>
              <a:t>Familysample</a:t>
            </a:r>
            <a:r>
              <a:rPr lang="en-US" dirty="0" smtClean="0"/>
              <a:t> database, or the secondary table has multiple foreign keys to the</a:t>
            </a:r>
          </a:p>
          <a:p>
            <a:r>
              <a:rPr lang="en-US" dirty="0" smtClean="0"/>
              <a:t>same primary key, such as the many-to-many reflexive relationship in </a:t>
            </a:r>
            <a:r>
              <a:rPr lang="en-US" dirty="0" err="1" smtClean="0"/>
              <a:t>theMaterial</a:t>
            </a:r>
            <a:endParaRPr lang="en-US" dirty="0" smtClean="0"/>
          </a:p>
          <a:p>
            <a:r>
              <a:rPr lang="en-US" dirty="0" smtClean="0"/>
              <a:t>sample database (</a:t>
            </a:r>
            <a:r>
              <a:rPr lang="en-US" dirty="0" err="1" smtClean="0"/>
              <a:t>BillofMaterials.MaterialIDto</a:t>
            </a:r>
            <a:r>
              <a:rPr lang="en-US" dirty="0" smtClean="0"/>
              <a:t> </a:t>
            </a:r>
            <a:r>
              <a:rPr lang="en-US" dirty="0" err="1" smtClean="0"/>
              <a:t>Material.MaterialIDand</a:t>
            </a:r>
            <a:endParaRPr lang="en-US" dirty="0" smtClean="0"/>
          </a:p>
          <a:p>
            <a:r>
              <a:rPr lang="en-US" dirty="0" err="1" smtClean="0"/>
              <a:t>BillofMaterials.SourceMaterialIDto</a:t>
            </a:r>
            <a:r>
              <a:rPr lang="en-US" dirty="0" smtClean="0"/>
              <a:t> </a:t>
            </a:r>
            <a:r>
              <a:rPr lang="en-US" dirty="0" err="1" smtClean="0"/>
              <a:t>Material.MaterialID</a:t>
            </a:r>
            <a:r>
              <a:rPr lang="en-US" dirty="0" smtClean="0"/>
              <a:t>).</a:t>
            </a:r>
          </a:p>
          <a:p>
            <a:r>
              <a:rPr lang="en-US" dirty="0" smtClean="0"/>
              <a:t>■ Avoid inconsistent abbreviations.</a:t>
            </a:r>
          </a:p>
          <a:p>
            <a:r>
              <a:rPr lang="en-US" dirty="0" smtClean="0"/>
              <a:t>■ Organize a large complex database with schemas.</a:t>
            </a:r>
          </a:p>
          <a:p>
            <a:r>
              <a:rPr lang="en-US" dirty="0" smtClean="0"/>
              <a:t>■ Use consistent table and column names across all databases. For example, always use</a:t>
            </a:r>
          </a:p>
          <a:p>
            <a:r>
              <a:rPr lang="en-US" dirty="0" err="1" smtClean="0"/>
              <a:t>LastNamefollowed</a:t>
            </a:r>
            <a:r>
              <a:rPr lang="en-US" dirty="0" smtClean="0"/>
              <a:t> by </a:t>
            </a:r>
            <a:r>
              <a:rPr lang="en-US" dirty="0" err="1" smtClean="0"/>
              <a:t>FirstName</a:t>
            </a:r>
            <a:r>
              <a:rPr lang="en-US" dirty="0" smtClean="0"/>
              <a:t>.</a:t>
            </a:r>
          </a:p>
          <a:p>
            <a:endParaRPr lang="en-US" dirty="0" smtClean="0"/>
          </a:p>
          <a:p>
            <a:endParaRPr lang="en-US" dirty="0" smtClean="0"/>
          </a:p>
          <a:p>
            <a:r>
              <a:rPr lang="en-US" dirty="0" smtClean="0"/>
              <a:t>The OBX Kites database uses two </a:t>
            </a:r>
            <a:r>
              <a:rPr lang="en-US" dirty="0" err="1" smtClean="0"/>
              <a:t>filegroups</a:t>
            </a:r>
            <a:r>
              <a:rPr lang="en-US" dirty="0" smtClean="0"/>
              <a:t> for data organization purposes. All data that is modified</a:t>
            </a:r>
          </a:p>
          <a:p>
            <a:r>
              <a:rPr lang="en-US" dirty="0" smtClean="0"/>
              <a:t>on a regular basis goes into </a:t>
            </a:r>
            <a:r>
              <a:rPr lang="en-US" dirty="0" err="1" smtClean="0"/>
              <a:t>thePrimaryfilegroup</a:t>
            </a:r>
            <a:r>
              <a:rPr lang="en-US" dirty="0" smtClean="0"/>
              <a:t>. This </a:t>
            </a:r>
            <a:r>
              <a:rPr lang="en-US" dirty="0" err="1" smtClean="0"/>
              <a:t>filegroup</a:t>
            </a:r>
            <a:r>
              <a:rPr lang="en-US" dirty="0" smtClean="0"/>
              <a:t> is backed up frequently. Data that is</a:t>
            </a:r>
          </a:p>
          <a:p>
            <a:r>
              <a:rPr lang="en-US" dirty="0" smtClean="0"/>
              <a:t>rarely modified (such as the order priority lookup codes) goes into </a:t>
            </a:r>
            <a:r>
              <a:rPr lang="en-US" dirty="0" err="1" smtClean="0"/>
              <a:t>theStaticfilegroup</a:t>
            </a:r>
            <a:r>
              <a:rPr lang="en-US" dirty="0" smtClean="0"/>
              <a:t>:</a:t>
            </a:r>
          </a:p>
          <a:p>
            <a:endParaRPr lang="en-US" dirty="0" smtClean="0"/>
          </a:p>
          <a:p>
            <a:r>
              <a:rPr lang="en-US" dirty="0" smtClean="0"/>
              <a:t>CREATE TABLE </a:t>
            </a:r>
            <a:r>
              <a:rPr lang="en-US" dirty="0" err="1" smtClean="0"/>
              <a:t>OrderPriority</a:t>
            </a:r>
            <a:r>
              <a:rPr lang="en-US" dirty="0" smtClean="0"/>
              <a:t> (</a:t>
            </a:r>
          </a:p>
          <a:p>
            <a:r>
              <a:rPr lang="en-US" dirty="0" err="1" smtClean="0"/>
              <a:t>OrderPriorityID</a:t>
            </a:r>
            <a:r>
              <a:rPr lang="en-US" dirty="0" smtClean="0"/>
              <a:t> UNIQUEIDENTIFIER NOT NULL</a:t>
            </a:r>
          </a:p>
          <a:p>
            <a:r>
              <a:rPr lang="en-US" dirty="0" smtClean="0"/>
              <a:t>ROWGUIDCOL DEFAULT (NEWID()) PRIMARY KEY NONCLUSTERED,</a:t>
            </a:r>
          </a:p>
          <a:p>
            <a:r>
              <a:rPr lang="en-US" dirty="0" err="1" smtClean="0"/>
              <a:t>OrderPriorityName</a:t>
            </a:r>
            <a:r>
              <a:rPr lang="en-US" dirty="0" smtClean="0"/>
              <a:t> NVARCHAR (15) NOT NULL,</a:t>
            </a:r>
          </a:p>
          <a:p>
            <a:r>
              <a:rPr lang="en-US" dirty="0" err="1" smtClean="0"/>
              <a:t>OrderPriorityCode</a:t>
            </a:r>
            <a:r>
              <a:rPr lang="en-US" dirty="0" smtClean="0"/>
              <a:t> NVARCHAR (15) NOT NULL,</a:t>
            </a:r>
          </a:p>
          <a:p>
            <a:r>
              <a:rPr lang="en-US" dirty="0" smtClean="0"/>
              <a:t>Priority INT NOT NULL</a:t>
            </a:r>
          </a:p>
          <a:p>
            <a:r>
              <a:rPr lang="en-US" dirty="0" smtClean="0"/>
              <a:t>)</a:t>
            </a:r>
          </a:p>
          <a:p>
            <a:r>
              <a:rPr lang="en-US" dirty="0" smtClean="0"/>
              <a:t>ON [Static];</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9</a:t>
            </a:fld>
            <a:endParaRPr lang="ar-EG"/>
          </a:p>
        </p:txBody>
      </p:sp>
    </p:spTree>
    <p:extLst>
      <p:ext uri="{BB962C8B-B14F-4D97-AF65-F5344CB8AC3E}">
        <p14:creationId xmlns:p14="http://schemas.microsoft.com/office/powerpoint/2010/main" val="274160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columns can be added to existing tables using </a:t>
            </a:r>
            <a:r>
              <a:rPr lang="en-US" dirty="0" err="1" smtClean="0"/>
              <a:t>theALTER</a:t>
            </a:r>
            <a:r>
              <a:rPr lang="en-US" dirty="0" smtClean="0"/>
              <a:t> TABLE </a:t>
            </a:r>
            <a:r>
              <a:rPr lang="en-US" dirty="0" err="1" smtClean="0"/>
              <a:t>ADDcolumnnamecommand</a:t>
            </a:r>
            <a:r>
              <a:rPr lang="en-US" dirty="0" smtClean="0"/>
              <a:t>:</a:t>
            </a:r>
          </a:p>
          <a:p>
            <a:r>
              <a:rPr lang="en-US" dirty="0" smtClean="0"/>
              <a:t>ALTER TABLE </a:t>
            </a:r>
            <a:r>
              <a:rPr lang="en-US" dirty="0" err="1" smtClean="0"/>
              <a:t>TableName</a:t>
            </a:r>
            <a:endParaRPr lang="en-US" dirty="0" smtClean="0"/>
          </a:p>
          <a:p>
            <a:r>
              <a:rPr lang="en-US" dirty="0" smtClean="0"/>
              <a:t>ADD </a:t>
            </a:r>
            <a:r>
              <a:rPr lang="en-US" dirty="0" err="1" smtClean="0"/>
              <a:t>ColumnName</a:t>
            </a:r>
            <a:r>
              <a:rPr lang="en-US" dirty="0" smtClean="0"/>
              <a:t> DATATYPE Attributes;</a:t>
            </a:r>
          </a:p>
          <a:p>
            <a:endParaRPr lang="en-US" dirty="0" smtClean="0"/>
          </a:p>
          <a:p>
            <a:r>
              <a:rPr lang="en-US" dirty="0" smtClean="0"/>
              <a:t>An existing column may be modified with </a:t>
            </a:r>
            <a:r>
              <a:rPr lang="en-US" dirty="0" err="1" smtClean="0"/>
              <a:t>theALTER</a:t>
            </a:r>
            <a:r>
              <a:rPr lang="en-US" dirty="0" smtClean="0"/>
              <a:t> TABLE ALTER </a:t>
            </a:r>
            <a:r>
              <a:rPr lang="en-US" dirty="0" err="1" smtClean="0"/>
              <a:t>COLUMNcommand</a:t>
            </a:r>
            <a:r>
              <a:rPr lang="en-US" dirty="0" smtClean="0"/>
              <a:t>:</a:t>
            </a:r>
          </a:p>
          <a:p>
            <a:r>
              <a:rPr lang="en-US" dirty="0" smtClean="0"/>
              <a:t>ALTER TABLE </a:t>
            </a:r>
            <a:r>
              <a:rPr lang="en-US" dirty="0" err="1" smtClean="0"/>
              <a:t>TableName</a:t>
            </a:r>
            <a:endParaRPr lang="en-US" dirty="0" smtClean="0"/>
          </a:p>
          <a:p>
            <a:r>
              <a:rPr lang="en-US" dirty="0" smtClean="0"/>
              <a:t>ALTER COLUMN </a:t>
            </a:r>
            <a:r>
              <a:rPr lang="en-US" dirty="0" err="1" smtClean="0"/>
              <a:t>ColumnName</a:t>
            </a:r>
            <a:endParaRPr lang="en-US" dirty="0" smtClean="0"/>
          </a:p>
          <a:p>
            <a:r>
              <a:rPr lang="en-US" dirty="0" smtClean="0"/>
              <a:t>NEWDATATYPE Attributes;</a:t>
            </a:r>
          </a:p>
          <a:p>
            <a:endParaRPr lang="en-US" dirty="0" smtClean="0"/>
          </a:p>
          <a:p>
            <a:endParaRPr lang="en-US" dirty="0" smtClean="0"/>
          </a:p>
          <a:p>
            <a:r>
              <a:rPr lang="en-US" dirty="0" smtClean="0"/>
              <a:t>To list the columns for the current database using code, query the </a:t>
            </a:r>
            <a:r>
              <a:rPr lang="en-US" dirty="0" err="1" smtClean="0"/>
              <a:t>sys.objects</a:t>
            </a:r>
            <a:r>
              <a:rPr lang="en-US" dirty="0" smtClean="0"/>
              <a:t> and</a:t>
            </a:r>
          </a:p>
          <a:p>
            <a:r>
              <a:rPr lang="en-US" dirty="0" err="1" smtClean="0"/>
              <a:t>sys.columns</a:t>
            </a:r>
            <a:r>
              <a:rPr lang="en-US" dirty="0" smtClean="0"/>
              <a:t> catalog views.</a:t>
            </a:r>
            <a:endParaRPr lang="en-US" dirty="0"/>
          </a:p>
        </p:txBody>
      </p:sp>
      <p:sp>
        <p:nvSpPr>
          <p:cNvPr id="4" name="Slide Number Placeholder 3"/>
          <p:cNvSpPr>
            <a:spLocks noGrp="1"/>
          </p:cNvSpPr>
          <p:nvPr>
            <p:ph type="sldNum" sz="quarter" idx="10"/>
          </p:nvPr>
        </p:nvSpPr>
        <p:spPr/>
        <p:txBody>
          <a:bodyPr/>
          <a:lstStyle/>
          <a:p>
            <a:fld id="{5D4D8878-7040-42AE-95AD-CEC8B39B987A}" type="slidenum">
              <a:rPr lang="ar-EG" smtClean="0"/>
              <a:t>10</a:t>
            </a:fld>
            <a:endParaRPr lang="ar-EG"/>
          </a:p>
        </p:txBody>
      </p:sp>
    </p:spTree>
    <p:extLst>
      <p:ext uri="{BB962C8B-B14F-4D97-AF65-F5344CB8AC3E}">
        <p14:creationId xmlns:p14="http://schemas.microsoft.com/office/powerpoint/2010/main" val="379261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64A626-52BB-4D80-928F-1BB948BB15AF}"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162690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4A626-52BB-4D80-928F-1BB948BB15AF}"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17985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4A626-52BB-4D80-928F-1BB948BB15AF}"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157526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4A626-52BB-4D80-928F-1BB948BB15AF}"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6508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4A626-52BB-4D80-928F-1BB948BB15AF}"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343353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64A626-52BB-4D80-928F-1BB948BB15AF}"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113611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64A626-52BB-4D80-928F-1BB948BB15AF}" type="datetimeFigureOut">
              <a:rPr lang="en-US" smtClean="0"/>
              <a:t>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387096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64A626-52BB-4D80-928F-1BB948BB15AF}"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266560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4A626-52BB-4D80-928F-1BB948BB15AF}" type="datetimeFigureOut">
              <a:rPr lang="en-US" smtClean="0"/>
              <a:t>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278508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4A626-52BB-4D80-928F-1BB948BB15AF}"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325009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4A626-52BB-4D80-928F-1BB948BB15AF}"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F1424-889D-4BA5-8B0E-318B58274382}" type="slidenum">
              <a:rPr lang="en-US" smtClean="0"/>
              <a:t>‹#›</a:t>
            </a:fld>
            <a:endParaRPr lang="en-US"/>
          </a:p>
        </p:txBody>
      </p:sp>
    </p:spTree>
    <p:extLst>
      <p:ext uri="{BB962C8B-B14F-4D97-AF65-F5344CB8AC3E}">
        <p14:creationId xmlns:p14="http://schemas.microsoft.com/office/powerpoint/2010/main" val="356396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4A626-52BB-4D80-928F-1BB948BB15AF}" type="datetimeFigureOut">
              <a:rPr lang="en-US" smtClean="0"/>
              <a:t>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F1424-889D-4BA5-8B0E-318B58274382}" type="slidenum">
              <a:rPr lang="en-US" smtClean="0"/>
              <a:t>‹#›</a:t>
            </a:fld>
            <a:endParaRPr lang="en-US"/>
          </a:p>
        </p:txBody>
      </p:sp>
    </p:spTree>
    <p:extLst>
      <p:ext uri="{BB962C8B-B14F-4D97-AF65-F5344CB8AC3E}">
        <p14:creationId xmlns:p14="http://schemas.microsoft.com/office/powerpoint/2010/main" val="210810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ar-EG" dirty="0"/>
          </a:p>
        </p:txBody>
      </p:sp>
      <p:sp>
        <p:nvSpPr>
          <p:cNvPr id="6" name="Content Placeholder 5"/>
          <p:cNvSpPr>
            <a:spLocks noGrp="1"/>
          </p:cNvSpPr>
          <p:nvPr>
            <p:ph idx="1"/>
          </p:nvPr>
        </p:nvSpPr>
        <p:spPr/>
        <p:txBody>
          <a:bodyPr/>
          <a:lstStyle/>
          <a:p>
            <a:endParaRPr lang="en-US" dirty="0" smtClean="0"/>
          </a:p>
          <a:p>
            <a:endParaRPr lang="en-US" dirty="0"/>
          </a:p>
          <a:p>
            <a:r>
              <a:rPr lang="en-US" dirty="0" smtClean="0"/>
              <a:t>The CREATE command </a:t>
            </a:r>
            <a:r>
              <a:rPr lang="en-US" dirty="0"/>
              <a:t>will create a data file with the name provided and </a:t>
            </a:r>
            <a:r>
              <a:rPr lang="en-US" dirty="0" smtClean="0"/>
              <a:t>a .mdf file </a:t>
            </a:r>
            <a:r>
              <a:rPr lang="en-US" dirty="0"/>
              <a:t>extension, as </a:t>
            </a:r>
            <a:r>
              <a:rPr lang="en-US" dirty="0" smtClean="0"/>
              <a:t>well as </a:t>
            </a:r>
            <a:r>
              <a:rPr lang="en-US" dirty="0"/>
              <a:t>a transaction log with </a:t>
            </a:r>
            <a:r>
              <a:rPr lang="en-US" dirty="0" smtClean="0"/>
              <a:t>an .ldf extension</a:t>
            </a:r>
            <a:r>
              <a:rPr lang="en-US" dirty="0"/>
              <a:t>.</a:t>
            </a:r>
            <a:endParaRPr lang="ar-EG" dirty="0"/>
          </a:p>
        </p:txBody>
      </p:sp>
      <p:graphicFrame>
        <p:nvGraphicFramePr>
          <p:cNvPr id="7" name="Content Placeholder 3"/>
          <p:cNvGraphicFramePr>
            <a:graphicFrameLocks/>
          </p:cNvGraphicFramePr>
          <p:nvPr>
            <p:extLst/>
          </p:nvPr>
        </p:nvGraphicFramePr>
        <p:xfrm>
          <a:off x="3016250" y="1610360"/>
          <a:ext cx="7499350" cy="370840"/>
        </p:xfrm>
        <a:graphic>
          <a:graphicData uri="http://schemas.openxmlformats.org/drawingml/2006/table">
            <a:tbl>
              <a:tblPr firstRow="1" bandRow="1">
                <a:tableStyleId>{5C22544A-7EE6-4342-B048-85BDC9FD1C3A}</a:tableStyleId>
              </a:tblPr>
              <a:tblGrid>
                <a:gridCol w="7499350"/>
              </a:tblGrid>
              <a:tr h="370840">
                <a:tc>
                  <a:txBody>
                    <a:bodyPr/>
                    <a:lstStyle/>
                    <a:p>
                      <a:r>
                        <a:rPr lang="en-US" dirty="0" smtClean="0"/>
                        <a:t>CREATE DATABASE CHA2;</a:t>
                      </a:r>
                      <a:endParaRPr lang="en-US" dirty="0"/>
                    </a:p>
                  </a:txBody>
                  <a:tcPr/>
                </a:tc>
              </a:tr>
            </a:tbl>
          </a:graphicData>
        </a:graphic>
      </p:graphicFrame>
    </p:spTree>
    <p:extLst>
      <p:ext uri="{BB962C8B-B14F-4D97-AF65-F5344CB8AC3E}">
        <p14:creationId xmlns:p14="http://schemas.microsoft.com/office/powerpoint/2010/main" val="2694739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d</a:t>
            </a:r>
            <a:r>
              <a:rPr lang="en-US" dirty="0" smtClean="0"/>
              <a:t>ata columns</a:t>
            </a:r>
            <a:endParaRPr lang="en-US" dirty="0"/>
          </a:p>
        </p:txBody>
      </p:sp>
      <p:sp>
        <p:nvSpPr>
          <p:cNvPr id="3" name="Content Placeholder 2"/>
          <p:cNvSpPr>
            <a:spLocks noGrp="1"/>
          </p:cNvSpPr>
          <p:nvPr>
            <p:ph idx="1"/>
          </p:nvPr>
        </p:nvSpPr>
        <p:spPr/>
        <p:txBody>
          <a:bodyPr/>
          <a:lstStyle/>
          <a:p>
            <a:pPr marL="82296" indent="0">
              <a:buNone/>
            </a:pPr>
            <a:endParaRPr lang="en-US" dirty="0"/>
          </a:p>
          <a:p>
            <a:pPr marL="82296" indent="0">
              <a:buNone/>
            </a:pPr>
            <a:endParaRPr lang="en-US" dirty="0" smtClean="0"/>
          </a:p>
          <a:p>
            <a:pPr marL="82296" indent="0">
              <a:buNone/>
            </a:pPr>
            <a:endParaRPr lang="en-US" dirty="0" smtClean="0"/>
          </a:p>
          <a:p>
            <a:pPr marL="82296" indent="0">
              <a:buNone/>
            </a:pPr>
            <a:r>
              <a:rPr lang="en-US" dirty="0"/>
              <a:t> column name, data type, and any</a:t>
            </a:r>
          </a:p>
          <a:p>
            <a:pPr marL="82296" indent="0">
              <a:buNone/>
            </a:pPr>
            <a:r>
              <a:rPr lang="en-US" dirty="0"/>
              <a:t>column attributes such as </a:t>
            </a:r>
            <a:r>
              <a:rPr lang="en-US" dirty="0" smtClean="0"/>
              <a:t>constraints, null-ability,  or </a:t>
            </a:r>
            <a:r>
              <a:rPr lang="en-US" dirty="0"/>
              <a:t>default </a:t>
            </a:r>
            <a:r>
              <a:rPr lang="en-US" dirty="0" smtClean="0"/>
              <a:t>value</a:t>
            </a:r>
          </a:p>
          <a:p>
            <a:pPr marL="82296" indent="0">
              <a:buNone/>
            </a:pPr>
            <a:endParaRPr lang="en-US" dirty="0"/>
          </a:p>
          <a:p>
            <a:pPr marL="82296" indent="0">
              <a:buNone/>
            </a:pPr>
            <a:endParaRPr lang="en-US" dirty="0" smtClean="0"/>
          </a:p>
          <a:p>
            <a:pPr marL="82296" indent="0">
              <a:buNone/>
            </a:pPr>
            <a:endParaRPr lang="en-US" dirty="0" smtClean="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nvPr>
        </p:nvGraphicFramePr>
        <p:xfrm>
          <a:off x="3352800" y="1676400"/>
          <a:ext cx="6096000" cy="118872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CREATE TABLE </a:t>
                      </a:r>
                      <a:r>
                        <a:rPr lang="en-US" dirty="0" err="1" smtClean="0"/>
                        <a:t>TableName</a:t>
                      </a:r>
                      <a:r>
                        <a:rPr lang="en-US" dirty="0" smtClean="0"/>
                        <a:t> (</a:t>
                      </a:r>
                    </a:p>
                    <a:p>
                      <a:r>
                        <a:rPr lang="en-US" dirty="0" err="1" smtClean="0"/>
                        <a:t>ColumnName</a:t>
                      </a:r>
                      <a:r>
                        <a:rPr lang="en-US" dirty="0" smtClean="0"/>
                        <a:t> DATATYPE Attributes,</a:t>
                      </a:r>
                    </a:p>
                    <a:p>
                      <a:r>
                        <a:rPr lang="en-US" dirty="0" err="1" smtClean="0"/>
                        <a:t>ColumnName</a:t>
                      </a:r>
                      <a:r>
                        <a:rPr lang="en-US" dirty="0" smtClean="0"/>
                        <a:t> DATATYPE Attributes</a:t>
                      </a:r>
                    </a:p>
                    <a:p>
                      <a:r>
                        <a:rPr lang="en-US" dirty="0" smtClean="0"/>
                        <a:t>);</a:t>
                      </a:r>
                      <a:endParaRPr lang="en-US" dirty="0"/>
                    </a:p>
                  </a:txBody>
                  <a:tcPr/>
                </a:tc>
              </a:tr>
            </a:tbl>
          </a:graphicData>
        </a:graphic>
      </p:graphicFrame>
    </p:spTree>
    <p:extLst>
      <p:ext uri="{BB962C8B-B14F-4D97-AF65-F5344CB8AC3E}">
        <p14:creationId xmlns:p14="http://schemas.microsoft.com/office/powerpoint/2010/main" val="300489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data type</a:t>
            </a:r>
            <a:endParaRPr lang="en-US" dirty="0"/>
          </a:p>
        </p:txBody>
      </p:sp>
      <p:sp>
        <p:nvSpPr>
          <p:cNvPr id="3" name="Content Placeholder 2"/>
          <p:cNvSpPr>
            <a:spLocks noGrp="1"/>
          </p:cNvSpPr>
          <p:nvPr>
            <p:ph idx="1"/>
          </p:nvPr>
        </p:nvSpPr>
        <p:spPr/>
        <p:txBody>
          <a:bodyPr/>
          <a:lstStyle/>
          <a:p>
            <a:r>
              <a:rPr lang="en-US" dirty="0"/>
              <a:t>The column’s data type serves two purposes</a:t>
            </a:r>
            <a:r>
              <a:rPr lang="en-US" dirty="0" smtClean="0"/>
              <a:t>:</a:t>
            </a:r>
          </a:p>
          <a:p>
            <a:pPr marL="82296" indent="0">
              <a:buNone/>
            </a:pPr>
            <a:r>
              <a:rPr lang="en-US" dirty="0"/>
              <a:t>1-The data type is a valuable data-validation tool that should not </a:t>
            </a:r>
            <a:r>
              <a:rPr lang="en-US" dirty="0" smtClean="0"/>
              <a:t>be overlooked.</a:t>
            </a:r>
          </a:p>
          <a:p>
            <a:pPr marL="82296" indent="0">
              <a:buNone/>
            </a:pPr>
            <a:endParaRPr lang="en-US" dirty="0"/>
          </a:p>
          <a:p>
            <a:pPr marL="82296" indent="0">
              <a:buNone/>
            </a:pPr>
            <a:r>
              <a:rPr lang="en-US" dirty="0"/>
              <a:t>2-It determines the amount of disk storage allocated to the column.</a:t>
            </a:r>
          </a:p>
        </p:txBody>
      </p:sp>
    </p:spTree>
    <p:extLst>
      <p:ext uri="{BB962C8B-B14F-4D97-AF65-F5344CB8AC3E}">
        <p14:creationId xmlns:p14="http://schemas.microsoft.com/office/powerpoint/2010/main" val="34907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data types</a:t>
            </a:r>
          </a:p>
        </p:txBody>
      </p:sp>
      <p:graphicFrame>
        <p:nvGraphicFramePr>
          <p:cNvPr id="4" name="Content Placeholder 3"/>
          <p:cNvGraphicFramePr>
            <a:graphicFrameLocks noGrp="1"/>
          </p:cNvGraphicFramePr>
          <p:nvPr>
            <p:ph idx="1"/>
            <p:extLst/>
          </p:nvPr>
        </p:nvGraphicFramePr>
        <p:xfrm>
          <a:off x="2667001" y="1447800"/>
          <a:ext cx="7895527" cy="4668520"/>
        </p:xfrm>
        <a:graphic>
          <a:graphicData uri="http://schemas.openxmlformats.org/drawingml/2006/table">
            <a:tbl>
              <a:tblPr firstRow="1" bandRow="1">
                <a:tableStyleId>{5C22544A-7EE6-4342-B048-85BDC9FD1C3A}</a:tableStyleId>
              </a:tblPr>
              <a:tblGrid>
                <a:gridCol w="1399477"/>
                <a:gridCol w="5334000"/>
                <a:gridCol w="1162050"/>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size</a:t>
                      </a:r>
                      <a:endParaRPr lang="en-US" dirty="0"/>
                    </a:p>
                  </a:txBody>
                  <a:tcPr/>
                </a:tc>
              </a:tr>
              <a:tr h="370840">
                <a:tc>
                  <a:txBody>
                    <a:bodyPr/>
                    <a:lstStyle/>
                    <a:p>
                      <a:r>
                        <a:rPr lang="en-US" dirty="0" smtClean="0"/>
                        <a:t>Char(n)</a:t>
                      </a:r>
                      <a:endParaRPr lang="en-US" dirty="0"/>
                    </a:p>
                  </a:txBody>
                  <a:tcPr/>
                </a:tc>
                <a:tc>
                  <a:txBody>
                    <a:bodyPr/>
                    <a:lstStyle/>
                    <a:p>
                      <a:r>
                        <a:rPr lang="en-US" dirty="0" smtClean="0"/>
                        <a:t>Fixed-length character data up to 8,000 characters long</a:t>
                      </a:r>
                    </a:p>
                    <a:p>
                      <a:r>
                        <a:rPr lang="en-US" dirty="0" smtClean="0"/>
                        <a:t>using collation character set</a:t>
                      </a:r>
                      <a:endParaRPr lang="en-US" dirty="0"/>
                    </a:p>
                  </a:txBody>
                  <a:tcPr/>
                </a:tc>
                <a:tc>
                  <a:txBody>
                    <a:bodyPr/>
                    <a:lstStyle/>
                    <a:p>
                      <a:r>
                        <a:rPr lang="en-US" dirty="0" smtClean="0"/>
                        <a:t>Defined length</a:t>
                      </a:r>
                    </a:p>
                    <a:p>
                      <a:r>
                        <a:rPr lang="en-US" dirty="0" smtClean="0"/>
                        <a:t>*1byte</a:t>
                      </a:r>
                      <a:endParaRPr lang="en-US" dirty="0"/>
                    </a:p>
                  </a:txBody>
                  <a:tcPr/>
                </a:tc>
              </a:tr>
              <a:tr h="370840">
                <a:tc>
                  <a:txBody>
                    <a:bodyPr/>
                    <a:lstStyle/>
                    <a:p>
                      <a:r>
                        <a:rPr lang="en-US" dirty="0" err="1" smtClean="0"/>
                        <a:t>Nchar</a:t>
                      </a:r>
                      <a:r>
                        <a:rPr lang="en-US" dirty="0" smtClean="0"/>
                        <a:t>(n)</a:t>
                      </a:r>
                      <a:endParaRPr lang="en-US" dirty="0"/>
                    </a:p>
                  </a:txBody>
                  <a:tcPr/>
                </a:tc>
                <a:tc>
                  <a:txBody>
                    <a:bodyPr/>
                    <a:lstStyle/>
                    <a:p>
                      <a:r>
                        <a:rPr lang="en-US" dirty="0" smtClean="0"/>
                        <a:t>Unicode fixed-length character data Defined length</a:t>
                      </a:r>
                    </a:p>
                    <a:p>
                      <a:r>
                        <a:rPr lang="en-US" dirty="0" smtClean="0"/>
                        <a:t>*2bytes</a:t>
                      </a:r>
                      <a:endParaRPr lang="en-US" dirty="0"/>
                    </a:p>
                  </a:txBody>
                  <a:tcPr/>
                </a:tc>
                <a:tc>
                  <a:txBody>
                    <a:bodyPr/>
                    <a:lstStyle/>
                    <a:p>
                      <a:r>
                        <a:rPr lang="en-US" dirty="0" smtClean="0"/>
                        <a:t>Defined length</a:t>
                      </a:r>
                    </a:p>
                    <a:p>
                      <a:r>
                        <a:rPr lang="en-US" dirty="0" smtClean="0"/>
                        <a:t>*2bytes</a:t>
                      </a:r>
                      <a:endParaRPr lang="en-US" dirty="0"/>
                    </a:p>
                  </a:txBody>
                  <a:tcPr/>
                </a:tc>
              </a:tr>
              <a:tr h="370840">
                <a:tc>
                  <a:txBody>
                    <a:bodyPr/>
                    <a:lstStyle/>
                    <a:p>
                      <a:r>
                        <a:rPr lang="en-US" dirty="0" err="1" smtClean="0"/>
                        <a:t>VarChar</a:t>
                      </a:r>
                      <a:r>
                        <a:rPr lang="en-US" dirty="0" smtClean="0"/>
                        <a:t>(n)</a:t>
                      </a:r>
                      <a:endParaRPr lang="en-US" dirty="0"/>
                    </a:p>
                  </a:txBody>
                  <a:tcPr/>
                </a:tc>
                <a:tc>
                  <a:txBody>
                    <a:bodyPr/>
                    <a:lstStyle/>
                    <a:p>
                      <a:r>
                        <a:rPr lang="en-US" dirty="0" smtClean="0"/>
                        <a:t>Variable-length character data up to 8,000 characters</a:t>
                      </a:r>
                    </a:p>
                    <a:p>
                      <a:r>
                        <a:rPr lang="en-US" dirty="0" smtClean="0"/>
                        <a:t>long using collation character set</a:t>
                      </a:r>
                      <a:endParaRPr lang="en-US" dirty="0"/>
                    </a:p>
                  </a:txBody>
                  <a:tcPr/>
                </a:tc>
                <a:tc>
                  <a:txBody>
                    <a:bodyPr/>
                    <a:lstStyle/>
                    <a:p>
                      <a:r>
                        <a:rPr lang="en-US" dirty="0" smtClean="0"/>
                        <a:t>1 byte per</a:t>
                      </a:r>
                    </a:p>
                    <a:p>
                      <a:r>
                        <a:rPr lang="en-US" dirty="0" smtClean="0"/>
                        <a:t>character</a:t>
                      </a:r>
                      <a:endParaRPr lang="en-US" dirty="0"/>
                    </a:p>
                  </a:txBody>
                  <a:tcPr/>
                </a:tc>
              </a:tr>
              <a:tr h="370840">
                <a:tc>
                  <a:txBody>
                    <a:bodyPr/>
                    <a:lstStyle/>
                    <a:p>
                      <a:r>
                        <a:rPr lang="en-US" dirty="0" err="1" smtClean="0"/>
                        <a:t>nVarChar</a:t>
                      </a:r>
                      <a:r>
                        <a:rPr lang="en-US" dirty="0" smtClean="0"/>
                        <a:t>(n)</a:t>
                      </a:r>
                      <a:endParaRPr lang="en-US" dirty="0"/>
                    </a:p>
                  </a:txBody>
                  <a:tcPr/>
                </a:tc>
                <a:tc>
                  <a:txBody>
                    <a:bodyPr/>
                    <a:lstStyle/>
                    <a:p>
                      <a:r>
                        <a:rPr lang="en-US" dirty="0" smtClean="0"/>
                        <a:t>Unicode variable-length character data up to 8,000</a:t>
                      </a:r>
                    </a:p>
                    <a:p>
                      <a:r>
                        <a:rPr lang="en-US" dirty="0" smtClean="0"/>
                        <a:t>characters long using collation character set</a:t>
                      </a:r>
                      <a:endParaRPr lang="en-US" dirty="0"/>
                    </a:p>
                  </a:txBody>
                  <a:tcPr/>
                </a:tc>
                <a:tc>
                  <a:txBody>
                    <a:bodyPr/>
                    <a:lstStyle/>
                    <a:p>
                      <a:r>
                        <a:rPr lang="en-US" dirty="0" smtClean="0"/>
                        <a:t>2 bytes per</a:t>
                      </a:r>
                    </a:p>
                    <a:p>
                      <a:r>
                        <a:rPr lang="en-US" dirty="0" smtClean="0"/>
                        <a:t>character</a:t>
                      </a:r>
                      <a:endParaRPr lang="en-US" dirty="0"/>
                    </a:p>
                  </a:txBody>
                  <a:tcPr/>
                </a:tc>
              </a:tr>
              <a:tr h="370840">
                <a:tc>
                  <a:txBody>
                    <a:bodyPr/>
                    <a:lstStyle/>
                    <a:p>
                      <a:r>
                        <a:rPr lang="en-US" dirty="0" err="1" smtClean="0"/>
                        <a:t>Sysname</a:t>
                      </a:r>
                      <a:endParaRPr lang="en-US" dirty="0"/>
                    </a:p>
                  </a:txBody>
                  <a:tcPr/>
                </a:tc>
                <a:tc>
                  <a:txBody>
                    <a:bodyPr/>
                    <a:lstStyle/>
                    <a:p>
                      <a:r>
                        <a:rPr lang="en-US" dirty="0" smtClean="0"/>
                        <a:t>A Microsoft user-defined data type used for table and</a:t>
                      </a:r>
                    </a:p>
                    <a:p>
                      <a:r>
                        <a:rPr lang="en-US" dirty="0" smtClean="0"/>
                        <a:t>column names that is the equivalent </a:t>
                      </a:r>
                      <a:r>
                        <a:rPr lang="en-US" dirty="0" err="1" smtClean="0"/>
                        <a:t>ofnvarchar</a:t>
                      </a:r>
                      <a:r>
                        <a:rPr lang="en-US" dirty="0" smtClean="0"/>
                        <a:t>(128)</a:t>
                      </a:r>
                      <a:endParaRPr lang="en-US" dirty="0"/>
                    </a:p>
                  </a:txBody>
                  <a:tcPr/>
                </a:tc>
                <a:tc>
                  <a:txBody>
                    <a:bodyPr/>
                    <a:lstStyle/>
                    <a:p>
                      <a:r>
                        <a:rPr lang="en-US" dirty="0" smtClean="0"/>
                        <a:t>2 bytes per</a:t>
                      </a:r>
                    </a:p>
                    <a:p>
                      <a:r>
                        <a:rPr lang="en-US" dirty="0" smtClean="0"/>
                        <a:t>character</a:t>
                      </a:r>
                      <a:endParaRPr lang="en-US" dirty="0"/>
                    </a:p>
                  </a:txBody>
                  <a:tcPr/>
                </a:tc>
              </a:tr>
            </a:tbl>
          </a:graphicData>
        </a:graphic>
      </p:graphicFrame>
    </p:spTree>
    <p:extLst>
      <p:ext uri="{BB962C8B-B14F-4D97-AF65-F5344CB8AC3E}">
        <p14:creationId xmlns:p14="http://schemas.microsoft.com/office/powerpoint/2010/main" val="1191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381000"/>
            <a:ext cx="7498080" cy="1143000"/>
          </a:xfrm>
        </p:spPr>
        <p:txBody>
          <a:bodyPr/>
          <a:lstStyle/>
          <a:p>
            <a:r>
              <a:rPr lang="en-US" dirty="0"/>
              <a:t>Numeric data types</a:t>
            </a:r>
          </a:p>
        </p:txBody>
      </p:sp>
      <p:graphicFrame>
        <p:nvGraphicFramePr>
          <p:cNvPr id="5" name="Content Placeholder 4"/>
          <p:cNvGraphicFramePr>
            <a:graphicFrameLocks noGrp="1"/>
          </p:cNvGraphicFramePr>
          <p:nvPr>
            <p:ph idx="1"/>
            <p:extLst/>
          </p:nvPr>
        </p:nvGraphicFramePr>
        <p:xfrm>
          <a:off x="2959101" y="609600"/>
          <a:ext cx="7499349" cy="6248400"/>
        </p:xfrm>
        <a:graphic>
          <a:graphicData uri="http://schemas.openxmlformats.org/drawingml/2006/table">
            <a:tbl>
              <a:tblPr firstRow="1" bandRow="1">
                <a:tableStyleId>{5C22544A-7EE6-4342-B048-85BDC9FD1C3A}</a:tableStyleId>
              </a:tblPr>
              <a:tblGrid>
                <a:gridCol w="2146300"/>
                <a:gridCol w="4191000"/>
                <a:gridCol w="1162049"/>
              </a:tblGrid>
              <a:tr h="370840">
                <a:tc>
                  <a:txBody>
                    <a:bodyPr/>
                    <a:lstStyle/>
                    <a:p>
                      <a:r>
                        <a:rPr lang="en-US" dirty="0" smtClean="0"/>
                        <a:t>Data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txBody>
                  <a:tcPr/>
                </a:tc>
                <a:tc>
                  <a:txBody>
                    <a:bodyPr/>
                    <a:lstStyle/>
                    <a:p>
                      <a:r>
                        <a:rPr lang="en-US" dirty="0" smtClean="0"/>
                        <a:t>size</a:t>
                      </a:r>
                      <a:endParaRPr lang="en-US" dirty="0"/>
                    </a:p>
                  </a:txBody>
                  <a:tcPr/>
                </a:tc>
              </a:tr>
              <a:tr h="370840">
                <a:tc>
                  <a:txBody>
                    <a:bodyPr/>
                    <a:lstStyle/>
                    <a:p>
                      <a:r>
                        <a:rPr lang="en-US" dirty="0" smtClean="0"/>
                        <a:t>Bit</a:t>
                      </a:r>
                      <a:endParaRPr lang="en-US" dirty="0"/>
                    </a:p>
                  </a:txBody>
                  <a:tcPr/>
                </a:tc>
                <a:tc>
                  <a:txBody>
                    <a:bodyPr/>
                    <a:lstStyle/>
                    <a:p>
                      <a:r>
                        <a:rPr lang="en-US" dirty="0" smtClean="0"/>
                        <a:t>1 or 0</a:t>
                      </a:r>
                      <a:endParaRPr lang="en-US" dirty="0"/>
                    </a:p>
                  </a:txBody>
                  <a:tcPr/>
                </a:tc>
                <a:tc>
                  <a:txBody>
                    <a:bodyPr/>
                    <a:lstStyle/>
                    <a:p>
                      <a:r>
                        <a:rPr lang="en-US" dirty="0" smtClean="0"/>
                        <a:t>1bit</a:t>
                      </a:r>
                      <a:endParaRPr lang="en-US" dirty="0"/>
                    </a:p>
                  </a:txBody>
                  <a:tcPr/>
                </a:tc>
              </a:tr>
              <a:tr h="370840">
                <a:tc>
                  <a:txBody>
                    <a:bodyPr/>
                    <a:lstStyle/>
                    <a:p>
                      <a:r>
                        <a:rPr lang="en-US" dirty="0" err="1" smtClean="0"/>
                        <a:t>Tinyint</a:t>
                      </a:r>
                      <a:endParaRPr lang="en-US" dirty="0"/>
                    </a:p>
                  </a:txBody>
                  <a:tcPr/>
                </a:tc>
                <a:tc>
                  <a:txBody>
                    <a:bodyPr/>
                    <a:lstStyle/>
                    <a:p>
                      <a:r>
                        <a:rPr lang="en-US" dirty="0" smtClean="0"/>
                        <a:t>Integers from 0 to 255</a:t>
                      </a:r>
                      <a:endParaRPr lang="en-US" dirty="0"/>
                    </a:p>
                  </a:txBody>
                  <a:tcPr/>
                </a:tc>
                <a:tc>
                  <a:txBody>
                    <a:bodyPr/>
                    <a:lstStyle/>
                    <a:p>
                      <a:r>
                        <a:rPr lang="en-US" dirty="0" smtClean="0"/>
                        <a:t>1 byte</a:t>
                      </a:r>
                      <a:endParaRPr lang="en-US" dirty="0"/>
                    </a:p>
                  </a:txBody>
                  <a:tcPr/>
                </a:tc>
              </a:tr>
              <a:tr h="370840">
                <a:tc>
                  <a:txBody>
                    <a:bodyPr/>
                    <a:lstStyle/>
                    <a:p>
                      <a:r>
                        <a:rPr lang="en-US" dirty="0" err="1" smtClean="0"/>
                        <a:t>Smallint</a:t>
                      </a:r>
                      <a:endParaRPr lang="en-US" dirty="0"/>
                    </a:p>
                  </a:txBody>
                  <a:tcPr/>
                </a:tc>
                <a:tc>
                  <a:txBody>
                    <a:bodyPr/>
                    <a:lstStyle/>
                    <a:p>
                      <a:r>
                        <a:rPr lang="en-US" dirty="0" smtClean="0"/>
                        <a:t>Integers from -32,768 to 32,767</a:t>
                      </a:r>
                      <a:endParaRPr lang="en-US" dirty="0"/>
                    </a:p>
                  </a:txBody>
                  <a:tcPr/>
                </a:tc>
                <a:tc>
                  <a:txBody>
                    <a:bodyPr/>
                    <a:lstStyle/>
                    <a:p>
                      <a:r>
                        <a:rPr lang="en-US" dirty="0" smtClean="0"/>
                        <a:t>2 bytes</a:t>
                      </a:r>
                      <a:endParaRPr lang="en-US" dirty="0"/>
                    </a:p>
                  </a:txBody>
                  <a:tcPr/>
                </a:tc>
              </a:tr>
              <a:tr h="370840">
                <a:tc>
                  <a:txBody>
                    <a:bodyPr/>
                    <a:lstStyle/>
                    <a:p>
                      <a:r>
                        <a:rPr lang="en-US" dirty="0" err="1" smtClean="0"/>
                        <a:t>Int</a:t>
                      </a:r>
                      <a:endParaRPr lang="en-US" dirty="0"/>
                    </a:p>
                  </a:txBody>
                  <a:tcPr/>
                </a:tc>
                <a:tc>
                  <a:txBody>
                    <a:bodyPr/>
                    <a:lstStyle/>
                    <a:p>
                      <a:r>
                        <a:rPr lang="en-US" dirty="0" smtClean="0"/>
                        <a:t>Integers from -2,147,483,648 to 2,147,483,647</a:t>
                      </a:r>
                      <a:endParaRPr lang="en-US" dirty="0"/>
                    </a:p>
                  </a:txBody>
                  <a:tcPr/>
                </a:tc>
                <a:tc>
                  <a:txBody>
                    <a:bodyPr/>
                    <a:lstStyle/>
                    <a:p>
                      <a:r>
                        <a:rPr lang="en-US" dirty="0" smtClean="0"/>
                        <a:t>4 bytes</a:t>
                      </a:r>
                      <a:endParaRPr lang="en-US" dirty="0"/>
                    </a:p>
                  </a:txBody>
                  <a:tcPr/>
                </a:tc>
              </a:tr>
              <a:tr h="370840">
                <a:tc>
                  <a:txBody>
                    <a:bodyPr/>
                    <a:lstStyle/>
                    <a:p>
                      <a:r>
                        <a:rPr lang="en-US" dirty="0" err="1" smtClean="0"/>
                        <a:t>Bigint</a:t>
                      </a:r>
                      <a:endParaRPr lang="en-US" dirty="0"/>
                    </a:p>
                  </a:txBody>
                  <a:tcPr/>
                </a:tc>
                <a:tc>
                  <a:txBody>
                    <a:bodyPr/>
                    <a:lstStyle/>
                    <a:p>
                      <a:r>
                        <a:rPr lang="en-US" dirty="0" smtClean="0"/>
                        <a:t>Integers from -2 ˆ 63 to 2 ˆ 63-1</a:t>
                      </a:r>
                      <a:endParaRPr lang="en-US" dirty="0"/>
                    </a:p>
                  </a:txBody>
                  <a:tcPr/>
                </a:tc>
                <a:tc>
                  <a:txBody>
                    <a:bodyPr/>
                    <a:lstStyle/>
                    <a:p>
                      <a:r>
                        <a:rPr lang="en-US" dirty="0" smtClean="0"/>
                        <a:t>8 bytes</a:t>
                      </a:r>
                      <a:endParaRPr lang="en-US" dirty="0"/>
                    </a:p>
                  </a:txBody>
                  <a:tcPr/>
                </a:tc>
              </a:tr>
              <a:tr h="782320">
                <a:tc>
                  <a:txBody>
                    <a:bodyPr/>
                    <a:lstStyle/>
                    <a:p>
                      <a:r>
                        <a:rPr lang="en-US" dirty="0" smtClean="0"/>
                        <a:t>Decimal or Numeric</a:t>
                      </a:r>
                      <a:endParaRPr lang="en-US" dirty="0"/>
                    </a:p>
                  </a:txBody>
                  <a:tcPr/>
                </a:tc>
                <a:tc>
                  <a:txBody>
                    <a:bodyPr/>
                    <a:lstStyle/>
                    <a:p>
                      <a:r>
                        <a:rPr kumimoji="0" lang="en-US" kern="1200" dirty="0" smtClean="0">
                          <a:solidFill>
                            <a:schemeClr val="dk1"/>
                          </a:solidFill>
                          <a:latin typeface="+mn-lt"/>
                          <a:ea typeface="+mn-ea"/>
                          <a:cs typeface="+mn-cs"/>
                        </a:rPr>
                        <a:t>Fixed precision and scale numeric data from -10^38 +1 through 10^38 –1 </a:t>
                      </a:r>
                      <a:endParaRPr lang="en-US" dirty="0"/>
                    </a:p>
                  </a:txBody>
                  <a:tcPr/>
                </a:tc>
                <a:tc>
                  <a:txBody>
                    <a:bodyPr/>
                    <a:lstStyle/>
                    <a:p>
                      <a:r>
                        <a:rPr lang="en-US" dirty="0" smtClean="0"/>
                        <a:t>Varies according</a:t>
                      </a:r>
                    </a:p>
                    <a:p>
                      <a:r>
                        <a:rPr lang="en-US" dirty="0" smtClean="0"/>
                        <a:t>to length</a:t>
                      </a:r>
                      <a:endParaRPr lang="en-US" dirty="0"/>
                    </a:p>
                  </a:txBody>
                  <a:tcPr/>
                </a:tc>
              </a:tr>
              <a:tr h="370840">
                <a:tc>
                  <a:txBody>
                    <a:bodyPr/>
                    <a:lstStyle/>
                    <a:p>
                      <a:r>
                        <a:rPr lang="en-US" dirty="0" smtClean="0"/>
                        <a:t>Money</a:t>
                      </a:r>
                      <a:endParaRPr lang="en-US" dirty="0"/>
                    </a:p>
                  </a:txBody>
                  <a:tcPr/>
                </a:tc>
                <a:tc>
                  <a:txBody>
                    <a:bodyPr/>
                    <a:lstStyle/>
                    <a:p>
                      <a:r>
                        <a:rPr lang="en-US" dirty="0" smtClean="0"/>
                        <a:t>Numbers from -2 ˆ 63 to 2 ˆ 63, accuracy to one</a:t>
                      </a:r>
                      <a:r>
                        <a:rPr lang="en-US" baseline="0" dirty="0" smtClean="0"/>
                        <a:t> </a:t>
                      </a:r>
                      <a:r>
                        <a:rPr lang="en-US" dirty="0" smtClean="0"/>
                        <a:t>ten-thousandths (.0001)</a:t>
                      </a:r>
                      <a:endParaRPr lang="en-US" dirty="0"/>
                    </a:p>
                  </a:txBody>
                  <a:tcPr/>
                </a:tc>
                <a:tc>
                  <a:txBody>
                    <a:bodyPr/>
                    <a:lstStyle/>
                    <a:p>
                      <a:r>
                        <a:rPr lang="en-US" dirty="0" smtClean="0"/>
                        <a:t>8 bytes</a:t>
                      </a:r>
                      <a:endParaRPr lang="en-US" dirty="0"/>
                    </a:p>
                  </a:txBody>
                  <a:tcPr/>
                </a:tc>
              </a:tr>
              <a:tr h="370840">
                <a:tc>
                  <a:txBody>
                    <a:bodyPr/>
                    <a:lstStyle/>
                    <a:p>
                      <a:r>
                        <a:rPr lang="en-US" dirty="0" err="1" smtClean="0"/>
                        <a:t>SmallMoney</a:t>
                      </a:r>
                      <a:endParaRPr lang="en-US" dirty="0"/>
                    </a:p>
                  </a:txBody>
                  <a:tcPr/>
                </a:tc>
                <a:tc>
                  <a:txBody>
                    <a:bodyPr/>
                    <a:lstStyle/>
                    <a:p>
                      <a:r>
                        <a:rPr lang="en-US" dirty="0" smtClean="0"/>
                        <a:t>Numbers from -214,748.3648 through</a:t>
                      </a:r>
                    </a:p>
                    <a:p>
                      <a:r>
                        <a:rPr lang="en-US" dirty="0" smtClean="0"/>
                        <a:t>+214,748.3647, accuracy to ten thousandths (.0001)</a:t>
                      </a:r>
                      <a:endParaRPr lang="en-US" dirty="0"/>
                    </a:p>
                  </a:txBody>
                  <a:tcPr/>
                </a:tc>
                <a:tc>
                  <a:txBody>
                    <a:bodyPr/>
                    <a:lstStyle/>
                    <a:p>
                      <a:r>
                        <a:rPr lang="en-US" dirty="0" smtClean="0"/>
                        <a:t>4bytes</a:t>
                      </a:r>
                      <a:endParaRPr lang="en-US" dirty="0"/>
                    </a:p>
                  </a:txBody>
                  <a:tcPr/>
                </a:tc>
              </a:tr>
              <a:tr h="370840">
                <a:tc>
                  <a:txBody>
                    <a:bodyPr/>
                    <a:lstStyle/>
                    <a:p>
                      <a:r>
                        <a:rPr lang="en-US" dirty="0" smtClean="0"/>
                        <a:t>Float</a:t>
                      </a:r>
                      <a:endParaRPr lang="en-US" dirty="0"/>
                    </a:p>
                  </a:txBody>
                  <a:tcPr/>
                </a:tc>
                <a:tc>
                  <a:txBody>
                    <a:bodyPr/>
                    <a:lstStyle/>
                    <a:p>
                      <a:r>
                        <a:rPr lang="en-US" dirty="0" smtClean="0"/>
                        <a:t>Floating-point numbers ranging from -1.79E+308</a:t>
                      </a:r>
                      <a:r>
                        <a:rPr lang="en-US" baseline="0" dirty="0" smtClean="0"/>
                        <a:t> </a:t>
                      </a:r>
                      <a:r>
                        <a:rPr lang="en-US" dirty="0" smtClean="0"/>
                        <a:t>through 1.79E +308, depending on the bit precision</a:t>
                      </a:r>
                      <a:endParaRPr lang="en-US" dirty="0"/>
                    </a:p>
                  </a:txBody>
                  <a:tcPr/>
                </a:tc>
                <a:tc>
                  <a:txBody>
                    <a:bodyPr/>
                    <a:lstStyle/>
                    <a:p>
                      <a:r>
                        <a:rPr lang="en-US" dirty="0" smtClean="0"/>
                        <a:t>4or8bytes</a:t>
                      </a:r>
                      <a:endParaRPr lang="en-US" dirty="0"/>
                    </a:p>
                  </a:txBody>
                  <a:tcPr/>
                </a:tc>
              </a:tr>
              <a:tr h="370840">
                <a:tc>
                  <a:txBody>
                    <a:bodyPr/>
                    <a:lstStyle/>
                    <a:p>
                      <a:r>
                        <a:rPr lang="en-US" dirty="0" smtClean="0"/>
                        <a:t>Real</a:t>
                      </a:r>
                      <a:endParaRPr lang="en-US" dirty="0"/>
                    </a:p>
                  </a:txBody>
                  <a:tcPr/>
                </a:tc>
                <a:tc>
                  <a:txBody>
                    <a:bodyPr/>
                    <a:lstStyle/>
                    <a:p>
                      <a:r>
                        <a:rPr lang="en-US" dirty="0" smtClean="0"/>
                        <a:t>Float with 24-bit precision</a:t>
                      </a:r>
                      <a:endParaRPr lang="en-US" dirty="0"/>
                    </a:p>
                  </a:txBody>
                  <a:tcPr/>
                </a:tc>
                <a:tc>
                  <a:txBody>
                    <a:bodyPr/>
                    <a:lstStyle/>
                    <a:p>
                      <a:r>
                        <a:rPr lang="en-US" dirty="0" smtClean="0"/>
                        <a:t>4 bytes</a:t>
                      </a:r>
                      <a:endParaRPr lang="en-US" dirty="0"/>
                    </a:p>
                  </a:txBody>
                  <a:tcPr/>
                </a:tc>
              </a:tr>
            </a:tbl>
          </a:graphicData>
        </a:graphic>
      </p:graphicFrame>
    </p:spTree>
    <p:extLst>
      <p:ext uri="{BB962C8B-B14F-4D97-AF65-F5344CB8AC3E}">
        <p14:creationId xmlns:p14="http://schemas.microsoft.com/office/powerpoint/2010/main" val="280203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time data types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71600"/>
            <a:ext cx="770396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8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types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900" y="1524000"/>
            <a:ext cx="8039100" cy="378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91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a:t>
            </a:r>
            <a:endParaRPr lang="en-US" dirty="0"/>
          </a:p>
        </p:txBody>
      </p:sp>
      <p:sp>
        <p:nvSpPr>
          <p:cNvPr id="3" name="Content Placeholder 2"/>
          <p:cNvSpPr>
            <a:spLocks noGrp="1"/>
          </p:cNvSpPr>
          <p:nvPr>
            <p:ph idx="1"/>
          </p:nvPr>
        </p:nvSpPr>
        <p:spPr/>
        <p:txBody>
          <a:bodyPr/>
          <a:lstStyle/>
          <a:p>
            <a:r>
              <a:rPr lang="en-US" dirty="0" smtClean="0"/>
              <a:t>Sparse make your data taking </a:t>
            </a:r>
            <a:r>
              <a:rPr lang="en-US" dirty="0"/>
              <a:t>no space if they are empty and more space if they have data. In other words they optimize storage for NULL values</a:t>
            </a:r>
            <a:r>
              <a:rPr lang="en-US" dirty="0" smtClean="0"/>
              <a:t>.</a:t>
            </a:r>
          </a:p>
          <a:p>
            <a:r>
              <a:rPr lang="en-US" dirty="0"/>
              <a:t>SQL Server essentially writes </a:t>
            </a:r>
            <a:r>
              <a:rPr lang="en-US" dirty="0" smtClean="0"/>
              <a:t>the list </a:t>
            </a:r>
            <a:r>
              <a:rPr lang="en-US" dirty="0"/>
              <a:t>of sparse columns that have data into a list </a:t>
            </a:r>
            <a:r>
              <a:rPr lang="en-US" dirty="0" smtClean="0"/>
              <a:t>for the </a:t>
            </a:r>
            <a:r>
              <a:rPr lang="en-US" dirty="0"/>
              <a:t>row (5 bytes +2–4 bytes for every sparse column with data).</a:t>
            </a:r>
          </a:p>
        </p:txBody>
      </p:sp>
    </p:spTree>
    <p:extLst>
      <p:ext uri="{BB962C8B-B14F-4D97-AF65-F5344CB8AC3E}">
        <p14:creationId xmlns:p14="http://schemas.microsoft.com/office/powerpoint/2010/main" val="3866862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a:t>
            </a:r>
            <a:endParaRPr lang="en-US" dirty="0"/>
          </a:p>
        </p:txBody>
      </p:sp>
      <p:sp>
        <p:nvSpPr>
          <p:cNvPr id="3" name="Content Placeholder 2"/>
          <p:cNvSpPr>
            <a:spLocks noGrp="1"/>
          </p:cNvSpPr>
          <p:nvPr>
            <p:ph idx="1"/>
          </p:nvPr>
        </p:nvSpPr>
        <p:spPr/>
        <p:txBody>
          <a:bodyPr/>
          <a:lstStyle/>
          <a:p>
            <a:r>
              <a:rPr lang="en-US" dirty="0"/>
              <a:t>To create a sparse column, add </a:t>
            </a:r>
            <a:r>
              <a:rPr lang="en-US" dirty="0" smtClean="0"/>
              <a:t>the SPARSE keyword </a:t>
            </a:r>
            <a:r>
              <a:rPr lang="en-US" dirty="0"/>
              <a:t>to the column definition. The sparse column </a:t>
            </a:r>
            <a:r>
              <a:rPr lang="en-US" dirty="0" smtClean="0"/>
              <a:t>must be </a:t>
            </a:r>
            <a:r>
              <a:rPr lang="en-US" dirty="0" err="1" smtClean="0"/>
              <a:t>nullable</a:t>
            </a:r>
            <a:r>
              <a:rPr lang="en-US" dirty="0" smtClean="0"/>
              <a:t>.</a:t>
            </a:r>
          </a:p>
          <a:p>
            <a:endParaRPr lang="en-US" dirty="0"/>
          </a:p>
        </p:txBody>
      </p:sp>
    </p:spTree>
    <p:extLst>
      <p:ext uri="{BB962C8B-B14F-4D97-AF65-F5344CB8AC3E}">
        <p14:creationId xmlns:p14="http://schemas.microsoft.com/office/powerpoint/2010/main" val="322758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a:t>
            </a:r>
            <a:endParaRPr lang="en-US" dirty="0"/>
          </a:p>
        </p:txBody>
      </p:sp>
      <p:sp>
        <p:nvSpPr>
          <p:cNvPr id="3" name="Content Placeholder 2"/>
          <p:cNvSpPr>
            <a:spLocks noGrp="1"/>
          </p:cNvSpPr>
          <p:nvPr>
            <p:ph idx="1"/>
          </p:nvPr>
        </p:nvSpPr>
        <p:spPr/>
        <p:txBody>
          <a:bodyPr/>
          <a:lstStyle/>
          <a:p>
            <a:r>
              <a:rPr lang="en-US" dirty="0"/>
              <a:t>A computed column is a virtual column that is not physically stored in the table, unless the column is marked </a:t>
            </a:r>
            <a:r>
              <a:rPr lang="en-US" dirty="0" smtClean="0"/>
              <a:t>PERSISTED</a:t>
            </a:r>
          </a:p>
          <a:p>
            <a:r>
              <a:rPr lang="en-US" dirty="0"/>
              <a:t>A computed column expression can use data from other columns to calculate a value for the column to which it belongs.</a:t>
            </a:r>
          </a:p>
        </p:txBody>
      </p:sp>
    </p:spTree>
    <p:extLst>
      <p:ext uri="{BB962C8B-B14F-4D97-AF65-F5344CB8AC3E}">
        <p14:creationId xmlns:p14="http://schemas.microsoft.com/office/powerpoint/2010/main" val="2820282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Synonym</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a:t>A synonym is a database object that serves the following purposes</a:t>
            </a:r>
            <a:r>
              <a:rPr lang="en-US" dirty="0" smtClean="0"/>
              <a:t>:</a:t>
            </a:r>
          </a:p>
          <a:p>
            <a:pPr marL="82296" indent="0">
              <a:buNone/>
            </a:pPr>
            <a:r>
              <a:rPr lang="en-US" dirty="0" smtClean="0"/>
              <a:t>1-</a:t>
            </a:r>
            <a:r>
              <a:rPr lang="en-US" dirty="0"/>
              <a:t> Provides an alternative name for another database object, referred to as the base object, that can exist on a local or remote server</a:t>
            </a:r>
            <a:r>
              <a:rPr lang="en-US" dirty="0" smtClean="0"/>
              <a:t>.</a:t>
            </a:r>
          </a:p>
          <a:p>
            <a:pPr marL="82296" indent="0">
              <a:buNone/>
            </a:pPr>
            <a:r>
              <a:rPr lang="en-US" dirty="0" smtClean="0"/>
              <a:t>2-</a:t>
            </a:r>
            <a:r>
              <a:rPr lang="en-US" dirty="0"/>
              <a:t> Provides a layer of abstraction that protects a client application from changes made to the name or location of the base object.</a:t>
            </a:r>
          </a:p>
          <a:p>
            <a:pPr marL="82296" indent="0">
              <a:buNone/>
            </a:pPr>
            <a:endParaRPr lang="en-US" dirty="0"/>
          </a:p>
        </p:txBody>
      </p:sp>
    </p:spTree>
    <p:extLst>
      <p:ext uri="{BB962C8B-B14F-4D97-AF65-F5344CB8AC3E}">
        <p14:creationId xmlns:p14="http://schemas.microsoft.com/office/powerpoint/2010/main" val="879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Log file</a:t>
            </a:r>
            <a:endParaRPr lang="en-US" dirty="0"/>
          </a:p>
        </p:txBody>
      </p:sp>
      <p:sp>
        <p:nvSpPr>
          <p:cNvPr id="3" name="Content Placeholder 2"/>
          <p:cNvSpPr>
            <a:spLocks noGrp="1"/>
          </p:cNvSpPr>
          <p:nvPr>
            <p:ph idx="1"/>
          </p:nvPr>
        </p:nvSpPr>
        <p:spPr/>
        <p:txBody>
          <a:bodyPr>
            <a:normAutofit/>
          </a:bodyPr>
          <a:lstStyle/>
          <a:p>
            <a:r>
              <a:rPr lang="en-US" sz="2400" dirty="0"/>
              <a:t>Many types of operations are recorded in the transaction log. These operations include:</a:t>
            </a:r>
          </a:p>
          <a:p>
            <a:r>
              <a:rPr lang="en-US" sz="2400" dirty="0"/>
              <a:t>Every </a:t>
            </a:r>
            <a:r>
              <a:rPr lang="en-US" sz="2400" dirty="0"/>
              <a:t>data modification (insert, update, or delete). This includes changes by system stored procedures or data definition language (DDL) statements to any table, including system tables</a:t>
            </a:r>
            <a:r>
              <a:rPr lang="en-US" sz="2400" dirty="0"/>
              <a:t>.</a:t>
            </a:r>
          </a:p>
          <a:p>
            <a:pPr marL="82296" indent="0">
              <a:buNone/>
            </a:pPr>
            <a:endParaRPr lang="en-US" sz="2400" dirty="0"/>
          </a:p>
          <a:p>
            <a:r>
              <a:rPr lang="en-US" sz="2400" dirty="0"/>
              <a:t>Creating </a:t>
            </a:r>
            <a:r>
              <a:rPr lang="en-US" sz="2400" dirty="0"/>
              <a:t>or dropping a table or index.</a:t>
            </a:r>
          </a:p>
          <a:p>
            <a:endParaRPr lang="en-US" sz="2400" dirty="0"/>
          </a:p>
        </p:txBody>
      </p:sp>
    </p:spTree>
    <p:extLst>
      <p:ext uri="{BB962C8B-B14F-4D97-AF65-F5344CB8AC3E}">
        <p14:creationId xmlns:p14="http://schemas.microsoft.com/office/powerpoint/2010/main" val="4028196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normAutofit/>
          </a:bodyPr>
          <a:lstStyle/>
          <a:p>
            <a:r>
              <a:rPr lang="en-US" dirty="0">
                <a:solidFill>
                  <a:schemeClr val="tx1">
                    <a:lumMod val="65000"/>
                    <a:lumOff val="35000"/>
                  </a:schemeClr>
                </a:solidFill>
              </a:rPr>
              <a:t>Enforcing </a:t>
            </a:r>
            <a:r>
              <a:rPr lang="en-US" dirty="0" smtClean="0">
                <a:solidFill>
                  <a:schemeClr val="tx1">
                    <a:lumMod val="65000"/>
                    <a:lumOff val="35000"/>
                  </a:schemeClr>
                </a:solidFill>
              </a:rPr>
              <a:t>data integrity</a:t>
            </a:r>
            <a:r>
              <a:rPr lang="en-US" dirty="0">
                <a:solidFill>
                  <a:schemeClr val="tx1">
                    <a:lumMod val="65000"/>
                    <a:lumOff val="35000"/>
                  </a:schemeClr>
                </a:solidFill>
              </a:rPr>
              <a:t> ensures the quality of the data in the </a:t>
            </a:r>
            <a:r>
              <a:rPr lang="en-US" dirty="0" smtClean="0">
                <a:solidFill>
                  <a:schemeClr val="tx1">
                    <a:lumMod val="65000"/>
                    <a:lumOff val="35000"/>
                  </a:schemeClr>
                </a:solidFill>
              </a:rPr>
              <a:t>database.</a:t>
            </a:r>
          </a:p>
          <a:p>
            <a:r>
              <a:rPr lang="en-US" dirty="0">
                <a:solidFill>
                  <a:schemeClr val="tx1">
                    <a:lumMod val="65000"/>
                    <a:lumOff val="35000"/>
                  </a:schemeClr>
                </a:solidFill>
              </a:rPr>
              <a:t>The ability to ensure that persisted data can be retrieved without </a:t>
            </a:r>
            <a:r>
              <a:rPr lang="en-US" dirty="0" smtClean="0">
                <a:solidFill>
                  <a:schemeClr val="tx1">
                    <a:lumMod val="65000"/>
                    <a:lumOff val="35000"/>
                  </a:schemeClr>
                </a:solidFill>
              </a:rPr>
              <a:t>error</a:t>
            </a:r>
          </a:p>
          <a:p>
            <a:r>
              <a:rPr lang="en-US" dirty="0">
                <a:solidFill>
                  <a:schemeClr val="tx1">
                    <a:lumMod val="65000"/>
                    <a:lumOff val="35000"/>
                  </a:schemeClr>
                </a:solidFill>
              </a:rPr>
              <a:t>Data integrity can be defined in multiple ways:</a:t>
            </a:r>
          </a:p>
          <a:p>
            <a:pPr marL="82296" indent="0">
              <a:buNone/>
            </a:pPr>
            <a:r>
              <a:rPr lang="en-US" dirty="0" smtClean="0">
                <a:solidFill>
                  <a:schemeClr val="tx1">
                    <a:lumMod val="65000"/>
                    <a:lumOff val="35000"/>
                  </a:schemeClr>
                </a:solidFill>
              </a:rPr>
              <a:t>1-  </a:t>
            </a:r>
            <a:r>
              <a:rPr lang="en-US" dirty="0">
                <a:solidFill>
                  <a:schemeClr val="tx1">
                    <a:lumMod val="65000"/>
                    <a:lumOff val="35000"/>
                  </a:schemeClr>
                </a:solidFill>
              </a:rPr>
              <a:t>Entity integrity</a:t>
            </a:r>
            <a:endParaRPr lang="en-US" dirty="0" smtClean="0">
              <a:solidFill>
                <a:schemeClr val="tx1">
                  <a:lumMod val="65000"/>
                  <a:lumOff val="35000"/>
                </a:schemeClr>
              </a:solidFill>
            </a:endParaRPr>
          </a:p>
          <a:p>
            <a:pPr marL="82296" indent="0">
              <a:buNone/>
            </a:pPr>
            <a:r>
              <a:rPr lang="en-US" dirty="0">
                <a:solidFill>
                  <a:schemeClr val="tx1">
                    <a:lumMod val="65000"/>
                    <a:lumOff val="35000"/>
                  </a:schemeClr>
                </a:solidFill>
              </a:rPr>
              <a:t>2- </a:t>
            </a:r>
            <a:r>
              <a:rPr lang="en-US" dirty="0" smtClean="0">
                <a:solidFill>
                  <a:schemeClr val="tx1">
                    <a:lumMod val="65000"/>
                    <a:lumOff val="35000"/>
                  </a:schemeClr>
                </a:solidFill>
              </a:rPr>
              <a:t> Domain </a:t>
            </a:r>
            <a:r>
              <a:rPr lang="en-US" dirty="0">
                <a:solidFill>
                  <a:schemeClr val="tx1">
                    <a:lumMod val="65000"/>
                    <a:lumOff val="35000"/>
                  </a:schemeClr>
                </a:solidFill>
              </a:rPr>
              <a:t>integrity</a:t>
            </a:r>
            <a:endParaRPr lang="en-US" dirty="0" smtClean="0">
              <a:solidFill>
                <a:schemeClr val="tx1">
                  <a:lumMod val="65000"/>
                  <a:lumOff val="35000"/>
                </a:schemeClr>
              </a:solidFill>
            </a:endParaRPr>
          </a:p>
          <a:p>
            <a:pPr marL="82296" indent="0">
              <a:buNone/>
            </a:pPr>
            <a:r>
              <a:rPr lang="en-US" dirty="0">
                <a:solidFill>
                  <a:schemeClr val="tx1">
                    <a:lumMod val="65000"/>
                    <a:lumOff val="35000"/>
                  </a:schemeClr>
                </a:solidFill>
              </a:rPr>
              <a:t>3-  </a:t>
            </a:r>
            <a:r>
              <a:rPr lang="en-US" dirty="0" smtClean="0">
                <a:solidFill>
                  <a:schemeClr val="tx1">
                    <a:lumMod val="65000"/>
                    <a:lumOff val="35000"/>
                  </a:schemeClr>
                </a:solidFill>
              </a:rPr>
              <a:t>Referential </a:t>
            </a:r>
            <a:r>
              <a:rPr lang="en-US" dirty="0">
                <a:solidFill>
                  <a:schemeClr val="tx1">
                    <a:lumMod val="65000"/>
                    <a:lumOff val="35000"/>
                  </a:schemeClr>
                </a:solidFill>
              </a:rPr>
              <a:t>integrity</a:t>
            </a:r>
            <a:endParaRPr lang="en-US" dirty="0" smtClean="0">
              <a:solidFill>
                <a:schemeClr val="tx1">
                  <a:lumMod val="65000"/>
                  <a:lumOff val="35000"/>
                </a:schemeClr>
              </a:solidFill>
            </a:endParaRPr>
          </a:p>
          <a:p>
            <a:pPr marL="82296" indent="0">
              <a:buNone/>
            </a:pPr>
            <a:r>
              <a:rPr lang="en-US" dirty="0">
                <a:solidFill>
                  <a:schemeClr val="tx1">
                    <a:lumMod val="65000"/>
                    <a:lumOff val="35000"/>
                  </a:schemeClr>
                </a:solidFill>
              </a:rPr>
              <a:t>4- </a:t>
            </a:r>
            <a:r>
              <a:rPr lang="en-US" dirty="0" smtClean="0">
                <a:solidFill>
                  <a:schemeClr val="tx1">
                    <a:lumMod val="65000"/>
                    <a:lumOff val="35000"/>
                  </a:schemeClr>
                </a:solidFill>
              </a:rPr>
              <a:t> User-defined </a:t>
            </a:r>
            <a:r>
              <a:rPr lang="en-US" dirty="0">
                <a:solidFill>
                  <a:schemeClr val="tx1">
                    <a:lumMod val="65000"/>
                    <a:lumOff val="35000"/>
                  </a:schemeClr>
                </a:solidFill>
              </a:rPr>
              <a:t>integrity</a:t>
            </a:r>
          </a:p>
        </p:txBody>
      </p:sp>
    </p:spTree>
    <p:extLst>
      <p:ext uri="{BB962C8B-B14F-4D97-AF65-F5344CB8AC3E}">
        <p14:creationId xmlns:p14="http://schemas.microsoft.com/office/powerpoint/2010/main" val="4146010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integrity</a:t>
            </a:r>
            <a:endParaRPr lang="en-US" dirty="0"/>
          </a:p>
        </p:txBody>
      </p:sp>
      <p:sp>
        <p:nvSpPr>
          <p:cNvPr id="3" name="Content Placeholder 2"/>
          <p:cNvSpPr>
            <a:spLocks noGrp="1"/>
          </p:cNvSpPr>
          <p:nvPr>
            <p:ph idx="1"/>
          </p:nvPr>
        </p:nvSpPr>
        <p:spPr/>
        <p:txBody>
          <a:bodyPr/>
          <a:lstStyle/>
          <a:p>
            <a:r>
              <a:rPr lang="en-US" dirty="0"/>
              <a:t>If the primary key is unique </a:t>
            </a:r>
            <a:endParaRPr lang="en-US" dirty="0" smtClean="0"/>
          </a:p>
          <a:p>
            <a:r>
              <a:rPr lang="en-US" dirty="0" smtClean="0"/>
              <a:t>all </a:t>
            </a:r>
            <a:r>
              <a:rPr lang="en-US" dirty="0"/>
              <a:t>attributes are </a:t>
            </a:r>
            <a:r>
              <a:rPr lang="en-US" dirty="0" smtClean="0"/>
              <a:t>scalar and </a:t>
            </a:r>
            <a:r>
              <a:rPr lang="en-US" dirty="0"/>
              <a:t>fully dependent on the primary </a:t>
            </a:r>
            <a:r>
              <a:rPr lang="en-US" dirty="0" smtClean="0"/>
              <a:t>key</a:t>
            </a:r>
          </a:p>
          <a:p>
            <a:r>
              <a:rPr lang="en-US" dirty="0" smtClean="0"/>
              <a:t>the </a:t>
            </a:r>
            <a:r>
              <a:rPr lang="en-US" dirty="0"/>
              <a:t>table’s primary key </a:t>
            </a:r>
            <a:r>
              <a:rPr lang="en-US" dirty="0" smtClean="0"/>
              <a:t>enforces entity </a:t>
            </a:r>
            <a:r>
              <a:rPr lang="en-US" dirty="0"/>
              <a:t>integrity.</a:t>
            </a:r>
          </a:p>
        </p:txBody>
      </p:sp>
    </p:spTree>
    <p:extLst>
      <p:ext uri="{BB962C8B-B14F-4D97-AF65-F5344CB8AC3E}">
        <p14:creationId xmlns:p14="http://schemas.microsoft.com/office/powerpoint/2010/main" val="1657786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Domain integrity</a:t>
            </a:r>
            <a:endParaRPr lang="en-US" dirty="0"/>
          </a:p>
        </p:txBody>
      </p:sp>
      <p:sp>
        <p:nvSpPr>
          <p:cNvPr id="3" name="Content Placeholder 2"/>
          <p:cNvSpPr>
            <a:spLocks noGrp="1"/>
          </p:cNvSpPr>
          <p:nvPr>
            <p:ph idx="1"/>
          </p:nvPr>
        </p:nvSpPr>
        <p:spPr/>
        <p:txBody>
          <a:bodyPr/>
          <a:lstStyle/>
          <a:p>
            <a:r>
              <a:rPr lang="en-US" dirty="0"/>
              <a:t>Domain integrity is the validity of entries for a given </a:t>
            </a:r>
            <a:r>
              <a:rPr lang="en-US" dirty="0" smtClean="0"/>
              <a:t>column</a:t>
            </a:r>
          </a:p>
          <a:p>
            <a:r>
              <a:rPr lang="en-US" dirty="0"/>
              <a:t>You can enforce domain integrity by restricting the type (through data types</a:t>
            </a:r>
            <a:r>
              <a:rPr lang="en-US" dirty="0" smtClean="0"/>
              <a:t>)</a:t>
            </a:r>
          </a:p>
          <a:p>
            <a:r>
              <a:rPr lang="en-US" dirty="0"/>
              <a:t>In </a:t>
            </a:r>
            <a:r>
              <a:rPr lang="en-US" dirty="0" smtClean="0"/>
              <a:t>the physical </a:t>
            </a:r>
            <a:r>
              <a:rPr lang="en-US" dirty="0"/>
              <a:t>schema, the data type and </a:t>
            </a:r>
            <a:r>
              <a:rPr lang="en-US" dirty="0" err="1"/>
              <a:t>nullability</a:t>
            </a:r>
            <a:r>
              <a:rPr lang="en-US" dirty="0"/>
              <a:t> of the row enforce domain integrity.</a:t>
            </a:r>
          </a:p>
        </p:txBody>
      </p:sp>
    </p:spTree>
    <p:extLst>
      <p:ext uri="{BB962C8B-B14F-4D97-AF65-F5344CB8AC3E}">
        <p14:creationId xmlns:p14="http://schemas.microsoft.com/office/powerpoint/2010/main" val="3878723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r>
              <a:rPr lang="en-US" dirty="0"/>
              <a:t>Domain integrity </a:t>
            </a:r>
            <a:r>
              <a:rPr lang="en-US" dirty="0" smtClean="0"/>
              <a:t>means that </a:t>
            </a:r>
            <a:r>
              <a:rPr lang="en-US" dirty="0"/>
              <a:t>if an attribute has a value, then that value must be in the domain</a:t>
            </a:r>
            <a:r>
              <a:rPr lang="en-US" dirty="0" smtClean="0"/>
              <a:t>.</a:t>
            </a:r>
          </a:p>
          <a:p>
            <a:r>
              <a:rPr lang="en-US" dirty="0"/>
              <a:t>In the case of </a:t>
            </a:r>
            <a:r>
              <a:rPr lang="en-US" dirty="0" smtClean="0"/>
              <a:t>the foreign </a:t>
            </a:r>
            <a:r>
              <a:rPr lang="en-US" dirty="0"/>
              <a:t>key, the domain is the list of values in the related primary key</a:t>
            </a:r>
            <a:r>
              <a:rPr lang="en-US" dirty="0" smtClean="0"/>
              <a:t>.</a:t>
            </a:r>
          </a:p>
          <a:p>
            <a:r>
              <a:rPr lang="en-US" dirty="0"/>
              <a:t> Referential integrity ensures that key values are consistent across tables.</a:t>
            </a:r>
          </a:p>
        </p:txBody>
      </p:sp>
    </p:spTree>
    <p:extLst>
      <p:ext uri="{BB962C8B-B14F-4D97-AF65-F5344CB8AC3E}">
        <p14:creationId xmlns:p14="http://schemas.microsoft.com/office/powerpoint/2010/main" val="2343118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User-Defined </a:t>
            </a:r>
            <a:r>
              <a:rPr lang="en-US" dirty="0" smtClean="0">
                <a:effectLst/>
              </a:rPr>
              <a:t>Integrity</a:t>
            </a:r>
            <a:endParaRPr lang="en-US" dirty="0"/>
          </a:p>
        </p:txBody>
      </p:sp>
      <p:sp>
        <p:nvSpPr>
          <p:cNvPr id="3" name="Content Placeholder 2"/>
          <p:cNvSpPr>
            <a:spLocks noGrp="1"/>
          </p:cNvSpPr>
          <p:nvPr>
            <p:ph idx="1"/>
          </p:nvPr>
        </p:nvSpPr>
        <p:spPr/>
        <p:txBody>
          <a:bodyPr/>
          <a:lstStyle/>
          <a:p>
            <a:r>
              <a:rPr lang="en-US" dirty="0"/>
              <a:t>User-defined integrity allows you to define specific business rules that do not fall into one of the other integrity categories</a:t>
            </a:r>
            <a:r>
              <a:rPr lang="en-US" dirty="0" smtClean="0"/>
              <a:t>.</a:t>
            </a:r>
          </a:p>
          <a:p>
            <a:r>
              <a:rPr lang="en-US" dirty="0"/>
              <a:t>All of the integrity categories support user-defined integrity</a:t>
            </a:r>
          </a:p>
        </p:txBody>
      </p:sp>
    </p:spTree>
    <p:extLst>
      <p:ext uri="{BB962C8B-B14F-4D97-AF65-F5344CB8AC3E}">
        <p14:creationId xmlns:p14="http://schemas.microsoft.com/office/powerpoint/2010/main" val="1259383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force data integrity?</a:t>
            </a:r>
            <a:endParaRPr lang="en-US" dirty="0"/>
          </a:p>
        </p:txBody>
      </p:sp>
      <p:sp>
        <p:nvSpPr>
          <p:cNvPr id="3" name="Content Placeholder 2"/>
          <p:cNvSpPr>
            <a:spLocks noGrp="1"/>
          </p:cNvSpPr>
          <p:nvPr>
            <p:ph idx="1"/>
          </p:nvPr>
        </p:nvSpPr>
        <p:spPr/>
        <p:txBody>
          <a:bodyPr/>
          <a:lstStyle/>
          <a:p>
            <a:pPr marL="82296" indent="0">
              <a:buNone/>
            </a:pPr>
            <a:endParaRPr lang="en-US" dirty="0"/>
          </a:p>
        </p:txBody>
      </p:sp>
      <p:graphicFrame>
        <p:nvGraphicFramePr>
          <p:cNvPr id="4" name="Group 43"/>
          <p:cNvGraphicFramePr>
            <a:graphicFrameLocks/>
          </p:cNvGraphicFramePr>
          <p:nvPr>
            <p:extLst/>
          </p:nvPr>
        </p:nvGraphicFramePr>
        <p:xfrm>
          <a:off x="2719388" y="1552268"/>
          <a:ext cx="7900773" cy="4391333"/>
        </p:xfrm>
        <a:graphic>
          <a:graphicData uri="http://schemas.openxmlformats.org/drawingml/2006/table">
            <a:tbl>
              <a:tblPr/>
              <a:tblGrid>
                <a:gridCol w="2057718"/>
                <a:gridCol w="1344966"/>
                <a:gridCol w="4498089"/>
              </a:tblGrid>
              <a:tr h="633959">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Integrity type</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Constraint type</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r>
              <a:tr h="466882">
                <a:tc rowSpan="4">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Domain</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DEFAULT</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Specifies default value for column</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37279">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CHECK</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allowed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05984">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FOREIGN KEY</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column in which values must exist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3525">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NULL</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whether NULL is permitted</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54390">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Entity</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PRIMARY KEY</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Identifies each row uniquely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99738">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UNIQUE</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Prevents duplication of nonprimary keys</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74623">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Referential</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FOREIGN KEY</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Defines columns whose value must match the primary key of this table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74623">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CHECK</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Specifies the allowed value for a column based on the contents of another column</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02745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constraint</a:t>
            </a:r>
            <a:endParaRPr lang="en-US" dirty="0"/>
          </a:p>
        </p:txBody>
      </p:sp>
      <p:sp>
        <p:nvSpPr>
          <p:cNvPr id="3" name="Content Placeholder 2"/>
          <p:cNvSpPr>
            <a:spLocks noGrp="1"/>
          </p:cNvSpPr>
          <p:nvPr>
            <p:ph idx="1"/>
          </p:nvPr>
        </p:nvSpPr>
        <p:spPr/>
        <p:txBody>
          <a:bodyPr/>
          <a:lstStyle/>
          <a:p>
            <a:r>
              <a:rPr lang="en-US" dirty="0"/>
              <a:t>Check constraints may </a:t>
            </a:r>
            <a:r>
              <a:rPr lang="en-US" dirty="0" smtClean="0"/>
              <a:t>affect INSERT and UPDATE operations.</a:t>
            </a:r>
          </a:p>
          <a:p>
            <a:r>
              <a:rPr lang="en-US" dirty="0"/>
              <a:t>Each table column may have multiple check constraints</a:t>
            </a:r>
            <a:r>
              <a:rPr lang="en-US" dirty="0" smtClean="0"/>
              <a:t>.</a:t>
            </a:r>
          </a:p>
          <a:p>
            <a:pPr marL="82296" indent="0">
              <a:buNone/>
            </a:pPr>
            <a:endParaRPr lang="en-US" dirty="0" smtClean="0"/>
          </a:p>
          <a:p>
            <a:pPr marL="82296" indent="0">
              <a:buNone/>
            </a:pPr>
            <a:endParaRPr lang="en-US" dirty="0" smtClean="0"/>
          </a:p>
          <a:p>
            <a:endParaRPr lang="en-US" dirty="0"/>
          </a:p>
        </p:txBody>
      </p:sp>
      <p:graphicFrame>
        <p:nvGraphicFramePr>
          <p:cNvPr id="4" name="Table 3"/>
          <p:cNvGraphicFramePr>
            <a:graphicFrameLocks noGrp="1"/>
          </p:cNvGraphicFramePr>
          <p:nvPr>
            <p:extLst/>
          </p:nvPr>
        </p:nvGraphicFramePr>
        <p:xfrm>
          <a:off x="3352800" y="4693920"/>
          <a:ext cx="6096000" cy="64008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Times New Roman" pitchFamily="18" charset="0"/>
                        </a:rPr>
                        <a:t>Constraint </a:t>
                      </a:r>
                      <a:r>
                        <a:rPr lang="en-US" dirty="0" err="1" smtClean="0">
                          <a:cs typeface="Times New Roman" pitchFamily="18" charset="0"/>
                        </a:rPr>
                        <a:t>Myconstraint</a:t>
                      </a:r>
                      <a:r>
                        <a:rPr lang="en-US" dirty="0" smtClean="0">
                          <a:cs typeface="Times New Roman" pitchFamily="18" charset="0"/>
                        </a:rPr>
                        <a:t> CHECK ( </a:t>
                      </a:r>
                      <a:r>
                        <a:rPr lang="en-US" dirty="0" err="1" smtClean="0">
                          <a:cs typeface="Times New Roman" pitchFamily="18" charset="0"/>
                        </a:rPr>
                        <a:t>logical_expression</a:t>
                      </a:r>
                      <a:r>
                        <a:rPr lang="en-US" dirty="0" smtClean="0">
                          <a:cs typeface="Times New Roman" pitchFamily="18" charset="0"/>
                        </a:rPr>
                        <a:t> )</a:t>
                      </a:r>
                    </a:p>
                    <a:p>
                      <a:endParaRPr lang="en-US" dirty="0"/>
                    </a:p>
                  </a:txBody>
                  <a:tcPr/>
                </a:tc>
              </a:tr>
            </a:tbl>
          </a:graphicData>
        </a:graphic>
      </p:graphicFrame>
    </p:spTree>
    <p:extLst>
      <p:ext uri="{BB962C8B-B14F-4D97-AF65-F5344CB8AC3E}">
        <p14:creationId xmlns:p14="http://schemas.microsoft.com/office/powerpoint/2010/main" val="4044332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level constraint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this type the constraint is checked when the value of the column changed</a:t>
            </a:r>
            <a:r>
              <a:rPr lang="en-US" dirty="0" smtClean="0"/>
              <a:t>.</a:t>
            </a:r>
          </a:p>
          <a:p>
            <a:pPr marL="82296" indent="0">
              <a:buNone/>
            </a:pPr>
            <a:r>
              <a:rPr lang="en-US" sz="2600" dirty="0"/>
              <a:t>CREATE TABLE [COLUMNLEVEL]</a:t>
            </a:r>
          </a:p>
          <a:p>
            <a:pPr marL="82296" indent="0">
              <a:buNone/>
            </a:pPr>
            <a:r>
              <a:rPr lang="en-US" sz="2600" dirty="0"/>
              <a:t>(</a:t>
            </a:r>
          </a:p>
          <a:p>
            <a:pPr marL="82296" indent="0">
              <a:buNone/>
            </a:pPr>
            <a:r>
              <a:rPr lang="en-US" sz="2600" dirty="0"/>
              <a:t>      [ID] INT PRIMARY KEY,</a:t>
            </a:r>
          </a:p>
          <a:p>
            <a:pPr marL="82296" indent="0">
              <a:buNone/>
            </a:pPr>
            <a:r>
              <a:rPr lang="en-US" sz="2600" dirty="0"/>
              <a:t>      [STARTDATE] DATE NOT NULL,</a:t>
            </a:r>
          </a:p>
          <a:p>
            <a:pPr marL="82296" indent="0">
              <a:buNone/>
            </a:pPr>
            <a:r>
              <a:rPr lang="en-US" sz="2600" dirty="0"/>
              <a:t>      [ENDDATE] DATE NOT NULL,</a:t>
            </a:r>
          </a:p>
          <a:p>
            <a:pPr marL="82296" indent="0">
              <a:buNone/>
            </a:pPr>
            <a:r>
              <a:rPr lang="en-US" sz="2600" dirty="0"/>
              <a:t>      [CHECKED] DATE NOT NULL,</a:t>
            </a:r>
          </a:p>
          <a:p>
            <a:pPr marL="82296" indent="0">
              <a:buNone/>
            </a:pPr>
            <a:r>
              <a:rPr lang="en-US" sz="2600" dirty="0"/>
              <a:t>      CONSTRAINT COLUMNLEVELCONSTRIANT CHECK( [CHECKED] &gt; '2012-01-01')</a:t>
            </a:r>
          </a:p>
          <a:p>
            <a:pPr marL="82296" indent="0">
              <a:buNone/>
            </a:pPr>
            <a:r>
              <a:rPr lang="en-US" sz="2600" dirty="0"/>
              <a:t>)</a:t>
            </a:r>
          </a:p>
          <a:p>
            <a:endParaRPr lang="en-US" dirty="0"/>
          </a:p>
        </p:txBody>
      </p:sp>
    </p:spTree>
    <p:extLst>
      <p:ext uri="{BB962C8B-B14F-4D97-AF65-F5344CB8AC3E}">
        <p14:creationId xmlns:p14="http://schemas.microsoft.com/office/powerpoint/2010/main" val="2976471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Table Level Constraints</a:t>
            </a:r>
            <a:endParaRPr lang="en-US" dirty="0"/>
          </a:p>
        </p:txBody>
      </p:sp>
      <p:sp>
        <p:nvSpPr>
          <p:cNvPr id="3" name="Content Placeholder 2"/>
          <p:cNvSpPr>
            <a:spLocks noGrp="1"/>
          </p:cNvSpPr>
          <p:nvPr>
            <p:ph idx="1"/>
          </p:nvPr>
        </p:nvSpPr>
        <p:spPr/>
        <p:txBody>
          <a:bodyPr>
            <a:normAutofit fontScale="55000" lnSpcReduction="20000"/>
          </a:bodyPr>
          <a:lstStyle/>
          <a:p>
            <a:r>
              <a:rPr lang="en-US" sz="4500" dirty="0"/>
              <a:t>In this type the constraint is checked if there is any modification to a row, regardless the value of the column changed or not</a:t>
            </a:r>
            <a:r>
              <a:rPr lang="en-US" sz="4500" dirty="0"/>
              <a:t>.</a:t>
            </a:r>
          </a:p>
          <a:p>
            <a:pPr marL="82296" indent="0">
              <a:buNone/>
            </a:pPr>
            <a:endParaRPr lang="en-US" sz="4500" dirty="0"/>
          </a:p>
          <a:p>
            <a:pPr marL="82296" indent="0">
              <a:buNone/>
            </a:pPr>
            <a:r>
              <a:rPr lang="en-US" sz="3800" dirty="0"/>
              <a:t>CREATE TABLE [TABLELEVEL]</a:t>
            </a:r>
          </a:p>
          <a:p>
            <a:pPr marL="82296" indent="0">
              <a:buNone/>
            </a:pPr>
            <a:r>
              <a:rPr lang="en-US" sz="3800" dirty="0"/>
              <a:t>(</a:t>
            </a:r>
          </a:p>
          <a:p>
            <a:pPr marL="82296" indent="0">
              <a:buNone/>
            </a:pPr>
            <a:r>
              <a:rPr lang="en-US" sz="3800" dirty="0"/>
              <a:t>      [ID] INT PRIMARY KEY,</a:t>
            </a:r>
          </a:p>
          <a:p>
            <a:pPr marL="82296" indent="0">
              <a:buNone/>
            </a:pPr>
            <a:r>
              <a:rPr lang="en-US" sz="3800" dirty="0"/>
              <a:t>      [STARTDATE] DATE NOT NULL,</a:t>
            </a:r>
          </a:p>
          <a:p>
            <a:pPr marL="82296" indent="0">
              <a:buNone/>
            </a:pPr>
            <a:r>
              <a:rPr lang="en-US" sz="3800" dirty="0"/>
              <a:t>      [ENDDATE] DATE NOT NULL,</a:t>
            </a:r>
          </a:p>
          <a:p>
            <a:pPr marL="82296" indent="0">
              <a:buNone/>
            </a:pPr>
            <a:r>
              <a:rPr lang="en-US" sz="3800" dirty="0"/>
              <a:t>      [CHECKED] DATE NOT NULL,</a:t>
            </a:r>
          </a:p>
          <a:p>
            <a:pPr marL="82296" indent="0">
              <a:buNone/>
            </a:pPr>
            <a:r>
              <a:rPr lang="en-US" sz="3800" dirty="0"/>
              <a:t>      CONSTRAINT TABLELEVELCONSTRIANT </a:t>
            </a:r>
            <a:endParaRPr lang="en-US" sz="3800" dirty="0"/>
          </a:p>
          <a:p>
            <a:pPr marL="82296" indent="0">
              <a:buNone/>
            </a:pPr>
            <a:r>
              <a:rPr lang="en-US" sz="3800" dirty="0"/>
              <a:t>CHECK</a:t>
            </a:r>
            <a:r>
              <a:rPr lang="en-US" sz="3800" dirty="0"/>
              <a:t>( [CHECKED] BETWEEN [STARTDATE] AND [ENDDATE])</a:t>
            </a:r>
          </a:p>
          <a:p>
            <a:pPr marL="82296" indent="0">
              <a:buNone/>
            </a:pPr>
            <a:r>
              <a:rPr lang="en-US" sz="3800" dirty="0"/>
              <a:t>)</a:t>
            </a:r>
          </a:p>
          <a:p>
            <a:endParaRPr lang="en-US" dirty="0"/>
          </a:p>
        </p:txBody>
      </p:sp>
    </p:spTree>
    <p:extLst>
      <p:ext uri="{BB962C8B-B14F-4D97-AF65-F5344CB8AC3E}">
        <p14:creationId xmlns:p14="http://schemas.microsoft.com/office/powerpoint/2010/main" val="1642197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constraint with alter table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alter </a:t>
            </a:r>
            <a:r>
              <a:rPr lang="en-US" dirty="0"/>
              <a:t>table </a:t>
            </a:r>
            <a:r>
              <a:rPr lang="en-US" dirty="0" err="1"/>
              <a:t>ConstraintTest</a:t>
            </a:r>
            <a:r>
              <a:rPr lang="en-US" dirty="0"/>
              <a:t> add constraint </a:t>
            </a:r>
            <a:r>
              <a:rPr lang="en-US" dirty="0" err="1"/>
              <a:t>NameConstraint</a:t>
            </a:r>
            <a:r>
              <a:rPr lang="en-US" dirty="0"/>
              <a:t> check (name like 'ma%')</a:t>
            </a:r>
          </a:p>
          <a:p>
            <a:endParaRPr lang="en-US" dirty="0"/>
          </a:p>
          <a:p>
            <a:endParaRPr lang="en-US" dirty="0"/>
          </a:p>
          <a:p>
            <a:endParaRPr lang="en-US" dirty="0"/>
          </a:p>
        </p:txBody>
      </p:sp>
    </p:spTree>
    <p:extLst>
      <p:ext uri="{BB962C8B-B14F-4D97-AF65-F5344CB8AC3E}">
        <p14:creationId xmlns:p14="http://schemas.microsoft.com/office/powerpoint/2010/main" val="1238361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file growth</a:t>
            </a:r>
          </a:p>
        </p:txBody>
      </p:sp>
      <p:sp>
        <p:nvSpPr>
          <p:cNvPr id="3" name="Content Placeholder 2"/>
          <p:cNvSpPr>
            <a:spLocks noGrp="1"/>
          </p:cNvSpPr>
          <p:nvPr>
            <p:ph idx="1"/>
          </p:nvPr>
        </p:nvSpPr>
        <p:spPr/>
        <p:txBody>
          <a:bodyPr/>
          <a:lstStyle/>
          <a:p>
            <a:r>
              <a:rPr lang="en-US" dirty="0"/>
              <a:t>Enable </a:t>
            </a:r>
            <a:r>
              <a:rPr lang="en-US" dirty="0" smtClean="0"/>
              <a:t>Auto-growth :</a:t>
            </a:r>
          </a:p>
          <a:p>
            <a:pPr lvl="1">
              <a:buFont typeface="Wingdings" pitchFamily="2" charset="2"/>
              <a:buChar char="Ø"/>
            </a:pPr>
            <a:r>
              <a:rPr lang="en-US" dirty="0"/>
              <a:t>In </a:t>
            </a:r>
            <a:r>
              <a:rPr lang="en-US" dirty="0" smtClean="0"/>
              <a:t>percent</a:t>
            </a:r>
          </a:p>
          <a:p>
            <a:pPr lvl="1">
              <a:buFont typeface="Wingdings" pitchFamily="2" charset="2"/>
              <a:buChar char="Ø"/>
            </a:pPr>
            <a:r>
              <a:rPr lang="en-US" dirty="0"/>
              <a:t>In </a:t>
            </a:r>
            <a:r>
              <a:rPr lang="en-US" dirty="0" smtClean="0"/>
              <a:t>megabytes</a:t>
            </a:r>
          </a:p>
          <a:p>
            <a:pPr lvl="1">
              <a:buFont typeface="Wingdings" pitchFamily="2" charset="2"/>
              <a:buChar char="Ø"/>
            </a:pPr>
            <a:r>
              <a:rPr lang="en-US" dirty="0"/>
              <a:t>Maximum file size:</a:t>
            </a:r>
          </a:p>
        </p:txBody>
      </p:sp>
    </p:spTree>
    <p:extLst>
      <p:ext uri="{BB962C8B-B14F-4D97-AF65-F5344CB8AC3E}">
        <p14:creationId xmlns:p14="http://schemas.microsoft.com/office/powerpoint/2010/main" val="2580581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Constraint</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you </a:t>
            </a:r>
            <a:r>
              <a:rPr lang="en-US" dirty="0">
                <a:cs typeface="Times New Roman" pitchFamily="18" charset="0"/>
              </a:rPr>
              <a:t>can use a DEFAULT constraint to </a:t>
            </a:r>
            <a:r>
              <a:rPr lang="en-US" dirty="0" smtClean="0">
                <a:cs typeface="Times New Roman" pitchFamily="18" charset="0"/>
              </a:rPr>
              <a:t>supply that </a:t>
            </a:r>
            <a:r>
              <a:rPr lang="en-US" dirty="0">
                <a:cs typeface="Times New Roman" pitchFamily="18" charset="0"/>
              </a:rPr>
              <a:t>column with an anticipated or non-NULL value</a:t>
            </a:r>
            <a:r>
              <a:rPr lang="en-US" dirty="0" smtClean="0">
                <a:cs typeface="Times New Roman" pitchFamily="18" charset="0"/>
              </a:rPr>
              <a:t>.</a:t>
            </a:r>
          </a:p>
          <a:p>
            <a:r>
              <a:rPr lang="en-US" dirty="0" smtClean="0">
                <a:cs typeface="Times New Roman" pitchFamily="18" charset="0"/>
              </a:rPr>
              <a:t>In create table:</a:t>
            </a:r>
          </a:p>
          <a:p>
            <a:pPr marL="82296" indent="0">
              <a:buNone/>
            </a:pPr>
            <a:r>
              <a:rPr lang="en-US" dirty="0" smtClean="0">
                <a:cs typeface="Times New Roman" pitchFamily="18" charset="0"/>
              </a:rPr>
              <a:t>	DEFAULT </a:t>
            </a:r>
            <a:r>
              <a:rPr lang="en-US" dirty="0" err="1" smtClean="0">
                <a:cs typeface="Times New Roman" pitchFamily="18" charset="0"/>
              </a:rPr>
              <a:t>constant_expression</a:t>
            </a:r>
            <a:endParaRPr lang="en-US" dirty="0" smtClean="0">
              <a:cs typeface="Times New Roman" pitchFamily="18" charset="0"/>
            </a:endParaRPr>
          </a:p>
          <a:p>
            <a:r>
              <a:rPr lang="en-US" dirty="0" smtClean="0">
                <a:cs typeface="Times New Roman" pitchFamily="18" charset="0"/>
              </a:rPr>
              <a:t>With alter:</a:t>
            </a:r>
          </a:p>
          <a:p>
            <a:pPr marL="82296" indent="0">
              <a:buNone/>
            </a:pPr>
            <a:r>
              <a:rPr lang="en-US" sz="2400" dirty="0"/>
              <a:t>alter table </a:t>
            </a:r>
            <a:r>
              <a:rPr lang="en-US" sz="2400" dirty="0" err="1"/>
              <a:t>ConstraintTest</a:t>
            </a:r>
            <a:r>
              <a:rPr lang="en-US" sz="2400" dirty="0"/>
              <a:t> add constraint </a:t>
            </a:r>
            <a:r>
              <a:rPr lang="en-US" sz="2400" dirty="0" err="1"/>
              <a:t>DefaultSalary</a:t>
            </a:r>
            <a:r>
              <a:rPr lang="en-US" sz="2400" dirty="0"/>
              <a:t> Default 1100 for salary</a:t>
            </a:r>
          </a:p>
          <a:p>
            <a:pPr marL="82296" indent="0">
              <a:buNone/>
            </a:pPr>
            <a:endParaRPr lang="en-US" dirty="0">
              <a:cs typeface="Times New Roman" pitchFamily="18" charset="0"/>
            </a:endParaRPr>
          </a:p>
        </p:txBody>
      </p:sp>
      <p:graphicFrame>
        <p:nvGraphicFramePr>
          <p:cNvPr id="4" name="Table 3"/>
          <p:cNvGraphicFramePr>
            <a:graphicFrameLocks noGrp="1"/>
          </p:cNvGraphicFramePr>
          <p:nvPr>
            <p:extLst/>
          </p:nvPr>
        </p:nvGraphicFramePr>
        <p:xfrm>
          <a:off x="3276600" y="5715000"/>
          <a:ext cx="6096000" cy="91440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alter table </a:t>
                      </a:r>
                      <a:r>
                        <a:rPr lang="en-US" sz="1800" dirty="0" err="1" smtClean="0"/>
                        <a:t>ConstraintTest</a:t>
                      </a:r>
                      <a:r>
                        <a:rPr lang="en-US" sz="1800" dirty="0" smtClean="0"/>
                        <a:t> add constraint </a:t>
                      </a:r>
                      <a:r>
                        <a:rPr lang="en-US" sz="1800" dirty="0" err="1" smtClean="0"/>
                        <a:t>DefaultSalary</a:t>
                      </a:r>
                      <a:r>
                        <a:rPr lang="en-US" sz="1800" dirty="0" smtClean="0"/>
                        <a:t> Default 1100 for salary</a:t>
                      </a:r>
                    </a:p>
                    <a:p>
                      <a:endParaRPr lang="en-US" dirty="0"/>
                    </a:p>
                  </a:txBody>
                  <a:tcPr/>
                </a:tc>
              </a:tr>
            </a:tbl>
          </a:graphicData>
        </a:graphic>
      </p:graphicFrame>
    </p:spTree>
    <p:extLst>
      <p:ext uri="{BB962C8B-B14F-4D97-AF65-F5344CB8AC3E}">
        <p14:creationId xmlns:p14="http://schemas.microsoft.com/office/powerpoint/2010/main" val="1118494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a:t>Integrity</a:t>
            </a:r>
          </a:p>
        </p:txBody>
      </p:sp>
      <p:sp>
        <p:nvSpPr>
          <p:cNvPr id="3" name="Content Placeholder 2"/>
          <p:cNvSpPr>
            <a:spLocks noGrp="1"/>
          </p:cNvSpPr>
          <p:nvPr>
            <p:ph idx="1"/>
          </p:nvPr>
        </p:nvSpPr>
        <p:spPr/>
        <p:txBody>
          <a:bodyPr/>
          <a:lstStyle/>
          <a:p>
            <a:r>
              <a:rPr lang="en-US" dirty="0"/>
              <a:t>Primary </a:t>
            </a:r>
            <a:r>
              <a:rPr lang="en-US" dirty="0" smtClean="0"/>
              <a:t>Key constraint</a:t>
            </a:r>
          </a:p>
          <a:p>
            <a:r>
              <a:rPr lang="en-US" dirty="0"/>
              <a:t>A combination of one or more columns that uniquely identifies each row in a table</a:t>
            </a:r>
          </a:p>
          <a:p>
            <a:r>
              <a:rPr lang="en-US" dirty="0"/>
              <a:t>Integrity is enforced during inserts and updates</a:t>
            </a:r>
          </a:p>
          <a:p>
            <a:r>
              <a:rPr lang="en-US" dirty="0"/>
              <a:t>Limit of one primary key constraint per table</a:t>
            </a:r>
          </a:p>
          <a:p>
            <a:pPr marL="82296" indent="0">
              <a:buNone/>
            </a:pPr>
            <a:endParaRPr lang="en-US" dirty="0"/>
          </a:p>
        </p:txBody>
      </p:sp>
    </p:spTree>
    <p:extLst>
      <p:ext uri="{BB962C8B-B14F-4D97-AF65-F5344CB8AC3E}">
        <p14:creationId xmlns:p14="http://schemas.microsoft.com/office/powerpoint/2010/main" val="691985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constraint</a:t>
            </a:r>
            <a:endParaRPr lang="en-US" dirty="0"/>
          </a:p>
        </p:txBody>
      </p:sp>
      <p:sp>
        <p:nvSpPr>
          <p:cNvPr id="3" name="Content Placeholder 2"/>
          <p:cNvSpPr>
            <a:spLocks noGrp="1"/>
          </p:cNvSpPr>
          <p:nvPr>
            <p:ph idx="1"/>
          </p:nvPr>
        </p:nvSpPr>
        <p:spPr/>
        <p:txBody>
          <a:bodyPr/>
          <a:lstStyle/>
          <a:p>
            <a:pPr marL="82296" indent="0">
              <a:buNone/>
            </a:pPr>
            <a:endParaRPr lang="en-US" dirty="0"/>
          </a:p>
          <a:p>
            <a:endParaRPr lang="en-US" dirty="0"/>
          </a:p>
        </p:txBody>
      </p:sp>
      <p:graphicFrame>
        <p:nvGraphicFramePr>
          <p:cNvPr id="4" name="Table 3"/>
          <p:cNvGraphicFramePr>
            <a:graphicFrameLocks noGrp="1"/>
          </p:cNvGraphicFramePr>
          <p:nvPr>
            <p:extLst/>
          </p:nvPr>
        </p:nvGraphicFramePr>
        <p:xfrm>
          <a:off x="3048000" y="1397000"/>
          <a:ext cx="6477000" cy="4699000"/>
        </p:xfrm>
        <a:graphic>
          <a:graphicData uri="http://schemas.openxmlformats.org/drawingml/2006/table">
            <a:tbl>
              <a:tblPr firstRow="1" bandRow="1">
                <a:tableStyleId>{5C22544A-7EE6-4342-B048-85BDC9FD1C3A}</a:tableStyleId>
              </a:tblPr>
              <a:tblGrid>
                <a:gridCol w="6477000"/>
              </a:tblGrid>
              <a:tr h="4699000">
                <a:tc>
                  <a:txBody>
                    <a:bodyPr/>
                    <a:lstStyle/>
                    <a:p>
                      <a:pPr marL="82296" indent="0">
                        <a:buNone/>
                      </a:pPr>
                      <a:r>
                        <a:rPr lang="en-US" dirty="0" smtClean="0"/>
                        <a:t>create table </a:t>
                      </a:r>
                      <a:r>
                        <a:rPr lang="en-US" dirty="0" err="1" smtClean="0"/>
                        <a:t>ConstraintTest</a:t>
                      </a:r>
                      <a:endParaRPr lang="en-US" dirty="0" smtClean="0"/>
                    </a:p>
                    <a:p>
                      <a:pPr marL="82296" indent="0">
                        <a:buNone/>
                      </a:pPr>
                      <a:r>
                        <a:rPr lang="en-US" dirty="0" smtClean="0"/>
                        <a:t>(Id </a:t>
                      </a:r>
                      <a:r>
                        <a:rPr lang="en-US" dirty="0" err="1" smtClean="0"/>
                        <a:t>int</a:t>
                      </a:r>
                      <a:r>
                        <a:rPr lang="en-US" dirty="0" smtClean="0"/>
                        <a:t> identity primary key)</a:t>
                      </a:r>
                    </a:p>
                    <a:p>
                      <a:pPr marL="82296" indent="0">
                        <a:buNone/>
                      </a:pPr>
                      <a:endParaRPr lang="en-US" dirty="0" smtClean="0"/>
                    </a:p>
                    <a:p>
                      <a:pPr marL="82296" indent="0">
                        <a:buNone/>
                      </a:pPr>
                      <a:endParaRPr lang="en-US" dirty="0" smtClean="0"/>
                    </a:p>
                    <a:p>
                      <a:pPr marL="82296" indent="0">
                        <a:buNone/>
                      </a:pPr>
                      <a:r>
                        <a:rPr lang="en-US" dirty="0" smtClean="0"/>
                        <a:t>Or</a:t>
                      </a:r>
                    </a:p>
                    <a:p>
                      <a:pPr marL="82296" indent="0">
                        <a:buNone/>
                      </a:pPr>
                      <a:r>
                        <a:rPr lang="en-US" dirty="0" smtClean="0"/>
                        <a:t>alter table </a:t>
                      </a:r>
                      <a:r>
                        <a:rPr lang="en-US" dirty="0" err="1" smtClean="0"/>
                        <a:t>ConstraintTest</a:t>
                      </a:r>
                      <a:r>
                        <a:rPr lang="en-US" dirty="0" smtClean="0"/>
                        <a:t> add constraint </a:t>
                      </a:r>
                      <a:r>
                        <a:rPr lang="en-US" dirty="0" err="1" smtClean="0"/>
                        <a:t>PK_constraint</a:t>
                      </a:r>
                      <a:r>
                        <a:rPr lang="en-US" dirty="0" smtClean="0"/>
                        <a:t> primary key (Id)</a:t>
                      </a:r>
                    </a:p>
                    <a:p>
                      <a:pPr marL="82296" indent="0">
                        <a:buNone/>
                      </a:pPr>
                      <a:endParaRPr lang="en-US" dirty="0" smtClean="0"/>
                    </a:p>
                    <a:p>
                      <a:pPr marL="82296" indent="0">
                        <a:buNone/>
                      </a:pPr>
                      <a:endParaRPr lang="en-US" dirty="0" smtClean="0"/>
                    </a:p>
                    <a:p>
                      <a:pPr marL="82296" indent="0">
                        <a:buNone/>
                      </a:pPr>
                      <a:r>
                        <a:rPr lang="en-US" dirty="0" smtClean="0"/>
                        <a:t>Or </a:t>
                      </a:r>
                    </a:p>
                    <a:p>
                      <a:pPr marL="82296" indent="0">
                        <a:buNone/>
                      </a:pPr>
                      <a:endParaRPr lang="en-US" dirty="0" smtClean="0"/>
                    </a:p>
                    <a:p>
                      <a:pPr marL="82296" indent="0">
                        <a:buNone/>
                      </a:pPr>
                      <a:r>
                        <a:rPr lang="en-US" dirty="0" smtClean="0"/>
                        <a:t>alter table </a:t>
                      </a:r>
                      <a:r>
                        <a:rPr lang="en-US" dirty="0" err="1" smtClean="0"/>
                        <a:t>ConstraintTest</a:t>
                      </a:r>
                      <a:r>
                        <a:rPr lang="en-US" dirty="0" smtClean="0"/>
                        <a:t> add constraint </a:t>
                      </a:r>
                      <a:r>
                        <a:rPr lang="en-US" dirty="0" err="1" smtClean="0"/>
                        <a:t>PK_constraint</a:t>
                      </a:r>
                      <a:r>
                        <a:rPr lang="en-US" dirty="0" smtClean="0"/>
                        <a:t> primary key (</a:t>
                      </a:r>
                      <a:r>
                        <a:rPr lang="en-US" dirty="0" err="1" smtClean="0"/>
                        <a:t>Id,name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85617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constraint</a:t>
            </a:r>
            <a:endParaRPr lang="en-US" dirty="0"/>
          </a:p>
        </p:txBody>
      </p:sp>
      <p:sp>
        <p:nvSpPr>
          <p:cNvPr id="3" name="Content Placeholder 2"/>
          <p:cNvSpPr>
            <a:spLocks noGrp="1"/>
          </p:cNvSpPr>
          <p:nvPr>
            <p:ph idx="1"/>
          </p:nvPr>
        </p:nvSpPr>
        <p:spPr/>
        <p:txBody>
          <a:bodyPr/>
          <a:lstStyle/>
          <a:p>
            <a:r>
              <a:rPr lang="en-US" dirty="0"/>
              <a:t>A unique constraint also enforces entity integrity</a:t>
            </a:r>
          </a:p>
          <a:p>
            <a:r>
              <a:rPr lang="en-US" dirty="0"/>
              <a:t>Integrity is enforced during inserts and updates</a:t>
            </a:r>
          </a:p>
          <a:p>
            <a:r>
              <a:rPr lang="en-US" dirty="0"/>
              <a:t>Tables can have more than one unique constraint</a:t>
            </a:r>
          </a:p>
          <a:p>
            <a:endParaRPr lang="en-US" dirty="0"/>
          </a:p>
        </p:txBody>
      </p:sp>
    </p:spTree>
    <p:extLst>
      <p:ext uri="{BB962C8B-B14F-4D97-AF65-F5344CB8AC3E}">
        <p14:creationId xmlns:p14="http://schemas.microsoft.com/office/powerpoint/2010/main" val="3362964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normAutofit/>
          </a:bodyPr>
          <a:lstStyle/>
          <a:p>
            <a:pPr>
              <a:spcBef>
                <a:spcPct val="0"/>
              </a:spcBef>
              <a:buFont typeface="Monotype Sorts" pitchFamily="2" charset="2"/>
              <a:buNone/>
            </a:pPr>
            <a:r>
              <a:rPr lang="en-US" sz="2000" dirty="0"/>
              <a:t>create table </a:t>
            </a:r>
            <a:r>
              <a:rPr lang="en-US" sz="2000" i="1" dirty="0" err="1"/>
              <a:t>table_name</a:t>
            </a:r>
            <a:r>
              <a:rPr lang="en-US" sz="2000" dirty="0"/>
              <a:t> </a:t>
            </a:r>
            <a:r>
              <a:rPr lang="en-US" sz="2000" dirty="0"/>
              <a:t>(</a:t>
            </a:r>
            <a:r>
              <a:rPr lang="en-US" sz="2000" i="1" dirty="0" err="1"/>
              <a:t>column_name</a:t>
            </a:r>
            <a:r>
              <a:rPr lang="en-US" sz="2000" i="1" dirty="0"/>
              <a:t> </a:t>
            </a:r>
            <a:r>
              <a:rPr lang="en-US" sz="2000" i="1" dirty="0" err="1"/>
              <a:t>datatype</a:t>
            </a:r>
            <a:r>
              <a:rPr lang="en-US" sz="2000" i="1" dirty="0"/>
              <a:t> </a:t>
            </a:r>
            <a:r>
              <a:rPr lang="en-US" sz="2000" dirty="0"/>
              <a:t>[ </a:t>
            </a:r>
            <a:r>
              <a:rPr lang="en-US" sz="2000" dirty="0"/>
              <a:t>NULL | NOT NULL | IDENTITY ] </a:t>
            </a:r>
            <a:r>
              <a:rPr lang="en-US" sz="2000" dirty="0"/>
              <a:t> </a:t>
            </a:r>
            <a:r>
              <a:rPr lang="en-US" sz="2000" b="1" dirty="0"/>
              <a:t>[</a:t>
            </a:r>
            <a:r>
              <a:rPr lang="en-US" sz="2000" b="1" dirty="0"/>
              <a:t>constraint </a:t>
            </a:r>
            <a:r>
              <a:rPr lang="en-US" sz="2000" b="1" i="1" dirty="0" err="1"/>
              <a:t>constraint_name</a:t>
            </a:r>
            <a:r>
              <a:rPr lang="en-US" sz="2000" b="1" dirty="0"/>
              <a:t>]</a:t>
            </a:r>
          </a:p>
          <a:p>
            <a:pPr>
              <a:spcBef>
                <a:spcPct val="0"/>
              </a:spcBef>
              <a:buFont typeface="Monotype Sorts" pitchFamily="2" charset="2"/>
              <a:buNone/>
            </a:pPr>
            <a:r>
              <a:rPr lang="en-US" sz="2000" b="1" dirty="0"/>
              <a:t>			</a:t>
            </a:r>
            <a:r>
              <a:rPr lang="en-US" sz="2000" b="1" dirty="0"/>
              <a:t>unique)</a:t>
            </a:r>
          </a:p>
          <a:p>
            <a:pPr>
              <a:spcBef>
                <a:spcPct val="0"/>
              </a:spcBef>
              <a:buFont typeface="Monotype Sorts" pitchFamily="2" charset="2"/>
              <a:buNone/>
            </a:pPr>
            <a:r>
              <a:rPr lang="en-US" sz="2000" b="1" dirty="0"/>
              <a:t>Or</a:t>
            </a:r>
          </a:p>
          <a:p>
            <a:pPr>
              <a:spcBef>
                <a:spcPct val="0"/>
              </a:spcBef>
              <a:buFont typeface="Monotype Sorts" pitchFamily="2" charset="2"/>
              <a:buNone/>
            </a:pPr>
            <a:endParaRPr lang="en-US" sz="2000" b="1" dirty="0"/>
          </a:p>
          <a:p>
            <a:pPr>
              <a:spcBef>
                <a:spcPct val="0"/>
              </a:spcBef>
              <a:buNone/>
            </a:pPr>
            <a:r>
              <a:rPr lang="en-US" sz="2000" dirty="0"/>
              <a:t>alter table </a:t>
            </a:r>
            <a:r>
              <a:rPr lang="en-US" sz="2000" dirty="0" err="1"/>
              <a:t>ConstraintTest</a:t>
            </a:r>
            <a:r>
              <a:rPr lang="en-US" sz="2000" dirty="0"/>
              <a:t> add constraint </a:t>
            </a:r>
            <a:r>
              <a:rPr lang="en-US" sz="2000" dirty="0" err="1"/>
              <a:t>SalaryUnique</a:t>
            </a:r>
            <a:r>
              <a:rPr lang="en-US" sz="2000" dirty="0"/>
              <a:t> unique (</a:t>
            </a:r>
            <a:r>
              <a:rPr lang="en-US" sz="2000" dirty="0"/>
              <a:t>Id)</a:t>
            </a:r>
            <a:endParaRPr lang="en-US" sz="2000" dirty="0"/>
          </a:p>
          <a:p>
            <a:pPr>
              <a:spcBef>
                <a:spcPct val="0"/>
              </a:spcBef>
              <a:buFont typeface="Monotype Sorts" pitchFamily="2" charset="2"/>
              <a:buNone/>
            </a:pPr>
            <a:r>
              <a:rPr lang="en-US" sz="2000" dirty="0"/>
              <a:t>Or </a:t>
            </a:r>
          </a:p>
          <a:p>
            <a:pPr>
              <a:spcBef>
                <a:spcPct val="0"/>
              </a:spcBef>
              <a:buFont typeface="Monotype Sorts" pitchFamily="2" charset="2"/>
              <a:buNone/>
            </a:pPr>
            <a:endParaRPr lang="en-US" sz="2000" dirty="0"/>
          </a:p>
          <a:p>
            <a:pPr marL="82296" indent="0">
              <a:buNone/>
            </a:pPr>
            <a:r>
              <a:rPr lang="en-US" sz="2000" dirty="0"/>
              <a:t>alter table </a:t>
            </a:r>
            <a:r>
              <a:rPr lang="en-US" sz="2000" dirty="0" err="1"/>
              <a:t>ConstraintTest</a:t>
            </a:r>
            <a:r>
              <a:rPr lang="en-US" sz="2000" dirty="0"/>
              <a:t> add constraint </a:t>
            </a:r>
            <a:r>
              <a:rPr lang="en-US" sz="2000" dirty="0" err="1"/>
              <a:t>SalaryUnique</a:t>
            </a:r>
            <a:r>
              <a:rPr lang="en-US" sz="2000" dirty="0"/>
              <a:t> unique (</a:t>
            </a:r>
            <a:r>
              <a:rPr lang="en-US" sz="2000" dirty="0" err="1"/>
              <a:t>Id,salary</a:t>
            </a:r>
            <a:r>
              <a:rPr lang="en-US" sz="2000" dirty="0"/>
              <a:t>)</a:t>
            </a:r>
          </a:p>
          <a:p>
            <a:pPr marL="82296" indent="0">
              <a:buNone/>
            </a:pPr>
            <a:endParaRPr lang="en-US" sz="2000" dirty="0"/>
          </a:p>
        </p:txBody>
      </p:sp>
    </p:spTree>
    <p:extLst>
      <p:ext uri="{BB962C8B-B14F-4D97-AF65-F5344CB8AC3E}">
        <p14:creationId xmlns:p14="http://schemas.microsoft.com/office/powerpoint/2010/main" val="3524332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Constraint</a:t>
            </a:r>
          </a:p>
        </p:txBody>
      </p:sp>
      <p:sp>
        <p:nvSpPr>
          <p:cNvPr id="3" name="Content Placeholder 2"/>
          <p:cNvSpPr>
            <a:spLocks noGrp="1"/>
          </p:cNvSpPr>
          <p:nvPr>
            <p:ph idx="1"/>
          </p:nvPr>
        </p:nvSpPr>
        <p:spPr/>
        <p:txBody>
          <a:bodyPr>
            <a:normAutofit/>
          </a:bodyPr>
          <a:lstStyle/>
          <a:p>
            <a:r>
              <a:rPr lang="en-US" dirty="0"/>
              <a:t>A references constraint enforces referential integrity</a:t>
            </a:r>
          </a:p>
          <a:p>
            <a:r>
              <a:rPr lang="en-US" dirty="0"/>
              <a:t>Integrity is enforced during inserts, updates, and deletes</a:t>
            </a:r>
          </a:p>
          <a:p>
            <a:pPr marL="365760" lvl="1" indent="-283464">
              <a:spcBef>
                <a:spcPts val="600"/>
              </a:spcBef>
              <a:buSzPct val="80000"/>
              <a:buFont typeface="Wingdings 2"/>
              <a:buChar char=""/>
            </a:pPr>
            <a:r>
              <a:rPr lang="en-US" dirty="0"/>
              <a:t>If an </a:t>
            </a:r>
            <a:r>
              <a:rPr lang="en-US" b="1" dirty="0"/>
              <a:t>insert</a:t>
            </a:r>
            <a:r>
              <a:rPr lang="en-US" dirty="0"/>
              <a:t> or </a:t>
            </a:r>
            <a:r>
              <a:rPr lang="en-US" b="1" dirty="0"/>
              <a:t>update</a:t>
            </a:r>
            <a:r>
              <a:rPr lang="en-US" dirty="0"/>
              <a:t> contains foreign key values that do not exist in the primary key column(s), the statement fails</a:t>
            </a:r>
          </a:p>
          <a:p>
            <a:pPr marL="365760" lvl="1" indent="-283464">
              <a:spcBef>
                <a:spcPts val="600"/>
              </a:spcBef>
              <a:buSzPct val="80000"/>
              <a:buFont typeface="Wingdings 2"/>
              <a:buChar char=""/>
            </a:pPr>
            <a:r>
              <a:rPr lang="en-US" dirty="0"/>
              <a:t>If an </a:t>
            </a:r>
            <a:r>
              <a:rPr lang="en-US" b="1" dirty="0"/>
              <a:t>update</a:t>
            </a:r>
            <a:r>
              <a:rPr lang="en-US" dirty="0"/>
              <a:t> or </a:t>
            </a:r>
            <a:r>
              <a:rPr lang="en-US" b="1" dirty="0"/>
              <a:t>delete </a:t>
            </a:r>
            <a:r>
              <a:rPr lang="en-US" dirty="0"/>
              <a:t>attempts to remove a primary key value that exists in a corresponding foreign key, the statement fails</a:t>
            </a:r>
          </a:p>
          <a:p>
            <a:endParaRPr lang="en-US" dirty="0"/>
          </a:p>
        </p:txBody>
      </p:sp>
    </p:spTree>
    <p:extLst>
      <p:ext uri="{BB962C8B-B14F-4D97-AF65-F5344CB8AC3E}">
        <p14:creationId xmlns:p14="http://schemas.microsoft.com/office/powerpoint/2010/main" val="3767369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Constraint</a:t>
            </a:r>
          </a:p>
        </p:txBody>
      </p:sp>
      <p:sp>
        <p:nvSpPr>
          <p:cNvPr id="3" name="Content Placeholder 2"/>
          <p:cNvSpPr>
            <a:spLocks noGrp="1"/>
          </p:cNvSpPr>
          <p:nvPr>
            <p:ph idx="1"/>
          </p:nvPr>
        </p:nvSpPr>
        <p:spPr/>
        <p:txBody>
          <a:bodyPr>
            <a:normAutofit/>
          </a:bodyPr>
          <a:lstStyle/>
          <a:p>
            <a:pPr marL="82296" indent="0">
              <a:buNone/>
            </a:pPr>
            <a:r>
              <a:rPr lang="en-US" dirty="0" smtClean="0"/>
              <a:t>Create table </a:t>
            </a:r>
            <a:r>
              <a:rPr lang="en-US" dirty="0" err="1" smtClean="0"/>
              <a:t>Xtable</a:t>
            </a:r>
            <a:endParaRPr lang="en-US" dirty="0" smtClean="0"/>
          </a:p>
          <a:p>
            <a:pPr marL="82296" indent="0">
              <a:buNone/>
            </a:pPr>
            <a:r>
              <a:rPr lang="en-US" dirty="0"/>
              <a:t>(</a:t>
            </a:r>
          </a:p>
          <a:p>
            <a:pPr marL="82296" indent="0">
              <a:buNone/>
            </a:pPr>
            <a:r>
              <a:rPr lang="en-US" dirty="0" err="1" smtClean="0"/>
              <a:t>fk_id</a:t>
            </a:r>
            <a:r>
              <a:rPr lang="en-US" dirty="0" smtClean="0"/>
              <a:t> </a:t>
            </a:r>
            <a:r>
              <a:rPr lang="en-US" dirty="0" err="1"/>
              <a:t>int</a:t>
            </a:r>
            <a:r>
              <a:rPr lang="en-US" dirty="0"/>
              <a:t> constraint fk_table22 references [</a:t>
            </a:r>
            <a:r>
              <a:rPr lang="en-US" dirty="0" err="1"/>
              <a:t>dbo</a:t>
            </a:r>
            <a:r>
              <a:rPr lang="en-US" dirty="0"/>
              <a:t>].[</a:t>
            </a:r>
            <a:r>
              <a:rPr lang="en-US" dirty="0" err="1"/>
              <a:t>fk_table</a:t>
            </a:r>
            <a:r>
              <a:rPr lang="en-US" dirty="0"/>
              <a:t>] (id</a:t>
            </a:r>
            <a:r>
              <a:rPr lang="en-US" dirty="0" smtClean="0"/>
              <a:t>)</a:t>
            </a:r>
          </a:p>
          <a:p>
            <a:pPr marL="82296" indent="0">
              <a:buNone/>
            </a:pPr>
            <a:r>
              <a:rPr lang="en-US" dirty="0" smtClean="0"/>
              <a:t>)</a:t>
            </a:r>
          </a:p>
          <a:p>
            <a:pPr marL="82296" indent="0">
              <a:buNone/>
            </a:pPr>
            <a:r>
              <a:rPr lang="en-US" dirty="0" smtClean="0"/>
              <a:t>Or</a:t>
            </a:r>
          </a:p>
          <a:p>
            <a:pPr marL="82296" indent="0">
              <a:buNone/>
            </a:pPr>
            <a:r>
              <a:rPr lang="en-US" dirty="0"/>
              <a:t>alter table </a:t>
            </a:r>
            <a:r>
              <a:rPr lang="en-US" dirty="0" err="1"/>
              <a:t>ConstraintTest</a:t>
            </a:r>
            <a:r>
              <a:rPr lang="en-US" dirty="0"/>
              <a:t> add constraint fk_table22 foreign key (</a:t>
            </a:r>
            <a:r>
              <a:rPr lang="en-US" dirty="0" err="1"/>
              <a:t>fk_id</a:t>
            </a:r>
            <a:r>
              <a:rPr lang="en-US" dirty="0"/>
              <a:t>) references [</a:t>
            </a:r>
            <a:r>
              <a:rPr lang="en-US" dirty="0" err="1"/>
              <a:t>dbo</a:t>
            </a:r>
            <a:r>
              <a:rPr lang="en-US" dirty="0"/>
              <a:t>].[</a:t>
            </a:r>
            <a:r>
              <a:rPr lang="en-US" dirty="0" err="1"/>
              <a:t>fk_table</a:t>
            </a:r>
            <a:r>
              <a:rPr lang="en-US" dirty="0"/>
              <a:t>] (id)</a:t>
            </a:r>
          </a:p>
          <a:p>
            <a:pPr marL="82296" indent="0">
              <a:buNone/>
            </a:pPr>
            <a:endParaRPr lang="en-US" dirty="0"/>
          </a:p>
          <a:p>
            <a:pPr marL="82296" indent="0">
              <a:buNone/>
            </a:pPr>
            <a:endParaRPr lang="en-US" dirty="0"/>
          </a:p>
        </p:txBody>
      </p:sp>
    </p:spTree>
    <p:extLst>
      <p:ext uri="{BB962C8B-B14F-4D97-AF65-F5344CB8AC3E}">
        <p14:creationId xmlns:p14="http://schemas.microsoft.com/office/powerpoint/2010/main" val="3770448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Referential Integrity</a:t>
            </a:r>
          </a:p>
        </p:txBody>
      </p:sp>
      <p:sp>
        <p:nvSpPr>
          <p:cNvPr id="3" name="Content Placeholder 2"/>
          <p:cNvSpPr>
            <a:spLocks noGrp="1"/>
          </p:cNvSpPr>
          <p:nvPr>
            <p:ph idx="1"/>
          </p:nvPr>
        </p:nvSpPr>
        <p:spPr/>
        <p:txBody>
          <a:bodyPr/>
          <a:lstStyle/>
          <a:p>
            <a:r>
              <a:rPr lang="en-US" dirty="0" smtClean="0"/>
              <a:t>you </a:t>
            </a:r>
            <a:r>
              <a:rPr lang="en-US" dirty="0"/>
              <a:t>can define the actions that the SQL Server takes when a user tries to delete or update a key to which existing foreign keys point</a:t>
            </a:r>
            <a:r>
              <a:rPr lang="en-US" dirty="0" smtClean="0"/>
              <a:t>.</a:t>
            </a:r>
          </a:p>
          <a:p>
            <a:r>
              <a:rPr lang="en-US" dirty="0" smtClean="0"/>
              <a:t>When creating foreign key constraint</a:t>
            </a:r>
          </a:p>
          <a:p>
            <a:r>
              <a:rPr lang="en-US" sz="1600" dirty="0"/>
              <a:t>[ ON DELETE { NO ACTION | CASCADE | SET NULL | SET DEFAULT } </a:t>
            </a:r>
            <a:r>
              <a:rPr lang="en-US" sz="1600" dirty="0"/>
              <a:t>]</a:t>
            </a:r>
          </a:p>
          <a:p>
            <a:r>
              <a:rPr lang="en-US" sz="1600" dirty="0"/>
              <a:t>[ ON UPDATE { NO ACTION | CASCADE | SET NULL | SET DEFAULT } ]</a:t>
            </a:r>
          </a:p>
          <a:p>
            <a:pPr marL="82296" indent="0">
              <a:buNone/>
            </a:pPr>
            <a:endParaRPr lang="en-US" sz="1600" dirty="0"/>
          </a:p>
          <a:p>
            <a:endParaRPr lang="en-US" dirty="0"/>
          </a:p>
        </p:txBody>
      </p:sp>
    </p:spTree>
    <p:extLst>
      <p:ext uri="{BB962C8B-B14F-4D97-AF65-F5344CB8AC3E}">
        <p14:creationId xmlns:p14="http://schemas.microsoft.com/office/powerpoint/2010/main" val="1809563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Referential Integrity</a:t>
            </a:r>
          </a:p>
        </p:txBody>
      </p:sp>
      <p:sp>
        <p:nvSpPr>
          <p:cNvPr id="3" name="Content Placeholder 2"/>
          <p:cNvSpPr>
            <a:spLocks noGrp="1"/>
          </p:cNvSpPr>
          <p:nvPr>
            <p:ph idx="1"/>
          </p:nvPr>
        </p:nvSpPr>
        <p:spPr/>
        <p:txBody>
          <a:bodyPr/>
          <a:lstStyle/>
          <a:p>
            <a:endParaRPr lang="en-US" b="1" dirty="0"/>
          </a:p>
        </p:txBody>
      </p:sp>
      <p:graphicFrame>
        <p:nvGraphicFramePr>
          <p:cNvPr id="4" name="Group 113"/>
          <p:cNvGraphicFramePr>
            <a:graphicFrameLocks/>
          </p:cNvGraphicFramePr>
          <p:nvPr>
            <p:extLst/>
          </p:nvPr>
        </p:nvGraphicFramePr>
        <p:xfrm>
          <a:off x="2590800" y="1905000"/>
          <a:ext cx="7931888" cy="3538628"/>
        </p:xfrm>
        <a:graphic>
          <a:graphicData uri="http://schemas.openxmlformats.org/drawingml/2006/table">
            <a:tbl>
              <a:tblPr/>
              <a:tblGrid>
                <a:gridCol w="1756144"/>
                <a:gridCol w="3087872"/>
                <a:gridCol w="3087872"/>
              </a:tblGrid>
              <a:tr h="708072">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Option</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UPDATE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DELETE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NO ACTION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Return error and roll back operation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CASCADE</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Update foreign keys in referencing tables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Delete rows in referencing table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340">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NULL</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foreign keys in referencing tables to 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Set foreign keys in referencing tables to DEFAULT values</a:t>
                      </a: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556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constraint</a:t>
            </a:r>
            <a:endParaRPr lang="en-US" dirty="0"/>
          </a:p>
        </p:txBody>
      </p:sp>
      <p:sp>
        <p:nvSpPr>
          <p:cNvPr id="3" name="Content Placeholder 2"/>
          <p:cNvSpPr>
            <a:spLocks noGrp="1"/>
          </p:cNvSpPr>
          <p:nvPr>
            <p:ph idx="1"/>
          </p:nvPr>
        </p:nvSpPr>
        <p:spPr/>
        <p:txBody>
          <a:bodyPr/>
          <a:lstStyle/>
          <a:p>
            <a:pPr>
              <a:spcBef>
                <a:spcPct val="0"/>
              </a:spcBef>
              <a:buFont typeface="Monotype Sorts" pitchFamily="2" charset="2"/>
              <a:buNone/>
            </a:pPr>
            <a:r>
              <a:rPr lang="en-US" dirty="0" smtClean="0"/>
              <a:t>alter </a:t>
            </a:r>
            <a:r>
              <a:rPr lang="en-US" dirty="0"/>
              <a:t>table </a:t>
            </a:r>
            <a:r>
              <a:rPr lang="en-US" i="1" dirty="0" err="1"/>
              <a:t>table_name</a:t>
            </a:r>
            <a:endParaRPr lang="en-US" dirty="0"/>
          </a:p>
          <a:p>
            <a:pPr>
              <a:spcBef>
                <a:spcPct val="0"/>
              </a:spcBef>
              <a:buFont typeface="Monotype Sorts" pitchFamily="2" charset="2"/>
              <a:buNone/>
            </a:pPr>
            <a:r>
              <a:rPr lang="en-US" dirty="0" smtClean="0"/>
              <a:t>drop </a:t>
            </a:r>
            <a:r>
              <a:rPr lang="en-US" dirty="0"/>
              <a:t>constraint </a:t>
            </a:r>
            <a:r>
              <a:rPr lang="en-US" i="1" dirty="0" err="1"/>
              <a:t>constraint_name</a:t>
            </a:r>
            <a:endParaRPr lang="en-US" dirty="0"/>
          </a:p>
          <a:p>
            <a:endParaRPr lang="en-US" dirty="0" smtClean="0"/>
          </a:p>
          <a:p>
            <a:pPr>
              <a:spcBef>
                <a:spcPct val="0"/>
              </a:spcBef>
              <a:buFont typeface="Monotype Sorts" pitchFamily="2" charset="2"/>
              <a:buNone/>
            </a:pPr>
            <a:r>
              <a:rPr lang="en-US" b="1" dirty="0">
                <a:latin typeface="Courier New" pitchFamily="49" charset="0"/>
              </a:rPr>
              <a:t>alter table </a:t>
            </a:r>
            <a:r>
              <a:rPr lang="en-US" b="1" dirty="0" err="1">
                <a:latin typeface="Courier New" pitchFamily="49" charset="0"/>
              </a:rPr>
              <a:t>roysched</a:t>
            </a:r>
            <a:endParaRPr lang="en-US" b="1" dirty="0">
              <a:latin typeface="Courier New" pitchFamily="49" charset="0"/>
            </a:endParaRPr>
          </a:p>
          <a:p>
            <a:pPr>
              <a:spcBef>
                <a:spcPct val="0"/>
              </a:spcBef>
              <a:buFont typeface="Monotype Sorts" pitchFamily="2" charset="2"/>
              <a:buNone/>
            </a:pPr>
            <a:r>
              <a:rPr lang="en-US" b="1" dirty="0">
                <a:latin typeface="Courier New" pitchFamily="49" charset="0"/>
              </a:rPr>
              <a:t>	drop constraint </a:t>
            </a:r>
            <a:r>
              <a:rPr lang="en-US" b="1" dirty="0" err="1">
                <a:latin typeface="Courier New" pitchFamily="49" charset="0"/>
              </a:rPr>
              <a:t>chk_hirange_lorange</a:t>
            </a:r>
            <a:endParaRPr lang="en-US" b="1" dirty="0">
              <a:latin typeface="Courier New" pitchFamily="49" charset="0"/>
            </a:endParaRPr>
          </a:p>
          <a:p>
            <a:endParaRPr lang="en-US" dirty="0"/>
          </a:p>
        </p:txBody>
      </p:sp>
    </p:spTree>
    <p:extLst>
      <p:ext uri="{BB962C8B-B14F-4D97-AF65-F5344CB8AC3E}">
        <p14:creationId xmlns:p14="http://schemas.microsoft.com/office/powerpoint/2010/main" val="254742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files</a:t>
            </a:r>
          </a:p>
        </p:txBody>
      </p:sp>
      <p:sp>
        <p:nvSpPr>
          <p:cNvPr id="3" name="Content Placeholder 2"/>
          <p:cNvSpPr>
            <a:spLocks noGrp="1"/>
          </p:cNvSpPr>
          <p:nvPr>
            <p:ph idx="1"/>
          </p:nvPr>
        </p:nvSpPr>
        <p:spPr/>
        <p:txBody>
          <a:bodyPr/>
          <a:lstStyle/>
          <a:p>
            <a:r>
              <a:rPr lang="en-US" dirty="0"/>
              <a:t>secondary, data files have an .</a:t>
            </a:r>
            <a:r>
              <a:rPr lang="en-US" dirty="0" err="1" smtClean="0"/>
              <a:t>ndf</a:t>
            </a:r>
            <a:r>
              <a:rPr lang="en-US" dirty="0" smtClean="0"/>
              <a:t> file </a:t>
            </a:r>
            <a:r>
              <a:rPr lang="en-US" dirty="0"/>
              <a:t>extension by default</a:t>
            </a:r>
            <a:r>
              <a:rPr lang="en-US" dirty="0" smtClean="0"/>
              <a:t>.</a:t>
            </a:r>
          </a:p>
          <a:p>
            <a:r>
              <a:rPr lang="en-US" dirty="0"/>
              <a:t>it does not enable control over the location of tables or </a:t>
            </a:r>
            <a:r>
              <a:rPr lang="en-US" dirty="0" smtClean="0"/>
              <a:t>indexes.</a:t>
            </a:r>
          </a:p>
          <a:p>
            <a:r>
              <a:rPr lang="en-US" dirty="0"/>
              <a:t>this technique does reduce </a:t>
            </a:r>
            <a:r>
              <a:rPr lang="en-US" dirty="0" smtClean="0"/>
              <a:t>the I/O </a:t>
            </a:r>
            <a:r>
              <a:rPr lang="en-US" dirty="0"/>
              <a:t>load on each disk subsystem.</a:t>
            </a:r>
            <a:endParaRPr lang="en-US" dirty="0" smtClean="0"/>
          </a:p>
          <a:p>
            <a:endParaRPr lang="en-US" dirty="0"/>
          </a:p>
        </p:txBody>
      </p:sp>
    </p:spTree>
    <p:extLst>
      <p:ext uri="{BB962C8B-B14F-4D97-AF65-F5344CB8AC3E}">
        <p14:creationId xmlns:p14="http://schemas.microsoft.com/office/powerpoint/2010/main" val="713500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System-Defined Constraint Messages</a:t>
            </a:r>
          </a:p>
        </p:txBody>
      </p:sp>
      <p:sp>
        <p:nvSpPr>
          <p:cNvPr id="3" name="Content Placeholder 2"/>
          <p:cNvSpPr>
            <a:spLocks noGrp="1"/>
          </p:cNvSpPr>
          <p:nvPr>
            <p:ph idx="1"/>
          </p:nvPr>
        </p:nvSpPr>
        <p:spPr/>
        <p:txBody>
          <a:bodyPr/>
          <a:lstStyle/>
          <a:p>
            <a:r>
              <a:rPr lang="en-US" dirty="0" err="1"/>
              <a:t>Msg</a:t>
            </a:r>
            <a:r>
              <a:rPr lang="en-US" dirty="0"/>
              <a:t> 547, Level 16, State 0, Line 2</a:t>
            </a:r>
          </a:p>
          <a:p>
            <a:r>
              <a:rPr lang="en-US" dirty="0"/>
              <a:t>The INSERT statement conflicted with the CHECK constraint "</a:t>
            </a:r>
            <a:r>
              <a:rPr lang="en-US" dirty="0" err="1"/>
              <a:t>SalaryConstraint</a:t>
            </a:r>
            <a:r>
              <a:rPr lang="en-US" dirty="0"/>
              <a:t>". The conflict occurred in database "ITI", table "</a:t>
            </a:r>
            <a:r>
              <a:rPr lang="en-US" dirty="0" err="1"/>
              <a:t>dbo.ConstraintTest</a:t>
            </a:r>
            <a:r>
              <a:rPr lang="en-US" dirty="0"/>
              <a:t>", column 'salary'.</a:t>
            </a:r>
          </a:p>
          <a:p>
            <a:r>
              <a:rPr lang="en-US" dirty="0"/>
              <a:t>The statement has been terminated.</a:t>
            </a:r>
          </a:p>
          <a:p>
            <a:endParaRPr lang="en-US" dirty="0"/>
          </a:p>
        </p:txBody>
      </p:sp>
    </p:spTree>
    <p:extLst>
      <p:ext uri="{BB962C8B-B14F-4D97-AF65-F5344CB8AC3E}">
        <p14:creationId xmlns:p14="http://schemas.microsoft.com/office/powerpoint/2010/main" val="3897207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Procedures for Constraints</a:t>
            </a:r>
          </a:p>
        </p:txBody>
      </p:sp>
      <p:sp>
        <p:nvSpPr>
          <p:cNvPr id="3" name="Content Placeholder 2"/>
          <p:cNvSpPr>
            <a:spLocks noGrp="1"/>
          </p:cNvSpPr>
          <p:nvPr>
            <p:ph idx="1"/>
          </p:nvPr>
        </p:nvSpPr>
        <p:spPr/>
        <p:txBody>
          <a:bodyPr/>
          <a:lstStyle/>
          <a:p>
            <a:r>
              <a:rPr lang="en-US" b="1" dirty="0" err="1"/>
              <a:t>sp_helpconstraint</a:t>
            </a:r>
            <a:r>
              <a:rPr lang="en-US" dirty="0"/>
              <a:t> </a:t>
            </a:r>
            <a:r>
              <a:rPr lang="en-US" i="1" dirty="0" err="1"/>
              <a:t>table_name</a:t>
            </a:r>
            <a:endParaRPr lang="en-US" dirty="0"/>
          </a:p>
          <a:p>
            <a:pPr lvl="1">
              <a:spcBef>
                <a:spcPts val="200"/>
              </a:spcBef>
            </a:pPr>
            <a:r>
              <a:rPr lang="en-US" dirty="0"/>
              <a:t>Displays information about the constraints on the specified table</a:t>
            </a:r>
          </a:p>
          <a:p>
            <a:r>
              <a:rPr lang="en-US" b="1" dirty="0" err="1"/>
              <a:t>sp_rename</a:t>
            </a:r>
            <a:r>
              <a:rPr lang="en-US" dirty="0"/>
              <a:t> </a:t>
            </a:r>
            <a:r>
              <a:rPr lang="en-US" i="1" dirty="0" err="1"/>
              <a:t>old_constraint_name</a:t>
            </a:r>
            <a:r>
              <a:rPr lang="en-US" dirty="0"/>
              <a:t>, </a:t>
            </a:r>
            <a:r>
              <a:rPr lang="en-US" i="1" dirty="0" err="1"/>
              <a:t>new_constraint_name</a:t>
            </a:r>
            <a:endParaRPr lang="en-US" dirty="0"/>
          </a:p>
          <a:p>
            <a:pPr lvl="1">
              <a:spcBef>
                <a:spcPts val="200"/>
              </a:spcBef>
            </a:pPr>
            <a:r>
              <a:rPr lang="en-US" dirty="0"/>
              <a:t>Changes the name of a check or references constraint</a:t>
            </a:r>
          </a:p>
          <a:p>
            <a:pPr marL="82296" indent="0">
              <a:buNone/>
            </a:pPr>
            <a:endParaRPr lang="en-US" dirty="0"/>
          </a:p>
        </p:txBody>
      </p:sp>
    </p:spTree>
    <p:extLst>
      <p:ext uri="{BB962C8B-B14F-4D97-AF65-F5344CB8AC3E}">
        <p14:creationId xmlns:p14="http://schemas.microsoft.com/office/powerpoint/2010/main" val="1003413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Default </a:t>
            </a:r>
            <a:r>
              <a:rPr lang="en-US" dirty="0" smtClean="0">
                <a:effectLst/>
              </a:rPr>
              <a:t>Object</a:t>
            </a:r>
            <a:endParaRPr lang="en-US" dirty="0"/>
          </a:p>
        </p:txBody>
      </p:sp>
      <p:sp>
        <p:nvSpPr>
          <p:cNvPr id="3" name="Content Placeholder 2"/>
          <p:cNvSpPr>
            <a:spLocks noGrp="1"/>
          </p:cNvSpPr>
          <p:nvPr>
            <p:ph idx="1"/>
          </p:nvPr>
        </p:nvSpPr>
        <p:spPr/>
        <p:txBody>
          <a:bodyPr>
            <a:normAutofit/>
          </a:bodyPr>
          <a:lstStyle/>
          <a:p>
            <a:r>
              <a:rPr lang="en-US" dirty="0"/>
              <a:t>A default is a database object that supplies a value to a column during an </a:t>
            </a:r>
            <a:r>
              <a:rPr lang="en-US" b="1" dirty="0"/>
              <a:t>insert</a:t>
            </a:r>
            <a:r>
              <a:rPr lang="en-US" dirty="0"/>
              <a:t> statement if no value was specified for that </a:t>
            </a:r>
            <a:r>
              <a:rPr lang="en-US" dirty="0" smtClean="0"/>
              <a:t>column</a:t>
            </a:r>
            <a:endParaRPr lang="en-US" dirty="0"/>
          </a:p>
          <a:p>
            <a:r>
              <a:rPr lang="en-US" dirty="0" smtClean="0"/>
              <a:t>Create </a:t>
            </a:r>
            <a:r>
              <a:rPr lang="en-US" dirty="0"/>
              <a:t>a SQL Server default.</a:t>
            </a:r>
          </a:p>
          <a:p>
            <a:r>
              <a:rPr lang="en-US" dirty="0"/>
              <a:t>Bind or unbind an existing SQL Server default to a column or user-defined data type.</a:t>
            </a:r>
          </a:p>
          <a:p>
            <a:endParaRPr lang="en-US" dirty="0"/>
          </a:p>
        </p:txBody>
      </p:sp>
    </p:spTree>
    <p:extLst>
      <p:ext uri="{BB962C8B-B14F-4D97-AF65-F5344CB8AC3E}">
        <p14:creationId xmlns:p14="http://schemas.microsoft.com/office/powerpoint/2010/main" val="21255861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object</a:t>
            </a:r>
            <a:endParaRPr lang="en-US" dirty="0"/>
          </a:p>
        </p:txBody>
      </p:sp>
      <p:sp>
        <p:nvSpPr>
          <p:cNvPr id="3" name="Content Placeholder 2"/>
          <p:cNvSpPr>
            <a:spLocks noGrp="1"/>
          </p:cNvSpPr>
          <p:nvPr>
            <p:ph idx="1"/>
          </p:nvPr>
        </p:nvSpPr>
        <p:spPr/>
        <p:txBody>
          <a:bodyPr/>
          <a:lstStyle/>
          <a:p>
            <a:r>
              <a:rPr lang="en-US" dirty="0" smtClean="0"/>
              <a:t>Create default</a:t>
            </a:r>
          </a:p>
          <a:p>
            <a:pPr marL="82296" indent="0">
              <a:buNone/>
            </a:pPr>
            <a:r>
              <a:rPr lang="en-US" sz="2000" dirty="0"/>
              <a:t>CREATE DEFAULT </a:t>
            </a:r>
            <a:r>
              <a:rPr lang="en-US" sz="2000" dirty="0" err="1"/>
              <a:t>default_name</a:t>
            </a:r>
            <a:r>
              <a:rPr lang="en-US" sz="2000" dirty="0"/>
              <a:t>  </a:t>
            </a:r>
            <a:r>
              <a:rPr lang="en-US" sz="2000" dirty="0"/>
              <a:t>AS </a:t>
            </a:r>
            <a:r>
              <a:rPr lang="en-US" sz="2000" dirty="0" err="1"/>
              <a:t>constant_expression</a:t>
            </a:r>
            <a:endParaRPr lang="en-US" sz="2000" dirty="0"/>
          </a:p>
          <a:p>
            <a:pPr lvl="0">
              <a:buClr>
                <a:srgbClr val="3891A7"/>
              </a:buClr>
            </a:pPr>
            <a:r>
              <a:rPr lang="en-US" dirty="0" smtClean="0">
                <a:solidFill>
                  <a:prstClr val="black"/>
                </a:solidFill>
              </a:rPr>
              <a:t>Binding default to object</a:t>
            </a:r>
            <a:endParaRPr lang="en-US" dirty="0">
              <a:solidFill>
                <a:prstClr val="black"/>
              </a:solidFill>
            </a:endParaRPr>
          </a:p>
          <a:p>
            <a:pPr marL="82296" indent="0">
              <a:buClr>
                <a:srgbClr val="3891A7"/>
              </a:buClr>
              <a:buNone/>
            </a:pPr>
            <a:r>
              <a:rPr lang="en-US" sz="2400" dirty="0" err="1"/>
              <a:t>sp_bindefault</a:t>
            </a:r>
            <a:r>
              <a:rPr lang="en-US" sz="2400" dirty="0"/>
              <a:t> </a:t>
            </a:r>
            <a:r>
              <a:rPr lang="en-US" sz="2400" dirty="0" err="1"/>
              <a:t>default_name</a:t>
            </a:r>
            <a:r>
              <a:rPr lang="en-US" sz="2400" dirty="0"/>
              <a:t>, ‘</a:t>
            </a:r>
            <a:r>
              <a:rPr lang="en-US" sz="2400" dirty="0" err="1"/>
              <a:t>object_name</a:t>
            </a:r>
            <a:r>
              <a:rPr lang="en-US" sz="2400" dirty="0"/>
              <a:t>’;</a:t>
            </a:r>
          </a:p>
          <a:p>
            <a:pPr marL="82296" indent="0">
              <a:buClr>
                <a:srgbClr val="3891A7"/>
              </a:buClr>
              <a:buNone/>
            </a:pPr>
            <a:endParaRPr lang="en-US" sz="2400" dirty="0">
              <a:solidFill>
                <a:prstClr val="black"/>
              </a:solidFill>
            </a:endParaRPr>
          </a:p>
          <a:p>
            <a:pPr marL="82296" indent="0">
              <a:buClr>
                <a:srgbClr val="3891A7"/>
              </a:buClr>
              <a:buNone/>
            </a:pPr>
            <a:r>
              <a:rPr lang="en-US" sz="2400" dirty="0">
                <a:solidFill>
                  <a:prstClr val="black"/>
                </a:solidFill>
              </a:rPr>
              <a:t>Example</a:t>
            </a:r>
          </a:p>
          <a:p>
            <a:r>
              <a:rPr lang="en-US" sz="2400" dirty="0"/>
              <a:t>create default </a:t>
            </a:r>
            <a:r>
              <a:rPr lang="en-US" sz="2400" dirty="0" err="1"/>
              <a:t>salary_default</a:t>
            </a:r>
            <a:r>
              <a:rPr lang="en-US" sz="2400" dirty="0"/>
              <a:t> as </a:t>
            </a:r>
            <a:r>
              <a:rPr lang="en-US" sz="2400" dirty="0"/>
              <a:t>1100</a:t>
            </a:r>
          </a:p>
          <a:p>
            <a:r>
              <a:rPr lang="en-US" sz="2400" dirty="0"/>
              <a:t>go</a:t>
            </a:r>
            <a:endParaRPr lang="en-US" sz="2400" dirty="0"/>
          </a:p>
          <a:p>
            <a:r>
              <a:rPr lang="en-US" sz="2400" dirty="0"/>
              <a:t> </a:t>
            </a:r>
            <a:r>
              <a:rPr lang="en-US" sz="2400" dirty="0" err="1"/>
              <a:t>sp_bindefault</a:t>
            </a:r>
            <a:r>
              <a:rPr lang="en-US" sz="2400" dirty="0"/>
              <a:t> salary_default,'</a:t>
            </a:r>
            <a:r>
              <a:rPr lang="en-US" sz="2400" dirty="0" err="1"/>
              <a:t>dbo</a:t>
            </a:r>
            <a:r>
              <a:rPr lang="en-US" sz="2400" dirty="0"/>
              <a:t>.[</a:t>
            </a:r>
            <a:r>
              <a:rPr lang="en-US" sz="2400" dirty="0" err="1"/>
              <a:t>ConstraintTest</a:t>
            </a:r>
            <a:r>
              <a:rPr lang="en-US" sz="2400" dirty="0"/>
              <a:t>].[salary]'</a:t>
            </a:r>
          </a:p>
          <a:p>
            <a:pPr marL="82296" indent="0">
              <a:buClr>
                <a:srgbClr val="3891A7"/>
              </a:buClr>
              <a:buNone/>
            </a:pPr>
            <a:endParaRPr lang="en-US" sz="2400" dirty="0">
              <a:solidFill>
                <a:prstClr val="black"/>
              </a:solidFill>
            </a:endParaRPr>
          </a:p>
          <a:p>
            <a:pPr marL="82296" indent="0">
              <a:buNone/>
            </a:pPr>
            <a:endParaRPr lang="en-US" sz="2000" dirty="0"/>
          </a:p>
        </p:txBody>
      </p:sp>
    </p:spTree>
    <p:extLst>
      <p:ext uri="{BB962C8B-B14F-4D97-AF65-F5344CB8AC3E}">
        <p14:creationId xmlns:p14="http://schemas.microsoft.com/office/powerpoint/2010/main" val="2066872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object</a:t>
            </a:r>
            <a:endParaRPr lang="en-US" dirty="0"/>
          </a:p>
        </p:txBody>
      </p:sp>
      <p:sp>
        <p:nvSpPr>
          <p:cNvPr id="3" name="Content Placeholder 2"/>
          <p:cNvSpPr>
            <a:spLocks noGrp="1"/>
          </p:cNvSpPr>
          <p:nvPr>
            <p:ph idx="1"/>
          </p:nvPr>
        </p:nvSpPr>
        <p:spPr/>
        <p:txBody>
          <a:bodyPr/>
          <a:lstStyle/>
          <a:p>
            <a:r>
              <a:rPr lang="en-US" dirty="0"/>
              <a:t>Creates an object called a rule. </a:t>
            </a:r>
            <a:endParaRPr lang="en-US" dirty="0" smtClean="0"/>
          </a:p>
          <a:p>
            <a:r>
              <a:rPr lang="en-US" dirty="0" smtClean="0"/>
              <a:t>When </a:t>
            </a:r>
            <a:r>
              <a:rPr lang="en-US" dirty="0"/>
              <a:t>bound to a column or an alias data </a:t>
            </a:r>
            <a:r>
              <a:rPr lang="en-US" dirty="0" smtClean="0"/>
              <a:t>type </a:t>
            </a:r>
          </a:p>
          <a:p>
            <a:r>
              <a:rPr lang="en-US" dirty="0" smtClean="0"/>
              <a:t>a </a:t>
            </a:r>
            <a:r>
              <a:rPr lang="en-US" dirty="0"/>
              <a:t>rule specifies the acceptable values that can be inserted into that column.</a:t>
            </a:r>
          </a:p>
        </p:txBody>
      </p:sp>
    </p:spTree>
    <p:extLst>
      <p:ext uri="{BB962C8B-B14F-4D97-AF65-F5344CB8AC3E}">
        <p14:creationId xmlns:p14="http://schemas.microsoft.com/office/powerpoint/2010/main" val="3512657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object </a:t>
            </a:r>
            <a:endParaRPr lang="en-US" dirty="0"/>
          </a:p>
        </p:txBody>
      </p:sp>
      <p:sp>
        <p:nvSpPr>
          <p:cNvPr id="3" name="Content Placeholder 2"/>
          <p:cNvSpPr>
            <a:spLocks noGrp="1"/>
          </p:cNvSpPr>
          <p:nvPr>
            <p:ph idx="1"/>
          </p:nvPr>
        </p:nvSpPr>
        <p:spPr/>
        <p:txBody>
          <a:bodyPr/>
          <a:lstStyle/>
          <a:p>
            <a:r>
              <a:rPr lang="en-US" dirty="0" smtClean="0"/>
              <a:t>Create rule</a:t>
            </a:r>
          </a:p>
          <a:p>
            <a:pPr>
              <a:spcBef>
                <a:spcPct val="0"/>
              </a:spcBef>
              <a:buFont typeface="Monotype Sorts" pitchFamily="2" charset="2"/>
              <a:buNone/>
            </a:pPr>
            <a:r>
              <a:rPr lang="en-US" sz="2400" dirty="0"/>
              <a:t>create rule </a:t>
            </a:r>
            <a:r>
              <a:rPr lang="en-US" sz="2400" i="1" dirty="0" err="1"/>
              <a:t>rule_name</a:t>
            </a:r>
            <a:r>
              <a:rPr lang="en-US" sz="2400" dirty="0"/>
              <a:t> </a:t>
            </a:r>
            <a:r>
              <a:rPr lang="en-US" sz="2400" dirty="0"/>
              <a:t>as </a:t>
            </a:r>
            <a:r>
              <a:rPr lang="en-US" sz="2400" i="1" dirty="0" err="1"/>
              <a:t>condition_expression</a:t>
            </a:r>
            <a:endParaRPr lang="en-US" sz="2400" dirty="0"/>
          </a:p>
          <a:p>
            <a:endParaRPr lang="en-US" dirty="0"/>
          </a:p>
          <a:p>
            <a:r>
              <a:rPr lang="en-US" dirty="0" smtClean="0"/>
              <a:t>Example:</a:t>
            </a:r>
          </a:p>
          <a:p>
            <a:pPr marL="82296" indent="0">
              <a:buNone/>
            </a:pPr>
            <a:r>
              <a:rPr lang="en-US" dirty="0"/>
              <a:t>CREATE RULE </a:t>
            </a:r>
            <a:r>
              <a:rPr lang="en-US" dirty="0" err="1"/>
              <a:t>range_rule</a:t>
            </a:r>
            <a:r>
              <a:rPr lang="en-US" dirty="0"/>
              <a:t> </a:t>
            </a:r>
            <a:endParaRPr lang="en-US" dirty="0"/>
          </a:p>
          <a:p>
            <a:pPr marL="82296" indent="0">
              <a:buNone/>
            </a:pPr>
            <a:r>
              <a:rPr lang="en-US" dirty="0"/>
              <a:t>AS </a:t>
            </a:r>
            <a:r>
              <a:rPr lang="en-US" dirty="0"/>
              <a:t>@range&gt;= $1000 AND @range &lt;$20000;</a:t>
            </a:r>
          </a:p>
        </p:txBody>
      </p:sp>
    </p:spTree>
    <p:extLst>
      <p:ext uri="{BB962C8B-B14F-4D97-AF65-F5344CB8AC3E}">
        <p14:creationId xmlns:p14="http://schemas.microsoft.com/office/powerpoint/2010/main" val="3976940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object </a:t>
            </a:r>
          </a:p>
        </p:txBody>
      </p:sp>
      <p:sp>
        <p:nvSpPr>
          <p:cNvPr id="3" name="Content Placeholder 2"/>
          <p:cNvSpPr>
            <a:spLocks noGrp="1"/>
          </p:cNvSpPr>
          <p:nvPr>
            <p:ph idx="1"/>
          </p:nvPr>
        </p:nvSpPr>
        <p:spPr/>
        <p:txBody>
          <a:bodyPr/>
          <a:lstStyle/>
          <a:p>
            <a:r>
              <a:rPr lang="en-US" dirty="0" smtClean="0"/>
              <a:t>Binding Rule</a:t>
            </a:r>
          </a:p>
          <a:p>
            <a:pPr marL="82296" indent="0">
              <a:buNone/>
            </a:pPr>
            <a:r>
              <a:rPr lang="en-US" sz="2400" dirty="0" err="1"/>
              <a:t>sp_bindrule</a:t>
            </a:r>
            <a:r>
              <a:rPr lang="en-US" sz="2400" dirty="0"/>
              <a:t> </a:t>
            </a:r>
            <a:r>
              <a:rPr lang="en-US" sz="2400" i="1" dirty="0" err="1"/>
              <a:t>rule_name</a:t>
            </a:r>
            <a:r>
              <a:rPr lang="en-US" sz="2400" dirty="0"/>
              <a:t>, </a:t>
            </a:r>
            <a:r>
              <a:rPr lang="en-US" sz="2400" i="1" dirty="0" err="1"/>
              <a:t>object_name</a:t>
            </a:r>
            <a:endParaRPr lang="en-US" sz="2400" i="1" dirty="0"/>
          </a:p>
          <a:p>
            <a:endParaRPr lang="en-US" sz="2400" i="1" dirty="0"/>
          </a:p>
          <a:p>
            <a:pPr lvl="0">
              <a:buClr>
                <a:srgbClr val="3891A7"/>
              </a:buClr>
            </a:pPr>
            <a:r>
              <a:rPr lang="en-US" dirty="0" smtClean="0">
                <a:solidFill>
                  <a:prstClr val="black"/>
                </a:solidFill>
              </a:rPr>
              <a:t>Example</a:t>
            </a:r>
          </a:p>
          <a:p>
            <a:pPr marL="82296" indent="0">
              <a:buClr>
                <a:srgbClr val="3891A7"/>
              </a:buClr>
              <a:buNone/>
            </a:pPr>
            <a:r>
              <a:rPr lang="en-US" dirty="0" err="1"/>
              <a:t>sp_bindrule</a:t>
            </a:r>
            <a:r>
              <a:rPr lang="en-US" dirty="0"/>
              <a:t> '</a:t>
            </a:r>
            <a:r>
              <a:rPr lang="en-US" dirty="0" err="1"/>
              <a:t>rule_ssn</a:t>
            </a:r>
            <a:r>
              <a:rPr lang="en-US" dirty="0"/>
              <a:t>', </a:t>
            </a:r>
            <a:r>
              <a:rPr lang="en-US" dirty="0" smtClean="0"/>
              <a:t>'</a:t>
            </a:r>
            <a:r>
              <a:rPr lang="en-US" dirty="0" err="1" smtClean="0"/>
              <a:t>ssn</a:t>
            </a:r>
            <a:r>
              <a:rPr lang="en-US" dirty="0" smtClean="0"/>
              <a:t>‘</a:t>
            </a:r>
          </a:p>
          <a:p>
            <a:pPr marL="82296" indent="0">
              <a:buClr>
                <a:srgbClr val="3891A7"/>
              </a:buClr>
              <a:buNone/>
            </a:pPr>
            <a:endParaRPr lang="en-US" dirty="0" smtClean="0">
              <a:solidFill>
                <a:prstClr val="black"/>
              </a:solidFill>
            </a:endParaRPr>
          </a:p>
          <a:p>
            <a:pPr marL="82296" indent="0">
              <a:buNone/>
            </a:pPr>
            <a:endParaRPr lang="en-US" dirty="0"/>
          </a:p>
        </p:txBody>
      </p:sp>
    </p:spTree>
    <p:extLst>
      <p:ext uri="{BB962C8B-B14F-4D97-AF65-F5344CB8AC3E}">
        <p14:creationId xmlns:p14="http://schemas.microsoft.com/office/powerpoint/2010/main" val="30525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files</a:t>
            </a:r>
          </a:p>
        </p:txBody>
      </p:sp>
      <p:sp>
        <p:nvSpPr>
          <p:cNvPr id="3" name="Content Placeholder 2"/>
          <p:cNvSpPr>
            <a:spLocks noGrp="1"/>
          </p:cNvSpPr>
          <p:nvPr>
            <p:ph idx="1"/>
          </p:nvPr>
        </p:nvSpPr>
        <p:spPr/>
        <p:txBody>
          <a:bodyPr>
            <a:normAutofit fontScale="77500" lnSpcReduction="20000"/>
          </a:bodyPr>
          <a:lstStyle/>
          <a:p>
            <a:pPr marL="82296" indent="0">
              <a:buNone/>
            </a:pPr>
            <a:r>
              <a:rPr lang="en-US" dirty="0"/>
              <a:t>CREATE DATABASE </a:t>
            </a:r>
            <a:r>
              <a:rPr lang="en-US" dirty="0" err="1"/>
              <a:t>NewDB</a:t>
            </a:r>
            <a:endParaRPr lang="en-US" dirty="0"/>
          </a:p>
          <a:p>
            <a:pPr marL="82296" indent="0">
              <a:buNone/>
            </a:pPr>
            <a:r>
              <a:rPr lang="en-US" dirty="0"/>
              <a:t>ON</a:t>
            </a:r>
          </a:p>
          <a:p>
            <a:pPr marL="82296" indent="0">
              <a:buNone/>
            </a:pPr>
            <a:r>
              <a:rPr lang="en-US" dirty="0" smtClean="0"/>
              <a:t>PRIMARY</a:t>
            </a:r>
          </a:p>
          <a:p>
            <a:pPr marL="82296" indent="0">
              <a:buNone/>
            </a:pPr>
            <a:r>
              <a:rPr lang="en-US" dirty="0"/>
              <a:t>(NAME = </a:t>
            </a:r>
            <a:r>
              <a:rPr lang="en-US" dirty="0" err="1"/>
              <a:t>NewDB</a:t>
            </a:r>
            <a:r>
              <a:rPr lang="en-US" dirty="0"/>
              <a:t>,</a:t>
            </a:r>
          </a:p>
          <a:p>
            <a:pPr marL="82296" indent="0">
              <a:buNone/>
            </a:pPr>
            <a:r>
              <a:rPr lang="en-US" dirty="0"/>
              <a:t>FILENAME = ‘e:\</a:t>
            </a:r>
            <a:r>
              <a:rPr lang="en-US" dirty="0" err="1"/>
              <a:t>SQLData</a:t>
            </a:r>
            <a:r>
              <a:rPr lang="en-US" dirty="0"/>
              <a:t>\</a:t>
            </a:r>
            <a:r>
              <a:rPr lang="en-US" dirty="0" err="1"/>
              <a:t>NewDB.mdf</a:t>
            </a:r>
            <a:r>
              <a:rPr lang="en-US" dirty="0"/>
              <a:t>’),</a:t>
            </a:r>
          </a:p>
          <a:p>
            <a:pPr marL="82296" indent="0">
              <a:buNone/>
            </a:pPr>
            <a:r>
              <a:rPr lang="en-US" dirty="0"/>
              <a:t>(NAME = NewDB2,</a:t>
            </a:r>
          </a:p>
          <a:p>
            <a:pPr marL="82296" indent="0">
              <a:buNone/>
            </a:pPr>
            <a:r>
              <a:rPr lang="en-US" dirty="0"/>
              <a:t>FILENAME = ‘f:\</a:t>
            </a:r>
            <a:r>
              <a:rPr lang="en-US" dirty="0" err="1"/>
              <a:t>SQLData</a:t>
            </a:r>
            <a:r>
              <a:rPr lang="en-US" dirty="0"/>
              <a:t>\NewDB2.ndf’)</a:t>
            </a:r>
          </a:p>
          <a:p>
            <a:pPr marL="82296" indent="0">
              <a:buNone/>
            </a:pPr>
            <a:r>
              <a:rPr lang="en-US" dirty="0"/>
              <a:t>LOGON</a:t>
            </a:r>
          </a:p>
          <a:p>
            <a:pPr marL="82296" indent="0">
              <a:buNone/>
            </a:pPr>
            <a:r>
              <a:rPr lang="en-US" dirty="0"/>
              <a:t>(NAME = </a:t>
            </a:r>
            <a:r>
              <a:rPr lang="en-US" dirty="0" err="1"/>
              <a:t>NewDBLog</a:t>
            </a:r>
            <a:r>
              <a:rPr lang="en-US" dirty="0"/>
              <a:t>,</a:t>
            </a:r>
          </a:p>
          <a:p>
            <a:pPr marL="82296" indent="0">
              <a:buNone/>
            </a:pPr>
            <a:r>
              <a:rPr lang="en-US" dirty="0"/>
              <a:t>FILENAME = ‘g:\</a:t>
            </a:r>
            <a:r>
              <a:rPr lang="en-US" dirty="0" err="1"/>
              <a:t>SQLLog</a:t>
            </a:r>
            <a:r>
              <a:rPr lang="en-US" dirty="0"/>
              <a:t>\</a:t>
            </a:r>
            <a:r>
              <a:rPr lang="en-US" dirty="0" err="1"/>
              <a:t>NewDBLog.ldf</a:t>
            </a:r>
            <a:r>
              <a:rPr lang="en-US" dirty="0"/>
              <a:t>’),</a:t>
            </a:r>
          </a:p>
          <a:p>
            <a:pPr marL="82296" indent="0">
              <a:buNone/>
            </a:pPr>
            <a:r>
              <a:rPr lang="en-US" dirty="0"/>
              <a:t>(NAME = NewDBLog2,</a:t>
            </a:r>
          </a:p>
          <a:p>
            <a:pPr marL="82296" indent="0">
              <a:buNone/>
            </a:pPr>
            <a:r>
              <a:rPr lang="en-US" dirty="0"/>
              <a:t>FILENAME = ‘h:\</a:t>
            </a:r>
            <a:r>
              <a:rPr lang="en-US" dirty="0" err="1"/>
              <a:t>SQLLog</a:t>
            </a:r>
            <a:r>
              <a:rPr lang="en-US" dirty="0"/>
              <a:t>\NewDBLog2.ldf’)</a:t>
            </a:r>
          </a:p>
        </p:txBody>
      </p:sp>
    </p:spTree>
    <p:extLst>
      <p:ext uri="{BB962C8B-B14F-4D97-AF65-F5344CB8AC3E}">
        <p14:creationId xmlns:p14="http://schemas.microsoft.com/office/powerpoint/2010/main" val="2925107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database with </a:t>
            </a:r>
            <a:r>
              <a:rPr lang="en-US" dirty="0" err="1"/>
              <a:t>filegroups</a:t>
            </a:r>
            <a:endParaRPr lang="en-US" dirty="0"/>
          </a:p>
        </p:txBody>
      </p:sp>
      <p:sp>
        <p:nvSpPr>
          <p:cNvPr id="3" name="Content Placeholder 2"/>
          <p:cNvSpPr>
            <a:spLocks noGrp="1"/>
          </p:cNvSpPr>
          <p:nvPr>
            <p:ph idx="1"/>
          </p:nvPr>
        </p:nvSpPr>
        <p:spPr/>
        <p:txBody>
          <a:bodyPr>
            <a:noAutofit/>
          </a:bodyPr>
          <a:lstStyle/>
          <a:p>
            <a:pPr marL="82296" indent="0">
              <a:buNone/>
            </a:pPr>
            <a:r>
              <a:rPr lang="en-US" sz="1200" dirty="0"/>
              <a:t>CREATE DATABASE </a:t>
            </a:r>
            <a:r>
              <a:rPr lang="en-US" sz="1200" dirty="0" err="1"/>
              <a:t>NewDB</a:t>
            </a:r>
            <a:endParaRPr lang="en-US" sz="1200" dirty="0"/>
          </a:p>
          <a:p>
            <a:pPr marL="82296" indent="0">
              <a:buNone/>
            </a:pPr>
            <a:r>
              <a:rPr lang="en-US" sz="1200" dirty="0"/>
              <a:t>ON</a:t>
            </a:r>
          </a:p>
          <a:p>
            <a:pPr marL="82296" indent="0">
              <a:buNone/>
            </a:pPr>
            <a:r>
              <a:rPr lang="en-US" sz="1200" dirty="0"/>
              <a:t>PRIMARY</a:t>
            </a:r>
          </a:p>
          <a:p>
            <a:pPr marL="82296" indent="0">
              <a:buNone/>
            </a:pPr>
            <a:r>
              <a:rPr lang="en-US" sz="1200" dirty="0"/>
              <a:t>(NAME = </a:t>
            </a:r>
            <a:r>
              <a:rPr lang="en-US" sz="1200" dirty="0" err="1"/>
              <a:t>NewDB</a:t>
            </a:r>
            <a:r>
              <a:rPr lang="en-US" sz="1200" dirty="0"/>
              <a:t>,</a:t>
            </a:r>
          </a:p>
          <a:p>
            <a:pPr marL="82296" indent="0">
              <a:buNone/>
            </a:pPr>
            <a:r>
              <a:rPr lang="en-US" sz="1200" dirty="0"/>
              <a:t>FILENAME = ‘d:\</a:t>
            </a:r>
            <a:r>
              <a:rPr lang="en-US" sz="1200" dirty="0" err="1"/>
              <a:t>SQLData</a:t>
            </a:r>
            <a:r>
              <a:rPr lang="en-US" sz="1200" dirty="0"/>
              <a:t>\</a:t>
            </a:r>
            <a:r>
              <a:rPr lang="en-US" sz="1200" dirty="0" err="1"/>
              <a:t>NewDB.mdf</a:t>
            </a:r>
            <a:r>
              <a:rPr lang="en-US" sz="1200" dirty="0"/>
              <a:t>’,</a:t>
            </a:r>
          </a:p>
          <a:p>
            <a:pPr marL="82296" indent="0">
              <a:buNone/>
            </a:pPr>
            <a:r>
              <a:rPr lang="en-US" sz="1200" dirty="0"/>
              <a:t>SIZE = 50MB,</a:t>
            </a:r>
          </a:p>
          <a:p>
            <a:pPr marL="82296" indent="0">
              <a:buNone/>
            </a:pPr>
            <a:r>
              <a:rPr lang="en-US" sz="1200" dirty="0"/>
              <a:t>MAXSIZE = 5Gb,</a:t>
            </a:r>
          </a:p>
          <a:p>
            <a:pPr marL="82296" indent="0">
              <a:buNone/>
            </a:pPr>
            <a:r>
              <a:rPr lang="en-US" sz="1200" dirty="0"/>
              <a:t>FILEGROWTH = 25MB),</a:t>
            </a:r>
          </a:p>
          <a:p>
            <a:pPr marL="82296" indent="0">
              <a:buNone/>
            </a:pPr>
            <a:r>
              <a:rPr lang="en-US" sz="1200" dirty="0"/>
              <a:t>FILEGROUP Data DEFAULT</a:t>
            </a:r>
          </a:p>
          <a:p>
            <a:pPr marL="82296" indent="0">
              <a:buNone/>
            </a:pPr>
            <a:r>
              <a:rPr lang="en-US" sz="1200" dirty="0"/>
              <a:t>(NAME = </a:t>
            </a:r>
            <a:r>
              <a:rPr lang="en-US" sz="1200" dirty="0" err="1"/>
              <a:t>NewDBData</a:t>
            </a:r>
            <a:r>
              <a:rPr lang="en-US" sz="1200" dirty="0"/>
              <a:t>,</a:t>
            </a:r>
          </a:p>
          <a:p>
            <a:pPr marL="82296" indent="0">
              <a:buNone/>
            </a:pPr>
            <a:r>
              <a:rPr lang="en-US" sz="1200" dirty="0"/>
              <a:t>FILENAME = ‘e:\</a:t>
            </a:r>
            <a:r>
              <a:rPr lang="en-US" sz="1200" dirty="0" err="1"/>
              <a:t>SQLData</a:t>
            </a:r>
            <a:r>
              <a:rPr lang="en-US" sz="1200" dirty="0"/>
              <a:t>\</a:t>
            </a:r>
            <a:r>
              <a:rPr lang="en-US" sz="1200" dirty="0" err="1"/>
              <a:t>NewDBData.ndf</a:t>
            </a:r>
            <a:r>
              <a:rPr lang="en-US" sz="1200" dirty="0"/>
              <a:t>’,</a:t>
            </a:r>
          </a:p>
          <a:p>
            <a:pPr marL="82296" indent="0">
              <a:buNone/>
            </a:pPr>
            <a:r>
              <a:rPr lang="en-US" sz="1200" dirty="0"/>
              <a:t>SIZE = 100MB,</a:t>
            </a:r>
          </a:p>
          <a:p>
            <a:pPr marL="82296" indent="0">
              <a:buNone/>
            </a:pPr>
            <a:r>
              <a:rPr lang="en-US" sz="1200" dirty="0"/>
              <a:t>MAXSIZE = 50Gb,</a:t>
            </a:r>
          </a:p>
          <a:p>
            <a:pPr marL="82296" indent="0">
              <a:buNone/>
            </a:pPr>
            <a:r>
              <a:rPr lang="en-US" sz="1200" dirty="0"/>
              <a:t>FILEGROWTH = 100MB)</a:t>
            </a:r>
          </a:p>
          <a:p>
            <a:pPr marL="82296" indent="0">
              <a:buNone/>
            </a:pPr>
            <a:r>
              <a:rPr lang="en-US" sz="1200" dirty="0"/>
              <a:t>LOG ON</a:t>
            </a:r>
          </a:p>
          <a:p>
            <a:pPr marL="82296" indent="0">
              <a:buNone/>
            </a:pPr>
            <a:r>
              <a:rPr lang="en-US" sz="1200" dirty="0"/>
              <a:t>(NAME = </a:t>
            </a:r>
            <a:r>
              <a:rPr lang="en-US" sz="1200" dirty="0" err="1"/>
              <a:t>NewDBLog</a:t>
            </a:r>
            <a:r>
              <a:rPr lang="en-US" sz="1200" dirty="0"/>
              <a:t>,</a:t>
            </a:r>
          </a:p>
          <a:p>
            <a:pPr marL="82296" indent="0">
              <a:buNone/>
            </a:pPr>
            <a:r>
              <a:rPr lang="en-US" sz="1200" dirty="0"/>
              <a:t>FILENAME = ‘f:\</a:t>
            </a:r>
            <a:r>
              <a:rPr lang="en-US" sz="1200" dirty="0" err="1"/>
              <a:t>SQLLog</a:t>
            </a:r>
            <a:r>
              <a:rPr lang="en-US" sz="1200" dirty="0"/>
              <a:t>\</a:t>
            </a:r>
            <a:r>
              <a:rPr lang="en-US" sz="1200" dirty="0" err="1"/>
              <a:t>NewDBLog.ndf</a:t>
            </a:r>
            <a:r>
              <a:rPr lang="en-US" sz="1200" dirty="0"/>
              <a:t>’,</a:t>
            </a:r>
          </a:p>
          <a:p>
            <a:pPr marL="82296" indent="0">
              <a:buNone/>
            </a:pPr>
            <a:r>
              <a:rPr lang="en-US" sz="1200" dirty="0"/>
              <a:t>SIZE = 100MB,</a:t>
            </a:r>
          </a:p>
          <a:p>
            <a:pPr marL="82296" indent="0">
              <a:buNone/>
            </a:pPr>
            <a:r>
              <a:rPr lang="en-US" sz="1200" dirty="0"/>
              <a:t>MAXSIZE = 25Gb,</a:t>
            </a:r>
          </a:p>
          <a:p>
            <a:pPr marL="82296" indent="0">
              <a:buNone/>
            </a:pPr>
            <a:r>
              <a:rPr lang="en-US" sz="1200" dirty="0"/>
              <a:t>FILEGROWTH = 25MB);</a:t>
            </a:r>
          </a:p>
          <a:p>
            <a:pPr marL="82296" indent="0">
              <a:buNone/>
            </a:pPr>
            <a:r>
              <a:rPr lang="en-US" sz="1200" dirty="0"/>
              <a:t>525</a:t>
            </a:r>
          </a:p>
        </p:txBody>
      </p:sp>
    </p:spTree>
    <p:extLst>
      <p:ext uri="{BB962C8B-B14F-4D97-AF65-F5344CB8AC3E}">
        <p14:creationId xmlns:p14="http://schemas.microsoft.com/office/powerpoint/2010/main" val="4119899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lstStyle/>
          <a:p>
            <a:r>
              <a:rPr lang="en-US" dirty="0"/>
              <a:t>A schema is an object that exists purely to own database objects, most likely to segment a large </a:t>
            </a:r>
            <a:r>
              <a:rPr lang="en-US" dirty="0" smtClean="0"/>
              <a:t>database into </a:t>
            </a:r>
            <a:r>
              <a:rPr lang="en-US" dirty="0"/>
              <a:t>manageable modules, or to implement a segmented security strategy</a:t>
            </a:r>
            <a:r>
              <a:rPr lang="en-US" dirty="0" smtClean="0"/>
              <a:t>.</a:t>
            </a:r>
          </a:p>
          <a:p>
            <a:endParaRPr lang="en-US" dirty="0"/>
          </a:p>
          <a:p>
            <a:r>
              <a:rPr lang="en-US" dirty="0" err="1"/>
              <a:t>Server.database.schema.object</a:t>
            </a:r>
            <a:r>
              <a:rPr lang="en-US" dirty="0"/>
              <a:t>;</a:t>
            </a:r>
          </a:p>
        </p:txBody>
      </p:sp>
    </p:spTree>
    <p:extLst>
      <p:ext uri="{BB962C8B-B14F-4D97-AF65-F5344CB8AC3E}">
        <p14:creationId xmlns:p14="http://schemas.microsoft.com/office/powerpoint/2010/main" val="376165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lstStyle/>
          <a:p>
            <a:r>
              <a:rPr lang="en-US" dirty="0" smtClean="0"/>
              <a:t>Create Schema </a:t>
            </a:r>
            <a:r>
              <a:rPr lang="en-US" dirty="0" err="1" smtClean="0"/>
              <a:t>Myschema</a:t>
            </a:r>
            <a:endParaRPr lang="en-US" dirty="0" smtClean="0"/>
          </a:p>
          <a:p>
            <a:r>
              <a:rPr lang="en-US" dirty="0" smtClean="0"/>
              <a:t>Assign user login to schema and give permissions.</a:t>
            </a:r>
          </a:p>
          <a:p>
            <a:r>
              <a:rPr lang="en-US" dirty="0" smtClean="0"/>
              <a:t>Include a table in specific schema.</a:t>
            </a:r>
          </a:p>
          <a:p>
            <a:endParaRPr lang="en-US" dirty="0"/>
          </a:p>
          <a:p>
            <a:r>
              <a:rPr lang="de-DE" dirty="0"/>
              <a:t>ALTER SCHEMA dbo TRANSFER MySchema.Table_1;</a:t>
            </a:r>
          </a:p>
          <a:p>
            <a:endParaRPr lang="en-US" dirty="0"/>
          </a:p>
        </p:txBody>
      </p:sp>
    </p:spTree>
    <p:extLst>
      <p:ext uri="{BB962C8B-B14F-4D97-AF65-F5344CB8AC3E}">
        <p14:creationId xmlns:p14="http://schemas.microsoft.com/office/powerpoint/2010/main" val="70880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lstStyle/>
          <a:p>
            <a:r>
              <a:rPr lang="en-US" dirty="0" smtClean="0"/>
              <a:t>Using SSMS</a:t>
            </a:r>
          </a:p>
          <a:p>
            <a:r>
              <a:rPr lang="en-US" dirty="0" smtClean="0"/>
              <a:t>Using T-SQL</a:t>
            </a:r>
            <a:endParaRPr lang="en-US" dirty="0"/>
          </a:p>
        </p:txBody>
      </p:sp>
      <p:graphicFrame>
        <p:nvGraphicFramePr>
          <p:cNvPr id="4" name="Table 3"/>
          <p:cNvGraphicFramePr>
            <a:graphicFrameLocks noGrp="1"/>
          </p:cNvGraphicFramePr>
          <p:nvPr>
            <p:extLst/>
          </p:nvPr>
        </p:nvGraphicFramePr>
        <p:xfrm>
          <a:off x="3048000" y="3048000"/>
          <a:ext cx="6096000" cy="22860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CREATE TABLE </a:t>
                      </a:r>
                      <a:r>
                        <a:rPr lang="en-US" dirty="0" err="1" smtClean="0"/>
                        <a:t>dbo.ProductCategory</a:t>
                      </a:r>
                      <a:r>
                        <a:rPr lang="en-US" dirty="0" smtClean="0"/>
                        <a:t> (</a:t>
                      </a:r>
                    </a:p>
                    <a:p>
                      <a:r>
                        <a:rPr lang="en-US" dirty="0" err="1" smtClean="0"/>
                        <a:t>ProductCategoryID</a:t>
                      </a:r>
                      <a:r>
                        <a:rPr lang="en-US" dirty="0" smtClean="0"/>
                        <a:t> UNIQUEIDENTIFIER NOT NULL</a:t>
                      </a:r>
                    </a:p>
                    <a:p>
                      <a:r>
                        <a:rPr lang="en-US" dirty="0" smtClean="0"/>
                        <a:t>ROWGUIDCOL DEFAULT (NEWID()) PRIMARY KEY NONCLUSTERED,</a:t>
                      </a:r>
                    </a:p>
                    <a:p>
                      <a:r>
                        <a:rPr lang="en-US" dirty="0" err="1" smtClean="0"/>
                        <a:t>ProductCategoryName</a:t>
                      </a:r>
                      <a:r>
                        <a:rPr lang="en-US" dirty="0" smtClean="0"/>
                        <a:t> NVARCHAR(50) NOT NULL,</a:t>
                      </a:r>
                    </a:p>
                    <a:p>
                      <a:r>
                        <a:rPr lang="en-US" dirty="0" err="1" smtClean="0"/>
                        <a:t>ProductCategoryDescription</a:t>
                      </a:r>
                      <a:r>
                        <a:rPr lang="en-US" dirty="0" smtClean="0"/>
                        <a:t> NVARCHAR(100) NULL</a:t>
                      </a:r>
                    </a:p>
                    <a:p>
                      <a:r>
                        <a:rPr lang="en-US" dirty="0" smtClean="0"/>
                        <a:t>)</a:t>
                      </a:r>
                    </a:p>
                    <a:p>
                      <a:r>
                        <a:rPr lang="en-US" dirty="0" smtClean="0"/>
                        <a:t>ON [Data];</a:t>
                      </a:r>
                      <a:endParaRPr lang="en-US" dirty="0"/>
                    </a:p>
                  </a:txBody>
                  <a:tcPr/>
                </a:tc>
              </a:tr>
            </a:tbl>
          </a:graphicData>
        </a:graphic>
      </p:graphicFrame>
    </p:spTree>
    <p:extLst>
      <p:ext uri="{BB962C8B-B14F-4D97-AF65-F5344CB8AC3E}">
        <p14:creationId xmlns:p14="http://schemas.microsoft.com/office/powerpoint/2010/main" val="1201741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4184</Words>
  <Application>Microsoft Office PowerPoint</Application>
  <PresentationFormat>Widescreen</PresentationFormat>
  <Paragraphs>627</Paragraphs>
  <Slides>46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Courier New</vt:lpstr>
      <vt:lpstr>Monotype Sorts</vt:lpstr>
      <vt:lpstr>Times New Roman</vt:lpstr>
      <vt:lpstr>Verdana</vt:lpstr>
      <vt:lpstr>Wingdings</vt:lpstr>
      <vt:lpstr>Wingdings 2</vt:lpstr>
      <vt:lpstr>Office Theme</vt:lpstr>
      <vt:lpstr>Create Database</vt:lpstr>
      <vt:lpstr>Transaction Log file</vt:lpstr>
      <vt:lpstr>Configuring file growth</vt:lpstr>
      <vt:lpstr>Using multiple files</vt:lpstr>
      <vt:lpstr>Using multiple files</vt:lpstr>
      <vt:lpstr>Creating a database with filegroups</vt:lpstr>
      <vt:lpstr>Schemas</vt:lpstr>
      <vt:lpstr>Schemas</vt:lpstr>
      <vt:lpstr>Create table</vt:lpstr>
      <vt:lpstr>Creating data columns</vt:lpstr>
      <vt:lpstr>Column data type</vt:lpstr>
      <vt:lpstr>Character data types</vt:lpstr>
      <vt:lpstr>Numeric data types</vt:lpstr>
      <vt:lpstr>Date time data types</vt:lpstr>
      <vt:lpstr>Other data types</vt:lpstr>
      <vt:lpstr>Sparse</vt:lpstr>
      <vt:lpstr>Sparse</vt:lpstr>
      <vt:lpstr>Calculated column</vt:lpstr>
      <vt:lpstr>Synonym </vt:lpstr>
      <vt:lpstr>Data integrity</vt:lpstr>
      <vt:lpstr>Entity integrity</vt:lpstr>
      <vt:lpstr>Domain integrity</vt:lpstr>
      <vt:lpstr>Referential integrity</vt:lpstr>
      <vt:lpstr>User-Defined Integrity</vt:lpstr>
      <vt:lpstr>How to force data integrity?</vt:lpstr>
      <vt:lpstr>Check constraint</vt:lpstr>
      <vt:lpstr>Column level constraint</vt:lpstr>
      <vt:lpstr>Table Level Constraints</vt:lpstr>
      <vt:lpstr>Check constraint with alter table</vt:lpstr>
      <vt:lpstr>Default Constraint</vt:lpstr>
      <vt:lpstr>Entity Integrity</vt:lpstr>
      <vt:lpstr>Primary key constraint</vt:lpstr>
      <vt:lpstr>Unique constraint</vt:lpstr>
      <vt:lpstr>Unique constraint</vt:lpstr>
      <vt:lpstr>References Constraint</vt:lpstr>
      <vt:lpstr>References Constraint</vt:lpstr>
      <vt:lpstr>Cascading Referential Integrity</vt:lpstr>
      <vt:lpstr>Cascading Referential Integrity</vt:lpstr>
      <vt:lpstr>Drop constraint</vt:lpstr>
      <vt:lpstr>System-Defined Constraint Messages</vt:lpstr>
      <vt:lpstr>System Procedures for Constraints</vt:lpstr>
      <vt:lpstr>Default Object</vt:lpstr>
      <vt:lpstr>Default object</vt:lpstr>
      <vt:lpstr>Rule object</vt:lpstr>
      <vt:lpstr>Rule object </vt:lpstr>
      <vt:lpstr>Rule object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Adel</dc:creator>
  <cp:lastModifiedBy>Ahmed Adel</cp:lastModifiedBy>
  <cp:revision>3</cp:revision>
  <dcterms:created xsi:type="dcterms:W3CDTF">2017-01-06T14:39:57Z</dcterms:created>
  <dcterms:modified xsi:type="dcterms:W3CDTF">2017-01-07T21:11:24Z</dcterms:modified>
</cp:coreProperties>
</file>