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37"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72" r:id="rId17"/>
    <p:sldId id="373" r:id="rId18"/>
    <p:sldId id="352" r:id="rId19"/>
    <p:sldId id="353" r:id="rId20"/>
    <p:sldId id="354" r:id="rId21"/>
    <p:sldId id="355" r:id="rId22"/>
    <p:sldId id="356" r:id="rId23"/>
    <p:sldId id="357" r:id="rId24"/>
    <p:sldId id="374" r:id="rId25"/>
    <p:sldId id="375" r:id="rId26"/>
    <p:sldId id="376" r:id="rId27"/>
    <p:sldId id="360" r:id="rId28"/>
    <p:sldId id="361" r:id="rId29"/>
    <p:sldId id="362" r:id="rId30"/>
    <p:sldId id="363" r:id="rId31"/>
    <p:sldId id="364" r:id="rId32"/>
    <p:sldId id="365" r:id="rId33"/>
    <p:sldId id="366" r:id="rId34"/>
    <p:sldId id="367" r:id="rId35"/>
    <p:sldId id="368" r:id="rId36"/>
    <p:sldId id="377" r:id="rId37"/>
    <p:sldId id="378" r:id="rId38"/>
    <p:sldId id="379" r:id="rId39"/>
    <p:sldId id="380" r:id="rId40"/>
    <p:sldId id="381" r:id="rId41"/>
    <p:sldId id="382" r:id="rId42"/>
    <p:sldId id="383" r:id="rId43"/>
    <p:sldId id="3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C670E-154E-4381-8B8A-E6CEFF6A7E2E}" type="datetimeFigureOut">
              <a:rPr lang="en-US" smtClean="0"/>
              <a:t>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18695-2A73-4C55-AD26-80B5823F8999}" type="slidenum">
              <a:rPr lang="en-US" smtClean="0"/>
              <a:t>‹#›</a:t>
            </a:fld>
            <a:endParaRPr lang="en-US"/>
          </a:p>
        </p:txBody>
      </p:sp>
    </p:spTree>
    <p:extLst>
      <p:ext uri="{BB962C8B-B14F-4D97-AF65-F5344CB8AC3E}">
        <p14:creationId xmlns:p14="http://schemas.microsoft.com/office/powerpoint/2010/main" val="4066566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a:t>
            </a:fld>
            <a:endParaRPr lang="ar-EG"/>
          </a:p>
        </p:txBody>
      </p:sp>
    </p:spTree>
    <p:extLst>
      <p:ext uri="{BB962C8B-B14F-4D97-AF65-F5344CB8AC3E}">
        <p14:creationId xmlns:p14="http://schemas.microsoft.com/office/powerpoint/2010/main" val="45619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column has both no default and a NOT NULL constraint, and no value is provided in the INSERT statement, the INSERT operation will fail.</a:t>
            </a:r>
          </a:p>
          <a:p>
            <a:pPr algn="l" rtl="0"/>
            <a:endParaRPr lang="en-US" dirty="0" smtClean="0"/>
          </a:p>
          <a:p>
            <a:pPr algn="l" rtl="0"/>
            <a:r>
              <a:rPr lang="en-US" dirty="0" smtClean="0"/>
              <a:t> the values are</a:t>
            </a:r>
            <a:r>
              <a:rPr lang="en-US" baseline="0" dirty="0" smtClean="0"/>
              <a:t> </a:t>
            </a:r>
            <a:r>
              <a:rPr lang="en-US" dirty="0" smtClean="0"/>
              <a:t>inserted into the table according to the order of the columns in the table (ignoring an identity column).</a:t>
            </a:r>
          </a:p>
          <a:p>
            <a:pPr algn="l" rtl="0"/>
            <a:r>
              <a:rPr lang="en-US" dirty="0" smtClean="0"/>
              <a:t>It’s critical that every table column receive valid data from the value list. Omitting a column in the value</a:t>
            </a:r>
          </a:p>
          <a:p>
            <a:pPr algn="l" rtl="0"/>
            <a:r>
              <a:rPr lang="en-US" dirty="0" smtClean="0"/>
              <a:t>list causes the INSERT operation to fail.</a:t>
            </a:r>
          </a:p>
          <a:p>
            <a:pPr algn="l" rtl="0"/>
            <a:endParaRPr lang="en-US" dirty="0" smtClean="0"/>
          </a:p>
          <a:p>
            <a:pPr algn="l" rtl="0"/>
            <a:r>
              <a:rPr lang="en-US" dirty="0" smtClean="0"/>
              <a:t>As with the INSERT...VALUES statement, the data columns must line up and the data types must be</a:t>
            </a:r>
          </a:p>
          <a:p>
            <a:pPr algn="l" rtl="0"/>
            <a:r>
              <a:rPr lang="en-US" dirty="0" smtClean="0"/>
              <a:t>valid. If the optional insert columns are ignored, then every table column (except an identity column)</a:t>
            </a:r>
          </a:p>
          <a:p>
            <a:pPr algn="l" rtl="0"/>
            <a:r>
              <a:rPr lang="en-US" dirty="0" smtClean="0"/>
              <a:t>must be populated in the table order.</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19</a:t>
            </a:fld>
            <a:endParaRPr lang="ar-EG"/>
          </a:p>
        </p:txBody>
      </p:sp>
    </p:spTree>
    <p:extLst>
      <p:ext uri="{BB962C8B-B14F-4D97-AF65-F5344CB8AC3E}">
        <p14:creationId xmlns:p14="http://schemas.microsoft.com/office/powerpoint/2010/main" val="211687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The INSERT...EXEC form of the INSERT operation pulls data from a stored procedure and inserts it</a:t>
            </a:r>
          </a:p>
          <a:p>
            <a:pPr algn="l" rtl="0"/>
            <a:r>
              <a:rPr lang="en-US" dirty="0" smtClean="0"/>
              <a:t>into a table. </a:t>
            </a:r>
          </a:p>
          <a:p>
            <a:pPr algn="l" rtl="0"/>
            <a:endParaRPr lang="en-US" dirty="0" smtClean="0"/>
          </a:p>
          <a:p>
            <a:pPr algn="l" rtl="0"/>
            <a:r>
              <a:rPr lang="en-US" dirty="0" smtClean="0"/>
              <a:t>INSERT/EXEC does require more work than INSERT/VALUES or INSERT/SELECT, but because the</a:t>
            </a:r>
          </a:p>
          <a:p>
            <a:pPr algn="l" rtl="0"/>
            <a:r>
              <a:rPr lang="en-US" dirty="0" smtClean="0"/>
              <a:t>stored procedure can contain complex logic, it’s the most powerful of the three.</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20</a:t>
            </a:fld>
            <a:endParaRPr lang="ar-EG"/>
          </a:p>
        </p:txBody>
      </p:sp>
    </p:spTree>
    <p:extLst>
      <p:ext uri="{BB962C8B-B14F-4D97-AF65-F5344CB8AC3E}">
        <p14:creationId xmlns:p14="http://schemas.microsoft.com/office/powerpoint/2010/main" val="360989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 The optional FROM clause enables joins between the table being</a:t>
            </a:r>
          </a:p>
          <a:p>
            <a:pPr algn="l" rtl="0"/>
            <a:r>
              <a:rPr lang="en-US" dirty="0" smtClean="0"/>
              <a:t>updated and other data sources. Only one table can be updated, but when the table is joined to the corresponding rows from the joined tables, the data from the other columns is available within the UPDATE</a:t>
            </a:r>
          </a:p>
          <a:p>
            <a:pPr algn="l" rtl="0"/>
            <a:r>
              <a:rPr lang="en-US" dirty="0" smtClean="0"/>
              <a:t>expressions.</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21</a:t>
            </a:fld>
            <a:endParaRPr lang="ar-EG"/>
          </a:p>
        </p:txBody>
      </p:sp>
    </p:spTree>
    <p:extLst>
      <p:ext uri="{BB962C8B-B14F-4D97-AF65-F5344CB8AC3E}">
        <p14:creationId xmlns:p14="http://schemas.microsoft.com/office/powerpoint/2010/main" val="3717503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Cascading deletes</a:t>
            </a:r>
          </a:p>
          <a:p>
            <a:pPr algn="l" rtl="0"/>
            <a:r>
              <a:rPr lang="en-US" dirty="0" smtClean="0"/>
              <a:t>Referential integrity (RI)refers to the idea that no secondary row foreign key should point to a primary</a:t>
            </a:r>
          </a:p>
          <a:p>
            <a:pPr algn="l" rtl="0"/>
            <a:r>
              <a:rPr lang="en-US" dirty="0" smtClean="0"/>
              <a:t>row primary key unless that primary row does in fact exist. This means that an attempt to delete a primary row will fail if a foreign-key value somewhere points to that primary row.</a:t>
            </a:r>
          </a:p>
          <a:p>
            <a:pPr algn="l" rtl="0"/>
            <a:endParaRPr lang="en-US" dirty="0" smtClean="0"/>
          </a:p>
          <a:p>
            <a:pPr algn="l" rtl="0"/>
            <a:r>
              <a:rPr lang="en-US" dirty="0" smtClean="0"/>
              <a:t>Alternatives to physically deleting data</a:t>
            </a:r>
          </a:p>
          <a:p>
            <a:pPr algn="l" rtl="0"/>
            <a:r>
              <a:rPr lang="en-US" dirty="0" smtClean="0"/>
              <a:t>A logical-delete bit flag</a:t>
            </a:r>
          </a:p>
          <a:p>
            <a:pPr algn="l" rtl="0"/>
            <a:endParaRPr lang="en-US" dirty="0" smtClean="0"/>
          </a:p>
          <a:p>
            <a:pPr algn="l" rtl="0"/>
            <a:r>
              <a:rPr lang="en-US" dirty="0" smtClean="0"/>
              <a:t>TRUNCATE TABLE is similar to the DELETE statement with no WHERE clause; however, TRUNCATE TABLE is faster and uses fewer system and transaction log resources.</a:t>
            </a:r>
          </a:p>
          <a:p>
            <a:pPr algn="l" rtl="0"/>
            <a:endParaRPr lang="en-US" dirty="0" smtClean="0"/>
          </a:p>
          <a:p>
            <a:pPr marL="186938" indent="-186938" algn="l" rtl="0"/>
            <a:r>
              <a:rPr lang="en-US" b="1" dirty="0" smtClean="0"/>
              <a:t>You cannot use TRUNCATE TABLE on tables that: </a:t>
            </a:r>
            <a:endParaRPr lang="en-US" dirty="0" smtClean="0"/>
          </a:p>
          <a:p>
            <a:pPr marL="729057" lvl="1" indent="-280406" algn="l" rtl="0"/>
            <a:r>
              <a:rPr lang="en-US" dirty="0" smtClean="0"/>
              <a:t>Are referenced by a FOREIGN KEY constraint, although you can truncate a table that has a foreign key that references itself.</a:t>
            </a:r>
          </a:p>
          <a:p>
            <a:pPr marL="729057" lvl="1" indent="-280406" algn="l" rtl="0"/>
            <a:r>
              <a:rPr lang="en-US" dirty="0" smtClean="0"/>
              <a:t>Participate in an indexed view.</a:t>
            </a:r>
          </a:p>
          <a:p>
            <a:pPr marL="729057" lvl="1" indent="-280406" algn="l" rtl="0"/>
            <a:r>
              <a:rPr lang="en-US" dirty="0" smtClean="0"/>
              <a:t>Are published by using transactional replication or merge replication.</a:t>
            </a:r>
          </a:p>
          <a:p>
            <a:pPr marL="729057" lvl="1" indent="-280406" algn="l" rtl="0"/>
            <a:r>
              <a:rPr lang="en-US" dirty="0" smtClean="0"/>
              <a:t>For tables with one or more of these characteristics, use the DELETE statement instead.</a:t>
            </a:r>
            <a:br>
              <a:rPr lang="en-US" dirty="0" smtClean="0"/>
            </a:br>
            <a:endParaRPr lang="en-US" dirty="0" smtClean="0"/>
          </a:p>
          <a:p>
            <a:pPr marL="729057" lvl="1" indent="-280406" algn="l" rtl="0"/>
            <a:endParaRPr lang="en-US" dirty="0" smtClean="0"/>
          </a:p>
          <a:p>
            <a:pPr algn="l" rtl="0"/>
            <a:r>
              <a:rPr lang="en-US" sz="1200" kern="1200" dirty="0" smtClean="0">
                <a:solidFill>
                  <a:schemeClr val="tx1"/>
                </a:solidFill>
                <a:latin typeface="+mn-lt"/>
                <a:ea typeface="+mn-ea"/>
                <a:cs typeface="+mn-cs"/>
              </a:rPr>
              <a:t>Differences:</a:t>
            </a:r>
          </a:p>
          <a:p>
            <a:pPr algn="l" rtl="0"/>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sentax</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----result and where</a:t>
            </a:r>
          </a:p>
          <a:p>
            <a:pPr algn="l" rtl="0"/>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performane</a:t>
            </a:r>
            <a:r>
              <a:rPr lang="en-US" sz="1200" kern="1200" dirty="0" smtClean="0">
                <a:solidFill>
                  <a:schemeClr val="tx1"/>
                </a:solidFill>
                <a:latin typeface="+mn-lt"/>
                <a:ea typeface="+mn-ea"/>
                <a:cs typeface="+mn-cs"/>
              </a:rPr>
              <a:t> and log</a:t>
            </a:r>
          </a:p>
          <a:p>
            <a:pPr algn="l" rtl="0"/>
            <a:r>
              <a:rPr lang="en-US" sz="1200" kern="1200" dirty="0" smtClean="0">
                <a:solidFill>
                  <a:schemeClr val="tx1"/>
                </a:solidFill>
                <a:latin typeface="+mn-lt"/>
                <a:ea typeface="+mn-ea"/>
                <a:cs typeface="+mn-cs"/>
              </a:rPr>
              <a:t>----space and shrink </a:t>
            </a:r>
            <a:r>
              <a:rPr lang="en-US" sz="1200" kern="1200" dirty="0" err="1" smtClean="0">
                <a:solidFill>
                  <a:schemeClr val="tx1"/>
                </a:solidFill>
                <a:latin typeface="+mn-lt"/>
                <a:ea typeface="+mn-ea"/>
                <a:cs typeface="+mn-cs"/>
              </a:rPr>
              <a:t>db</a:t>
            </a:r>
            <a:endParaRPr lang="en-US" sz="1200" kern="1200" dirty="0" smtClean="0">
              <a:solidFill>
                <a:schemeClr val="tx1"/>
              </a:solidFill>
              <a:latin typeface="+mn-lt"/>
              <a:ea typeface="+mn-ea"/>
              <a:cs typeface="+mn-cs"/>
            </a:endParaRPr>
          </a:p>
          <a:p>
            <a:pPr algn="l" rtl="0" eaLnBrk="1" hangingPunct="1"/>
            <a:endParaRPr lang="en-US" dirty="0" smtClean="0"/>
          </a:p>
          <a:p>
            <a:pPr algn="l" rtl="0" eaLnBrk="1" hangingPunct="1"/>
            <a:r>
              <a:rPr lang="en-US" dirty="0" smtClean="0"/>
              <a:t>TRUNCATE TABLE is similar to the DELETE statement with no WHERE clause; however, TRUNCATE TABLE is faster and uses fewer system and transaction log resources.</a:t>
            </a:r>
          </a:p>
          <a:p>
            <a:pPr algn="l" rtl="0" eaLnBrk="1" hangingPunct="1"/>
            <a:r>
              <a:rPr lang="en-US" dirty="0" smtClean="0"/>
              <a:t>Compared to the DELETE statement, TRUNCATE TABLE has the following advantages:</a:t>
            </a:r>
          </a:p>
          <a:p>
            <a:pPr marL="729057" lvl="1" indent="-280406" algn="l" rtl="0"/>
            <a:r>
              <a:rPr lang="en-US" b="1" dirty="0" smtClean="0"/>
              <a:t>Less transaction log space is used</a:t>
            </a:r>
            <a:br>
              <a:rPr lang="en-US" b="1" dirty="0" smtClean="0"/>
            </a:br>
            <a:r>
              <a:rPr lang="en-US" dirty="0" smtClean="0"/>
              <a:t>The DELETE statement removes rows one at a time and records an entry in the transaction log for each deleted row. TRUNCATE TABLE removes the data by </a:t>
            </a:r>
            <a:r>
              <a:rPr lang="en-US" dirty="0" err="1" smtClean="0"/>
              <a:t>deallocating</a:t>
            </a:r>
            <a:r>
              <a:rPr lang="en-US" dirty="0" smtClean="0"/>
              <a:t> the data pages used to store the table data and records only the page </a:t>
            </a:r>
            <a:r>
              <a:rPr lang="en-US" dirty="0" err="1" smtClean="0"/>
              <a:t>deallocations</a:t>
            </a:r>
            <a:r>
              <a:rPr lang="en-US" dirty="0" smtClean="0"/>
              <a:t> in the transaction log.</a:t>
            </a:r>
          </a:p>
          <a:p>
            <a:pPr marL="729057" lvl="1" indent="-280406" algn="l" rtl="0"/>
            <a:r>
              <a:rPr lang="en-US" b="1" dirty="0" smtClean="0"/>
              <a:t>Fewer locks are typically used</a:t>
            </a:r>
            <a:br>
              <a:rPr lang="en-US" b="1" dirty="0" smtClean="0"/>
            </a:br>
            <a:r>
              <a:rPr lang="en-US" dirty="0" smtClean="0"/>
              <a:t>When the DELETE statement is executed using a row lock, each row in the table is locked for deletion. TRUNCATE TABLE always locks the table and page but not each row.</a:t>
            </a:r>
          </a:p>
          <a:p>
            <a:pPr marL="729057" lvl="1" indent="-280406" algn="l" rtl="0"/>
            <a:r>
              <a:rPr lang="en-US" b="1" dirty="0" smtClean="0"/>
              <a:t>Without exception, zero pages are left in the table</a:t>
            </a:r>
            <a:br>
              <a:rPr lang="en-US" b="1" dirty="0" smtClean="0"/>
            </a:br>
            <a:r>
              <a:rPr lang="en-US" dirty="0" smtClean="0"/>
              <a:t>After a DELETE statement is executed, the table can still contain empty pages. For indexes, the delete operation can leave empty pages behind.</a:t>
            </a:r>
          </a:p>
          <a:p>
            <a:pPr algn="l" rtl="0" eaLnBrk="1" hangingPunct="1"/>
            <a:r>
              <a:rPr lang="en-US" dirty="0" smtClean="0"/>
              <a:t>TRUNCATE TABLE removes all rows from a table, but the table structure and its columns, constraints, indexes, and so on remain. To remove the table definition in addition to its data, use the DROP TABLE statement. </a:t>
            </a:r>
          </a:p>
          <a:p>
            <a:pPr algn="l" rtl="0" eaLnBrk="1" hangingPunct="1"/>
            <a:r>
              <a:rPr lang="en-US" dirty="0" smtClean="0"/>
              <a:t>Note to students that if the table to be truncated contains an identity column, the counter for that column is reset to the seed value defined for the column. If no seed was defined, the default value 1 is used. If they want to retain the identity counter for any reason, use DELETE instead. </a:t>
            </a:r>
          </a:p>
          <a:p>
            <a:pPr algn="l" rtl="0" eaLnBrk="1" hangingPunct="1"/>
            <a:endParaRPr lang="en-US" b="1" dirty="0" smtClean="0"/>
          </a:p>
          <a:p>
            <a:pPr marL="729057" lvl="1" indent="-280406" algn="l" rtl="0"/>
            <a:endParaRPr lang="en-US" dirty="0" smtClean="0"/>
          </a:p>
          <a:p>
            <a:pPr algn="l" rtl="0"/>
            <a:endParaRPr lang="en-US" dirty="0" smtClean="0"/>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23</a:t>
            </a:fld>
            <a:endParaRPr lang="ar-EG"/>
          </a:p>
        </p:txBody>
      </p:sp>
    </p:spTree>
    <p:extLst>
      <p:ext uri="{BB962C8B-B14F-4D97-AF65-F5344CB8AC3E}">
        <p14:creationId xmlns:p14="http://schemas.microsoft.com/office/powerpoint/2010/main" val="32277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MERGE statement allows you to use a single command to insert, delete, and/or update rows in a target table based on results obtained from joining the target table or view to the data source.</a:t>
            </a:r>
          </a:p>
          <a:p>
            <a:endParaRPr lang="en-US" dirty="0"/>
          </a:p>
        </p:txBody>
      </p:sp>
      <p:sp>
        <p:nvSpPr>
          <p:cNvPr id="4" name="Slide Number Placeholder 3"/>
          <p:cNvSpPr>
            <a:spLocks noGrp="1"/>
          </p:cNvSpPr>
          <p:nvPr>
            <p:ph type="sldNum" sz="quarter" idx="10"/>
          </p:nvPr>
        </p:nvSpPr>
        <p:spPr/>
        <p:txBody>
          <a:bodyPr/>
          <a:lstStyle/>
          <a:p>
            <a:fld id="{04A254AC-6387-4E3D-B828-ED87B5DEADF8}" type="slidenum">
              <a:rPr lang="en-US" smtClean="0"/>
              <a:t>24</a:t>
            </a:fld>
            <a:endParaRPr lang="en-US"/>
          </a:p>
        </p:txBody>
      </p:sp>
    </p:spTree>
    <p:extLst>
      <p:ext uri="{BB962C8B-B14F-4D97-AF65-F5344CB8AC3E}">
        <p14:creationId xmlns:p14="http://schemas.microsoft.com/office/powerpoint/2010/main" val="289259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are a few facts that you must know before starting to use Merge Statement:</a:t>
            </a:r>
          </a:p>
          <a:p>
            <a:r>
              <a:rPr lang="en-US" sz="1200" b="0" i="0" kern="1200" dirty="0" smtClean="0">
                <a:solidFill>
                  <a:schemeClr val="tx1"/>
                </a:solidFill>
                <a:effectLst/>
                <a:latin typeface="+mn-lt"/>
                <a:ea typeface="+mn-ea"/>
                <a:cs typeface="+mn-cs"/>
              </a:rPr>
              <a:t>Atomic statement combining INSERT, UPDATE and DELETE operations based on conditional logic</a:t>
            </a:r>
          </a:p>
          <a:p>
            <a:r>
              <a:rPr lang="en-US" sz="1200" b="0" i="0" kern="1200" dirty="0" smtClean="0">
                <a:solidFill>
                  <a:schemeClr val="tx1"/>
                </a:solidFill>
                <a:effectLst/>
                <a:latin typeface="+mn-lt"/>
                <a:ea typeface="+mn-ea"/>
                <a:cs typeface="+mn-cs"/>
              </a:rPr>
              <a:t>Done as a set-based operation; </a:t>
            </a:r>
          </a:p>
          <a:p>
            <a:r>
              <a:rPr lang="en-US" sz="1200" b="0" i="0" kern="1200" dirty="0" smtClean="0">
                <a:solidFill>
                  <a:schemeClr val="tx1"/>
                </a:solidFill>
                <a:effectLst/>
                <a:latin typeface="+mn-lt"/>
                <a:ea typeface="+mn-ea"/>
                <a:cs typeface="+mn-cs"/>
              </a:rPr>
              <a:t>more efficient than multiple separate operations</a:t>
            </a:r>
          </a:p>
          <a:p>
            <a:r>
              <a:rPr lang="en-US" sz="1200" b="0" i="0" kern="1200" dirty="0" smtClean="0">
                <a:solidFill>
                  <a:schemeClr val="tx1"/>
                </a:solidFill>
                <a:effectLst/>
                <a:latin typeface="+mn-lt"/>
                <a:ea typeface="+mn-ea"/>
                <a:cs typeface="+mn-cs"/>
              </a:rPr>
              <a:t>MERGE is defined by ANSI SQL; </a:t>
            </a:r>
          </a:p>
          <a:p>
            <a:r>
              <a:rPr lang="en-US" sz="1200" b="0" i="0" kern="1200" dirty="0" smtClean="0">
                <a:solidFill>
                  <a:schemeClr val="tx1"/>
                </a:solidFill>
                <a:effectLst/>
                <a:latin typeface="+mn-lt"/>
                <a:ea typeface="+mn-ea"/>
                <a:cs typeface="+mn-cs"/>
              </a:rPr>
              <a:t>you will find it in other database platforms as well</a:t>
            </a:r>
          </a:p>
          <a:p>
            <a:r>
              <a:rPr lang="en-US" sz="1200" b="0" i="0" kern="1200" dirty="0" smtClean="0">
                <a:solidFill>
                  <a:schemeClr val="tx1"/>
                </a:solidFill>
                <a:effectLst/>
                <a:latin typeface="+mn-lt"/>
                <a:ea typeface="+mn-ea"/>
                <a:cs typeface="+mn-cs"/>
              </a:rPr>
              <a:t>Useful in both OLTP and Data Warehouse environments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OLTP: merging recent information from external source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DW: incremental updates of fact, slowly changing dimensions.</a:t>
            </a:r>
          </a:p>
          <a:p>
            <a:endParaRPr lang="en-US" dirty="0"/>
          </a:p>
        </p:txBody>
      </p:sp>
      <p:sp>
        <p:nvSpPr>
          <p:cNvPr id="4" name="Slide Number Placeholder 3"/>
          <p:cNvSpPr>
            <a:spLocks noGrp="1"/>
          </p:cNvSpPr>
          <p:nvPr>
            <p:ph type="sldNum" sz="quarter" idx="10"/>
          </p:nvPr>
        </p:nvSpPr>
        <p:spPr/>
        <p:txBody>
          <a:bodyPr/>
          <a:lstStyle/>
          <a:p>
            <a:fld id="{04A254AC-6387-4E3D-B828-ED87B5DEADF8}" type="slidenum">
              <a:rPr lang="en-US" smtClean="0"/>
              <a:t>25</a:t>
            </a:fld>
            <a:endParaRPr lang="en-US"/>
          </a:p>
        </p:txBody>
      </p:sp>
    </p:spTree>
    <p:extLst>
      <p:ext uri="{BB962C8B-B14F-4D97-AF65-F5344CB8AC3E}">
        <p14:creationId xmlns:p14="http://schemas.microsoft.com/office/powerpoint/2010/main" val="411582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5D4D8878-7040-42AE-95AD-CEC8B39B987A}" type="slidenum">
              <a:rPr lang="ar-EG" smtClean="0"/>
              <a:t>27</a:t>
            </a:fld>
            <a:endParaRPr lang="ar-EG"/>
          </a:p>
        </p:txBody>
      </p:sp>
    </p:spTree>
    <p:extLst>
      <p:ext uri="{BB962C8B-B14F-4D97-AF65-F5344CB8AC3E}">
        <p14:creationId xmlns:p14="http://schemas.microsoft.com/office/powerpoint/2010/main" val="3698995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5D4D8878-7040-42AE-95AD-CEC8B39B987A}" type="slidenum">
              <a:rPr lang="ar-EG" smtClean="0"/>
              <a:t>28</a:t>
            </a:fld>
            <a:endParaRPr lang="ar-EG"/>
          </a:p>
        </p:txBody>
      </p:sp>
    </p:spTree>
    <p:extLst>
      <p:ext uri="{BB962C8B-B14F-4D97-AF65-F5344CB8AC3E}">
        <p14:creationId xmlns:p14="http://schemas.microsoft.com/office/powerpoint/2010/main" val="3298016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RANK()</a:t>
            </a:r>
            <a:r>
              <a:rPr lang="en-US" baseline="0" dirty="0" smtClean="0"/>
              <a:t> </a:t>
            </a:r>
            <a:r>
              <a:rPr lang="en-US" dirty="0" smtClean="0"/>
              <a:t>counts each tie as a ranked row. In this example, Product IDs 943 and 911both tie for third place</a:t>
            </a:r>
          </a:p>
          <a:p>
            <a:r>
              <a:rPr lang="en-US" dirty="0" smtClean="0"/>
              <a:t>but consume the third and fourth row in the ranking, placing Product ID 927in fifth place.</a:t>
            </a:r>
          </a:p>
          <a:p>
            <a:r>
              <a:rPr lang="en-US" dirty="0" smtClean="0"/>
              <a:t>DENSE_RANK()handles ties differently. Tied rows only consume a single value in the ranking, so</a:t>
            </a:r>
          </a:p>
          <a:p>
            <a:r>
              <a:rPr lang="en-US" dirty="0" smtClean="0"/>
              <a:t>the next rank is the next place in the ranking order. No ranks are skipped. In the previous query,</a:t>
            </a:r>
          </a:p>
          <a:p>
            <a:r>
              <a:rPr lang="en-US" dirty="0" err="1" smtClean="0"/>
              <a:t>ProductID</a:t>
            </a:r>
            <a:r>
              <a:rPr lang="en-US" dirty="0" smtClean="0"/>
              <a:t> 927is in fourth place using DENSE_RANK().</a:t>
            </a:r>
            <a:endParaRPr lang="ar-EG" dirty="0"/>
          </a:p>
        </p:txBody>
      </p:sp>
      <p:sp>
        <p:nvSpPr>
          <p:cNvPr id="4" name="Slide Number Placeholder 3"/>
          <p:cNvSpPr>
            <a:spLocks noGrp="1"/>
          </p:cNvSpPr>
          <p:nvPr>
            <p:ph type="sldNum" sz="quarter" idx="10"/>
          </p:nvPr>
        </p:nvSpPr>
        <p:spPr/>
        <p:txBody>
          <a:bodyPr/>
          <a:lstStyle/>
          <a:p>
            <a:fld id="{5D4D8878-7040-42AE-95AD-CEC8B39B987A}" type="slidenum">
              <a:rPr lang="ar-EG" smtClean="0"/>
              <a:t>29</a:t>
            </a:fld>
            <a:endParaRPr lang="ar-EG"/>
          </a:p>
        </p:txBody>
      </p:sp>
    </p:spTree>
    <p:extLst>
      <p:ext uri="{BB962C8B-B14F-4D97-AF65-F5344CB8AC3E}">
        <p14:creationId xmlns:p14="http://schemas.microsoft.com/office/powerpoint/2010/main" val="362212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1" kern="1200" dirty="0" smtClean="0">
                <a:solidFill>
                  <a:schemeClr val="lt1"/>
                </a:solidFill>
                <a:latin typeface="+mn-lt"/>
                <a:ea typeface="+mn-ea"/>
                <a:cs typeface="+mn-cs"/>
              </a:rPr>
              <a:t>select *,rank() over (order by </a:t>
            </a:r>
            <a:r>
              <a:rPr kumimoji="0" lang="en-US" sz="1200" b="1" kern="1200" dirty="0" err="1" smtClean="0">
                <a:solidFill>
                  <a:schemeClr val="lt1"/>
                </a:solidFill>
                <a:latin typeface="+mn-lt"/>
                <a:ea typeface="+mn-ea"/>
                <a:cs typeface="+mn-cs"/>
              </a:rPr>
              <a:t>st_age</a:t>
            </a:r>
            <a:r>
              <a:rPr kumimoji="0" lang="en-US" sz="1200" b="1" kern="1200" dirty="0" smtClean="0">
                <a:solidFill>
                  <a:schemeClr val="lt1"/>
                </a:solidFill>
                <a:latin typeface="+mn-lt"/>
                <a:ea typeface="+mn-ea"/>
                <a:cs typeface="+mn-cs"/>
              </a:rPr>
              <a:t>) as </a:t>
            </a:r>
            <a:r>
              <a:rPr kumimoji="0" lang="en-US" sz="1200" b="1" kern="1200" dirty="0" err="1" smtClean="0">
                <a:solidFill>
                  <a:schemeClr val="lt1"/>
                </a:solidFill>
                <a:latin typeface="+mn-lt"/>
                <a:ea typeface="+mn-ea"/>
                <a:cs typeface="+mn-cs"/>
              </a:rPr>
              <a:t>age_rank</a:t>
            </a:r>
            <a:endParaRPr kumimoji="0" lang="en-US" sz="1200" b="1" kern="1200" dirty="0" smtClean="0">
              <a:solidFill>
                <a:schemeClr val="lt1"/>
              </a:solidFill>
              <a:latin typeface="+mn-lt"/>
              <a:ea typeface="+mn-ea"/>
              <a:cs typeface="+mn-cs"/>
            </a:endParaRPr>
          </a:p>
          <a:p>
            <a:r>
              <a:rPr kumimoji="0" lang="en-US" sz="1200" b="1" kern="1200" dirty="0" smtClean="0">
                <a:solidFill>
                  <a:schemeClr val="lt1"/>
                </a:solidFill>
                <a:latin typeface="+mn-lt"/>
                <a:ea typeface="+mn-ea"/>
                <a:cs typeface="+mn-cs"/>
              </a:rPr>
              <a:t>from Student</a:t>
            </a:r>
          </a:p>
          <a:p>
            <a:r>
              <a:rPr kumimoji="0" lang="en-US" sz="1200" b="1" kern="1200" dirty="0" smtClean="0">
                <a:solidFill>
                  <a:schemeClr val="lt1"/>
                </a:solidFill>
                <a:latin typeface="+mn-lt"/>
                <a:ea typeface="+mn-ea"/>
                <a:cs typeface="+mn-cs"/>
              </a:rPr>
              <a:t>order by </a:t>
            </a:r>
            <a:r>
              <a:rPr kumimoji="0" lang="en-US" sz="1200" b="1" kern="1200" dirty="0" err="1" smtClean="0">
                <a:solidFill>
                  <a:schemeClr val="lt1"/>
                </a:solidFill>
                <a:latin typeface="+mn-lt"/>
                <a:ea typeface="+mn-ea"/>
                <a:cs typeface="+mn-cs"/>
              </a:rPr>
              <a:t>St_Id</a:t>
            </a:r>
            <a:endParaRPr kumimoji="0" lang="en-US" sz="1200" b="1" kern="1200" dirty="0" smtClean="0">
              <a:solidFill>
                <a:schemeClr val="lt1"/>
              </a:solidFill>
              <a:latin typeface="+mn-lt"/>
              <a:ea typeface="+mn-ea"/>
              <a:cs typeface="+mn-cs"/>
            </a:endParaRPr>
          </a:p>
          <a:p>
            <a:endParaRPr lang="ar-EG" dirty="0"/>
          </a:p>
        </p:txBody>
      </p:sp>
      <p:sp>
        <p:nvSpPr>
          <p:cNvPr id="4" name="Slide Number Placeholder 3"/>
          <p:cNvSpPr>
            <a:spLocks noGrp="1"/>
          </p:cNvSpPr>
          <p:nvPr>
            <p:ph type="sldNum" sz="quarter" idx="10"/>
          </p:nvPr>
        </p:nvSpPr>
        <p:spPr/>
        <p:txBody>
          <a:bodyPr/>
          <a:lstStyle/>
          <a:p>
            <a:fld id="{5D4D8878-7040-42AE-95AD-CEC8B39B987A}" type="slidenum">
              <a:rPr lang="ar-EG" smtClean="0"/>
              <a:t>30</a:t>
            </a:fld>
            <a:endParaRPr lang="ar-EG"/>
          </a:p>
        </p:txBody>
      </p:sp>
    </p:spTree>
    <p:extLst>
      <p:ext uri="{BB962C8B-B14F-4D97-AF65-F5344CB8AC3E}">
        <p14:creationId xmlns:p14="http://schemas.microsoft.com/office/powerpoint/2010/main" val="75825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smtClean="0">
                <a:solidFill>
                  <a:schemeClr val="tx1"/>
                </a:solidFill>
                <a:effectLst/>
                <a:latin typeface="+mn-lt"/>
                <a:ea typeface="+mn-ea"/>
                <a:cs typeface="+mn-cs"/>
              </a:rPr>
              <a:t>UNION removes duplicate records (where all columns in the results are the same), UNION ALL does not.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a:t>
            </a:fld>
            <a:endParaRPr lang="ar-EG"/>
          </a:p>
        </p:txBody>
      </p:sp>
    </p:spTree>
    <p:extLst>
      <p:ext uri="{BB962C8B-B14F-4D97-AF65-F5344CB8AC3E}">
        <p14:creationId xmlns:p14="http://schemas.microsoft.com/office/powerpoint/2010/main" val="3089638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1" kern="1200" dirty="0" smtClean="0">
                <a:solidFill>
                  <a:schemeClr val="lt1"/>
                </a:solidFill>
                <a:latin typeface="+mn-lt"/>
                <a:ea typeface="+mn-ea"/>
                <a:cs typeface="+mn-cs"/>
              </a:rPr>
              <a:t>select *,</a:t>
            </a:r>
            <a:r>
              <a:rPr kumimoji="0" lang="en-US" sz="1200" b="1" kern="1200" dirty="0" err="1" smtClean="0">
                <a:solidFill>
                  <a:schemeClr val="lt1"/>
                </a:solidFill>
                <a:latin typeface="+mn-lt"/>
                <a:ea typeface="+mn-ea"/>
                <a:cs typeface="+mn-cs"/>
              </a:rPr>
              <a:t>dense_rank</a:t>
            </a:r>
            <a:r>
              <a:rPr kumimoji="0" lang="en-US" sz="1200" b="1" kern="1200" dirty="0" smtClean="0">
                <a:solidFill>
                  <a:schemeClr val="lt1"/>
                </a:solidFill>
                <a:latin typeface="+mn-lt"/>
                <a:ea typeface="+mn-ea"/>
                <a:cs typeface="+mn-cs"/>
              </a:rPr>
              <a:t>()</a:t>
            </a:r>
            <a:r>
              <a:rPr kumimoji="0" lang="en-US" sz="1200" b="1" kern="1200" baseline="0" dirty="0" smtClean="0">
                <a:solidFill>
                  <a:schemeClr val="lt1"/>
                </a:solidFill>
                <a:latin typeface="+mn-lt"/>
                <a:ea typeface="+mn-ea"/>
                <a:cs typeface="+mn-cs"/>
              </a:rPr>
              <a:t> </a:t>
            </a:r>
            <a:r>
              <a:rPr kumimoji="0" lang="en-US" sz="1200" b="1" kern="1200" dirty="0" smtClean="0">
                <a:solidFill>
                  <a:schemeClr val="lt1"/>
                </a:solidFill>
                <a:latin typeface="+mn-lt"/>
                <a:ea typeface="+mn-ea"/>
                <a:cs typeface="+mn-cs"/>
              </a:rPr>
              <a:t>over (order by </a:t>
            </a:r>
            <a:r>
              <a:rPr kumimoji="0" lang="en-US" sz="1200" b="1" kern="1200" dirty="0" err="1" smtClean="0">
                <a:solidFill>
                  <a:schemeClr val="lt1"/>
                </a:solidFill>
                <a:latin typeface="+mn-lt"/>
                <a:ea typeface="+mn-ea"/>
                <a:cs typeface="+mn-cs"/>
              </a:rPr>
              <a:t>st_age</a:t>
            </a:r>
            <a:r>
              <a:rPr kumimoji="0" lang="en-US" sz="1200" b="1" kern="1200" dirty="0" smtClean="0">
                <a:solidFill>
                  <a:schemeClr val="lt1"/>
                </a:solidFill>
                <a:latin typeface="+mn-lt"/>
                <a:ea typeface="+mn-ea"/>
                <a:cs typeface="+mn-cs"/>
              </a:rPr>
              <a:t>) as </a:t>
            </a:r>
            <a:r>
              <a:rPr kumimoji="0" lang="en-US" sz="1200" b="1" kern="1200" dirty="0" err="1" smtClean="0">
                <a:solidFill>
                  <a:schemeClr val="lt1"/>
                </a:solidFill>
                <a:latin typeface="+mn-lt"/>
                <a:ea typeface="+mn-ea"/>
                <a:cs typeface="+mn-cs"/>
              </a:rPr>
              <a:t>age_rank</a:t>
            </a:r>
            <a:endParaRPr kumimoji="0" lang="en-US" sz="1200" b="1" kern="1200" dirty="0" smtClean="0">
              <a:solidFill>
                <a:schemeClr val="lt1"/>
              </a:solidFill>
              <a:latin typeface="+mn-lt"/>
              <a:ea typeface="+mn-ea"/>
              <a:cs typeface="+mn-cs"/>
            </a:endParaRPr>
          </a:p>
          <a:p>
            <a:r>
              <a:rPr kumimoji="0" lang="en-US" sz="1200" b="1" kern="1200" dirty="0" smtClean="0">
                <a:solidFill>
                  <a:schemeClr val="lt1"/>
                </a:solidFill>
                <a:latin typeface="+mn-lt"/>
                <a:ea typeface="+mn-ea"/>
                <a:cs typeface="+mn-cs"/>
              </a:rPr>
              <a:t>from Student</a:t>
            </a:r>
          </a:p>
          <a:p>
            <a:r>
              <a:rPr kumimoji="0" lang="en-US" sz="1200" b="1" kern="1200" dirty="0" smtClean="0">
                <a:solidFill>
                  <a:schemeClr val="lt1"/>
                </a:solidFill>
                <a:latin typeface="+mn-lt"/>
                <a:ea typeface="+mn-ea"/>
                <a:cs typeface="+mn-cs"/>
              </a:rPr>
              <a:t>order by </a:t>
            </a:r>
            <a:r>
              <a:rPr kumimoji="0" lang="en-US" sz="1200" b="1" kern="1200" dirty="0" err="1" smtClean="0">
                <a:solidFill>
                  <a:schemeClr val="lt1"/>
                </a:solidFill>
                <a:latin typeface="+mn-lt"/>
                <a:ea typeface="+mn-ea"/>
                <a:cs typeface="+mn-cs"/>
              </a:rPr>
              <a:t>St_Id</a:t>
            </a:r>
            <a:endParaRPr kumimoji="0" lang="en-US" sz="1200" b="1" kern="1200" dirty="0" smtClean="0">
              <a:solidFill>
                <a:schemeClr val="lt1"/>
              </a:solidFill>
              <a:latin typeface="+mn-lt"/>
              <a:ea typeface="+mn-ea"/>
              <a:cs typeface="+mn-cs"/>
            </a:endParaRPr>
          </a:p>
          <a:p>
            <a:endParaRPr lang="ar-EG" dirty="0"/>
          </a:p>
        </p:txBody>
      </p:sp>
      <p:sp>
        <p:nvSpPr>
          <p:cNvPr id="4" name="Slide Number Placeholder 3"/>
          <p:cNvSpPr>
            <a:spLocks noGrp="1"/>
          </p:cNvSpPr>
          <p:nvPr>
            <p:ph type="sldNum" sz="quarter" idx="10"/>
          </p:nvPr>
        </p:nvSpPr>
        <p:spPr/>
        <p:txBody>
          <a:bodyPr/>
          <a:lstStyle/>
          <a:p>
            <a:fld id="{5D4D8878-7040-42AE-95AD-CEC8B39B987A}" type="slidenum">
              <a:rPr lang="ar-EG" smtClean="0"/>
              <a:t>31</a:t>
            </a:fld>
            <a:endParaRPr lang="ar-EG"/>
          </a:p>
        </p:txBody>
      </p:sp>
    </p:spTree>
    <p:extLst>
      <p:ext uri="{BB962C8B-B14F-4D97-AF65-F5344CB8AC3E}">
        <p14:creationId xmlns:p14="http://schemas.microsoft.com/office/powerpoint/2010/main" val="153780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if the result set has ten rows, </a:t>
            </a:r>
            <a:r>
              <a:rPr lang="en-US" dirty="0" err="1" smtClean="0"/>
              <a:t>thenNTILE</a:t>
            </a:r>
            <a:r>
              <a:rPr lang="en-US" dirty="0" smtClean="0"/>
              <a:t>(5)would split the ten rows into five</a:t>
            </a:r>
          </a:p>
          <a:p>
            <a:r>
              <a:rPr lang="en-US" dirty="0" smtClean="0"/>
              <a:t>equally sized tiles with two rows in each tile in the order of </a:t>
            </a:r>
            <a:r>
              <a:rPr lang="en-US" dirty="0" err="1" smtClean="0"/>
              <a:t>theOVER</a:t>
            </a:r>
            <a:r>
              <a:rPr lang="en-US" dirty="0" smtClean="0"/>
              <a:t>()</a:t>
            </a:r>
            <a:r>
              <a:rPr lang="en-US" dirty="0" err="1" smtClean="0"/>
              <a:t>clause’sORDER</a:t>
            </a:r>
            <a:r>
              <a:rPr lang="en-US" dirty="0" smtClean="0"/>
              <a:t> BY.</a:t>
            </a:r>
          </a:p>
          <a:p>
            <a:r>
              <a:rPr lang="en-US" dirty="0" smtClean="0"/>
              <a:t>If the number of rows is not evenly divisible by the number of tiles, then the tiles get the extra row.</a:t>
            </a:r>
          </a:p>
          <a:p>
            <a:r>
              <a:rPr lang="en-US" dirty="0" smtClean="0"/>
              <a:t>For example, for 74 rows and 10 tiles, the first 4 tiles get 8 rows each, and tiles 5 through 10 get</a:t>
            </a:r>
          </a:p>
          <a:p>
            <a:r>
              <a:rPr lang="en-US" dirty="0" smtClean="0"/>
              <a:t>7 rows each. This can skew the results for smaller data sets. For example, 15 rows into 10 tiles would</a:t>
            </a:r>
          </a:p>
          <a:p>
            <a:r>
              <a:rPr lang="en-US" dirty="0" smtClean="0"/>
              <a:t>place 10 rows in the lower five tiles and only place five tiles in the upper five tiles. But for larger data</a:t>
            </a:r>
          </a:p>
          <a:p>
            <a:r>
              <a:rPr lang="en-US" dirty="0" smtClean="0"/>
              <a:t>sets — splitting a few hundred rows into 100 tiles, for example — it works great.</a:t>
            </a:r>
          </a:p>
          <a:p>
            <a:r>
              <a:rPr lang="en-US" dirty="0" smtClean="0"/>
              <a:t>This rule also applies if there are fewer rows than tiles. The rows are not spread across all tiles; instead,</a:t>
            </a:r>
          </a:p>
          <a:p>
            <a:r>
              <a:rPr lang="en-US" dirty="0" smtClean="0"/>
              <a:t>the tiles are filled until the rows are consumed. For example, if five rows are split </a:t>
            </a:r>
            <a:r>
              <a:rPr lang="en-US" dirty="0" err="1" smtClean="0"/>
              <a:t>usingNTILE</a:t>
            </a:r>
            <a:r>
              <a:rPr lang="en-US" dirty="0" smtClean="0"/>
              <a:t>(10),</a:t>
            </a:r>
          </a:p>
          <a:p>
            <a:r>
              <a:rPr lang="en-US" dirty="0" smtClean="0"/>
              <a:t>the result set would not use tiles 1, 3, 5, 7, and 9, but instead show tiles 1, 2, 3, 4, and 5.</a:t>
            </a:r>
            <a:endParaRPr lang="ar-EG" dirty="0"/>
          </a:p>
        </p:txBody>
      </p:sp>
      <p:sp>
        <p:nvSpPr>
          <p:cNvPr id="4" name="Slide Number Placeholder 3"/>
          <p:cNvSpPr>
            <a:spLocks noGrp="1"/>
          </p:cNvSpPr>
          <p:nvPr>
            <p:ph type="sldNum" sz="quarter" idx="10"/>
          </p:nvPr>
        </p:nvSpPr>
        <p:spPr/>
        <p:txBody>
          <a:bodyPr/>
          <a:lstStyle/>
          <a:p>
            <a:fld id="{5D4D8878-7040-42AE-95AD-CEC8B39B987A}" type="slidenum">
              <a:rPr lang="ar-EG" smtClean="0"/>
              <a:t>32</a:t>
            </a:fld>
            <a:endParaRPr lang="ar-EG"/>
          </a:p>
        </p:txBody>
      </p:sp>
    </p:spTree>
    <p:extLst>
      <p:ext uri="{BB962C8B-B14F-4D97-AF65-F5344CB8AC3E}">
        <p14:creationId xmlns:p14="http://schemas.microsoft.com/office/powerpoint/2010/main" val="496348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 can use aggregate function with partitioning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*,sum(salary) over (partition by </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salary_sum</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Instructor</a:t>
            </a:r>
          </a:p>
          <a:p>
            <a:endParaRPr lang="en-US" dirty="0" smtClean="0"/>
          </a:p>
          <a:p>
            <a:endParaRPr lang="ar-EG" dirty="0"/>
          </a:p>
        </p:txBody>
      </p:sp>
      <p:sp>
        <p:nvSpPr>
          <p:cNvPr id="4" name="Slide Number Placeholder 3"/>
          <p:cNvSpPr>
            <a:spLocks noGrp="1"/>
          </p:cNvSpPr>
          <p:nvPr>
            <p:ph type="sldNum" sz="quarter" idx="10"/>
          </p:nvPr>
        </p:nvSpPr>
        <p:spPr/>
        <p:txBody>
          <a:bodyPr/>
          <a:lstStyle/>
          <a:p>
            <a:fld id="{5D4D8878-7040-42AE-95AD-CEC8B39B987A}" type="slidenum">
              <a:rPr lang="ar-EG" smtClean="0"/>
              <a:t>34</a:t>
            </a:fld>
            <a:endParaRPr lang="ar-EG"/>
          </a:p>
        </p:txBody>
      </p:sp>
    </p:spTree>
    <p:extLst>
      <p:ext uri="{BB962C8B-B14F-4D97-AF65-F5344CB8AC3E}">
        <p14:creationId xmlns:p14="http://schemas.microsoft.com/office/powerpoint/2010/main" val="1075034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t>
            </a:r>
            <a:r>
              <a:rPr lang="en-US" dirty="0" smtClean="0"/>
              <a:t>don’t recommend designing an application around updatable views. Views are best used as an abstraction</a:t>
            </a:r>
          </a:p>
          <a:p>
            <a:r>
              <a:rPr lang="en-US" dirty="0" smtClean="0"/>
              <a:t>layer for ad hoc queries and reports, not for power users to update data, and certainly not for forms,</a:t>
            </a:r>
          </a:p>
          <a:p>
            <a:r>
              <a:rPr lang="en-US" dirty="0" smtClean="0"/>
              <a:t>websites, or client applications to update the database.</a:t>
            </a:r>
          </a:p>
          <a:p>
            <a:endParaRPr lang="en-US" dirty="0" smtClean="0"/>
          </a:p>
          <a:p>
            <a:r>
              <a:rPr lang="en-US" dirty="0" smtClean="0"/>
              <a:t>Only one table may be updated. If the view includes joins, then </a:t>
            </a:r>
            <a:r>
              <a:rPr lang="en-US" dirty="0" err="1" smtClean="0"/>
              <a:t>theUPDATEstatement</a:t>
            </a:r>
            <a:r>
              <a:rPr lang="en-US" dirty="0" smtClean="0"/>
              <a:t> that</a:t>
            </a:r>
          </a:p>
          <a:p>
            <a:r>
              <a:rPr lang="en-US" dirty="0" smtClean="0"/>
              <a:t>references the view must change columns in only one table.</a:t>
            </a:r>
          </a:p>
          <a:p>
            <a:r>
              <a:rPr lang="en-US" dirty="0" smtClean="0"/>
              <a:t>■ Aggregate functions </a:t>
            </a:r>
            <a:r>
              <a:rPr lang="en-US" dirty="0" err="1" smtClean="0"/>
              <a:t>orGROUP</a:t>
            </a:r>
            <a:r>
              <a:rPr lang="en-US" dirty="0" smtClean="0"/>
              <a:t> BYs in the view will cause the view to be non-updatable. SQL</a:t>
            </a:r>
          </a:p>
          <a:p>
            <a:r>
              <a:rPr lang="en-US" dirty="0" smtClean="0"/>
              <a:t>Server couldn’t possibly determine which of the summarized rows should be updated.</a:t>
            </a:r>
          </a:p>
          <a:p>
            <a:r>
              <a:rPr lang="en-US" dirty="0" smtClean="0"/>
              <a:t>■ If the view includes a </a:t>
            </a:r>
            <a:r>
              <a:rPr lang="en-US" dirty="0" err="1" smtClean="0"/>
              <a:t>subquery</a:t>
            </a:r>
            <a:r>
              <a:rPr lang="en-US" dirty="0" smtClean="0"/>
              <a:t> as a derived table, and any columns from the </a:t>
            </a:r>
            <a:r>
              <a:rPr lang="en-US" dirty="0" err="1" smtClean="0"/>
              <a:t>subquery</a:t>
            </a:r>
            <a:r>
              <a:rPr lang="en-US" dirty="0" smtClean="0"/>
              <a:t> are</a:t>
            </a:r>
          </a:p>
          <a:p>
            <a:r>
              <a:rPr lang="en-US" dirty="0" smtClean="0"/>
              <a:t>exposed as output from the view, then the view is not updateable. However, aggregates are</a:t>
            </a:r>
          </a:p>
          <a:p>
            <a:r>
              <a:rPr lang="en-US" dirty="0" smtClean="0"/>
              <a:t>permitted in a </a:t>
            </a:r>
            <a:r>
              <a:rPr lang="en-US" dirty="0" err="1" smtClean="0"/>
              <a:t>subquery</a:t>
            </a:r>
            <a:r>
              <a:rPr lang="en-US" dirty="0" smtClean="0"/>
              <a:t> that is being used as a derived table, so long as any columns from the</a:t>
            </a:r>
          </a:p>
          <a:p>
            <a:r>
              <a:rPr lang="en-US" dirty="0" smtClean="0"/>
              <a:t>aggregate </a:t>
            </a:r>
            <a:r>
              <a:rPr lang="en-US" dirty="0" err="1" smtClean="0"/>
              <a:t>subquery</a:t>
            </a:r>
            <a:r>
              <a:rPr lang="en-US" dirty="0" smtClean="0"/>
              <a:t> are not in the output columns of the view.</a:t>
            </a:r>
          </a:p>
          <a:p>
            <a:endParaRPr lang="en-US" dirty="0"/>
          </a:p>
        </p:txBody>
      </p:sp>
      <p:sp>
        <p:nvSpPr>
          <p:cNvPr id="4" name="Slide Number Placeholder 3"/>
          <p:cNvSpPr>
            <a:spLocks noGrp="1"/>
          </p:cNvSpPr>
          <p:nvPr>
            <p:ph type="sldNum" sz="quarter" idx="10"/>
          </p:nvPr>
        </p:nvSpPr>
        <p:spPr/>
        <p:txBody>
          <a:bodyPr/>
          <a:lstStyle/>
          <a:p>
            <a:fld id="{04A254AC-6387-4E3D-B828-ED87B5DEADF8}" type="slidenum">
              <a:rPr lang="en-US" smtClean="0"/>
              <a:t>42</a:t>
            </a:fld>
            <a:endParaRPr lang="en-US"/>
          </a:p>
        </p:txBody>
      </p:sp>
    </p:spTree>
    <p:extLst>
      <p:ext uri="{BB962C8B-B14F-4D97-AF65-F5344CB8AC3E}">
        <p14:creationId xmlns:p14="http://schemas.microsoft.com/office/powerpoint/2010/main" val="3715267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When constructing unions, there are a few rules to understand:</a:t>
            </a:r>
          </a:p>
          <a:p>
            <a:pPr algn="l" rtl="0"/>
            <a:r>
              <a:rPr lang="en-US" sz="1200" b="0" i="0" u="none" strike="noStrike" kern="1200" baseline="0" dirty="0" smtClean="0">
                <a:solidFill>
                  <a:schemeClr val="tx1"/>
                </a:solidFill>
                <a:latin typeface="+mn-lt"/>
                <a:ea typeface="+mn-ea"/>
                <a:cs typeface="+mn-cs"/>
              </a:rPr>
              <a:t>■ Every SELECT must have the same number of columns, and each column must share the same</a:t>
            </a:r>
          </a:p>
          <a:p>
            <a:pPr algn="l" rtl="0"/>
            <a:r>
              <a:rPr lang="en-US" sz="1200" b="0" i="0" u="none" strike="noStrike" kern="1200" baseline="0" dirty="0" smtClean="0">
                <a:solidFill>
                  <a:schemeClr val="tx1"/>
                </a:solidFill>
                <a:latin typeface="+mn-lt"/>
                <a:ea typeface="+mn-ea"/>
                <a:cs typeface="+mn-cs"/>
              </a:rPr>
              <a:t>data-type family with the columns in the other queries.</a:t>
            </a:r>
          </a:p>
          <a:p>
            <a:pPr algn="l" rtl="0"/>
            <a:r>
              <a:rPr lang="en-US" sz="1200" b="0" i="0" u="none" strike="noStrike" kern="1200" baseline="0" dirty="0" smtClean="0">
                <a:solidFill>
                  <a:schemeClr val="tx1"/>
                </a:solidFill>
                <a:latin typeface="+mn-lt"/>
                <a:ea typeface="+mn-ea"/>
                <a:cs typeface="+mn-cs"/>
              </a:rPr>
              <a:t>■ The column names, or aliases, are determined by the first SELECT.</a:t>
            </a:r>
          </a:p>
          <a:p>
            <a:pPr algn="l" rtl="0"/>
            <a:r>
              <a:rPr lang="en-US" sz="1200" b="0" i="0" u="none" strike="noStrike" kern="1200" baseline="0" dirty="0" smtClean="0">
                <a:solidFill>
                  <a:schemeClr val="tx1"/>
                </a:solidFill>
                <a:latin typeface="+mn-lt"/>
                <a:ea typeface="+mn-ea"/>
                <a:cs typeface="+mn-cs"/>
              </a:rPr>
              <a:t>■ The order by clause sorts the results of all the SELECTs and must go on the last SELECT,</a:t>
            </a:r>
          </a:p>
          <a:p>
            <a:pPr algn="l" rtl="0"/>
            <a:r>
              <a:rPr lang="en-US" sz="1200" b="0" i="0" u="none" strike="noStrike" kern="1200" baseline="0" dirty="0" smtClean="0">
                <a:solidFill>
                  <a:schemeClr val="tx1"/>
                </a:solidFill>
                <a:latin typeface="+mn-lt"/>
                <a:ea typeface="+mn-ea"/>
                <a:cs typeface="+mn-cs"/>
              </a:rPr>
              <a:t>but it uses the column names from the first SELECT.</a:t>
            </a:r>
          </a:p>
          <a:p>
            <a:pPr algn="l" rtl="0"/>
            <a:r>
              <a:rPr lang="en-US" sz="1200" b="0" i="0" u="none" strike="noStrike" kern="1200" baseline="0" dirty="0" smtClean="0">
                <a:solidFill>
                  <a:schemeClr val="tx1"/>
                </a:solidFill>
                <a:latin typeface="+mn-lt"/>
                <a:ea typeface="+mn-ea"/>
                <a:cs typeface="+mn-cs"/>
              </a:rPr>
              <a:t>■ Expressions may be added to the SELECT statements to identify the source of the row so long</a:t>
            </a:r>
          </a:p>
          <a:p>
            <a:pPr algn="l" rtl="0"/>
            <a:r>
              <a:rPr lang="en-US" sz="1200" b="0" i="0" u="none" strike="noStrike" kern="1200" baseline="0" dirty="0" smtClean="0">
                <a:solidFill>
                  <a:schemeClr val="tx1"/>
                </a:solidFill>
                <a:latin typeface="+mn-lt"/>
                <a:ea typeface="+mn-ea"/>
                <a:cs typeface="+mn-cs"/>
              </a:rPr>
              <a:t>as the column is added to every SELECT.</a:t>
            </a:r>
          </a:p>
          <a:p>
            <a:pPr algn="l" rtl="0"/>
            <a:r>
              <a:rPr lang="en-US" sz="1200" b="0" i="0" u="none" strike="noStrike" kern="1200" baseline="0" dirty="0" smtClean="0">
                <a:solidFill>
                  <a:schemeClr val="tx1"/>
                </a:solidFill>
                <a:latin typeface="+mn-lt"/>
                <a:ea typeface="+mn-ea"/>
                <a:cs typeface="+mn-cs"/>
              </a:rPr>
              <a:t>■ The union may be used as part of a SELECT into, but the INTO keyword must go in the first SELECT statement.</a:t>
            </a:r>
          </a:p>
          <a:p>
            <a:pPr algn="l" rtl="0"/>
            <a:r>
              <a:rPr lang="en-US" sz="1200" b="0" i="0" u="none" strike="noStrike" kern="1200" baseline="0" dirty="0" smtClean="0">
                <a:solidFill>
                  <a:schemeClr val="tx1"/>
                </a:solidFill>
                <a:latin typeface="+mn-lt"/>
                <a:ea typeface="+mn-ea"/>
                <a:cs typeface="+mn-cs"/>
              </a:rPr>
              <a:t>■ The basic SELECT command defaults to all rows unless DISTINCT is specified; the union is</a:t>
            </a:r>
          </a:p>
          <a:p>
            <a:pPr algn="l" rtl="0"/>
            <a:r>
              <a:rPr lang="en-US" sz="1200" b="0" i="0" u="none" strike="noStrike" kern="1200" baseline="0" dirty="0" smtClean="0">
                <a:solidFill>
                  <a:schemeClr val="tx1"/>
                </a:solidFill>
                <a:latin typeface="+mn-lt"/>
                <a:ea typeface="+mn-ea"/>
                <a:cs typeface="+mn-cs"/>
              </a:rPr>
              <a:t>the opposite. By default, the union performs a DISTINCT; if you wish to change this behavior</a:t>
            </a:r>
          </a:p>
          <a:p>
            <a:pPr algn="l" rtl="0"/>
            <a:r>
              <a:rPr lang="en-US" sz="1200" b="0" i="0" u="none" strike="noStrike" kern="1200" baseline="0" dirty="0" smtClean="0">
                <a:solidFill>
                  <a:schemeClr val="tx1"/>
                </a:solidFill>
                <a:latin typeface="+mn-lt"/>
                <a:ea typeface="+mn-ea"/>
                <a:cs typeface="+mn-cs"/>
              </a:rPr>
              <a:t>you must specify the keyword ALL. </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a:t>
            </a:fld>
            <a:endParaRPr lang="ar-EG"/>
          </a:p>
        </p:txBody>
      </p:sp>
    </p:spTree>
    <p:extLst>
      <p:ext uri="{BB962C8B-B14F-4D97-AF65-F5344CB8AC3E}">
        <p14:creationId xmlns:p14="http://schemas.microsoft.com/office/powerpoint/2010/main" val="198117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It also called Nested queries</a:t>
            </a:r>
          </a:p>
          <a:p>
            <a:pPr algn="l" rtl="0"/>
            <a:endParaRPr lang="en-US" dirty="0" smtClean="0"/>
          </a:p>
          <a:p>
            <a:pPr algn="l" rtl="0"/>
            <a:r>
              <a:rPr lang="en-US" sz="1200" b="0" i="0" u="none" strike="noStrike" kern="1200" baseline="0" dirty="0" smtClean="0">
                <a:solidFill>
                  <a:schemeClr val="tx1"/>
                </a:solidFill>
                <a:latin typeface="+mn-lt"/>
                <a:ea typeface="+mn-ea"/>
                <a:cs typeface="+mn-cs"/>
              </a:rPr>
              <a:t>A </a:t>
            </a:r>
            <a:r>
              <a:rPr lang="en-US" sz="1200" b="0" i="1" u="none" strike="noStrike" kern="1200" baseline="0" dirty="0" smtClean="0">
                <a:solidFill>
                  <a:schemeClr val="tx1"/>
                </a:solidFill>
                <a:latin typeface="+mn-lt"/>
                <a:ea typeface="+mn-ea"/>
                <a:cs typeface="+mn-cs"/>
              </a:rPr>
              <a:t>subquery </a:t>
            </a:r>
            <a:r>
              <a:rPr lang="en-US" sz="1200" b="0" i="0" u="none" strike="noStrike" kern="1200" baseline="0" dirty="0" smtClean="0">
                <a:solidFill>
                  <a:schemeClr val="tx1"/>
                </a:solidFill>
                <a:latin typeface="+mn-lt"/>
                <a:ea typeface="+mn-ea"/>
                <a:cs typeface="+mn-cs"/>
              </a:rPr>
              <a:t>is an embedded SQL statement within an outer query</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6</a:t>
            </a:fld>
            <a:endParaRPr lang="ar-EG"/>
          </a:p>
        </p:txBody>
      </p:sp>
    </p:spTree>
    <p:extLst>
      <p:ext uri="{BB962C8B-B14F-4D97-AF65-F5344CB8AC3E}">
        <p14:creationId xmlns:p14="http://schemas.microsoft.com/office/powerpoint/2010/main" val="187783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Every subquery has an outer query that it belongs to. Self-contained subqueries are subqueries that</a:t>
            </a:r>
          </a:p>
          <a:p>
            <a:pPr algn="l" rtl="0"/>
            <a:r>
              <a:rPr lang="en-US" sz="1200" b="0" i="0" u="none" strike="noStrike" kern="1200" baseline="0" dirty="0" smtClean="0">
                <a:solidFill>
                  <a:schemeClr val="tx1"/>
                </a:solidFill>
                <a:latin typeface="+mn-lt"/>
                <a:ea typeface="+mn-ea"/>
                <a:cs typeface="+mn-cs"/>
              </a:rPr>
              <a:t>are independent of the outer query that they belong to. Self-contained subqueries are very convenient</a:t>
            </a:r>
          </a:p>
          <a:p>
            <a:pPr algn="l" rtl="0"/>
            <a:r>
              <a:rPr lang="en-US" sz="1200" b="0" i="0" u="none" strike="noStrike" kern="1200" baseline="0" dirty="0" smtClean="0">
                <a:solidFill>
                  <a:schemeClr val="tx1"/>
                </a:solidFill>
                <a:latin typeface="+mn-lt"/>
                <a:ea typeface="+mn-ea"/>
                <a:cs typeface="+mn-cs"/>
              </a:rPr>
              <a:t>to debug, because you can always highlight the subquery code, run it, and ensure that it does</a:t>
            </a:r>
          </a:p>
          <a:p>
            <a:pPr algn="l" rtl="0"/>
            <a:r>
              <a:rPr lang="en-US" sz="1200" b="0" i="0" u="none" strike="noStrike" kern="1200" baseline="0" dirty="0" smtClean="0">
                <a:solidFill>
                  <a:schemeClr val="tx1"/>
                </a:solidFill>
                <a:latin typeface="+mn-lt"/>
                <a:ea typeface="+mn-ea"/>
                <a:cs typeface="+mn-cs"/>
              </a:rPr>
              <a:t>what it’s supposed to do.</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9</a:t>
            </a:fld>
            <a:endParaRPr lang="ar-EG"/>
          </a:p>
        </p:txBody>
      </p:sp>
    </p:spTree>
    <p:extLst>
      <p:ext uri="{BB962C8B-B14F-4D97-AF65-F5344CB8AC3E}">
        <p14:creationId xmlns:p14="http://schemas.microsoft.com/office/powerpoint/2010/main" val="1567327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The logical execution</a:t>
            </a:r>
          </a:p>
          <a:p>
            <a:pPr algn="l" rtl="0"/>
            <a:r>
              <a:rPr lang="en-US" sz="1200" b="0" i="0" u="none" strike="noStrike" kern="1200" baseline="0" dirty="0" smtClean="0">
                <a:solidFill>
                  <a:schemeClr val="tx1"/>
                </a:solidFill>
                <a:latin typeface="+mn-lt"/>
                <a:ea typeface="+mn-ea"/>
                <a:cs typeface="+mn-cs"/>
              </a:rPr>
              <a:t>order is as follows:</a:t>
            </a:r>
          </a:p>
          <a:p>
            <a:pPr algn="l" rtl="0"/>
            <a:r>
              <a:rPr lang="en-US" sz="1200" b="1" i="0" u="none" strike="noStrike" kern="1200" baseline="0" dirty="0" smtClean="0">
                <a:solidFill>
                  <a:schemeClr val="tx1"/>
                </a:solidFill>
                <a:latin typeface="+mn-lt"/>
                <a:ea typeface="+mn-ea"/>
                <a:cs typeface="+mn-cs"/>
              </a:rPr>
              <a:t>1. </a:t>
            </a:r>
            <a:r>
              <a:rPr lang="en-US" sz="1200" b="0" i="0" u="none" strike="noStrike" kern="1200" baseline="0" dirty="0" smtClean="0">
                <a:solidFill>
                  <a:schemeClr val="tx1"/>
                </a:solidFill>
                <a:latin typeface="+mn-lt"/>
                <a:ea typeface="+mn-ea"/>
                <a:cs typeface="+mn-cs"/>
              </a:rPr>
              <a:t>The outer query is executed once.</a:t>
            </a:r>
          </a:p>
          <a:p>
            <a:pPr algn="l" rtl="0"/>
            <a:r>
              <a:rPr lang="en-US" sz="1200" b="1" i="0" u="none" strike="noStrike" kern="1200" baseline="0" dirty="0" smtClean="0">
                <a:solidFill>
                  <a:schemeClr val="tx1"/>
                </a:solidFill>
                <a:latin typeface="+mn-lt"/>
                <a:ea typeface="+mn-ea"/>
                <a:cs typeface="+mn-cs"/>
              </a:rPr>
              <a:t>2. </a:t>
            </a:r>
            <a:r>
              <a:rPr lang="en-US" sz="1200" b="0" i="0" u="none" strike="noStrike" kern="1200" baseline="0" dirty="0" smtClean="0">
                <a:solidFill>
                  <a:schemeClr val="tx1"/>
                </a:solidFill>
                <a:latin typeface="+mn-lt"/>
                <a:ea typeface="+mn-ea"/>
                <a:cs typeface="+mn-cs"/>
              </a:rPr>
              <a:t>The subquery is executed once for every row in the outer query, substituting the values from</a:t>
            </a:r>
          </a:p>
          <a:p>
            <a:pPr algn="l" rtl="0"/>
            <a:r>
              <a:rPr lang="en-US" sz="1200" b="0" i="0" u="none" strike="noStrike" kern="1200" baseline="0" dirty="0" smtClean="0">
                <a:solidFill>
                  <a:schemeClr val="tx1"/>
                </a:solidFill>
                <a:latin typeface="+mn-lt"/>
                <a:ea typeface="+mn-ea"/>
                <a:cs typeface="+mn-cs"/>
              </a:rPr>
              <a:t>the outer query into each execution of the subquery.</a:t>
            </a:r>
          </a:p>
          <a:p>
            <a:pPr algn="l" rtl="0"/>
            <a:r>
              <a:rPr lang="en-US" sz="1200" b="1" i="0" u="none" strike="noStrike" kern="1200" baseline="0" dirty="0" smtClean="0">
                <a:solidFill>
                  <a:schemeClr val="tx1"/>
                </a:solidFill>
                <a:latin typeface="+mn-lt"/>
                <a:ea typeface="+mn-ea"/>
                <a:cs typeface="+mn-cs"/>
              </a:rPr>
              <a:t>3. </a:t>
            </a:r>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subquery’s</a:t>
            </a:r>
            <a:r>
              <a:rPr lang="en-US" sz="1200" b="0" i="0" u="none" strike="noStrike" kern="1200" baseline="0" dirty="0" smtClean="0">
                <a:solidFill>
                  <a:schemeClr val="tx1"/>
                </a:solidFill>
                <a:latin typeface="+mn-lt"/>
                <a:ea typeface="+mn-ea"/>
                <a:cs typeface="+mn-cs"/>
              </a:rPr>
              <a:t> results are integrated into the result set.</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11</a:t>
            </a:fld>
            <a:endParaRPr lang="ar-EG"/>
          </a:p>
        </p:txBody>
      </p:sp>
    </p:spTree>
    <p:extLst>
      <p:ext uri="{BB962C8B-B14F-4D97-AF65-F5344CB8AC3E}">
        <p14:creationId xmlns:p14="http://schemas.microsoft.com/office/powerpoint/2010/main" val="283909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Employees take maximum salary in each </a:t>
            </a:r>
            <a:r>
              <a:rPr lang="en-US" dirty="0" err="1" smtClean="0"/>
              <a:t>departement</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13</a:t>
            </a:fld>
            <a:endParaRPr lang="ar-EG"/>
          </a:p>
        </p:txBody>
      </p:sp>
    </p:spTree>
    <p:extLst>
      <p:ext uri="{BB962C8B-B14F-4D97-AF65-F5344CB8AC3E}">
        <p14:creationId xmlns:p14="http://schemas.microsoft.com/office/powerpoint/2010/main" val="422428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A special GROUPING() function is true when the row is a subtotal or grand total row for the group.</a:t>
            </a:r>
          </a:p>
          <a:p>
            <a:pPr algn="l" rtl="0"/>
            <a:endParaRPr lang="en-US" sz="1200" b="0" i="0" u="none" strike="noStrike" kern="1200" baseline="0" dirty="0" smtClean="0">
              <a:solidFill>
                <a:schemeClr val="tx1"/>
              </a:solidFill>
              <a:latin typeface="+mn-lt"/>
              <a:ea typeface="+mn-ea"/>
              <a:cs typeface="+mn-cs"/>
            </a:endParaRPr>
          </a:p>
          <a:p>
            <a:pPr algn="l" rtl="0"/>
            <a:r>
              <a:rPr lang="en-US" sz="1200" b="0" i="0" kern="1200" dirty="0" smtClean="0">
                <a:solidFill>
                  <a:schemeClr val="tx1"/>
                </a:solidFill>
                <a:effectLst/>
                <a:latin typeface="+mn-lt"/>
                <a:ea typeface="+mn-ea"/>
                <a:cs typeface="+mn-cs"/>
              </a:rPr>
              <a:t>In order to distinguish the NULL values that are returned because of the usage of the ROLLUP() and/or CUBE() functions versus actual NULL values in the tables.</a:t>
            </a:r>
          </a:p>
          <a:p>
            <a:pPr algn="l" rtl="0"/>
            <a:endParaRPr lang="en-US" sz="1200" b="0" i="0" u="none" strike="noStrike" kern="1200" baseline="0" dirty="0" smtClean="0">
              <a:solidFill>
                <a:schemeClr val="tx1"/>
              </a:solidFill>
              <a:effectLst/>
              <a:latin typeface="+mn-lt"/>
              <a:ea typeface="+mn-ea"/>
              <a:cs typeface="+mn-cs"/>
            </a:endParaRPr>
          </a:p>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Dept_Id,Salary,count</a:t>
            </a:r>
            <a:r>
              <a:rPr lang="en-US" sz="1200" kern="1200" dirty="0" smtClean="0">
                <a:solidFill>
                  <a:schemeClr val="tx1"/>
                </a:solidFill>
                <a:latin typeface="+mn-lt"/>
                <a:ea typeface="+mn-ea"/>
                <a:cs typeface="+mn-cs"/>
              </a:rPr>
              <a:t>(*) as 'CNT',GROUPING(Salary) </a:t>
            </a:r>
            <a:r>
              <a:rPr lang="en-US" sz="1200" kern="1200" dirty="0" err="1" smtClean="0">
                <a:solidFill>
                  <a:schemeClr val="tx1"/>
                </a:solidFill>
                <a:latin typeface="+mn-lt"/>
                <a:ea typeface="+mn-ea"/>
                <a:cs typeface="+mn-cs"/>
              </a:rPr>
              <a:t>as'GRP</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group by rollup(</a:t>
            </a:r>
            <a:r>
              <a:rPr lang="en-US" sz="1200" kern="1200" dirty="0" err="1" smtClean="0">
                <a:solidFill>
                  <a:schemeClr val="tx1"/>
                </a:solidFill>
                <a:latin typeface="+mn-lt"/>
                <a:ea typeface="+mn-ea"/>
                <a:cs typeface="+mn-cs"/>
              </a:rPr>
              <a:t>Dept_Id,Salary</a:t>
            </a:r>
            <a:r>
              <a:rPr lang="en-US" sz="1200" kern="1200" dirty="0" smtClean="0">
                <a:solidFill>
                  <a:schemeClr val="tx1"/>
                </a:solidFill>
                <a:latin typeface="+mn-lt"/>
                <a:ea typeface="+mn-ea"/>
                <a:cs typeface="+mn-cs"/>
              </a:rPr>
              <a:t>)</a:t>
            </a:r>
          </a:p>
          <a:p>
            <a:pPr algn="l" rtl="0"/>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Here for every dept. there is sum of salaries</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GrOUPING</a:t>
            </a:r>
            <a:r>
              <a:rPr lang="en-US" sz="1200" kern="1200" baseline="0" dirty="0" smtClean="0">
                <a:solidFill>
                  <a:schemeClr val="tx1"/>
                </a:solidFill>
                <a:latin typeface="+mn-lt"/>
                <a:ea typeface="+mn-ea"/>
                <a:cs typeface="+mn-cs"/>
              </a:rPr>
              <a:t> will return 1.</a:t>
            </a:r>
          </a:p>
          <a:p>
            <a:pPr algn="l" rtl="0"/>
            <a:endParaRPr lang="en-US" sz="1200" kern="1200" baseline="0" dirty="0" smtClean="0">
              <a:solidFill>
                <a:schemeClr val="tx1"/>
              </a:solidFill>
              <a:latin typeface="+mn-lt"/>
              <a:ea typeface="+mn-ea"/>
              <a:cs typeface="+mn-cs"/>
            </a:endParaRPr>
          </a:p>
          <a:p>
            <a:pPr algn="l" rtl="0"/>
            <a:r>
              <a:rPr lang="en-US" sz="1200" kern="1200" baseline="0" dirty="0" smtClean="0">
                <a:solidFill>
                  <a:schemeClr val="tx1"/>
                </a:solidFill>
                <a:latin typeface="+mn-lt"/>
                <a:ea typeface="+mn-ea"/>
                <a:cs typeface="+mn-cs"/>
              </a:rPr>
              <a:t>Hint: search about GROUPINGID()</a:t>
            </a:r>
            <a:endParaRPr lang="en-US" sz="1200" kern="1200" dirty="0" smtClean="0">
              <a:solidFill>
                <a:schemeClr val="tx1"/>
              </a:solidFill>
              <a:latin typeface="+mn-lt"/>
              <a:ea typeface="+mn-ea"/>
              <a:cs typeface="+mn-cs"/>
            </a:endParaRPr>
          </a:p>
          <a:p>
            <a:pPr algn="l" rtl="0"/>
            <a:endParaRPr lang="en-US" sz="1200" b="0" i="0" u="none" strike="noStrike" kern="1200" baseline="0" dirty="0" smtClean="0">
              <a:solidFill>
                <a:schemeClr val="tx1"/>
              </a:solidFill>
              <a:effectLst/>
              <a:latin typeface="+mn-lt"/>
              <a:ea typeface="+mn-ea"/>
              <a:cs typeface="+mn-cs"/>
            </a:endParaRPr>
          </a:p>
          <a:p>
            <a:pPr algn="l" rtl="0"/>
            <a:endParaRPr lang="en-US" sz="1600" b="0" i="0" u="none" strike="noStrike" kern="1200" baseline="0" dirty="0" smtClean="0">
              <a:solidFill>
                <a:schemeClr val="tx1"/>
              </a:solidFill>
              <a:latin typeface="+mn-lt"/>
              <a:ea typeface="+mn-ea"/>
              <a:cs typeface="+mn-cs"/>
            </a:endParaRPr>
          </a:p>
          <a:p>
            <a:pPr algn="l" rtl="0"/>
            <a:endParaRPr lang="en-US" sz="1600" b="0" i="0" u="none" strike="noStrike" kern="1200" baseline="0" dirty="0" smtClean="0">
              <a:solidFill>
                <a:schemeClr val="tx1"/>
              </a:solidFill>
              <a:latin typeface="+mn-lt"/>
              <a:ea typeface="+mn-ea"/>
              <a:cs typeface="+mn-cs"/>
            </a:endParaRPr>
          </a:p>
          <a:p>
            <a:pPr algn="l" rtl="0"/>
            <a:endParaRPr lang="en-US" sz="1600" b="0" i="0" u="none" strike="noStrike" kern="1200" baseline="0" dirty="0" smtClean="0">
              <a:solidFill>
                <a:schemeClr val="tx1"/>
              </a:solidFill>
              <a:latin typeface="+mn-lt"/>
              <a:ea typeface="+mn-ea"/>
              <a:cs typeface="+mn-cs"/>
            </a:endParaRPr>
          </a:p>
          <a:p>
            <a:pPr algn="l" rtl="0"/>
            <a:r>
              <a:rPr lang="en-US" sz="1600" b="0" i="0" u="none" strike="noStrike" kern="1200" baseline="0" dirty="0" smtClean="0">
                <a:solidFill>
                  <a:schemeClr val="tx1"/>
                </a:solidFill>
                <a:latin typeface="+mn-lt"/>
                <a:ea typeface="+mn-ea"/>
                <a:cs typeface="+mn-cs"/>
              </a:rPr>
              <a:t>The ROLLUP and CUBE extensions to GROUP BY generate OLAP-type summaries of the data with subtotals</a:t>
            </a:r>
          </a:p>
          <a:p>
            <a:pPr algn="l" rtl="0"/>
            <a:r>
              <a:rPr lang="en-US" sz="1600" b="0" i="0" u="none" strike="noStrike" kern="1200" baseline="0" dirty="0" smtClean="0">
                <a:solidFill>
                  <a:schemeClr val="tx1"/>
                </a:solidFill>
                <a:latin typeface="+mn-lt"/>
                <a:ea typeface="+mn-ea"/>
                <a:cs typeface="+mn-cs"/>
              </a:rPr>
              <a:t>and totals. The columns to be totaled are defined similarly to how grouping sets can define GROUP</a:t>
            </a:r>
          </a:p>
          <a:p>
            <a:pPr algn="l" rtl="0"/>
            <a:r>
              <a:rPr lang="en-US" sz="1600" b="0" i="0" u="none" strike="noStrike" kern="1200" baseline="0" dirty="0" smtClean="0">
                <a:solidFill>
                  <a:schemeClr val="tx1"/>
                </a:solidFill>
                <a:latin typeface="+mn-lt"/>
                <a:ea typeface="+mn-ea"/>
                <a:cs typeface="+mn-cs"/>
              </a:rPr>
              <a:t>BY columns.</a:t>
            </a:r>
          </a:p>
          <a:p>
            <a:pPr algn="l" rtl="0"/>
            <a:endParaRPr lang="en-US" sz="1600" b="0" i="0" u="none" strike="noStrike" kern="1200" baseline="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1) select </a:t>
            </a:r>
            <a:r>
              <a:rPr lang="en-US" sz="1200" kern="1200" dirty="0" err="1" smtClean="0">
                <a:solidFill>
                  <a:schemeClr val="tx1"/>
                </a:solidFill>
                <a:latin typeface="+mn-lt"/>
                <a:ea typeface="+mn-ea"/>
                <a:cs typeface="+mn-cs"/>
              </a:rPr>
              <a:t>Dept_Id,Salary,count</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group by cube(</a:t>
            </a:r>
            <a:r>
              <a:rPr lang="en-US" sz="1200" kern="1200" dirty="0" err="1" smtClean="0">
                <a:solidFill>
                  <a:schemeClr val="tx1"/>
                </a:solidFill>
                <a:latin typeface="+mn-lt"/>
                <a:ea typeface="+mn-ea"/>
                <a:cs typeface="+mn-cs"/>
              </a:rPr>
              <a:t>Dept_Id,Salary</a:t>
            </a:r>
            <a:r>
              <a:rPr lang="en-US" sz="1200" kern="1200" dirty="0" smtClean="0">
                <a:solidFill>
                  <a:schemeClr val="tx1"/>
                </a:solidFill>
                <a:latin typeface="+mn-lt"/>
                <a:ea typeface="+mn-ea"/>
                <a:cs typeface="+mn-cs"/>
              </a:rPr>
              <a:t>)</a:t>
            </a:r>
          </a:p>
          <a:p>
            <a:pPr algn="l" rtl="0"/>
            <a:endParaRPr lang="en-US" sz="1600" dirty="0" smtClean="0"/>
          </a:p>
          <a:p>
            <a:pPr algn="l" rtl="0"/>
            <a:r>
              <a:rPr lang="en-US" sz="1600" kern="1200" dirty="0" smtClean="0">
                <a:solidFill>
                  <a:schemeClr val="tx1"/>
                </a:solidFill>
                <a:latin typeface="+mn-lt"/>
                <a:ea typeface="+mn-ea"/>
                <a:cs typeface="+mn-cs"/>
              </a:rPr>
              <a:t>2) select </a:t>
            </a:r>
            <a:r>
              <a:rPr lang="en-US" sz="1600" kern="1200" dirty="0" err="1" smtClean="0">
                <a:solidFill>
                  <a:schemeClr val="tx1"/>
                </a:solidFill>
                <a:latin typeface="+mn-lt"/>
                <a:ea typeface="+mn-ea"/>
                <a:cs typeface="+mn-cs"/>
              </a:rPr>
              <a:t>Dept_Id,Salary,count</a:t>
            </a:r>
            <a:r>
              <a:rPr lang="en-US" sz="1600" kern="1200" dirty="0" smtClean="0">
                <a:solidFill>
                  <a:schemeClr val="tx1"/>
                </a:solidFill>
                <a:latin typeface="+mn-lt"/>
                <a:ea typeface="+mn-ea"/>
                <a:cs typeface="+mn-cs"/>
              </a:rPr>
              <a:t>(*) from Instructor</a:t>
            </a:r>
          </a:p>
          <a:p>
            <a:pPr algn="l" rtl="0"/>
            <a:r>
              <a:rPr lang="en-US" sz="1600" kern="1200" dirty="0" smtClean="0">
                <a:solidFill>
                  <a:schemeClr val="tx1"/>
                </a:solidFill>
                <a:latin typeface="+mn-lt"/>
                <a:ea typeface="+mn-ea"/>
                <a:cs typeface="+mn-cs"/>
              </a:rPr>
              <a:t>group by rollup(</a:t>
            </a:r>
            <a:r>
              <a:rPr lang="en-US" sz="1600" kern="1200" dirty="0" err="1" smtClean="0">
                <a:solidFill>
                  <a:schemeClr val="tx1"/>
                </a:solidFill>
                <a:latin typeface="+mn-lt"/>
                <a:ea typeface="+mn-ea"/>
                <a:cs typeface="+mn-cs"/>
              </a:rPr>
              <a:t>Dept_Id,Salary</a:t>
            </a:r>
            <a:r>
              <a:rPr lang="en-US" sz="1600" kern="1200" dirty="0" smtClean="0">
                <a:solidFill>
                  <a:schemeClr val="tx1"/>
                </a:solidFill>
                <a:latin typeface="+mn-lt"/>
                <a:ea typeface="+mn-ea"/>
                <a:cs typeface="+mn-cs"/>
              </a:rPr>
              <a:t>)</a:t>
            </a:r>
          </a:p>
          <a:p>
            <a:pPr algn="l" rtl="0"/>
            <a:endParaRPr lang="en-US" sz="1600" kern="1200" dirty="0" smtClean="0">
              <a:solidFill>
                <a:schemeClr val="tx1"/>
              </a:solidFill>
              <a:latin typeface="+mn-lt"/>
              <a:ea typeface="+mn-ea"/>
              <a:cs typeface="+mn-cs"/>
            </a:endParaRPr>
          </a:p>
          <a:p>
            <a:pPr algn="l" rtl="0"/>
            <a:r>
              <a:rPr lang="en-US" sz="1600" kern="1200" dirty="0" smtClean="0">
                <a:solidFill>
                  <a:schemeClr val="tx1"/>
                </a:solidFill>
                <a:latin typeface="+mn-lt"/>
                <a:ea typeface="+mn-ea"/>
                <a:cs typeface="+mn-cs"/>
              </a:rPr>
              <a:t>Subtotal</a:t>
            </a:r>
            <a:r>
              <a:rPr lang="en-US" sz="1600" kern="1200" baseline="0" dirty="0" smtClean="0">
                <a:solidFill>
                  <a:schemeClr val="tx1"/>
                </a:solidFill>
                <a:latin typeface="+mn-lt"/>
                <a:ea typeface="+mn-ea"/>
                <a:cs typeface="+mn-cs"/>
              </a:rPr>
              <a:t> here means the total of instructor for every specific department or for every specific salary</a:t>
            </a:r>
          </a:p>
          <a:p>
            <a:pPr algn="l" rtl="0"/>
            <a:endParaRPr lang="en-US" sz="1600" kern="1200" baseline="0" dirty="0" smtClean="0">
              <a:solidFill>
                <a:schemeClr val="tx1"/>
              </a:solidFill>
              <a:latin typeface="+mn-lt"/>
              <a:ea typeface="+mn-ea"/>
              <a:cs typeface="+mn-cs"/>
            </a:endParaRPr>
          </a:p>
          <a:p>
            <a:pPr algn="l" rtl="0"/>
            <a:r>
              <a:rPr lang="en-US" sz="1600" kern="1200" baseline="0" dirty="0" smtClean="0">
                <a:solidFill>
                  <a:schemeClr val="tx1"/>
                </a:solidFill>
                <a:latin typeface="+mn-lt"/>
                <a:ea typeface="+mn-ea"/>
                <a:cs typeface="+mn-cs"/>
              </a:rPr>
              <a:t>Total means total no. of instructors in any department and with any salary</a:t>
            </a:r>
            <a:endParaRPr lang="en-US" sz="1600" kern="1200" dirty="0" smtClean="0">
              <a:solidFill>
                <a:schemeClr val="tx1"/>
              </a:solidFill>
              <a:latin typeface="+mn-lt"/>
              <a:ea typeface="+mn-ea"/>
              <a:cs typeface="+mn-cs"/>
            </a:endParaRPr>
          </a:p>
          <a:p>
            <a:pPr algn="l" rtl="0"/>
            <a:endParaRPr lang="ar-EG" sz="1600" dirty="0"/>
          </a:p>
        </p:txBody>
      </p:sp>
      <p:sp>
        <p:nvSpPr>
          <p:cNvPr id="4" name="Slide Number Placeholder 3"/>
          <p:cNvSpPr>
            <a:spLocks noGrp="1"/>
          </p:cNvSpPr>
          <p:nvPr>
            <p:ph type="sldNum" sz="quarter" idx="10"/>
          </p:nvPr>
        </p:nvSpPr>
        <p:spPr/>
        <p:txBody>
          <a:bodyPr/>
          <a:lstStyle/>
          <a:p>
            <a:fld id="{001F0552-6070-4EA7-ADE3-3CE3BAAD9AB4}" type="slidenum">
              <a:rPr lang="ar-EG" smtClean="0"/>
              <a:t>16</a:t>
            </a:fld>
            <a:endParaRPr lang="ar-EG"/>
          </a:p>
        </p:txBody>
      </p:sp>
    </p:spTree>
    <p:extLst>
      <p:ext uri="{BB962C8B-B14F-4D97-AF65-F5344CB8AC3E}">
        <p14:creationId xmlns:p14="http://schemas.microsoft.com/office/powerpoint/2010/main" val="77773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Column order affects output groupings (rollup direction)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Column order doesn’t affect CUBE output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fontAlgn="base"/>
            <a:r>
              <a:rPr lang="en-US" sz="1200" b="0" i="0" kern="1200" dirty="0" smtClean="0">
                <a:solidFill>
                  <a:schemeClr val="tx1"/>
                </a:solidFill>
                <a:effectLst/>
                <a:latin typeface="+mn-lt"/>
                <a:ea typeface="+mn-ea"/>
                <a:cs typeface="+mn-cs"/>
              </a:rPr>
              <a:t>With a ROLLUP, it will have the following outputs:</a:t>
            </a:r>
          </a:p>
          <a:p>
            <a:pPr algn="l" rtl="0"/>
            <a:r>
              <a:rPr lang="en-US" sz="1200" kern="1200" dirty="0" smtClean="0">
                <a:solidFill>
                  <a:schemeClr val="tx1"/>
                </a:solidFill>
                <a:effectLst/>
                <a:latin typeface="+mn-lt"/>
                <a:ea typeface="+mn-ea"/>
                <a:cs typeface="+mn-cs"/>
              </a:rPr>
              <a:t>YEAR, MONTH, DAY</a:t>
            </a:r>
          </a:p>
          <a:p>
            <a:pPr algn="l" rtl="0"/>
            <a:r>
              <a:rPr lang="en-US" sz="1200" kern="1200" dirty="0" smtClean="0">
                <a:solidFill>
                  <a:schemeClr val="tx1"/>
                </a:solidFill>
                <a:effectLst/>
                <a:latin typeface="+mn-lt"/>
                <a:ea typeface="+mn-ea"/>
                <a:cs typeface="+mn-cs"/>
              </a:rPr>
              <a:t> YEAR, MONTH </a:t>
            </a:r>
          </a:p>
          <a:p>
            <a:pPr algn="l" rtl="0"/>
            <a:r>
              <a:rPr lang="en-US" sz="1200" kern="1200" dirty="0" smtClean="0">
                <a:solidFill>
                  <a:schemeClr val="tx1"/>
                </a:solidFill>
                <a:effectLst/>
                <a:latin typeface="+mn-lt"/>
                <a:ea typeface="+mn-ea"/>
                <a:cs typeface="+mn-cs"/>
              </a:rPr>
              <a:t>YEAR </a:t>
            </a:r>
          </a:p>
          <a:p>
            <a:pPr algn="l" rtl="0"/>
            <a:r>
              <a:rPr lang="en-US" sz="1200" kern="1200" dirty="0" smtClean="0">
                <a:solidFill>
                  <a:schemeClr val="tx1"/>
                </a:solidFill>
                <a:effectLst/>
                <a:latin typeface="+mn-lt"/>
                <a:ea typeface="+mn-ea"/>
                <a:cs typeface="+mn-cs"/>
              </a:rPr>
              <a:t>()</a:t>
            </a:r>
          </a:p>
          <a:p>
            <a:pPr algn="l" rtl="0"/>
            <a:endParaRPr lang="en-US" sz="1200" kern="1200" dirty="0" smtClean="0">
              <a:solidFill>
                <a:schemeClr val="tx1"/>
              </a:solidFill>
              <a:effectLst/>
              <a:latin typeface="+mn-lt"/>
              <a:ea typeface="+mn-ea"/>
              <a:cs typeface="+mn-cs"/>
            </a:endParaRPr>
          </a:p>
          <a:p>
            <a:pPr algn="l" rtl="0"/>
            <a:endParaRPr lang="en-US" dirty="0" smtClean="0"/>
          </a:p>
          <a:p>
            <a:pPr algn="l" rtl="0"/>
            <a:endParaRPr lang="en-US" sz="1200" kern="1200" dirty="0" smtClean="0">
              <a:solidFill>
                <a:schemeClr val="tx1"/>
              </a:solidFill>
              <a:effectLst/>
              <a:latin typeface="+mn-lt"/>
              <a:ea typeface="+mn-ea"/>
              <a:cs typeface="+mn-cs"/>
            </a:endParaRPr>
          </a:p>
          <a:p>
            <a:pPr algn="l" rtl="0"/>
            <a:endParaRPr lang="en-US" sz="1200" kern="1200" dirty="0" smtClean="0">
              <a:solidFill>
                <a:schemeClr val="tx1"/>
              </a:solidFill>
              <a:effectLst/>
              <a:latin typeface="+mn-lt"/>
              <a:ea typeface="+mn-ea"/>
              <a:cs typeface="+mn-cs"/>
            </a:endParaRPr>
          </a:p>
          <a:p>
            <a:pPr algn="l" rtl="0"/>
            <a:endParaRPr lang="en-US" sz="1200" kern="1200" dirty="0" smtClean="0">
              <a:solidFill>
                <a:schemeClr val="tx1"/>
              </a:solidFill>
              <a:effectLst/>
              <a:latin typeface="+mn-lt"/>
              <a:ea typeface="+mn-ea"/>
              <a:cs typeface="+mn-cs"/>
            </a:endParaRPr>
          </a:p>
          <a:p>
            <a:pPr algn="l" rtl="0"/>
            <a:endParaRPr lang="en-US" sz="1200" kern="1200" dirty="0" smtClean="0">
              <a:solidFill>
                <a:schemeClr val="tx1"/>
              </a:solidFill>
              <a:effectLst/>
              <a:latin typeface="+mn-lt"/>
              <a:ea typeface="+mn-ea"/>
              <a:cs typeface="+mn-cs"/>
            </a:endParaRPr>
          </a:p>
          <a:p>
            <a:pPr algn="l" rtl="0"/>
            <a:endParaRPr lang="en-US" sz="1200" kern="1200" dirty="0" smtClean="0">
              <a:solidFill>
                <a:schemeClr val="tx1"/>
              </a:solidFill>
              <a:effectLst/>
              <a:latin typeface="+mn-lt"/>
              <a:ea typeface="+mn-ea"/>
              <a:cs typeface="+mn-cs"/>
            </a:endParaRPr>
          </a:p>
          <a:p>
            <a:pPr algn="l" rtl="0" fontAlgn="base"/>
            <a:r>
              <a:rPr lang="en-US" sz="1200" b="0" i="0" kern="1200" dirty="0" smtClean="0">
                <a:solidFill>
                  <a:schemeClr val="tx1"/>
                </a:solidFill>
                <a:effectLst/>
                <a:latin typeface="+mn-lt"/>
                <a:ea typeface="+mn-ea"/>
                <a:cs typeface="+mn-cs"/>
              </a:rPr>
              <a:t>With CUBE, it will have the following:</a:t>
            </a:r>
          </a:p>
          <a:p>
            <a:pPr algn="l" rtl="0"/>
            <a:r>
              <a:rPr lang="en-US" sz="1200" kern="1200" dirty="0" smtClean="0">
                <a:solidFill>
                  <a:schemeClr val="tx1"/>
                </a:solidFill>
                <a:effectLst/>
                <a:latin typeface="+mn-lt"/>
                <a:ea typeface="+mn-ea"/>
                <a:cs typeface="+mn-cs"/>
              </a:rPr>
              <a:t>YEAR, MONTH, DAY </a:t>
            </a:r>
          </a:p>
          <a:p>
            <a:pPr algn="l" rtl="0"/>
            <a:r>
              <a:rPr lang="en-US" sz="1200" kern="1200" dirty="0" smtClean="0">
                <a:solidFill>
                  <a:schemeClr val="tx1"/>
                </a:solidFill>
                <a:effectLst/>
                <a:latin typeface="+mn-lt"/>
                <a:ea typeface="+mn-ea"/>
                <a:cs typeface="+mn-cs"/>
              </a:rPr>
              <a:t>YEAR, MONTH </a:t>
            </a:r>
          </a:p>
          <a:p>
            <a:pPr algn="l" rtl="0"/>
            <a:r>
              <a:rPr lang="en-US" sz="1200" kern="1200" dirty="0" smtClean="0">
                <a:solidFill>
                  <a:schemeClr val="tx1"/>
                </a:solidFill>
                <a:effectLst/>
                <a:latin typeface="+mn-lt"/>
                <a:ea typeface="+mn-ea"/>
                <a:cs typeface="+mn-cs"/>
              </a:rPr>
              <a:t>YEAR, DAY </a:t>
            </a:r>
          </a:p>
          <a:p>
            <a:pPr algn="l" rtl="0"/>
            <a:r>
              <a:rPr lang="en-US" sz="1200" kern="1200" dirty="0" smtClean="0">
                <a:solidFill>
                  <a:schemeClr val="tx1"/>
                </a:solidFill>
                <a:effectLst/>
                <a:latin typeface="+mn-lt"/>
                <a:ea typeface="+mn-ea"/>
                <a:cs typeface="+mn-cs"/>
              </a:rPr>
              <a:t>YEAR </a:t>
            </a:r>
          </a:p>
          <a:p>
            <a:pPr algn="l" rtl="0"/>
            <a:r>
              <a:rPr lang="en-US" sz="1200" kern="1200" dirty="0" smtClean="0">
                <a:solidFill>
                  <a:schemeClr val="tx1"/>
                </a:solidFill>
                <a:effectLst/>
                <a:latin typeface="+mn-lt"/>
                <a:ea typeface="+mn-ea"/>
                <a:cs typeface="+mn-cs"/>
              </a:rPr>
              <a:t>MONTH, DAY </a:t>
            </a:r>
          </a:p>
          <a:p>
            <a:pPr algn="l" rtl="0"/>
            <a:r>
              <a:rPr lang="en-US" sz="1200" kern="1200" dirty="0" smtClean="0">
                <a:solidFill>
                  <a:schemeClr val="tx1"/>
                </a:solidFill>
                <a:effectLst/>
                <a:latin typeface="+mn-lt"/>
                <a:ea typeface="+mn-ea"/>
                <a:cs typeface="+mn-cs"/>
              </a:rPr>
              <a:t>MONTH </a:t>
            </a:r>
          </a:p>
          <a:p>
            <a:pPr algn="l" rtl="0"/>
            <a:r>
              <a:rPr lang="en-US" sz="1200" kern="1200" dirty="0" smtClean="0">
                <a:solidFill>
                  <a:schemeClr val="tx1"/>
                </a:solidFill>
                <a:effectLst/>
                <a:latin typeface="+mn-lt"/>
                <a:ea typeface="+mn-ea"/>
                <a:cs typeface="+mn-cs"/>
              </a:rPr>
              <a:t>DAY </a:t>
            </a:r>
          </a:p>
          <a:p>
            <a:pPr algn="l" rtl="0"/>
            <a:r>
              <a:rPr lang="en-US" sz="1200" kern="1200" dirty="0" smtClean="0">
                <a:solidFill>
                  <a:schemeClr val="tx1"/>
                </a:solidFill>
                <a:effectLst/>
                <a:latin typeface="+mn-lt"/>
                <a:ea typeface="+mn-ea"/>
                <a:cs typeface="+mn-cs"/>
              </a:rPr>
              <a:t>()</a:t>
            </a:r>
            <a:endParaRPr lang="en-US" dirty="0" smtClean="0"/>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17</a:t>
            </a:fld>
            <a:endParaRPr lang="ar-EG"/>
          </a:p>
        </p:txBody>
      </p:sp>
    </p:spTree>
    <p:extLst>
      <p:ext uri="{BB962C8B-B14F-4D97-AF65-F5344CB8AC3E}">
        <p14:creationId xmlns:p14="http://schemas.microsoft.com/office/powerpoint/2010/main" val="371401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70244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51610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56712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FDE23-D4E3-4985-BAFD-7645A29F1546}"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91301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5FDE23-D4E3-4985-BAFD-7645A29F1546}"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36068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5FDE23-D4E3-4985-BAFD-7645A29F1546}"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17390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5FDE23-D4E3-4985-BAFD-7645A29F1546}" type="datetimeFigureOut">
              <a:rPr lang="en-US" smtClean="0"/>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172165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5FDE23-D4E3-4985-BAFD-7645A29F1546}" type="datetimeFigureOut">
              <a:rPr lang="en-US" smtClean="0"/>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307489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FDE23-D4E3-4985-BAFD-7645A29F1546}" type="datetimeFigureOut">
              <a:rPr lang="en-US" smtClean="0"/>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1777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FDE23-D4E3-4985-BAFD-7645A29F1546}"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236085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FDE23-D4E3-4985-BAFD-7645A29F1546}"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3F350-FFB0-4196-859D-3921274E167D}" type="slidenum">
              <a:rPr lang="en-US" smtClean="0"/>
              <a:t>‹#›</a:t>
            </a:fld>
            <a:endParaRPr lang="en-US"/>
          </a:p>
        </p:txBody>
      </p:sp>
    </p:spTree>
    <p:extLst>
      <p:ext uri="{BB962C8B-B14F-4D97-AF65-F5344CB8AC3E}">
        <p14:creationId xmlns:p14="http://schemas.microsoft.com/office/powerpoint/2010/main" val="335381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FDE23-D4E3-4985-BAFD-7645A29F1546}" type="datetimeFigureOut">
              <a:rPr lang="en-US" smtClean="0"/>
              <a:t>11/3/2017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3F350-FFB0-4196-859D-3921274E167D}" type="slidenum">
              <a:rPr lang="en-US" smtClean="0"/>
              <a:t>‹#›</a:t>
            </a:fld>
            <a:endParaRPr lang="en-US"/>
          </a:p>
        </p:txBody>
      </p:sp>
    </p:spTree>
    <p:extLst>
      <p:ext uri="{BB962C8B-B14F-4D97-AF65-F5344CB8AC3E}">
        <p14:creationId xmlns:p14="http://schemas.microsoft.com/office/powerpoint/2010/main" val="331322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ar-EG" dirty="0"/>
          </a:p>
        </p:txBody>
      </p:sp>
      <p:pic>
        <p:nvPicPr>
          <p:cNvPr id="12290" name="Picture 2" descr="E:\Intake34\SQL Server 2012\join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51275" y="1600200"/>
            <a:ext cx="5715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282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Self-Contained </a:t>
            </a:r>
            <a:r>
              <a:rPr lang="en-US" dirty="0"/>
              <a:t>Multivalued Subquery</a:t>
            </a:r>
            <a:br>
              <a:rPr lang="en-US" dirty="0"/>
            </a:br>
            <a:endParaRPr lang="ar-EG" dirty="0"/>
          </a:p>
        </p:txBody>
      </p:sp>
      <p:sp>
        <p:nvSpPr>
          <p:cNvPr id="3" name="Content Placeholder 2"/>
          <p:cNvSpPr>
            <a:spLocks noGrp="1"/>
          </p:cNvSpPr>
          <p:nvPr>
            <p:ph idx="1"/>
          </p:nvPr>
        </p:nvSpPr>
        <p:spPr/>
        <p:txBody>
          <a:bodyPr/>
          <a:lstStyle/>
          <a:p>
            <a:pPr algn="l" rtl="0"/>
            <a:r>
              <a:rPr lang="en-US" dirty="0"/>
              <a:t>A multivalued subquery is a subquery that returns multiple values as a single </a:t>
            </a:r>
            <a:r>
              <a:rPr lang="en-US" dirty="0" smtClean="0"/>
              <a:t>column</a:t>
            </a:r>
          </a:p>
          <a:p>
            <a:pPr algn="l" rtl="0"/>
            <a:r>
              <a:rPr lang="en-US" dirty="0"/>
              <a:t>There are </a:t>
            </a:r>
            <a:r>
              <a:rPr lang="en-US" dirty="0" smtClean="0"/>
              <a:t>predicates </a:t>
            </a:r>
            <a:r>
              <a:rPr lang="en-US" dirty="0"/>
              <a:t>that operate on a multivalued subquery; those are </a:t>
            </a:r>
            <a:r>
              <a:rPr lang="en-US" dirty="0" smtClean="0"/>
              <a:t>IN,</a:t>
            </a:r>
            <a:r>
              <a:rPr lang="en-US" i="1" dirty="0" smtClean="0"/>
              <a:t>ANY</a:t>
            </a:r>
            <a:r>
              <a:rPr lang="en-US" dirty="0"/>
              <a:t>, and </a:t>
            </a:r>
            <a:r>
              <a:rPr lang="en-US" i="1" dirty="0"/>
              <a:t>ALL</a:t>
            </a:r>
            <a:r>
              <a:rPr lang="en-US" dirty="0"/>
              <a:t>.</a:t>
            </a:r>
            <a:endParaRPr lang="ar-EG" dirty="0"/>
          </a:p>
        </p:txBody>
      </p:sp>
      <p:graphicFrame>
        <p:nvGraphicFramePr>
          <p:cNvPr id="4" name="Table 3"/>
          <p:cNvGraphicFramePr>
            <a:graphicFrameLocks noGrp="1"/>
          </p:cNvGraphicFramePr>
          <p:nvPr>
            <p:extLst/>
          </p:nvPr>
        </p:nvGraphicFramePr>
        <p:xfrm>
          <a:off x="3352800" y="4145280"/>
          <a:ext cx="6096000" cy="146304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kumimoji="0" lang="en-US" sz="1800" b="1" kern="1200" dirty="0" smtClean="0">
                          <a:solidFill>
                            <a:schemeClr val="lt1"/>
                          </a:solidFill>
                          <a:latin typeface="+mn-lt"/>
                          <a:ea typeface="+mn-ea"/>
                          <a:cs typeface="+mn-cs"/>
                        </a:rPr>
                        <a:t> select * from Instructor where salary IN</a:t>
                      </a:r>
                    </a:p>
                    <a:p>
                      <a:pPr algn="l" rtl="0"/>
                      <a:r>
                        <a:rPr kumimoji="0" lang="en-US" sz="1800" b="1" kern="1200" dirty="0" smtClean="0">
                          <a:solidFill>
                            <a:schemeClr val="lt1"/>
                          </a:solidFill>
                          <a:latin typeface="+mn-lt"/>
                          <a:ea typeface="+mn-ea"/>
                          <a:cs typeface="+mn-cs"/>
                        </a:rPr>
                        <a:t> (select distinct top 3  salary from Instructor</a:t>
                      </a:r>
                    </a:p>
                    <a:p>
                      <a:pPr algn="l" rtl="0"/>
                      <a:r>
                        <a:rPr kumimoji="0" lang="en-US" sz="1800" b="1" kern="1200" dirty="0" smtClean="0">
                          <a:solidFill>
                            <a:schemeClr val="lt1"/>
                          </a:solidFill>
                          <a:latin typeface="+mn-lt"/>
                          <a:ea typeface="+mn-ea"/>
                          <a:cs typeface="+mn-cs"/>
                        </a:rPr>
                        <a:t> order by Salary </a:t>
                      </a:r>
                      <a:r>
                        <a:rPr kumimoji="0" lang="en-US" sz="1800" b="1" kern="1200" dirty="0" err="1" smtClean="0">
                          <a:solidFill>
                            <a:schemeClr val="lt1"/>
                          </a:solidFill>
                          <a:latin typeface="+mn-lt"/>
                          <a:ea typeface="+mn-ea"/>
                          <a:cs typeface="+mn-cs"/>
                        </a:rPr>
                        <a:t>desc</a:t>
                      </a:r>
                      <a:r>
                        <a:rPr kumimoji="0" lang="en-US" sz="1800" b="1" kern="1200" dirty="0" smtClean="0">
                          <a:solidFill>
                            <a:schemeClr val="lt1"/>
                          </a:solidFill>
                          <a:latin typeface="+mn-lt"/>
                          <a:ea typeface="+mn-ea"/>
                          <a:cs typeface="+mn-cs"/>
                        </a:rPr>
                        <a:t>)</a:t>
                      </a:r>
                    </a:p>
                    <a:p>
                      <a:pPr algn="l" rtl="0"/>
                      <a:endParaRPr kumimoji="0" lang="en-US" sz="1800" b="1" kern="1200" dirty="0" smtClean="0">
                        <a:solidFill>
                          <a:schemeClr val="lt1"/>
                        </a:solidFill>
                        <a:latin typeface="+mn-lt"/>
                        <a:ea typeface="+mn-ea"/>
                        <a:cs typeface="+mn-cs"/>
                      </a:endParaRPr>
                    </a:p>
                    <a:p>
                      <a:pPr algn="l" rtl="0"/>
                      <a:r>
                        <a:rPr lang="en-US" dirty="0" smtClean="0"/>
                        <a:t>Will return</a:t>
                      </a:r>
                      <a:r>
                        <a:rPr lang="en-US" baseline="0" dirty="0" smtClean="0"/>
                        <a:t> instructors with top 3 salaries</a:t>
                      </a:r>
                      <a:endParaRPr lang="ar-EG" dirty="0"/>
                    </a:p>
                  </a:txBody>
                  <a:tcPr/>
                </a:tc>
              </a:tr>
            </a:tbl>
          </a:graphicData>
        </a:graphic>
      </p:graphicFrame>
    </p:spTree>
    <p:extLst>
      <p:ext uri="{BB962C8B-B14F-4D97-AF65-F5344CB8AC3E}">
        <p14:creationId xmlns:p14="http://schemas.microsoft.com/office/powerpoint/2010/main" val="1518914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correlated subqueries</a:t>
            </a:r>
            <a:r>
              <a:rPr lang="ar-EG" dirty="0"/>
              <a:t/>
            </a:r>
            <a:br>
              <a:rPr lang="ar-EG" dirty="0"/>
            </a:br>
            <a:endParaRPr lang="ar-EG" dirty="0"/>
          </a:p>
        </p:txBody>
      </p:sp>
      <p:sp>
        <p:nvSpPr>
          <p:cNvPr id="3" name="Content Placeholder 2"/>
          <p:cNvSpPr>
            <a:spLocks noGrp="1"/>
          </p:cNvSpPr>
          <p:nvPr>
            <p:ph idx="1"/>
          </p:nvPr>
        </p:nvSpPr>
        <p:spPr/>
        <p:txBody>
          <a:bodyPr/>
          <a:lstStyle/>
          <a:p>
            <a:pPr algn="l" rtl="0"/>
            <a:r>
              <a:rPr lang="en-US" dirty="0"/>
              <a:t>Correlated subqueries are subqueries that refer to attributes from the table that appears in the </a:t>
            </a:r>
            <a:r>
              <a:rPr lang="en-US" dirty="0" smtClean="0"/>
              <a:t>outer query.</a:t>
            </a:r>
          </a:p>
          <a:p>
            <a:pPr algn="l" rtl="0"/>
            <a:r>
              <a:rPr lang="en-US" dirty="0"/>
              <a:t>This means that the subquery is dependent on the outer query and cannot be invoked independently.</a:t>
            </a:r>
            <a:endParaRPr lang="ar-EG" dirty="0"/>
          </a:p>
        </p:txBody>
      </p:sp>
      <p:graphicFrame>
        <p:nvGraphicFramePr>
          <p:cNvPr id="4" name="Table 3"/>
          <p:cNvGraphicFramePr>
            <a:graphicFrameLocks noGrp="1"/>
          </p:cNvGraphicFramePr>
          <p:nvPr>
            <p:extLst/>
          </p:nvPr>
        </p:nvGraphicFramePr>
        <p:xfrm>
          <a:off x="3429000" y="4724400"/>
          <a:ext cx="6096000" cy="201168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kumimoji="0" lang="en-US" sz="1800" b="1" kern="1200" dirty="0" smtClean="0">
                          <a:solidFill>
                            <a:schemeClr val="lt1"/>
                          </a:solidFill>
                          <a:latin typeface="+mn-lt"/>
                          <a:ea typeface="+mn-ea"/>
                          <a:cs typeface="+mn-cs"/>
                        </a:rPr>
                        <a:t>select * from Instructor as ins1</a:t>
                      </a:r>
                    </a:p>
                    <a:p>
                      <a:pPr algn="l" rtl="0"/>
                      <a:r>
                        <a:rPr kumimoji="0" lang="en-US" sz="1800" b="1" kern="1200" dirty="0" smtClean="0">
                          <a:solidFill>
                            <a:schemeClr val="lt1"/>
                          </a:solidFill>
                          <a:latin typeface="+mn-lt"/>
                          <a:ea typeface="+mn-ea"/>
                          <a:cs typeface="+mn-cs"/>
                        </a:rPr>
                        <a:t>where salary=(select MAX(salary)</a:t>
                      </a:r>
                    </a:p>
                    <a:p>
                      <a:pPr algn="l" rtl="0"/>
                      <a:r>
                        <a:rPr kumimoji="0" lang="en-US" sz="1800" b="1" kern="1200" dirty="0" smtClean="0">
                          <a:solidFill>
                            <a:schemeClr val="lt1"/>
                          </a:solidFill>
                          <a:latin typeface="+mn-lt"/>
                          <a:ea typeface="+mn-ea"/>
                          <a:cs typeface="+mn-cs"/>
                        </a:rPr>
                        <a:t>from Instructor as ins2</a:t>
                      </a:r>
                    </a:p>
                    <a:p>
                      <a:pPr algn="l" rtl="0"/>
                      <a:r>
                        <a:rPr kumimoji="0" lang="en-US" sz="1800" b="1" kern="1200" dirty="0" smtClean="0">
                          <a:solidFill>
                            <a:schemeClr val="lt1"/>
                          </a:solidFill>
                          <a:latin typeface="+mn-lt"/>
                          <a:ea typeface="+mn-ea"/>
                          <a:cs typeface="+mn-cs"/>
                        </a:rPr>
                        <a:t>where ins2.Dept_Id=ins1.Dept_Id)</a:t>
                      </a:r>
                    </a:p>
                    <a:p>
                      <a:pPr algn="l" rtl="0"/>
                      <a:endParaRPr kumimoji="0" lang="en-US" sz="1800" b="1" kern="1200" dirty="0" smtClean="0">
                        <a:solidFill>
                          <a:schemeClr val="lt1"/>
                        </a:solidFill>
                        <a:latin typeface="+mn-lt"/>
                        <a:ea typeface="+mn-ea"/>
                        <a:cs typeface="+mn-cs"/>
                      </a:endParaRPr>
                    </a:p>
                    <a:p>
                      <a:pPr algn="l" rtl="0"/>
                      <a:r>
                        <a:rPr kumimoji="0" lang="en-US" sz="1800" b="1" kern="1200" dirty="0" smtClean="0">
                          <a:solidFill>
                            <a:schemeClr val="lt1"/>
                          </a:solidFill>
                          <a:latin typeface="+mn-lt"/>
                          <a:ea typeface="+mn-ea"/>
                          <a:cs typeface="+mn-cs"/>
                        </a:rPr>
                        <a:t>Instructors take maximum salary in each department</a:t>
                      </a:r>
                    </a:p>
                    <a:p>
                      <a:pPr algn="l" rtl="0"/>
                      <a:endParaRPr lang="ar-EG" dirty="0"/>
                    </a:p>
                  </a:txBody>
                  <a:tcPr/>
                </a:tc>
              </a:tr>
            </a:tbl>
          </a:graphicData>
        </a:graphic>
      </p:graphicFrame>
    </p:spTree>
    <p:extLst>
      <p:ext uri="{BB962C8B-B14F-4D97-AF65-F5344CB8AC3E}">
        <p14:creationId xmlns:p14="http://schemas.microsoft.com/office/powerpoint/2010/main" val="1080183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t>
            </a:r>
            <a:r>
              <a:rPr lang="en-US" dirty="0" smtClean="0"/>
              <a:t>subqueries</a:t>
            </a:r>
            <a:endParaRPr lang="ar-EG" dirty="0"/>
          </a:p>
        </p:txBody>
      </p:sp>
      <p:sp>
        <p:nvSpPr>
          <p:cNvPr id="3" name="Content Placeholder 2"/>
          <p:cNvSpPr>
            <a:spLocks noGrp="1"/>
          </p:cNvSpPr>
          <p:nvPr>
            <p:ph idx="1"/>
          </p:nvPr>
        </p:nvSpPr>
        <p:spPr/>
        <p:txBody>
          <a:bodyPr/>
          <a:lstStyle/>
          <a:p>
            <a:pPr algn="l" rtl="0"/>
            <a:r>
              <a:rPr lang="en-US" dirty="0"/>
              <a:t>Derived tables (also known as </a:t>
            </a:r>
            <a:r>
              <a:rPr lang="en-US" i="1" dirty="0"/>
              <a:t>table subqueries</a:t>
            </a:r>
            <a:r>
              <a:rPr lang="en-US" dirty="0"/>
              <a:t>) are defined in the </a:t>
            </a:r>
            <a:r>
              <a:rPr lang="en-US" i="1" dirty="0"/>
              <a:t>FROM </a:t>
            </a:r>
            <a:r>
              <a:rPr lang="en-US" dirty="0"/>
              <a:t>clause of an outer query. </a:t>
            </a:r>
            <a:r>
              <a:rPr lang="en-US" dirty="0" smtClean="0"/>
              <a:t>Their scope </a:t>
            </a:r>
            <a:r>
              <a:rPr lang="en-US" dirty="0"/>
              <a:t>of existence is the outer query. As soon as the outer query is finished, the derived table is gone</a:t>
            </a:r>
            <a:r>
              <a:rPr lang="en-US" dirty="0" smtClean="0"/>
              <a:t>.</a:t>
            </a:r>
          </a:p>
          <a:p>
            <a:pPr algn="l" rtl="0"/>
            <a:r>
              <a:rPr lang="en-US" dirty="0" smtClean="0"/>
              <a:t>You must assign alias for the derived table</a:t>
            </a:r>
          </a:p>
          <a:p>
            <a:pPr marL="82296" indent="0">
              <a:buNone/>
            </a:pPr>
            <a:r>
              <a:rPr lang="en-US" dirty="0" smtClean="0"/>
              <a:t>To use this derived table in SELECT and WHERE.</a:t>
            </a:r>
            <a:endParaRPr lang="ar-EG" dirty="0"/>
          </a:p>
        </p:txBody>
      </p:sp>
    </p:spTree>
    <p:extLst>
      <p:ext uri="{BB962C8B-B14F-4D97-AF65-F5344CB8AC3E}">
        <p14:creationId xmlns:p14="http://schemas.microsoft.com/office/powerpoint/2010/main" val="2506007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table subqueries</a:t>
            </a:r>
            <a:endParaRPr lang="ar-EG" dirty="0"/>
          </a:p>
        </p:txBody>
      </p:sp>
      <p:sp>
        <p:nvSpPr>
          <p:cNvPr id="3" name="Content Placeholder 2"/>
          <p:cNvSpPr>
            <a:spLocks noGrp="1"/>
          </p:cNvSpPr>
          <p:nvPr>
            <p:ph idx="1"/>
          </p:nvPr>
        </p:nvSpPr>
        <p:spPr/>
        <p:txBody>
          <a:bodyPr/>
          <a:lstStyle/>
          <a:p>
            <a:pPr algn="l" rtl="0"/>
            <a:r>
              <a:rPr lang="en-US" dirty="0"/>
              <a:t>select ins1</a:t>
            </a:r>
            <a:r>
              <a:rPr lang="en-US" dirty="0" smtClean="0"/>
              <a:t>.* </a:t>
            </a:r>
          </a:p>
          <a:p>
            <a:pPr marL="82296" indent="0">
              <a:buNone/>
            </a:pPr>
            <a:r>
              <a:rPr lang="en-US" dirty="0" smtClean="0"/>
              <a:t>from </a:t>
            </a:r>
            <a:r>
              <a:rPr lang="en-US" dirty="0"/>
              <a:t>Instructor as ins1</a:t>
            </a:r>
            <a:r>
              <a:rPr lang="en-US" dirty="0" smtClean="0"/>
              <a:t>,</a:t>
            </a:r>
          </a:p>
          <a:p>
            <a:pPr marL="82296" indent="0">
              <a:buNone/>
            </a:pPr>
            <a:r>
              <a:rPr lang="en-US" dirty="0" smtClean="0"/>
              <a:t>(</a:t>
            </a:r>
            <a:r>
              <a:rPr lang="en-US" dirty="0"/>
              <a:t>select </a:t>
            </a:r>
            <a:r>
              <a:rPr lang="en-US" dirty="0" err="1"/>
              <a:t>Dept_Id,MAX</a:t>
            </a:r>
            <a:r>
              <a:rPr lang="en-US" dirty="0"/>
              <a:t>(salary) as </a:t>
            </a:r>
            <a:r>
              <a:rPr lang="en-US" dirty="0" err="1"/>
              <a:t>salar</a:t>
            </a:r>
            <a:r>
              <a:rPr lang="en-US" dirty="0"/>
              <a:t> from Instructor as ins2 group by </a:t>
            </a:r>
            <a:r>
              <a:rPr lang="en-US" dirty="0" err="1"/>
              <a:t>Dept_Id</a:t>
            </a:r>
            <a:r>
              <a:rPr lang="en-US" dirty="0"/>
              <a:t>) as x</a:t>
            </a:r>
          </a:p>
          <a:p>
            <a:pPr marL="82296" indent="0">
              <a:buNone/>
            </a:pPr>
            <a:endParaRPr lang="en-US" dirty="0" smtClean="0"/>
          </a:p>
          <a:p>
            <a:pPr marL="82296" indent="0">
              <a:buNone/>
            </a:pPr>
            <a:r>
              <a:rPr lang="en-US" dirty="0" smtClean="0"/>
              <a:t>where  </a:t>
            </a:r>
            <a:r>
              <a:rPr lang="en-US" dirty="0"/>
              <a:t>ins1.Salary=</a:t>
            </a:r>
            <a:r>
              <a:rPr lang="en-US" dirty="0" err="1"/>
              <a:t>x.salar</a:t>
            </a:r>
            <a:r>
              <a:rPr lang="en-US" dirty="0"/>
              <a:t> and </a:t>
            </a:r>
            <a:r>
              <a:rPr lang="en-US" dirty="0" smtClean="0"/>
              <a:t>ins1.Dept_Id=</a:t>
            </a:r>
            <a:r>
              <a:rPr lang="en-US" dirty="0" err="1" smtClean="0"/>
              <a:t>x.Dept_Id</a:t>
            </a:r>
            <a:endParaRPr lang="en-US" dirty="0" smtClean="0"/>
          </a:p>
          <a:p>
            <a:pPr marL="82296" indent="0">
              <a:buNone/>
            </a:pPr>
            <a:endParaRPr lang="en-US" dirty="0"/>
          </a:p>
          <a:p>
            <a:pPr marL="82296" indent="0">
              <a:buNone/>
            </a:pPr>
            <a:endParaRPr lang="en-US" dirty="0"/>
          </a:p>
          <a:p>
            <a:pPr algn="l" rtl="0"/>
            <a:endParaRPr lang="ar-EG" dirty="0"/>
          </a:p>
        </p:txBody>
      </p:sp>
    </p:spTree>
    <p:extLst>
      <p:ext uri="{BB962C8B-B14F-4D97-AF65-F5344CB8AC3E}">
        <p14:creationId xmlns:p14="http://schemas.microsoft.com/office/powerpoint/2010/main" val="3229312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EXISTS</a:t>
            </a:r>
            <a:endParaRPr lang="ar-EG" dirty="0"/>
          </a:p>
        </p:txBody>
      </p:sp>
      <p:sp>
        <p:nvSpPr>
          <p:cNvPr id="3" name="Content Placeholder 2"/>
          <p:cNvSpPr>
            <a:spLocks noGrp="1"/>
          </p:cNvSpPr>
          <p:nvPr>
            <p:ph idx="1"/>
          </p:nvPr>
        </p:nvSpPr>
        <p:spPr/>
        <p:txBody>
          <a:bodyPr/>
          <a:lstStyle/>
          <a:p>
            <a:pPr algn="l" rtl="0"/>
            <a:r>
              <a:rPr lang="en-US" dirty="0"/>
              <a:t>T-SQL supports a predicate called </a:t>
            </a:r>
            <a:r>
              <a:rPr lang="en-US" i="1" dirty="0"/>
              <a:t>EXISTS </a:t>
            </a:r>
            <a:r>
              <a:rPr lang="en-US" dirty="0"/>
              <a:t>that accepts a subquery as input and returns </a:t>
            </a:r>
            <a:r>
              <a:rPr lang="en-US" i="1" dirty="0"/>
              <a:t>TRUE </a:t>
            </a:r>
            <a:r>
              <a:rPr lang="en-US" dirty="0"/>
              <a:t>if </a:t>
            </a:r>
            <a:r>
              <a:rPr lang="en-US" dirty="0" smtClean="0"/>
              <a:t>the subquery </a:t>
            </a:r>
            <a:r>
              <a:rPr lang="en-US" dirty="0"/>
              <a:t>returns any rows and </a:t>
            </a:r>
            <a:r>
              <a:rPr lang="en-US" i="1" dirty="0"/>
              <a:t>FALSE </a:t>
            </a:r>
            <a:r>
              <a:rPr lang="en-US" dirty="0"/>
              <a:t>otherwise</a:t>
            </a:r>
            <a:r>
              <a:rPr lang="en-US" dirty="0" smtClean="0"/>
              <a:t>.</a:t>
            </a:r>
          </a:p>
          <a:p>
            <a:pPr algn="l" rtl="0"/>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1842262960"/>
              </p:ext>
            </p:extLst>
          </p:nvPr>
        </p:nvGraphicFramePr>
        <p:xfrm>
          <a:off x="3505200" y="4124960"/>
          <a:ext cx="6096000" cy="256032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lang="en-US" dirty="0" smtClean="0"/>
                        <a:t>SELECT </a:t>
                      </a:r>
                      <a:r>
                        <a:rPr lang="en-US" dirty="0" err="1" smtClean="0"/>
                        <a:t>custid</a:t>
                      </a:r>
                      <a:r>
                        <a:rPr lang="en-US" dirty="0" smtClean="0"/>
                        <a:t>, </a:t>
                      </a:r>
                      <a:r>
                        <a:rPr lang="en-US" dirty="0" err="1" smtClean="0"/>
                        <a:t>companyname</a:t>
                      </a:r>
                      <a:endParaRPr lang="en-US" dirty="0" smtClean="0"/>
                    </a:p>
                    <a:p>
                      <a:pPr algn="l" rtl="0"/>
                      <a:r>
                        <a:rPr lang="en-US" dirty="0" smtClean="0"/>
                        <a:t>FROM </a:t>
                      </a:r>
                      <a:r>
                        <a:rPr lang="en-US" dirty="0" err="1" smtClean="0"/>
                        <a:t>Sales.Customers</a:t>
                      </a:r>
                      <a:r>
                        <a:rPr lang="en-US" dirty="0" smtClean="0"/>
                        <a:t> AS C</a:t>
                      </a:r>
                    </a:p>
                    <a:p>
                      <a:pPr algn="l" rtl="0"/>
                      <a:r>
                        <a:rPr lang="en-US" dirty="0" smtClean="0"/>
                        <a:t>WHERE country = </a:t>
                      </a:r>
                      <a:r>
                        <a:rPr lang="en-US" dirty="0" err="1" smtClean="0"/>
                        <a:t>N'Spain</a:t>
                      </a:r>
                      <a:r>
                        <a:rPr lang="en-US" dirty="0" smtClean="0"/>
                        <a:t>'</a:t>
                      </a:r>
                    </a:p>
                    <a:p>
                      <a:pPr algn="l" rtl="0"/>
                      <a:r>
                        <a:rPr lang="en-US" dirty="0" smtClean="0"/>
                        <a:t>AND EXISTS</a:t>
                      </a:r>
                    </a:p>
                    <a:p>
                      <a:pPr algn="l" rtl="0"/>
                      <a:r>
                        <a:rPr lang="en-US" dirty="0" smtClean="0"/>
                        <a:t>(SELECT * FROM </a:t>
                      </a:r>
                      <a:r>
                        <a:rPr lang="en-US" dirty="0" err="1" smtClean="0"/>
                        <a:t>Sales.Orders</a:t>
                      </a:r>
                      <a:r>
                        <a:rPr lang="en-US" dirty="0" smtClean="0"/>
                        <a:t> AS O</a:t>
                      </a:r>
                    </a:p>
                    <a:p>
                      <a:pPr algn="l" rtl="0"/>
                      <a:r>
                        <a:rPr lang="en-US" dirty="0" smtClean="0"/>
                        <a:t>WHERE </a:t>
                      </a:r>
                      <a:r>
                        <a:rPr lang="en-US" dirty="0" err="1" smtClean="0"/>
                        <a:t>O.custid</a:t>
                      </a:r>
                      <a:r>
                        <a:rPr lang="en-US" dirty="0" smtClean="0"/>
                        <a:t> = </a:t>
                      </a:r>
                      <a:r>
                        <a:rPr lang="en-US" dirty="0" err="1" smtClean="0"/>
                        <a:t>C.custid</a:t>
                      </a:r>
                      <a:r>
                        <a:rPr lang="en-US" dirty="0" smtClean="0"/>
                        <a:t>);</a:t>
                      </a:r>
                    </a:p>
                    <a:p>
                      <a:pPr algn="l" rtl="0"/>
                      <a:endParaRPr lang="en-US" dirty="0" smtClean="0"/>
                    </a:p>
                    <a:p>
                      <a:pPr algn="l" rtl="0"/>
                      <a:r>
                        <a:rPr kumimoji="0" lang="en-US" sz="1800" b="0" i="0" u="none" strike="noStrike" kern="1200" baseline="0" dirty="0" smtClean="0">
                          <a:solidFill>
                            <a:schemeClr val="lt1"/>
                          </a:solidFill>
                          <a:latin typeface="+mn-lt"/>
                          <a:ea typeface="+mn-ea"/>
                          <a:cs typeface="+mn-cs"/>
                        </a:rPr>
                        <a:t>the following query returns customers from Spain who placed orders.</a:t>
                      </a:r>
                      <a:endParaRPr lang="ar-EG" dirty="0"/>
                    </a:p>
                  </a:txBody>
                  <a:tcPr/>
                </a:tc>
              </a:tr>
            </a:tbl>
          </a:graphicData>
        </a:graphic>
      </p:graphicFrame>
    </p:spTree>
    <p:extLst>
      <p:ext uri="{BB962C8B-B14F-4D97-AF65-F5344CB8AC3E}">
        <p14:creationId xmlns:p14="http://schemas.microsoft.com/office/powerpoint/2010/main" val="4116166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Sub-queries vs. joins</a:t>
            </a:r>
            <a:endParaRPr lang="ar-EG" dirty="0"/>
          </a:p>
        </p:txBody>
      </p:sp>
      <p:sp>
        <p:nvSpPr>
          <p:cNvPr id="3" name="Content Placeholder 2"/>
          <p:cNvSpPr>
            <a:spLocks noGrp="1"/>
          </p:cNvSpPr>
          <p:nvPr>
            <p:ph idx="1"/>
          </p:nvPr>
        </p:nvSpPr>
        <p:spPr/>
        <p:txBody>
          <a:bodyPr/>
          <a:lstStyle/>
          <a:p>
            <a:pPr algn="l" rtl="0"/>
            <a:r>
              <a:rPr lang="en-US" dirty="0"/>
              <a:t>Joins are performed faster by SQL Server than </a:t>
            </a:r>
            <a:r>
              <a:rPr lang="en-US" dirty="0" smtClean="0"/>
              <a:t>subqueries</a:t>
            </a:r>
          </a:p>
          <a:p>
            <a:pPr algn="l" rtl="0"/>
            <a:r>
              <a:rPr lang="en-US" dirty="0"/>
              <a:t>Subqueries are useful for answering questions that are too complex to answer with </a:t>
            </a:r>
            <a:r>
              <a:rPr lang="en-US" dirty="0" smtClean="0"/>
              <a:t>joins(meaningful)</a:t>
            </a:r>
          </a:p>
          <a:p>
            <a:pPr algn="l" rtl="0"/>
            <a:r>
              <a:rPr lang="en-US" dirty="0"/>
              <a:t>SQL Server 2012 query optimizer is intelligent enough to </a:t>
            </a:r>
            <a:r>
              <a:rPr lang="en-US" dirty="0" smtClean="0"/>
              <a:t>convert </a:t>
            </a:r>
            <a:r>
              <a:rPr lang="en-US" dirty="0"/>
              <a:t>a subquery into a join if it can be done</a:t>
            </a:r>
          </a:p>
          <a:p>
            <a:pPr algn="l" rtl="0"/>
            <a:endParaRPr lang="en-US" dirty="0" smtClean="0"/>
          </a:p>
          <a:p>
            <a:pPr algn="l" rtl="0"/>
            <a:endParaRPr lang="en-US" dirty="0" smtClean="0"/>
          </a:p>
          <a:p>
            <a:pPr algn="l" rtl="0"/>
            <a:endParaRPr lang="en-US" dirty="0"/>
          </a:p>
          <a:p>
            <a:pPr algn="l" rtl="0"/>
            <a:endParaRPr lang="en-US" dirty="0"/>
          </a:p>
          <a:p>
            <a:pPr algn="l" rtl="0"/>
            <a:endParaRPr lang="ar-EG" dirty="0"/>
          </a:p>
        </p:txBody>
      </p:sp>
    </p:spTree>
    <p:extLst>
      <p:ext uri="{BB962C8B-B14F-4D97-AF65-F5344CB8AC3E}">
        <p14:creationId xmlns:p14="http://schemas.microsoft.com/office/powerpoint/2010/main" val="4192451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Rollup and cube</a:t>
            </a:r>
            <a:endParaRPr lang="ar-EG" dirty="0"/>
          </a:p>
        </p:txBody>
      </p:sp>
      <p:sp>
        <p:nvSpPr>
          <p:cNvPr id="5" name="Content Placeholder 4"/>
          <p:cNvSpPr>
            <a:spLocks noGrp="1"/>
          </p:cNvSpPr>
          <p:nvPr>
            <p:ph idx="1"/>
          </p:nvPr>
        </p:nvSpPr>
        <p:spPr/>
        <p:txBody>
          <a:bodyPr/>
          <a:lstStyle/>
          <a:p>
            <a:pPr algn="l" rtl="0"/>
            <a:r>
              <a:rPr lang="en-US" dirty="0"/>
              <a:t>ROLLUP generates a result set showing the aggregates for a hierarchy of values in selected </a:t>
            </a:r>
            <a:r>
              <a:rPr lang="en-US" dirty="0" smtClean="0"/>
              <a:t>columns</a:t>
            </a:r>
          </a:p>
          <a:p>
            <a:pPr algn="l" rtl="0"/>
            <a:r>
              <a:rPr lang="en-US" dirty="0"/>
              <a:t>CUBE generates a result set that shows the aggregates for all combination of values in selected columns</a:t>
            </a:r>
          </a:p>
          <a:p>
            <a:pPr marL="82296" indent="0">
              <a:buNone/>
            </a:pPr>
            <a:endParaRPr lang="en-US" dirty="0"/>
          </a:p>
          <a:p>
            <a:pPr algn="l" rtl="0"/>
            <a:endParaRPr lang="ar-EG" dirty="0"/>
          </a:p>
        </p:txBody>
      </p:sp>
    </p:spTree>
    <p:extLst>
      <p:ext uri="{BB962C8B-B14F-4D97-AF65-F5344CB8AC3E}">
        <p14:creationId xmlns:p14="http://schemas.microsoft.com/office/powerpoint/2010/main" val="3825144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Rollup and cube</a:t>
            </a:r>
            <a:endParaRPr lang="ar-EG" dirty="0"/>
          </a:p>
        </p:txBody>
      </p:sp>
      <p:graphicFrame>
        <p:nvGraphicFramePr>
          <p:cNvPr id="4" name="Content Placeholder 3"/>
          <p:cNvGraphicFramePr>
            <a:graphicFrameLocks noGrp="1"/>
          </p:cNvGraphicFramePr>
          <p:nvPr>
            <p:ph idx="1"/>
            <p:extLst/>
          </p:nvPr>
        </p:nvGraphicFramePr>
        <p:xfrm>
          <a:off x="2959100" y="1447800"/>
          <a:ext cx="7499350" cy="1490472"/>
        </p:xfrm>
        <a:graphic>
          <a:graphicData uri="http://schemas.openxmlformats.org/drawingml/2006/table">
            <a:tbl>
              <a:tblPr rtl="1" firstRow="1" bandRow="1">
                <a:tableStyleId>{5C22544A-7EE6-4342-B048-85BDC9FD1C3A}</a:tableStyleId>
              </a:tblPr>
              <a:tblGrid>
                <a:gridCol w="7499350"/>
              </a:tblGrid>
              <a:tr h="370840">
                <a:tc>
                  <a:txBody>
                    <a:bodyPr/>
                    <a:lstStyle/>
                    <a:p>
                      <a:pPr algn="l" defTabSz="457200" eaLnBrk="1" hangingPunct="1">
                        <a:lnSpc>
                          <a:spcPct val="90000"/>
                        </a:lnSpc>
                        <a:spcBef>
                          <a:spcPct val="70000"/>
                        </a:spcBef>
                        <a:buClr>
                          <a:schemeClr val="hlink"/>
                        </a:buClr>
                        <a:buSzPct val="90000"/>
                        <a:tabLst>
                          <a:tab pos="457200" algn="l"/>
                        </a:tabLst>
                        <a:defRPr/>
                      </a:pPr>
                      <a:r>
                        <a:rPr lang="en-US" sz="1800" b="0" dirty="0" smtClean="0"/>
                        <a:t>SELECT a, b, c, SUM ( &lt;expression&gt; )</a:t>
                      </a:r>
                    </a:p>
                    <a:p>
                      <a:pPr algn="l" defTabSz="457200" eaLnBrk="1" hangingPunct="1">
                        <a:lnSpc>
                          <a:spcPct val="90000"/>
                        </a:lnSpc>
                        <a:spcBef>
                          <a:spcPct val="70000"/>
                        </a:spcBef>
                        <a:buClr>
                          <a:schemeClr val="hlink"/>
                        </a:buClr>
                        <a:buSzPct val="90000"/>
                        <a:tabLst>
                          <a:tab pos="457200" algn="l"/>
                        </a:tabLst>
                        <a:defRPr/>
                      </a:pPr>
                      <a:r>
                        <a:rPr lang="en-US" sz="1800" b="0" dirty="0" smtClean="0"/>
                        <a:t>FROM     T</a:t>
                      </a:r>
                    </a:p>
                    <a:p>
                      <a:pPr algn="l" defTabSz="457200" eaLnBrk="1" hangingPunct="1">
                        <a:lnSpc>
                          <a:spcPct val="90000"/>
                        </a:lnSpc>
                        <a:spcBef>
                          <a:spcPct val="70000"/>
                        </a:spcBef>
                        <a:buClr>
                          <a:schemeClr val="hlink"/>
                        </a:buClr>
                        <a:buSzPct val="90000"/>
                        <a:tabLst>
                          <a:tab pos="457200" algn="l"/>
                        </a:tabLst>
                        <a:defRPr/>
                      </a:pPr>
                      <a:r>
                        <a:rPr lang="en-US" sz="1800" b="0" dirty="0" smtClean="0"/>
                        <a:t>GROUP BY ROLLUP (</a:t>
                      </a:r>
                      <a:r>
                        <a:rPr lang="en-US" sz="1800" b="0" dirty="0" err="1" smtClean="0"/>
                        <a:t>a,b,c</a:t>
                      </a:r>
                      <a:r>
                        <a:rPr lang="en-US" sz="1800" b="0" dirty="0" smtClean="0"/>
                        <a:t>)</a:t>
                      </a:r>
                    </a:p>
                    <a:p>
                      <a:pPr rtl="1"/>
                      <a:endParaRPr lang="ar-EG" dirty="0"/>
                    </a:p>
                  </a:txBody>
                  <a:tcPr/>
                </a:tc>
              </a:tr>
            </a:tbl>
          </a:graphicData>
        </a:graphic>
      </p:graphicFrame>
      <p:graphicFrame>
        <p:nvGraphicFramePr>
          <p:cNvPr id="5" name="Content Placeholder 3"/>
          <p:cNvGraphicFramePr>
            <a:graphicFrameLocks/>
          </p:cNvGraphicFramePr>
          <p:nvPr>
            <p:extLst/>
          </p:nvPr>
        </p:nvGraphicFramePr>
        <p:xfrm>
          <a:off x="3048000" y="3462528"/>
          <a:ext cx="7499350" cy="1216152"/>
        </p:xfrm>
        <a:graphic>
          <a:graphicData uri="http://schemas.openxmlformats.org/drawingml/2006/table">
            <a:tbl>
              <a:tblPr rtl="1" firstRow="1" bandRow="1">
                <a:tableStyleId>{5C22544A-7EE6-4342-B048-85BDC9FD1C3A}</a:tableStyleId>
              </a:tblPr>
              <a:tblGrid>
                <a:gridCol w="7499350"/>
              </a:tblGrid>
              <a:tr h="370840">
                <a:tc>
                  <a:txBody>
                    <a:bodyPr/>
                    <a:lstStyle/>
                    <a:p>
                      <a:pPr algn="l" defTabSz="457200" eaLnBrk="1" hangingPunct="1">
                        <a:lnSpc>
                          <a:spcPct val="90000"/>
                        </a:lnSpc>
                        <a:spcBef>
                          <a:spcPct val="70000"/>
                        </a:spcBef>
                        <a:buClr>
                          <a:schemeClr val="hlink"/>
                        </a:buClr>
                        <a:buSzPct val="90000"/>
                        <a:tabLst>
                          <a:tab pos="457200" algn="l"/>
                        </a:tabLst>
                        <a:defRPr/>
                      </a:pPr>
                      <a:r>
                        <a:rPr lang="en-US" sz="1800" b="0" dirty="0" smtClean="0"/>
                        <a:t>SELECT a, b, c, SUM (&lt;expression&gt;)</a:t>
                      </a:r>
                    </a:p>
                    <a:p>
                      <a:pPr algn="l" defTabSz="457200" eaLnBrk="1" hangingPunct="1">
                        <a:lnSpc>
                          <a:spcPct val="90000"/>
                        </a:lnSpc>
                        <a:spcBef>
                          <a:spcPct val="70000"/>
                        </a:spcBef>
                        <a:buClr>
                          <a:schemeClr val="hlink"/>
                        </a:buClr>
                        <a:buSzPct val="90000"/>
                        <a:tabLst>
                          <a:tab pos="457200" algn="l"/>
                        </a:tabLst>
                        <a:defRPr/>
                      </a:pPr>
                      <a:r>
                        <a:rPr lang="en-US" sz="1800" b="0" dirty="0" smtClean="0"/>
                        <a:t>FROM     T</a:t>
                      </a:r>
                    </a:p>
                    <a:p>
                      <a:pPr algn="l" defTabSz="457200" eaLnBrk="1" hangingPunct="1">
                        <a:lnSpc>
                          <a:spcPct val="90000"/>
                        </a:lnSpc>
                        <a:spcBef>
                          <a:spcPct val="70000"/>
                        </a:spcBef>
                        <a:buClr>
                          <a:schemeClr val="hlink"/>
                        </a:buClr>
                        <a:buSzPct val="90000"/>
                        <a:tabLst>
                          <a:tab pos="457200" algn="l"/>
                        </a:tabLst>
                        <a:defRPr/>
                      </a:pPr>
                      <a:r>
                        <a:rPr lang="en-US" sz="1800" b="0" dirty="0" smtClean="0"/>
                        <a:t>GROUP BY CUBE (</a:t>
                      </a:r>
                      <a:r>
                        <a:rPr lang="en-US" sz="1800" b="0" dirty="0" err="1" smtClean="0"/>
                        <a:t>a,b,c</a:t>
                      </a:r>
                      <a:r>
                        <a:rPr lang="en-US" sz="1800" b="0" dirty="0" smtClean="0"/>
                        <a:t>)</a:t>
                      </a:r>
                      <a:endParaRPr lang="en-US" sz="1800" b="0" dirty="0"/>
                    </a:p>
                  </a:txBody>
                  <a:tcPr/>
                </a:tc>
              </a:tr>
            </a:tbl>
          </a:graphicData>
        </a:graphic>
      </p:graphicFrame>
    </p:spTree>
    <p:extLst>
      <p:ext uri="{BB962C8B-B14F-4D97-AF65-F5344CB8AC3E}">
        <p14:creationId xmlns:p14="http://schemas.microsoft.com/office/powerpoint/2010/main" val="147306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DML statements</a:t>
            </a:r>
            <a:endParaRPr lang="ar-EG" dirty="0"/>
          </a:p>
        </p:txBody>
      </p:sp>
      <p:sp>
        <p:nvSpPr>
          <p:cNvPr id="3" name="Content Placeholder 2"/>
          <p:cNvSpPr>
            <a:spLocks noGrp="1"/>
          </p:cNvSpPr>
          <p:nvPr>
            <p:ph idx="1"/>
          </p:nvPr>
        </p:nvSpPr>
        <p:spPr/>
        <p:txBody>
          <a:bodyPr/>
          <a:lstStyle/>
          <a:p>
            <a:pPr algn="l" rtl="0"/>
            <a:r>
              <a:rPr lang="en-US" dirty="0" smtClean="0"/>
              <a:t>Insert data in a table</a:t>
            </a:r>
          </a:p>
          <a:p>
            <a:pPr algn="l" rtl="0"/>
            <a:r>
              <a:rPr lang="en-US" dirty="0" smtClean="0"/>
              <a:t>Deleting data from table</a:t>
            </a:r>
          </a:p>
          <a:p>
            <a:pPr algn="l" rtl="0"/>
            <a:r>
              <a:rPr lang="en-US" dirty="0" smtClean="0"/>
              <a:t>Updating data in tables</a:t>
            </a:r>
          </a:p>
          <a:p>
            <a:pPr algn="l" rtl="0"/>
            <a:endParaRPr lang="ar-EG" dirty="0"/>
          </a:p>
        </p:txBody>
      </p:sp>
    </p:spTree>
    <p:extLst>
      <p:ext uri="{BB962C8B-B14F-4D97-AF65-F5344CB8AC3E}">
        <p14:creationId xmlns:p14="http://schemas.microsoft.com/office/powerpoint/2010/main" val="1137114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ar-EG" dirty="0"/>
          </a:p>
        </p:txBody>
      </p:sp>
      <p:sp>
        <p:nvSpPr>
          <p:cNvPr id="3" name="Content Placeholder 2"/>
          <p:cNvSpPr>
            <a:spLocks noGrp="1"/>
          </p:cNvSpPr>
          <p:nvPr>
            <p:ph idx="1"/>
          </p:nvPr>
        </p:nvSpPr>
        <p:spPr/>
        <p:txBody>
          <a:bodyPr/>
          <a:lstStyle/>
          <a:p>
            <a:pPr algn="l" rtl="0"/>
            <a:r>
              <a:rPr lang="en-US" dirty="0"/>
              <a:t>Inserting simple rows of </a:t>
            </a:r>
            <a:r>
              <a:rPr lang="en-US" dirty="0" smtClean="0"/>
              <a:t>values</a:t>
            </a:r>
          </a:p>
          <a:p>
            <a:pPr marL="82296" indent="0">
              <a:buNone/>
            </a:pPr>
            <a:endParaRPr lang="en-US" dirty="0" smtClean="0"/>
          </a:p>
          <a:p>
            <a:pPr marL="82296" indent="0">
              <a:buNone/>
            </a:pPr>
            <a:endParaRPr lang="en-US" dirty="0" smtClean="0"/>
          </a:p>
          <a:p>
            <a:pPr algn="l" rtl="0"/>
            <a:r>
              <a:rPr lang="en-US" dirty="0" smtClean="0"/>
              <a:t>Inserting a result set from select</a:t>
            </a:r>
          </a:p>
        </p:txBody>
      </p:sp>
      <p:graphicFrame>
        <p:nvGraphicFramePr>
          <p:cNvPr id="4" name="Table 3"/>
          <p:cNvGraphicFramePr>
            <a:graphicFrameLocks noGrp="1"/>
          </p:cNvGraphicFramePr>
          <p:nvPr>
            <p:extLst/>
          </p:nvPr>
        </p:nvGraphicFramePr>
        <p:xfrm>
          <a:off x="3505200" y="2209800"/>
          <a:ext cx="6096000" cy="64008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lang="en-US" dirty="0" smtClean="0"/>
                        <a:t>INSERT [INTO] </a:t>
                      </a:r>
                      <a:r>
                        <a:rPr lang="en-US" dirty="0" err="1" smtClean="0"/>
                        <a:t>schema.table</a:t>
                      </a:r>
                      <a:r>
                        <a:rPr lang="en-US" dirty="0" smtClean="0"/>
                        <a:t> [(columns, ...)]</a:t>
                      </a:r>
                    </a:p>
                    <a:p>
                      <a:pPr algn="l" rtl="0"/>
                      <a:r>
                        <a:rPr lang="en-US" dirty="0" smtClean="0"/>
                        <a:t>VALUES (value,...), (value,...), ... ;</a:t>
                      </a:r>
                      <a:endParaRPr lang="ar-EG" dirty="0"/>
                    </a:p>
                  </a:txBody>
                  <a:tcPr/>
                </a:tc>
              </a:tr>
            </a:tbl>
          </a:graphicData>
        </a:graphic>
      </p:graphicFrame>
      <p:graphicFrame>
        <p:nvGraphicFramePr>
          <p:cNvPr id="5" name="Table 4"/>
          <p:cNvGraphicFramePr>
            <a:graphicFrameLocks noGrp="1"/>
          </p:cNvGraphicFramePr>
          <p:nvPr>
            <p:extLst/>
          </p:nvPr>
        </p:nvGraphicFramePr>
        <p:xfrm>
          <a:off x="3581400" y="3931920"/>
          <a:ext cx="6096000" cy="118872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lang="en-US" dirty="0" smtClean="0"/>
                        <a:t>INSERT[INTO] </a:t>
                      </a:r>
                      <a:r>
                        <a:rPr lang="en-US" dirty="0" err="1" smtClean="0"/>
                        <a:t>schema.Table</a:t>
                      </a:r>
                      <a:r>
                        <a:rPr lang="en-US" dirty="0" smtClean="0"/>
                        <a:t> [(columns, ...)]</a:t>
                      </a:r>
                    </a:p>
                    <a:p>
                      <a:pPr algn="l" rtl="0"/>
                      <a:r>
                        <a:rPr lang="en-US" dirty="0" err="1" smtClean="0"/>
                        <a:t>SELECTcolumns</a:t>
                      </a:r>
                      <a:endParaRPr lang="en-US" dirty="0" smtClean="0"/>
                    </a:p>
                    <a:p>
                      <a:pPr algn="l" rtl="0"/>
                      <a:r>
                        <a:rPr lang="en-US" dirty="0" smtClean="0"/>
                        <a:t>FROM data sources</a:t>
                      </a:r>
                    </a:p>
                    <a:p>
                      <a:pPr algn="l" rtl="0"/>
                      <a:r>
                        <a:rPr lang="en-US" dirty="0" smtClean="0"/>
                        <a:t>[WHERE conditions];</a:t>
                      </a:r>
                      <a:endParaRPr lang="ar-EG" dirty="0"/>
                    </a:p>
                  </a:txBody>
                  <a:tcPr/>
                </a:tc>
              </a:tr>
            </a:tbl>
          </a:graphicData>
        </a:graphic>
      </p:graphicFrame>
    </p:spTree>
    <p:extLst>
      <p:ext uri="{BB962C8B-B14F-4D97-AF65-F5344CB8AC3E}">
        <p14:creationId xmlns:p14="http://schemas.microsoft.com/office/powerpoint/2010/main" val="416165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and union all</a:t>
            </a:r>
            <a:endParaRPr lang="ar-EG" dirty="0"/>
          </a:p>
        </p:txBody>
      </p:sp>
      <p:sp>
        <p:nvSpPr>
          <p:cNvPr id="3" name="Content Placeholder 2"/>
          <p:cNvSpPr>
            <a:spLocks noGrp="1"/>
          </p:cNvSpPr>
          <p:nvPr>
            <p:ph idx="1"/>
          </p:nvPr>
        </p:nvSpPr>
        <p:spPr/>
        <p:txBody>
          <a:bodyPr/>
          <a:lstStyle/>
          <a:p>
            <a:pPr algn="l" rtl="0"/>
            <a:r>
              <a:rPr lang="en-US" dirty="0"/>
              <a:t>UNION combines the results of two or more queries into a single result set that includes all the rows that belong to all queries in the </a:t>
            </a:r>
            <a:r>
              <a:rPr lang="en-US" dirty="0" smtClean="0"/>
              <a:t>union</a:t>
            </a:r>
          </a:p>
          <a:p>
            <a:pPr algn="l" rtl="0"/>
            <a:r>
              <a:rPr lang="en-US" dirty="0"/>
              <a:t>UNION removes duplicate records (where all columns in the results are the same), UNION ALL does not.</a:t>
            </a:r>
            <a:endParaRPr lang="ar-EG" dirty="0"/>
          </a:p>
          <a:p>
            <a:pPr algn="l" rtl="0"/>
            <a:endParaRPr lang="en-US" dirty="0" smtClean="0"/>
          </a:p>
          <a:p>
            <a:pPr algn="l" rtl="0"/>
            <a:endParaRPr lang="ar-EG" dirty="0"/>
          </a:p>
        </p:txBody>
      </p:sp>
    </p:spTree>
    <p:extLst>
      <p:ext uri="{BB962C8B-B14F-4D97-AF65-F5344CB8AC3E}">
        <p14:creationId xmlns:p14="http://schemas.microsoft.com/office/powerpoint/2010/main" val="94455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ar-EG" dirty="0"/>
          </a:p>
        </p:txBody>
      </p:sp>
      <p:sp>
        <p:nvSpPr>
          <p:cNvPr id="3" name="Content Placeholder 2"/>
          <p:cNvSpPr>
            <a:spLocks noGrp="1"/>
          </p:cNvSpPr>
          <p:nvPr>
            <p:ph idx="1"/>
          </p:nvPr>
        </p:nvSpPr>
        <p:spPr/>
        <p:txBody>
          <a:bodyPr/>
          <a:lstStyle/>
          <a:p>
            <a:pPr algn="l" rtl="0"/>
            <a:r>
              <a:rPr lang="en-US" dirty="0" smtClean="0"/>
              <a:t>Inserting the result set from a stored procedure</a:t>
            </a:r>
          </a:p>
          <a:p>
            <a:pPr algn="l" rtl="0"/>
            <a:endParaRPr lang="en-US" dirty="0" smtClean="0"/>
          </a:p>
          <a:p>
            <a:pPr algn="l" rtl="0"/>
            <a:endParaRPr lang="en-US" dirty="0" smtClean="0"/>
          </a:p>
          <a:p>
            <a:pPr algn="l" rtl="0"/>
            <a:r>
              <a:rPr lang="en-US" dirty="0"/>
              <a:t>Creating a table while inserting </a:t>
            </a:r>
            <a:r>
              <a:rPr lang="en-US" dirty="0" smtClean="0"/>
              <a:t>data</a:t>
            </a:r>
          </a:p>
          <a:p>
            <a:pPr marL="82296" indent="0">
              <a:buNone/>
            </a:pPr>
            <a:endParaRPr lang="ar-EG" dirty="0"/>
          </a:p>
        </p:txBody>
      </p:sp>
      <p:graphicFrame>
        <p:nvGraphicFramePr>
          <p:cNvPr id="4" name="Table 3"/>
          <p:cNvGraphicFramePr>
            <a:graphicFrameLocks noGrp="1"/>
          </p:cNvGraphicFramePr>
          <p:nvPr>
            <p:extLst/>
          </p:nvPr>
        </p:nvGraphicFramePr>
        <p:xfrm>
          <a:off x="3505200" y="2667000"/>
          <a:ext cx="6096000" cy="64008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lang="en-US" dirty="0" smtClean="0"/>
                        <a:t>INSERT  [INTO] </a:t>
                      </a:r>
                      <a:r>
                        <a:rPr lang="en-US" dirty="0" err="1" smtClean="0"/>
                        <a:t>schema.Table</a:t>
                      </a:r>
                      <a:r>
                        <a:rPr lang="en-US" dirty="0" smtClean="0"/>
                        <a:t> [(Columns)]</a:t>
                      </a:r>
                    </a:p>
                    <a:p>
                      <a:pPr algn="l" rtl="0"/>
                      <a:r>
                        <a:rPr lang="en-US" dirty="0" smtClean="0"/>
                        <a:t>EXEC </a:t>
                      </a:r>
                      <a:r>
                        <a:rPr lang="en-US" dirty="0" err="1" smtClean="0"/>
                        <a:t>StoredProcedure</a:t>
                      </a:r>
                      <a:r>
                        <a:rPr lang="en-US" dirty="0" smtClean="0"/>
                        <a:t> Parameters;</a:t>
                      </a:r>
                      <a:endParaRPr lang="ar-EG" dirty="0"/>
                    </a:p>
                  </a:txBody>
                  <a:tcPr/>
                </a:tc>
              </a:tr>
            </a:tbl>
          </a:graphicData>
        </a:graphic>
      </p:graphicFrame>
      <p:graphicFrame>
        <p:nvGraphicFramePr>
          <p:cNvPr id="5" name="Table 4"/>
          <p:cNvGraphicFramePr>
            <a:graphicFrameLocks noGrp="1"/>
          </p:cNvGraphicFramePr>
          <p:nvPr>
            <p:extLst/>
          </p:nvPr>
        </p:nvGraphicFramePr>
        <p:xfrm>
          <a:off x="3581400" y="4465320"/>
          <a:ext cx="6096000" cy="91440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lang="en-US" dirty="0" smtClean="0"/>
                        <a:t>SELECT Columns</a:t>
                      </a:r>
                      <a:r>
                        <a:rPr lang="en-US" baseline="0" dirty="0" smtClean="0"/>
                        <a:t> </a:t>
                      </a:r>
                      <a:r>
                        <a:rPr lang="en-US" dirty="0" smtClean="0"/>
                        <a:t>INTO </a:t>
                      </a:r>
                      <a:r>
                        <a:rPr lang="en-US" dirty="0" err="1" smtClean="0"/>
                        <a:t>NewTable</a:t>
                      </a:r>
                      <a:endParaRPr lang="en-US" dirty="0" smtClean="0"/>
                    </a:p>
                    <a:p>
                      <a:pPr algn="l" rtl="0"/>
                      <a:r>
                        <a:rPr lang="en-US" dirty="0" smtClean="0"/>
                        <a:t>FROM </a:t>
                      </a:r>
                      <a:r>
                        <a:rPr lang="en-US" dirty="0" err="1" smtClean="0"/>
                        <a:t>DataSources</a:t>
                      </a:r>
                      <a:endParaRPr lang="en-US" dirty="0" smtClean="0"/>
                    </a:p>
                    <a:p>
                      <a:pPr algn="l" rtl="0"/>
                      <a:r>
                        <a:rPr lang="en-US" dirty="0" smtClean="0"/>
                        <a:t>[WHERE conditions];</a:t>
                      </a:r>
                      <a:endParaRPr lang="ar-EG" dirty="0"/>
                    </a:p>
                  </a:txBody>
                  <a:tcPr/>
                </a:tc>
              </a:tr>
            </a:tbl>
          </a:graphicData>
        </a:graphic>
      </p:graphicFrame>
    </p:spTree>
    <p:extLst>
      <p:ext uri="{BB962C8B-B14F-4D97-AF65-F5344CB8AC3E}">
        <p14:creationId xmlns:p14="http://schemas.microsoft.com/office/powerpoint/2010/main" val="1885419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ar-EG" dirty="0"/>
          </a:p>
        </p:txBody>
      </p:sp>
      <p:sp>
        <p:nvSpPr>
          <p:cNvPr id="5" name="Content Placeholder 4"/>
          <p:cNvSpPr>
            <a:spLocks noGrp="1"/>
          </p:cNvSpPr>
          <p:nvPr>
            <p:ph idx="1"/>
          </p:nvPr>
        </p:nvSpPr>
        <p:spPr/>
        <p:txBody>
          <a:bodyPr/>
          <a:lstStyle/>
          <a:p>
            <a:pPr algn="l" rtl="0"/>
            <a:endParaRPr lang="en-US" dirty="0" smtClean="0"/>
          </a:p>
          <a:p>
            <a:pPr algn="l" rtl="0"/>
            <a:endParaRPr lang="en-US" dirty="0"/>
          </a:p>
          <a:p>
            <a:pPr algn="l" rtl="0"/>
            <a:endParaRPr lang="en-US" dirty="0" smtClean="0"/>
          </a:p>
          <a:p>
            <a:pPr algn="l" rtl="0"/>
            <a:endParaRPr lang="en-US" dirty="0"/>
          </a:p>
          <a:p>
            <a:pPr algn="l" rtl="0"/>
            <a:r>
              <a:rPr lang="en-US" dirty="0" smtClean="0"/>
              <a:t>The WHERE clause </a:t>
            </a:r>
            <a:r>
              <a:rPr lang="en-US" dirty="0"/>
              <a:t>is vital to </a:t>
            </a:r>
            <a:r>
              <a:rPr lang="en-US" dirty="0" smtClean="0"/>
              <a:t>any UPDATE statement</a:t>
            </a:r>
            <a:r>
              <a:rPr lang="en-US" dirty="0"/>
              <a:t>. Without it, the entire table is updated.</a:t>
            </a:r>
            <a:endParaRPr lang="ar-EG" dirty="0"/>
          </a:p>
        </p:txBody>
      </p:sp>
      <p:graphicFrame>
        <p:nvGraphicFramePr>
          <p:cNvPr id="6" name="Table 5"/>
          <p:cNvGraphicFramePr>
            <a:graphicFrameLocks noGrp="1"/>
          </p:cNvGraphicFramePr>
          <p:nvPr>
            <p:extLst/>
          </p:nvPr>
        </p:nvGraphicFramePr>
        <p:xfrm>
          <a:off x="3352800" y="1584960"/>
          <a:ext cx="6096000" cy="146304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lang="en-US" dirty="0" smtClean="0"/>
                        <a:t>UPDATE </a:t>
                      </a:r>
                      <a:r>
                        <a:rPr lang="en-US" dirty="0" err="1" smtClean="0"/>
                        <a:t>schema.Table</a:t>
                      </a:r>
                      <a:endParaRPr lang="en-US" dirty="0" smtClean="0"/>
                    </a:p>
                    <a:p>
                      <a:pPr algn="l" rtl="0"/>
                      <a:r>
                        <a:rPr lang="en-US" dirty="0" smtClean="0"/>
                        <a:t>SET column = expression,</a:t>
                      </a:r>
                    </a:p>
                    <a:p>
                      <a:pPr algn="l" rtl="0"/>
                      <a:r>
                        <a:rPr lang="en-US" dirty="0" smtClean="0"/>
                        <a:t>column = value...</a:t>
                      </a:r>
                    </a:p>
                    <a:p>
                      <a:pPr algn="l" rtl="0"/>
                      <a:r>
                        <a:rPr lang="en-US" dirty="0" smtClean="0"/>
                        <a:t>[FROM data sources]</a:t>
                      </a:r>
                    </a:p>
                    <a:p>
                      <a:pPr algn="l" rtl="0"/>
                      <a:r>
                        <a:rPr lang="en-US" dirty="0" smtClean="0"/>
                        <a:t>[WHERE conditions];</a:t>
                      </a:r>
                      <a:endParaRPr lang="ar-EG" dirty="0"/>
                    </a:p>
                  </a:txBody>
                  <a:tcPr/>
                </a:tc>
              </a:tr>
            </a:tbl>
          </a:graphicData>
        </a:graphic>
      </p:graphicFrame>
    </p:spTree>
    <p:extLst>
      <p:ext uri="{BB962C8B-B14F-4D97-AF65-F5344CB8AC3E}">
        <p14:creationId xmlns:p14="http://schemas.microsoft.com/office/powerpoint/2010/main" val="2364187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ar-EG" dirty="0"/>
          </a:p>
        </p:txBody>
      </p:sp>
      <p:graphicFrame>
        <p:nvGraphicFramePr>
          <p:cNvPr id="4" name="Content Placeholder 3"/>
          <p:cNvGraphicFramePr>
            <a:graphicFrameLocks noGrp="1"/>
          </p:cNvGraphicFramePr>
          <p:nvPr>
            <p:ph idx="1"/>
            <p:extLst/>
          </p:nvPr>
        </p:nvGraphicFramePr>
        <p:xfrm>
          <a:off x="2895600" y="1371600"/>
          <a:ext cx="7327900" cy="1188720"/>
        </p:xfrm>
        <a:graphic>
          <a:graphicData uri="http://schemas.openxmlformats.org/drawingml/2006/table">
            <a:tbl>
              <a:tblPr rtl="1" firstRow="1" bandRow="1">
                <a:tableStyleId>{5C22544A-7EE6-4342-B048-85BDC9FD1C3A}</a:tableStyleId>
              </a:tblPr>
              <a:tblGrid>
                <a:gridCol w="7327900"/>
              </a:tblGrid>
              <a:tr h="828040">
                <a:tc>
                  <a:txBody>
                    <a:bodyPr/>
                    <a:lstStyle/>
                    <a:p>
                      <a:pPr algn="l" rtl="0"/>
                      <a:r>
                        <a:rPr lang="en-US" dirty="0" smtClean="0"/>
                        <a:t>DELETE [FROM]  </a:t>
                      </a:r>
                      <a:r>
                        <a:rPr lang="en-US" dirty="0" err="1" smtClean="0"/>
                        <a:t>schema.Table</a:t>
                      </a:r>
                      <a:endParaRPr lang="en-US" dirty="0" smtClean="0"/>
                    </a:p>
                    <a:p>
                      <a:pPr algn="l" rtl="0"/>
                      <a:r>
                        <a:rPr lang="en-US" dirty="0" smtClean="0"/>
                        <a:t>[FROM data sources]</a:t>
                      </a:r>
                    </a:p>
                    <a:p>
                      <a:pPr algn="l" rtl="0"/>
                      <a:r>
                        <a:rPr lang="en-US" dirty="0" smtClean="0"/>
                        <a:t>[WHERE condition(s)];</a:t>
                      </a:r>
                    </a:p>
                    <a:p>
                      <a:pPr algn="l" rtl="0"/>
                      <a:endParaRPr lang="ar-EG" dirty="0"/>
                    </a:p>
                  </a:txBody>
                  <a:tcPr/>
                </a:tc>
              </a:tr>
            </a:tbl>
          </a:graphicData>
        </a:graphic>
      </p:graphicFrame>
      <p:graphicFrame>
        <p:nvGraphicFramePr>
          <p:cNvPr id="5" name="Content Placeholder 3"/>
          <p:cNvGraphicFramePr>
            <a:graphicFrameLocks/>
          </p:cNvGraphicFramePr>
          <p:nvPr>
            <p:extLst/>
          </p:nvPr>
        </p:nvGraphicFramePr>
        <p:xfrm>
          <a:off x="2895600" y="2895600"/>
          <a:ext cx="7327900" cy="828040"/>
        </p:xfrm>
        <a:graphic>
          <a:graphicData uri="http://schemas.openxmlformats.org/drawingml/2006/table">
            <a:tbl>
              <a:tblPr rtl="1" firstRow="1" bandRow="1">
                <a:tableStyleId>{5C22544A-7EE6-4342-B048-85BDC9FD1C3A}</a:tableStyleId>
              </a:tblPr>
              <a:tblGrid>
                <a:gridCol w="7327900"/>
              </a:tblGrid>
              <a:tr h="828040">
                <a:tc>
                  <a:txBody>
                    <a:bodyPr/>
                    <a:lstStyle/>
                    <a:p>
                      <a:pPr algn="l" rtl="0"/>
                      <a:r>
                        <a:rPr lang="en-US" dirty="0" smtClean="0"/>
                        <a:t>DELETE FROM </a:t>
                      </a:r>
                      <a:r>
                        <a:rPr lang="en-US" dirty="0" err="1" smtClean="0"/>
                        <a:t>dbo.Product</a:t>
                      </a:r>
                      <a:endParaRPr lang="en-US" dirty="0" smtClean="0"/>
                    </a:p>
                    <a:p>
                      <a:pPr algn="l" rtl="0"/>
                      <a:r>
                        <a:rPr lang="en-US" dirty="0" smtClean="0"/>
                        <a:t>WHERE </a:t>
                      </a:r>
                      <a:r>
                        <a:rPr lang="en-US" dirty="0" err="1" smtClean="0"/>
                        <a:t>ProductID</a:t>
                      </a:r>
                      <a:r>
                        <a:rPr lang="en-US" dirty="0" smtClean="0"/>
                        <a:t> = ‘DB8D8D60-76F4-46C3-90E6-A8648F63C0F0’;</a:t>
                      </a:r>
                    </a:p>
                  </a:txBody>
                  <a:tcPr/>
                </a:tc>
              </a:tr>
            </a:tbl>
          </a:graphicData>
        </a:graphic>
      </p:graphicFrame>
      <p:graphicFrame>
        <p:nvGraphicFramePr>
          <p:cNvPr id="6" name="Content Placeholder 3"/>
          <p:cNvGraphicFramePr>
            <a:graphicFrameLocks/>
          </p:cNvGraphicFramePr>
          <p:nvPr>
            <p:extLst/>
          </p:nvPr>
        </p:nvGraphicFramePr>
        <p:xfrm>
          <a:off x="2895600" y="4114800"/>
          <a:ext cx="7327900" cy="2286000"/>
        </p:xfrm>
        <a:graphic>
          <a:graphicData uri="http://schemas.openxmlformats.org/drawingml/2006/table">
            <a:tbl>
              <a:tblPr rtl="1" firstRow="1" bandRow="1">
                <a:tableStyleId>{5C22544A-7EE6-4342-B048-85BDC9FD1C3A}</a:tableStyleId>
              </a:tblPr>
              <a:tblGrid>
                <a:gridCol w="7327900"/>
              </a:tblGrid>
              <a:tr h="828040">
                <a:tc>
                  <a:txBody>
                    <a:bodyPr/>
                    <a:lstStyle/>
                    <a:p>
                      <a:pPr algn="l" rtl="0"/>
                      <a:r>
                        <a:rPr lang="en-US" dirty="0" smtClean="0"/>
                        <a:t>DELETE </a:t>
                      </a:r>
                      <a:r>
                        <a:rPr lang="en-US" dirty="0" err="1" smtClean="0"/>
                        <a:t>dbo.Product</a:t>
                      </a:r>
                      <a:endParaRPr lang="en-US" dirty="0" smtClean="0"/>
                    </a:p>
                    <a:p>
                      <a:pPr algn="l" rtl="0"/>
                      <a:r>
                        <a:rPr lang="en-US" dirty="0" smtClean="0"/>
                        <a:t>FROM </a:t>
                      </a:r>
                      <a:r>
                        <a:rPr lang="en-US" dirty="0" err="1" smtClean="0"/>
                        <a:t>dbo.Product</a:t>
                      </a:r>
                      <a:endParaRPr lang="en-US" dirty="0" smtClean="0"/>
                    </a:p>
                    <a:p>
                      <a:pPr algn="l" rtl="0"/>
                      <a:r>
                        <a:rPr lang="en-US" dirty="0" smtClean="0"/>
                        <a:t>JOIN </a:t>
                      </a:r>
                      <a:r>
                        <a:rPr lang="en-US" dirty="0" err="1" smtClean="0"/>
                        <a:t>dbo.ProductCategory</a:t>
                      </a:r>
                      <a:endParaRPr lang="en-US" dirty="0" smtClean="0"/>
                    </a:p>
                    <a:p>
                      <a:pPr algn="l" rtl="0"/>
                      <a:r>
                        <a:rPr lang="en-US" dirty="0" smtClean="0"/>
                        <a:t>ON </a:t>
                      </a:r>
                      <a:r>
                        <a:rPr lang="en-US" dirty="0" err="1" smtClean="0"/>
                        <a:t>Product.ProductCategoryID</a:t>
                      </a:r>
                      <a:endParaRPr lang="en-US" dirty="0" smtClean="0"/>
                    </a:p>
                    <a:p>
                      <a:pPr algn="l" rtl="0"/>
                      <a:r>
                        <a:rPr lang="en-US" dirty="0" smtClean="0"/>
                        <a:t>= </a:t>
                      </a:r>
                      <a:r>
                        <a:rPr lang="en-US" dirty="0" err="1" smtClean="0"/>
                        <a:t>ProductCategory.ProductCategoryID</a:t>
                      </a:r>
                      <a:endParaRPr lang="en-US" dirty="0" smtClean="0"/>
                    </a:p>
                    <a:p>
                      <a:pPr algn="l" rtl="0"/>
                      <a:r>
                        <a:rPr lang="en-US" dirty="0" smtClean="0"/>
                        <a:t>WHERE </a:t>
                      </a:r>
                      <a:r>
                        <a:rPr lang="en-US" dirty="0" err="1" smtClean="0"/>
                        <a:t>ProductCategory.ProductCategoryName</a:t>
                      </a:r>
                      <a:r>
                        <a:rPr lang="en-US" dirty="0" smtClean="0"/>
                        <a:t> = ‘Video’;</a:t>
                      </a:r>
                    </a:p>
                    <a:p>
                      <a:pPr algn="l" rtl="0"/>
                      <a:endParaRPr lang="en-US" dirty="0" smtClean="0"/>
                    </a:p>
                    <a:p>
                      <a:pPr algn="l" rtl="0"/>
                      <a:r>
                        <a:rPr lang="en-US" dirty="0" err="1" smtClean="0"/>
                        <a:t>Delet</a:t>
                      </a:r>
                      <a:r>
                        <a:rPr lang="en-US" dirty="0" smtClean="0"/>
                        <a:t> product with</a:t>
                      </a:r>
                      <a:r>
                        <a:rPr lang="en-US" baseline="0" dirty="0" smtClean="0"/>
                        <a:t> category video</a:t>
                      </a:r>
                      <a:endParaRPr lang="en-US" dirty="0" smtClean="0"/>
                    </a:p>
                  </a:txBody>
                  <a:tcPr/>
                </a:tc>
              </a:tr>
            </a:tbl>
          </a:graphicData>
        </a:graphic>
      </p:graphicFrame>
    </p:spTree>
    <p:extLst>
      <p:ext uri="{BB962C8B-B14F-4D97-AF65-F5344CB8AC3E}">
        <p14:creationId xmlns:p14="http://schemas.microsoft.com/office/powerpoint/2010/main" val="100704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ar-EG" dirty="0"/>
          </a:p>
        </p:txBody>
      </p:sp>
      <p:graphicFrame>
        <p:nvGraphicFramePr>
          <p:cNvPr id="4" name="Content Placeholder 3"/>
          <p:cNvGraphicFramePr>
            <a:graphicFrameLocks noGrp="1"/>
          </p:cNvGraphicFramePr>
          <p:nvPr>
            <p:ph idx="1"/>
            <p:extLst/>
          </p:nvPr>
        </p:nvGraphicFramePr>
        <p:xfrm>
          <a:off x="3130550" y="1524000"/>
          <a:ext cx="7327900" cy="914400"/>
        </p:xfrm>
        <a:graphic>
          <a:graphicData uri="http://schemas.openxmlformats.org/drawingml/2006/table">
            <a:tbl>
              <a:tblPr rtl="1" firstRow="1" bandRow="1">
                <a:tableStyleId>{5C22544A-7EE6-4342-B048-85BDC9FD1C3A}</a:tableStyleId>
              </a:tblPr>
              <a:tblGrid>
                <a:gridCol w="7327900"/>
              </a:tblGrid>
              <a:tr h="828040">
                <a:tc>
                  <a:txBody>
                    <a:bodyPr/>
                    <a:lstStyle/>
                    <a:p>
                      <a:pPr algn="l" rtl="0"/>
                      <a:r>
                        <a:rPr lang="en-US" dirty="0" smtClean="0"/>
                        <a:t>DELETE </a:t>
                      </a:r>
                      <a:r>
                        <a:rPr lang="en-US" baseline="0" dirty="0" smtClean="0"/>
                        <a:t> </a:t>
                      </a:r>
                      <a:r>
                        <a:rPr lang="en-US" dirty="0" err="1" smtClean="0"/>
                        <a:t>schema.Table</a:t>
                      </a:r>
                      <a:endParaRPr lang="en-US" dirty="0" smtClean="0"/>
                    </a:p>
                    <a:p>
                      <a:pPr algn="l" rtl="0"/>
                      <a:endParaRPr lang="en-US" dirty="0" smtClean="0"/>
                    </a:p>
                    <a:p>
                      <a:pPr algn="l" rtl="0"/>
                      <a:r>
                        <a:rPr lang="en-US" dirty="0" smtClean="0"/>
                        <a:t>Delete</a:t>
                      </a:r>
                      <a:r>
                        <a:rPr lang="en-US" baseline="0" dirty="0" smtClean="0"/>
                        <a:t> all table</a:t>
                      </a:r>
                      <a:endParaRPr lang="en-US" dirty="0" smtClean="0"/>
                    </a:p>
                  </a:txBody>
                  <a:tcPr/>
                </a:tc>
              </a:tr>
            </a:tbl>
          </a:graphicData>
        </a:graphic>
      </p:graphicFrame>
      <p:graphicFrame>
        <p:nvGraphicFramePr>
          <p:cNvPr id="5" name="Content Placeholder 3"/>
          <p:cNvGraphicFramePr>
            <a:graphicFrameLocks/>
          </p:cNvGraphicFramePr>
          <p:nvPr>
            <p:extLst/>
          </p:nvPr>
        </p:nvGraphicFramePr>
        <p:xfrm>
          <a:off x="3187700" y="3200400"/>
          <a:ext cx="7327900" cy="828040"/>
        </p:xfrm>
        <a:graphic>
          <a:graphicData uri="http://schemas.openxmlformats.org/drawingml/2006/table">
            <a:tbl>
              <a:tblPr rtl="1" firstRow="1" bandRow="1">
                <a:tableStyleId>{5C22544A-7EE6-4342-B048-85BDC9FD1C3A}</a:tableStyleId>
              </a:tblPr>
              <a:tblGrid>
                <a:gridCol w="7327900"/>
              </a:tblGrid>
              <a:tr h="828040">
                <a:tc>
                  <a:txBody>
                    <a:bodyPr/>
                    <a:lstStyle/>
                    <a:p>
                      <a:pPr algn="l" rtl="0"/>
                      <a:r>
                        <a:rPr kumimoji="0" lang="en-US" sz="1800" b="1" kern="1200" dirty="0" smtClean="0">
                          <a:solidFill>
                            <a:schemeClr val="lt1"/>
                          </a:solidFill>
                          <a:latin typeface="+mn-lt"/>
                          <a:ea typeface="+mn-ea"/>
                          <a:cs typeface="+mn-cs"/>
                        </a:rPr>
                        <a:t>delete top(3) </a:t>
                      </a:r>
                    </a:p>
                    <a:p>
                      <a:pPr algn="l" rtl="0"/>
                      <a:r>
                        <a:rPr kumimoji="0" lang="en-US" sz="1800" b="1" kern="1200" dirty="0" smtClean="0">
                          <a:solidFill>
                            <a:schemeClr val="lt1"/>
                          </a:solidFill>
                          <a:latin typeface="+mn-lt"/>
                          <a:ea typeface="+mn-ea"/>
                          <a:cs typeface="+mn-cs"/>
                        </a:rPr>
                        <a:t>from </a:t>
                      </a:r>
                      <a:r>
                        <a:rPr kumimoji="0" lang="en-US" sz="1800" b="1" kern="1200" dirty="0" err="1" smtClean="0">
                          <a:solidFill>
                            <a:schemeClr val="lt1"/>
                          </a:solidFill>
                          <a:latin typeface="+mn-lt"/>
                          <a:ea typeface="+mn-ea"/>
                          <a:cs typeface="+mn-cs"/>
                        </a:rPr>
                        <a:t>New_Table</a:t>
                      </a:r>
                      <a:endParaRPr kumimoji="0" lang="en-US" sz="1800" b="1" kern="1200" dirty="0" smtClean="0">
                        <a:solidFill>
                          <a:schemeClr val="lt1"/>
                        </a:solidFill>
                        <a:latin typeface="+mn-lt"/>
                        <a:ea typeface="+mn-ea"/>
                        <a:cs typeface="+mn-cs"/>
                      </a:endParaRPr>
                    </a:p>
                  </a:txBody>
                  <a:tcPr/>
                </a:tc>
              </a:tr>
            </a:tbl>
          </a:graphicData>
        </a:graphic>
      </p:graphicFrame>
    </p:spTree>
    <p:extLst>
      <p:ext uri="{BB962C8B-B14F-4D97-AF65-F5344CB8AC3E}">
        <p14:creationId xmlns:p14="http://schemas.microsoft.com/office/powerpoint/2010/main" val="1396947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p:txBody>
          <a:bodyPr/>
          <a:lstStyle/>
          <a:p>
            <a:r>
              <a:rPr lang="en-US" dirty="0"/>
              <a:t>Using a single statement, we can Add/Update records in our database table, without explicitly checking for the existence of records to perform operations like Insert or Update</a:t>
            </a:r>
            <a:r>
              <a:rPr lang="en-US" dirty="0" smtClean="0"/>
              <a:t>.</a:t>
            </a:r>
          </a:p>
          <a:p>
            <a:r>
              <a:rPr lang="en-US" kern="0" dirty="0"/>
              <a:t>Joins a data source with a target table or </a:t>
            </a:r>
            <a:r>
              <a:rPr lang="en-US" kern="0" dirty="0" smtClean="0"/>
              <a:t>view</a:t>
            </a:r>
          </a:p>
          <a:p>
            <a:r>
              <a:rPr lang="en-US" kern="0" dirty="0"/>
              <a:t>Performs multiple actions based on the results of the join</a:t>
            </a:r>
          </a:p>
          <a:p>
            <a:endParaRPr lang="en-US" dirty="0" smtClean="0"/>
          </a:p>
          <a:p>
            <a:endParaRPr lang="en-US" dirty="0"/>
          </a:p>
        </p:txBody>
      </p:sp>
    </p:spTree>
    <p:extLst>
      <p:ext uri="{BB962C8B-B14F-4D97-AF65-F5344CB8AC3E}">
        <p14:creationId xmlns:p14="http://schemas.microsoft.com/office/powerpoint/2010/main" val="4281130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 </a:t>
            </a:r>
            <a:endParaRPr lang="en-US" dirty="0"/>
          </a:p>
        </p:txBody>
      </p:sp>
      <p:graphicFrame>
        <p:nvGraphicFramePr>
          <p:cNvPr id="4" name="Content Placeholder 3"/>
          <p:cNvGraphicFramePr>
            <a:graphicFrameLocks noGrp="1"/>
          </p:cNvGraphicFramePr>
          <p:nvPr>
            <p:ph idx="1"/>
            <p:extLst/>
          </p:nvPr>
        </p:nvGraphicFramePr>
        <p:xfrm>
          <a:off x="2590800" y="1447800"/>
          <a:ext cx="7867650" cy="3352800"/>
        </p:xfrm>
        <a:graphic>
          <a:graphicData uri="http://schemas.openxmlformats.org/drawingml/2006/table">
            <a:tbl>
              <a:tblPr firstRow="1" bandRow="1">
                <a:tableStyleId>{5C22544A-7EE6-4342-B048-85BDC9FD1C3A}</a:tableStyleId>
              </a:tblPr>
              <a:tblGrid>
                <a:gridCol w="7867650"/>
              </a:tblGrid>
              <a:tr h="3352800">
                <a:tc>
                  <a:txBody>
                    <a:bodyPr/>
                    <a:lstStyle/>
                    <a:p>
                      <a:r>
                        <a:rPr lang="en-US" dirty="0" smtClean="0"/>
                        <a:t>MERGE [INTO]  &lt;target table&gt; USING &lt;source table or table expression&gt; ON &lt;join/merge predicate&gt; (semantics similar to outer join) WHEN MATCHED &lt;statement to run when match found in target&gt; WHEN [TARGET] NOT MATCHED &lt;statement to run when no match found in target&gt;</a:t>
                      </a:r>
                      <a:endParaRPr lang="en-US" dirty="0"/>
                    </a:p>
                  </a:txBody>
                  <a:tcPr/>
                </a:tc>
              </a:tr>
            </a:tbl>
          </a:graphicData>
        </a:graphic>
      </p:graphicFrame>
    </p:spTree>
    <p:extLst>
      <p:ext uri="{BB962C8B-B14F-4D97-AF65-F5344CB8AC3E}">
        <p14:creationId xmlns:p14="http://schemas.microsoft.com/office/powerpoint/2010/main" val="1321420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graphicFrame>
        <p:nvGraphicFramePr>
          <p:cNvPr id="4" name="Content Placeholder 3"/>
          <p:cNvGraphicFramePr>
            <a:graphicFrameLocks noGrp="1"/>
          </p:cNvGraphicFramePr>
          <p:nvPr>
            <p:ph idx="1"/>
            <p:extLst/>
          </p:nvPr>
        </p:nvGraphicFramePr>
        <p:xfrm>
          <a:off x="2959100" y="1447800"/>
          <a:ext cx="7499350" cy="3108960"/>
        </p:xfrm>
        <a:graphic>
          <a:graphicData uri="http://schemas.openxmlformats.org/drawingml/2006/table">
            <a:tbl>
              <a:tblPr firstRow="1" bandRow="1">
                <a:tableStyleId>{5C22544A-7EE6-4342-B048-85BDC9FD1C3A}</a:tableStyleId>
              </a:tblPr>
              <a:tblGrid>
                <a:gridCol w="7499350"/>
              </a:tblGrid>
              <a:tr h="370840">
                <a:tc>
                  <a:txBody>
                    <a:bodyPr/>
                    <a:lstStyle/>
                    <a:p>
                      <a:endParaRPr kumimoji="0" lang="en-US" sz="1800" b="1" kern="1200" dirty="0" smtClean="0">
                        <a:solidFill>
                          <a:schemeClr val="lt1"/>
                        </a:solidFill>
                        <a:latin typeface="+mn-lt"/>
                        <a:ea typeface="+mn-ea"/>
                        <a:cs typeface="+mn-cs"/>
                      </a:endParaRPr>
                    </a:p>
                    <a:p>
                      <a:r>
                        <a:rPr kumimoji="0" lang="en-US" sz="1800" b="1" kern="1200" dirty="0" smtClean="0">
                          <a:solidFill>
                            <a:schemeClr val="lt1"/>
                          </a:solidFill>
                          <a:latin typeface="+mn-lt"/>
                          <a:ea typeface="+mn-ea"/>
                          <a:cs typeface="+mn-cs"/>
                        </a:rPr>
                        <a:t>merge into [</a:t>
                      </a:r>
                      <a:r>
                        <a:rPr kumimoji="0" lang="en-US" sz="1800" b="1" kern="1200" dirty="0" err="1" smtClean="0">
                          <a:solidFill>
                            <a:schemeClr val="lt1"/>
                          </a:solidFill>
                          <a:latin typeface="+mn-lt"/>
                          <a:ea typeface="+mn-ea"/>
                          <a:cs typeface="+mn-cs"/>
                        </a:rPr>
                        <a:t>dbo</a:t>
                      </a:r>
                      <a:r>
                        <a:rPr kumimoji="0" lang="en-US" sz="1800" b="1" kern="1200" dirty="0" smtClean="0">
                          <a:solidFill>
                            <a:schemeClr val="lt1"/>
                          </a:solidFill>
                          <a:latin typeface="+mn-lt"/>
                          <a:ea typeface="+mn-ea"/>
                          <a:cs typeface="+mn-cs"/>
                        </a:rPr>
                        <a:t>].[Customer] as c</a:t>
                      </a:r>
                    </a:p>
                    <a:p>
                      <a:r>
                        <a:rPr kumimoji="0" lang="en-US" sz="1800" b="1" kern="1200" dirty="0" smtClean="0">
                          <a:solidFill>
                            <a:schemeClr val="lt1"/>
                          </a:solidFill>
                          <a:latin typeface="+mn-lt"/>
                          <a:ea typeface="+mn-ea"/>
                          <a:cs typeface="+mn-cs"/>
                        </a:rPr>
                        <a:t>using [</a:t>
                      </a:r>
                      <a:r>
                        <a:rPr kumimoji="0" lang="en-US" sz="1800" b="1" kern="1200" dirty="0" err="1" smtClean="0">
                          <a:solidFill>
                            <a:schemeClr val="lt1"/>
                          </a:solidFill>
                          <a:latin typeface="+mn-lt"/>
                          <a:ea typeface="+mn-ea"/>
                          <a:cs typeface="+mn-cs"/>
                        </a:rPr>
                        <a:t>dbo</a:t>
                      </a:r>
                      <a:r>
                        <a:rPr kumimoji="0" lang="en-US" sz="1800" b="1" kern="1200" dirty="0" smtClean="0">
                          <a:solidFill>
                            <a:schemeClr val="lt1"/>
                          </a:solidFill>
                          <a:latin typeface="+mn-lt"/>
                          <a:ea typeface="+mn-ea"/>
                          <a:cs typeface="+mn-cs"/>
                        </a:rPr>
                        <a:t>].[</a:t>
                      </a:r>
                      <a:r>
                        <a:rPr kumimoji="0" lang="en-US" sz="1800" b="1" kern="1200" dirty="0" err="1" smtClean="0">
                          <a:solidFill>
                            <a:schemeClr val="lt1"/>
                          </a:solidFill>
                          <a:latin typeface="+mn-lt"/>
                          <a:ea typeface="+mn-ea"/>
                          <a:cs typeface="+mn-cs"/>
                        </a:rPr>
                        <a:t>CustomerTemp</a:t>
                      </a:r>
                      <a:r>
                        <a:rPr kumimoji="0" lang="en-US" sz="1800" b="1" kern="1200" dirty="0" smtClean="0">
                          <a:solidFill>
                            <a:schemeClr val="lt1"/>
                          </a:solidFill>
                          <a:latin typeface="+mn-lt"/>
                          <a:ea typeface="+mn-ea"/>
                          <a:cs typeface="+mn-cs"/>
                        </a:rPr>
                        <a:t>] as </a:t>
                      </a:r>
                      <a:r>
                        <a:rPr kumimoji="0" lang="en-US" sz="1800" b="1" kern="1200" dirty="0" err="1" smtClean="0">
                          <a:solidFill>
                            <a:schemeClr val="lt1"/>
                          </a:solidFill>
                          <a:latin typeface="+mn-lt"/>
                          <a:ea typeface="+mn-ea"/>
                          <a:cs typeface="+mn-cs"/>
                        </a:rPr>
                        <a:t>ct</a:t>
                      </a:r>
                      <a:endParaRPr kumimoji="0" lang="en-US" sz="1800" b="1" kern="1200" dirty="0" smtClean="0">
                        <a:solidFill>
                          <a:schemeClr val="lt1"/>
                        </a:solidFill>
                        <a:latin typeface="+mn-lt"/>
                        <a:ea typeface="+mn-ea"/>
                        <a:cs typeface="+mn-cs"/>
                      </a:endParaRPr>
                    </a:p>
                    <a:p>
                      <a:r>
                        <a:rPr kumimoji="0" lang="en-US" sz="1800" b="1" kern="1200" dirty="0" smtClean="0">
                          <a:solidFill>
                            <a:schemeClr val="lt1"/>
                          </a:solidFill>
                          <a:latin typeface="+mn-lt"/>
                          <a:ea typeface="+mn-ea"/>
                          <a:cs typeface="+mn-cs"/>
                        </a:rPr>
                        <a:t>on </a:t>
                      </a:r>
                      <a:r>
                        <a:rPr kumimoji="0" lang="en-US" sz="1800" b="1" kern="1200" dirty="0" err="1" smtClean="0">
                          <a:solidFill>
                            <a:schemeClr val="lt1"/>
                          </a:solidFill>
                          <a:latin typeface="+mn-lt"/>
                          <a:ea typeface="+mn-ea"/>
                          <a:cs typeface="+mn-cs"/>
                        </a:rPr>
                        <a:t>c.nationalid</a:t>
                      </a:r>
                      <a:r>
                        <a:rPr kumimoji="0" lang="en-US" sz="1800" b="1" kern="1200" dirty="0" smtClean="0">
                          <a:solidFill>
                            <a:schemeClr val="lt1"/>
                          </a:solidFill>
                          <a:latin typeface="+mn-lt"/>
                          <a:ea typeface="+mn-ea"/>
                          <a:cs typeface="+mn-cs"/>
                        </a:rPr>
                        <a:t>=</a:t>
                      </a:r>
                      <a:r>
                        <a:rPr kumimoji="0" lang="en-US" sz="1800" b="1" kern="1200" dirty="0" err="1" smtClean="0">
                          <a:solidFill>
                            <a:schemeClr val="lt1"/>
                          </a:solidFill>
                          <a:latin typeface="+mn-lt"/>
                          <a:ea typeface="+mn-ea"/>
                          <a:cs typeface="+mn-cs"/>
                        </a:rPr>
                        <a:t>ct.nationalid</a:t>
                      </a:r>
                      <a:endParaRPr kumimoji="0" lang="en-US" sz="1800" b="1" kern="1200" dirty="0" smtClean="0">
                        <a:solidFill>
                          <a:schemeClr val="lt1"/>
                        </a:solidFill>
                        <a:latin typeface="+mn-lt"/>
                        <a:ea typeface="+mn-ea"/>
                        <a:cs typeface="+mn-cs"/>
                      </a:endParaRPr>
                    </a:p>
                    <a:p>
                      <a:r>
                        <a:rPr kumimoji="0" lang="en-US" sz="1800" b="1" kern="1200" dirty="0" smtClean="0">
                          <a:solidFill>
                            <a:schemeClr val="lt1"/>
                          </a:solidFill>
                          <a:latin typeface="+mn-lt"/>
                          <a:ea typeface="+mn-ea"/>
                          <a:cs typeface="+mn-cs"/>
                        </a:rPr>
                        <a:t>when matched and (c.name!=ct.name or </a:t>
                      </a:r>
                      <a:r>
                        <a:rPr kumimoji="0" lang="en-US" sz="1800" b="1" kern="1200" dirty="0" err="1" smtClean="0">
                          <a:solidFill>
                            <a:schemeClr val="lt1"/>
                          </a:solidFill>
                          <a:latin typeface="+mn-lt"/>
                          <a:ea typeface="+mn-ea"/>
                          <a:cs typeface="+mn-cs"/>
                        </a:rPr>
                        <a:t>c.phone</a:t>
                      </a:r>
                      <a:r>
                        <a:rPr kumimoji="0" lang="en-US" sz="1800" b="1" kern="1200" dirty="0" smtClean="0">
                          <a:solidFill>
                            <a:schemeClr val="lt1"/>
                          </a:solidFill>
                          <a:latin typeface="+mn-lt"/>
                          <a:ea typeface="+mn-ea"/>
                          <a:cs typeface="+mn-cs"/>
                        </a:rPr>
                        <a:t>!=</a:t>
                      </a:r>
                      <a:r>
                        <a:rPr kumimoji="0" lang="en-US" sz="1800" b="1" kern="1200" dirty="0" err="1" smtClean="0">
                          <a:solidFill>
                            <a:schemeClr val="lt1"/>
                          </a:solidFill>
                          <a:latin typeface="+mn-lt"/>
                          <a:ea typeface="+mn-ea"/>
                          <a:cs typeface="+mn-cs"/>
                        </a:rPr>
                        <a:t>ct.phone</a:t>
                      </a:r>
                      <a:r>
                        <a:rPr kumimoji="0" lang="en-US" sz="1800" b="1" kern="1200" dirty="0" smtClean="0">
                          <a:solidFill>
                            <a:schemeClr val="lt1"/>
                          </a:solidFill>
                          <a:latin typeface="+mn-lt"/>
                          <a:ea typeface="+mn-ea"/>
                          <a:cs typeface="+mn-cs"/>
                        </a:rPr>
                        <a:t> or </a:t>
                      </a:r>
                      <a:r>
                        <a:rPr kumimoji="0" lang="en-US" sz="1800" b="1" kern="1200" dirty="0" err="1" smtClean="0">
                          <a:solidFill>
                            <a:schemeClr val="lt1"/>
                          </a:solidFill>
                          <a:latin typeface="+mn-lt"/>
                          <a:ea typeface="+mn-ea"/>
                          <a:cs typeface="+mn-cs"/>
                        </a:rPr>
                        <a:t>c.amount</a:t>
                      </a:r>
                      <a:r>
                        <a:rPr kumimoji="0" lang="en-US" sz="1800" b="1" kern="1200" dirty="0" smtClean="0">
                          <a:solidFill>
                            <a:schemeClr val="lt1"/>
                          </a:solidFill>
                          <a:latin typeface="+mn-lt"/>
                          <a:ea typeface="+mn-ea"/>
                          <a:cs typeface="+mn-cs"/>
                        </a:rPr>
                        <a:t>!=</a:t>
                      </a:r>
                      <a:r>
                        <a:rPr kumimoji="0" lang="en-US" sz="1800" b="1" kern="1200" dirty="0" err="1" smtClean="0">
                          <a:solidFill>
                            <a:schemeClr val="lt1"/>
                          </a:solidFill>
                          <a:latin typeface="+mn-lt"/>
                          <a:ea typeface="+mn-ea"/>
                          <a:cs typeface="+mn-cs"/>
                        </a:rPr>
                        <a:t>ct.amount</a:t>
                      </a:r>
                      <a:r>
                        <a:rPr kumimoji="0" lang="en-US" sz="1800" b="1" kern="1200" dirty="0" smtClean="0">
                          <a:solidFill>
                            <a:schemeClr val="lt1"/>
                          </a:solidFill>
                          <a:latin typeface="+mn-lt"/>
                          <a:ea typeface="+mn-ea"/>
                          <a:cs typeface="+mn-cs"/>
                        </a:rPr>
                        <a:t>)</a:t>
                      </a:r>
                    </a:p>
                    <a:p>
                      <a:r>
                        <a:rPr kumimoji="0" lang="en-US" sz="1800" b="1" kern="1200" dirty="0" smtClean="0">
                          <a:solidFill>
                            <a:schemeClr val="lt1"/>
                          </a:solidFill>
                          <a:latin typeface="+mn-lt"/>
                          <a:ea typeface="+mn-ea"/>
                          <a:cs typeface="+mn-cs"/>
                        </a:rPr>
                        <a:t>then update  set c.name=ct.name ,</a:t>
                      </a:r>
                      <a:r>
                        <a:rPr kumimoji="0" lang="en-US" sz="1800" b="1" kern="1200" dirty="0" err="1" smtClean="0">
                          <a:solidFill>
                            <a:schemeClr val="lt1"/>
                          </a:solidFill>
                          <a:latin typeface="+mn-lt"/>
                          <a:ea typeface="+mn-ea"/>
                          <a:cs typeface="+mn-cs"/>
                        </a:rPr>
                        <a:t>c.phone</a:t>
                      </a:r>
                      <a:r>
                        <a:rPr kumimoji="0" lang="en-US" sz="1800" b="1" kern="1200" dirty="0" smtClean="0">
                          <a:solidFill>
                            <a:schemeClr val="lt1"/>
                          </a:solidFill>
                          <a:latin typeface="+mn-lt"/>
                          <a:ea typeface="+mn-ea"/>
                          <a:cs typeface="+mn-cs"/>
                        </a:rPr>
                        <a:t>=</a:t>
                      </a:r>
                      <a:r>
                        <a:rPr kumimoji="0" lang="en-US" sz="1800" b="1" kern="1200" dirty="0" err="1" smtClean="0">
                          <a:solidFill>
                            <a:schemeClr val="lt1"/>
                          </a:solidFill>
                          <a:latin typeface="+mn-lt"/>
                          <a:ea typeface="+mn-ea"/>
                          <a:cs typeface="+mn-cs"/>
                        </a:rPr>
                        <a:t>ct.phone,c.amount</a:t>
                      </a:r>
                      <a:r>
                        <a:rPr kumimoji="0" lang="en-US" sz="1800" b="1" kern="1200" dirty="0" smtClean="0">
                          <a:solidFill>
                            <a:schemeClr val="lt1"/>
                          </a:solidFill>
                          <a:latin typeface="+mn-lt"/>
                          <a:ea typeface="+mn-ea"/>
                          <a:cs typeface="+mn-cs"/>
                        </a:rPr>
                        <a:t>+=</a:t>
                      </a:r>
                      <a:r>
                        <a:rPr kumimoji="0" lang="en-US" sz="1800" b="1" kern="1200" dirty="0" err="1" smtClean="0">
                          <a:solidFill>
                            <a:schemeClr val="lt1"/>
                          </a:solidFill>
                          <a:latin typeface="+mn-lt"/>
                          <a:ea typeface="+mn-ea"/>
                          <a:cs typeface="+mn-cs"/>
                        </a:rPr>
                        <a:t>ct.amount</a:t>
                      </a:r>
                      <a:endParaRPr kumimoji="0" lang="en-US" sz="1800" b="1" kern="1200" dirty="0" smtClean="0">
                        <a:solidFill>
                          <a:schemeClr val="lt1"/>
                        </a:solidFill>
                        <a:latin typeface="+mn-lt"/>
                        <a:ea typeface="+mn-ea"/>
                        <a:cs typeface="+mn-cs"/>
                      </a:endParaRPr>
                    </a:p>
                    <a:p>
                      <a:r>
                        <a:rPr kumimoji="0" lang="en-US" sz="1800" b="1" kern="1200" dirty="0" smtClean="0">
                          <a:solidFill>
                            <a:schemeClr val="lt1"/>
                          </a:solidFill>
                          <a:latin typeface="+mn-lt"/>
                          <a:ea typeface="+mn-ea"/>
                          <a:cs typeface="+mn-cs"/>
                        </a:rPr>
                        <a:t>when not matched then insert values (</a:t>
                      </a:r>
                      <a:r>
                        <a:rPr kumimoji="0" lang="en-US" sz="1800" b="1" kern="1200" dirty="0" err="1" smtClean="0">
                          <a:solidFill>
                            <a:schemeClr val="lt1"/>
                          </a:solidFill>
                          <a:latin typeface="+mn-lt"/>
                          <a:ea typeface="+mn-ea"/>
                          <a:cs typeface="+mn-cs"/>
                        </a:rPr>
                        <a:t>ct.nationalid,ct.name,ct.phone,ct.amount</a:t>
                      </a:r>
                      <a:r>
                        <a:rPr kumimoji="0" lang="en-US" sz="1800" b="1" kern="1200" dirty="0" smtClean="0">
                          <a:solidFill>
                            <a:schemeClr val="lt1"/>
                          </a:solidFill>
                          <a:latin typeface="+mn-lt"/>
                          <a:ea typeface="+mn-ea"/>
                          <a:cs typeface="+mn-cs"/>
                        </a:rPr>
                        <a:t>)</a:t>
                      </a:r>
                    </a:p>
                    <a:p>
                      <a:r>
                        <a:rPr kumimoji="0" lang="en-US" sz="1800" b="1" kern="1200" dirty="0" smtClean="0">
                          <a:solidFill>
                            <a:schemeClr val="lt1"/>
                          </a:solidFill>
                          <a:latin typeface="+mn-lt"/>
                          <a:ea typeface="+mn-ea"/>
                          <a:cs typeface="+mn-cs"/>
                        </a:rPr>
                        <a:t>;</a:t>
                      </a:r>
                    </a:p>
                    <a:p>
                      <a:endParaRPr lang="en-US" dirty="0"/>
                    </a:p>
                  </a:txBody>
                  <a:tcPr/>
                </a:tc>
              </a:tr>
            </a:tbl>
          </a:graphicData>
        </a:graphic>
      </p:graphicFrame>
    </p:spTree>
    <p:extLst>
      <p:ext uri="{BB962C8B-B14F-4D97-AF65-F5344CB8AC3E}">
        <p14:creationId xmlns:p14="http://schemas.microsoft.com/office/powerpoint/2010/main" val="1390748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Ranking functions</a:t>
            </a:r>
            <a:endParaRPr lang="ar-EG" dirty="0"/>
          </a:p>
        </p:txBody>
      </p:sp>
      <p:sp>
        <p:nvSpPr>
          <p:cNvPr id="3" name="Content Placeholder 2"/>
          <p:cNvSpPr>
            <a:spLocks noGrp="1"/>
          </p:cNvSpPr>
          <p:nvPr>
            <p:ph idx="1"/>
          </p:nvPr>
        </p:nvSpPr>
        <p:spPr/>
        <p:txBody>
          <a:bodyPr/>
          <a:lstStyle/>
          <a:p>
            <a:r>
              <a:rPr lang="en-US" dirty="0" smtClean="0"/>
              <a:t>Row_number()</a:t>
            </a:r>
          </a:p>
          <a:p>
            <a:endParaRPr lang="en-US" dirty="0"/>
          </a:p>
          <a:p>
            <a:r>
              <a:rPr lang="en-US" dirty="0" smtClean="0"/>
              <a:t>Rank()</a:t>
            </a:r>
          </a:p>
          <a:p>
            <a:endParaRPr lang="en-US" dirty="0"/>
          </a:p>
          <a:p>
            <a:r>
              <a:rPr lang="en-US" dirty="0" err="1" smtClean="0"/>
              <a:t>Dense_rank</a:t>
            </a:r>
            <a:r>
              <a:rPr lang="en-US" dirty="0" smtClean="0"/>
              <a:t>()</a:t>
            </a:r>
          </a:p>
          <a:p>
            <a:endParaRPr lang="en-US" dirty="0"/>
          </a:p>
          <a:p>
            <a:r>
              <a:rPr lang="en-US" dirty="0" err="1" smtClean="0"/>
              <a:t>Ntile</a:t>
            </a:r>
            <a:r>
              <a:rPr lang="en-US" dirty="0" smtClean="0"/>
              <a:t>()</a:t>
            </a:r>
            <a:endParaRPr lang="ar-EG" dirty="0"/>
          </a:p>
        </p:txBody>
      </p:sp>
    </p:spTree>
    <p:extLst>
      <p:ext uri="{BB962C8B-B14F-4D97-AF65-F5344CB8AC3E}">
        <p14:creationId xmlns:p14="http://schemas.microsoft.com/office/powerpoint/2010/main" val="2413851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Row_number()</a:t>
            </a:r>
            <a:endParaRPr lang="ar-EG" dirty="0"/>
          </a:p>
        </p:txBody>
      </p:sp>
      <p:sp>
        <p:nvSpPr>
          <p:cNvPr id="3" name="Content Placeholder 2"/>
          <p:cNvSpPr>
            <a:spLocks noGrp="1"/>
          </p:cNvSpPr>
          <p:nvPr>
            <p:ph idx="1"/>
          </p:nvPr>
        </p:nvSpPr>
        <p:spPr/>
        <p:txBody>
          <a:bodyPr/>
          <a:lstStyle/>
          <a:p>
            <a:r>
              <a:rPr lang="en-US" dirty="0" smtClean="0"/>
              <a:t>The ROW_NUMBER() function </a:t>
            </a:r>
            <a:r>
              <a:rPr lang="en-US" dirty="0"/>
              <a:t>generates an </a:t>
            </a:r>
            <a:r>
              <a:rPr lang="en-US" dirty="0" smtClean="0"/>
              <a:t>auto-incrementing </a:t>
            </a:r>
            <a:r>
              <a:rPr lang="en-US" dirty="0"/>
              <a:t>integer according to the </a:t>
            </a:r>
            <a:r>
              <a:rPr lang="en-US" dirty="0" smtClean="0"/>
              <a:t>sort order </a:t>
            </a:r>
            <a:r>
              <a:rPr lang="en-US" dirty="0"/>
              <a:t>of </a:t>
            </a:r>
            <a:r>
              <a:rPr lang="en-US" dirty="0" smtClean="0"/>
              <a:t>the OVER</a:t>
            </a:r>
            <a:r>
              <a:rPr lang="en-US" dirty="0"/>
              <a:t>()clause. </a:t>
            </a:r>
            <a:endParaRPr lang="en-US" dirty="0" smtClean="0"/>
          </a:p>
          <a:p>
            <a:endParaRPr lang="en-US" dirty="0" smtClean="0"/>
          </a:p>
          <a:p>
            <a:endParaRPr lang="ar-EG" dirty="0"/>
          </a:p>
        </p:txBody>
      </p:sp>
      <p:graphicFrame>
        <p:nvGraphicFramePr>
          <p:cNvPr id="4" name="Table 3"/>
          <p:cNvGraphicFramePr>
            <a:graphicFrameLocks noGrp="1"/>
          </p:cNvGraphicFramePr>
          <p:nvPr>
            <p:extLst/>
          </p:nvPr>
        </p:nvGraphicFramePr>
        <p:xfrm>
          <a:off x="3200400" y="3586480"/>
          <a:ext cx="6934200" cy="2966720"/>
        </p:xfrm>
        <a:graphic>
          <a:graphicData uri="http://schemas.openxmlformats.org/drawingml/2006/table">
            <a:tbl>
              <a:tblPr firstRow="1" bandRow="1">
                <a:tableStyleId>{5C22544A-7EE6-4342-B048-85BDC9FD1C3A}</a:tableStyleId>
              </a:tblPr>
              <a:tblGrid>
                <a:gridCol w="1524000"/>
                <a:gridCol w="1524000"/>
                <a:gridCol w="1524000"/>
                <a:gridCol w="23622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Row_number()</a:t>
                      </a:r>
                      <a:endParaRPr lang="en-US" dirty="0"/>
                    </a:p>
                  </a:txBody>
                  <a:tcPr/>
                </a:tc>
              </a:tr>
              <a:tr h="370840">
                <a:tc>
                  <a:txBody>
                    <a:bodyPr/>
                    <a:lstStyle/>
                    <a:p>
                      <a:r>
                        <a:rPr lang="en-US" dirty="0" smtClean="0"/>
                        <a:t>1</a:t>
                      </a:r>
                      <a:endParaRPr lang="en-US" dirty="0"/>
                    </a:p>
                  </a:txBody>
                  <a:tcPr/>
                </a:tc>
                <a:tc>
                  <a:txBody>
                    <a:bodyPr/>
                    <a:lstStyle/>
                    <a:p>
                      <a:r>
                        <a:rPr lang="en-US" dirty="0" err="1" smtClean="0"/>
                        <a:t>mohamed</a:t>
                      </a:r>
                      <a:endParaRPr lang="en-US" dirty="0"/>
                    </a:p>
                  </a:txBody>
                  <a:tcPr/>
                </a:tc>
                <a:tc>
                  <a:txBody>
                    <a:bodyPr/>
                    <a:lstStyle/>
                    <a:p>
                      <a:r>
                        <a:rPr lang="en-US" dirty="0" smtClean="0"/>
                        <a:t>20</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err="1" smtClean="0"/>
                        <a:t>ahmed</a:t>
                      </a:r>
                      <a:endParaRPr lang="en-US" dirty="0"/>
                    </a:p>
                  </a:txBody>
                  <a:tcPr/>
                </a:tc>
                <a:tc>
                  <a:txBody>
                    <a:bodyPr/>
                    <a:lstStyle/>
                    <a:p>
                      <a:r>
                        <a:rPr lang="en-US" dirty="0" smtClean="0"/>
                        <a:t>21</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err="1" smtClean="0"/>
                        <a:t>hassan</a:t>
                      </a:r>
                      <a:endParaRPr lang="en-US" dirty="0"/>
                    </a:p>
                  </a:txBody>
                  <a:tcPr/>
                </a:tc>
                <a:tc>
                  <a:txBody>
                    <a:bodyPr/>
                    <a:lstStyle/>
                    <a:p>
                      <a:r>
                        <a:rPr lang="en-US" dirty="0" smtClean="0"/>
                        <a:t>22</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err="1" smtClean="0"/>
                        <a:t>osama</a:t>
                      </a:r>
                      <a:endParaRPr lang="en-US" dirty="0"/>
                    </a:p>
                  </a:txBody>
                  <a:tcPr/>
                </a:tc>
                <a:tc>
                  <a:txBody>
                    <a:bodyPr/>
                    <a:lstStyle/>
                    <a:p>
                      <a:r>
                        <a:rPr lang="en-US" dirty="0" smtClean="0"/>
                        <a:t>23</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err="1" smtClean="0"/>
                        <a:t>amr</a:t>
                      </a:r>
                      <a:endParaRPr lang="en-US" dirty="0"/>
                    </a:p>
                  </a:txBody>
                  <a:tcPr/>
                </a:tc>
                <a:tc>
                  <a:txBody>
                    <a:bodyPr/>
                    <a:lstStyle/>
                    <a:p>
                      <a:r>
                        <a:rPr lang="en-US" dirty="0" smtClean="0"/>
                        <a:t>23</a:t>
                      </a:r>
                      <a:endParaRPr lang="en-US" dirty="0"/>
                    </a:p>
                  </a:txBody>
                  <a:tcPr/>
                </a:tc>
                <a:tc>
                  <a:txBody>
                    <a:bodyPr/>
                    <a:lstStyle/>
                    <a:p>
                      <a:r>
                        <a:rPr lang="en-US" dirty="0" smtClean="0"/>
                        <a:t>5</a:t>
                      </a:r>
                      <a:endParaRPr lang="en-US" dirty="0"/>
                    </a:p>
                  </a:txBody>
                  <a:tcPr/>
                </a:tc>
              </a:tr>
              <a:tr h="370840">
                <a:tc>
                  <a:txBody>
                    <a:bodyPr/>
                    <a:lstStyle/>
                    <a:p>
                      <a:r>
                        <a:rPr lang="en-US" dirty="0" smtClean="0"/>
                        <a:t>6</a:t>
                      </a:r>
                      <a:endParaRPr lang="en-US" dirty="0"/>
                    </a:p>
                  </a:txBody>
                  <a:tcPr/>
                </a:tc>
                <a:tc>
                  <a:txBody>
                    <a:bodyPr/>
                    <a:lstStyle/>
                    <a:p>
                      <a:r>
                        <a:rPr lang="en-US" dirty="0" err="1" smtClean="0"/>
                        <a:t>zkkk</a:t>
                      </a:r>
                      <a:endParaRPr lang="en-US" dirty="0"/>
                    </a:p>
                  </a:txBody>
                  <a:tcPr/>
                </a:tc>
                <a:tc>
                  <a:txBody>
                    <a:bodyPr/>
                    <a:lstStyle/>
                    <a:p>
                      <a:r>
                        <a:rPr lang="en-US" dirty="0" smtClean="0"/>
                        <a:t>24</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err="1" smtClean="0"/>
                        <a:t>pppp</a:t>
                      </a:r>
                      <a:endParaRPr lang="en-US" dirty="0"/>
                    </a:p>
                  </a:txBody>
                  <a:tcPr/>
                </a:tc>
                <a:tc>
                  <a:txBody>
                    <a:bodyPr/>
                    <a:lstStyle/>
                    <a:p>
                      <a:r>
                        <a:rPr lang="en-US" dirty="0" smtClean="0"/>
                        <a:t>25</a:t>
                      </a:r>
                      <a:endParaRPr lang="en-US" dirty="0"/>
                    </a:p>
                  </a:txBody>
                  <a:tcPr/>
                </a:tc>
                <a:tc>
                  <a:txBody>
                    <a:bodyPr/>
                    <a:lstStyle/>
                    <a:p>
                      <a:r>
                        <a:rPr lang="en-US" dirty="0" smtClean="0"/>
                        <a:t>7</a:t>
                      </a:r>
                      <a:endParaRPr lang="en-US" dirty="0"/>
                    </a:p>
                  </a:txBody>
                  <a:tcPr/>
                </a:tc>
              </a:tr>
            </a:tbl>
          </a:graphicData>
        </a:graphic>
      </p:graphicFrame>
    </p:spTree>
    <p:extLst>
      <p:ext uri="{BB962C8B-B14F-4D97-AF65-F5344CB8AC3E}">
        <p14:creationId xmlns:p14="http://schemas.microsoft.com/office/powerpoint/2010/main" val="372686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and Dense_rank()</a:t>
            </a:r>
            <a:endParaRPr lang="ar-EG" dirty="0"/>
          </a:p>
        </p:txBody>
      </p:sp>
      <p:sp>
        <p:nvSpPr>
          <p:cNvPr id="3" name="Content Placeholder 2"/>
          <p:cNvSpPr>
            <a:spLocks noGrp="1"/>
          </p:cNvSpPr>
          <p:nvPr>
            <p:ph idx="1"/>
          </p:nvPr>
        </p:nvSpPr>
        <p:spPr>
          <a:xfrm>
            <a:off x="2959608" y="1447800"/>
            <a:ext cx="7498080" cy="5410200"/>
          </a:xfrm>
        </p:spPr>
        <p:txBody>
          <a:bodyPr/>
          <a:lstStyle/>
          <a:p>
            <a:r>
              <a:rPr lang="en-US" dirty="0" smtClean="0"/>
              <a:t>return </a:t>
            </a:r>
            <a:r>
              <a:rPr lang="en-US" dirty="0"/>
              <a:t>values as if the rows were competing according </a:t>
            </a:r>
            <a:r>
              <a:rPr lang="en-US" dirty="0" smtClean="0"/>
              <a:t>to the </a:t>
            </a:r>
            <a:r>
              <a:rPr lang="en-US" dirty="0"/>
              <a:t>windowed sort order. Any ties are grouped together with the same ranked value</a:t>
            </a:r>
            <a:r>
              <a:rPr lang="en-US" dirty="0" smtClean="0"/>
              <a:t>.</a:t>
            </a:r>
          </a:p>
          <a:p>
            <a:endParaRPr lang="en-US" dirty="0" smtClean="0"/>
          </a:p>
          <a:p>
            <a:endParaRPr lang="en-US" dirty="0" smtClean="0"/>
          </a:p>
          <a:p>
            <a:endParaRPr lang="en-US" dirty="0" smtClean="0"/>
          </a:p>
          <a:p>
            <a:endParaRPr lang="ar-EG" dirty="0"/>
          </a:p>
        </p:txBody>
      </p:sp>
    </p:spTree>
    <p:extLst>
      <p:ext uri="{BB962C8B-B14F-4D97-AF65-F5344CB8AC3E}">
        <p14:creationId xmlns:p14="http://schemas.microsoft.com/office/powerpoint/2010/main" val="401658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and union all</a:t>
            </a:r>
            <a:endParaRPr lang="ar-EG" dirty="0"/>
          </a:p>
        </p:txBody>
      </p:sp>
      <p:graphicFrame>
        <p:nvGraphicFramePr>
          <p:cNvPr id="4" name="Content Placeholder 3"/>
          <p:cNvGraphicFramePr>
            <a:graphicFrameLocks noGrp="1"/>
          </p:cNvGraphicFramePr>
          <p:nvPr>
            <p:ph idx="1"/>
            <p:extLst/>
          </p:nvPr>
        </p:nvGraphicFramePr>
        <p:xfrm>
          <a:off x="2819400" y="1752600"/>
          <a:ext cx="7499350" cy="1737360"/>
        </p:xfrm>
        <a:graphic>
          <a:graphicData uri="http://schemas.openxmlformats.org/drawingml/2006/table">
            <a:tbl>
              <a:tblPr rtl="1" firstRow="1" bandRow="1">
                <a:tableStyleId>{5C22544A-7EE6-4342-B048-85BDC9FD1C3A}</a:tableStyleId>
              </a:tblPr>
              <a:tblGrid>
                <a:gridCol w="7499350"/>
              </a:tblGrid>
              <a:tr h="370840">
                <a:tc>
                  <a:txBody>
                    <a:bodyPr/>
                    <a:lstStyle/>
                    <a:p>
                      <a:pPr algn="l" rtl="0"/>
                      <a:r>
                        <a:rPr kumimoji="0" lang="en-US" sz="1800" b="1" kern="1200" dirty="0" smtClean="0">
                          <a:solidFill>
                            <a:schemeClr val="lt1"/>
                          </a:solidFill>
                          <a:latin typeface="+mn-lt"/>
                          <a:ea typeface="+mn-ea"/>
                          <a:cs typeface="+mn-cs"/>
                        </a:rPr>
                        <a:t> select * from Student</a:t>
                      </a:r>
                    </a:p>
                    <a:p>
                      <a:pPr algn="l" rtl="0"/>
                      <a:r>
                        <a:rPr kumimoji="0" lang="en-US" sz="1800" b="1" kern="1200" dirty="0" smtClean="0">
                          <a:solidFill>
                            <a:schemeClr val="lt1"/>
                          </a:solidFill>
                          <a:latin typeface="+mn-lt"/>
                          <a:ea typeface="+mn-ea"/>
                          <a:cs typeface="+mn-cs"/>
                        </a:rPr>
                        <a:t> where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&lt;=23</a:t>
                      </a:r>
                    </a:p>
                    <a:p>
                      <a:pPr algn="l" rtl="0"/>
                      <a:r>
                        <a:rPr kumimoji="0" lang="en-US" sz="1800" b="1" kern="1200" dirty="0" smtClean="0">
                          <a:solidFill>
                            <a:schemeClr val="lt1"/>
                          </a:solidFill>
                          <a:latin typeface="+mn-lt"/>
                          <a:ea typeface="+mn-ea"/>
                          <a:cs typeface="+mn-cs"/>
                        </a:rPr>
                        <a:t> union </a:t>
                      </a:r>
                    </a:p>
                    <a:p>
                      <a:pPr algn="l" rtl="0"/>
                      <a:r>
                        <a:rPr kumimoji="0" lang="en-US" sz="1800" b="1" kern="1200" dirty="0" smtClean="0">
                          <a:solidFill>
                            <a:schemeClr val="lt1"/>
                          </a:solidFill>
                          <a:latin typeface="+mn-lt"/>
                          <a:ea typeface="+mn-ea"/>
                          <a:cs typeface="+mn-cs"/>
                        </a:rPr>
                        <a:t>  select * from Student</a:t>
                      </a:r>
                    </a:p>
                    <a:p>
                      <a:pPr algn="l" rtl="0"/>
                      <a:r>
                        <a:rPr kumimoji="0" lang="en-US" sz="1800" b="1" kern="1200" dirty="0" smtClean="0">
                          <a:solidFill>
                            <a:schemeClr val="lt1"/>
                          </a:solidFill>
                          <a:latin typeface="+mn-lt"/>
                          <a:ea typeface="+mn-ea"/>
                          <a:cs typeface="+mn-cs"/>
                        </a:rPr>
                        <a:t> where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&gt;22</a:t>
                      </a:r>
                    </a:p>
                    <a:p>
                      <a:pPr algn="l" rtl="0"/>
                      <a:endParaRPr kumimoji="0" lang="en-US" sz="1800" b="1" kern="1200" dirty="0" smtClean="0">
                        <a:solidFill>
                          <a:schemeClr val="lt1"/>
                        </a:solidFill>
                        <a:latin typeface="+mn-lt"/>
                        <a:ea typeface="+mn-ea"/>
                        <a:cs typeface="+mn-cs"/>
                      </a:endParaRPr>
                    </a:p>
                  </a:txBody>
                  <a:tcPr/>
                </a:tc>
              </a:tr>
            </a:tbl>
          </a:graphicData>
        </a:graphic>
      </p:graphicFrame>
      <p:graphicFrame>
        <p:nvGraphicFramePr>
          <p:cNvPr id="5" name="Content Placeholder 3"/>
          <p:cNvGraphicFramePr>
            <a:graphicFrameLocks/>
          </p:cNvGraphicFramePr>
          <p:nvPr>
            <p:extLst/>
          </p:nvPr>
        </p:nvGraphicFramePr>
        <p:xfrm>
          <a:off x="2819400" y="3672840"/>
          <a:ext cx="7499350" cy="2286000"/>
        </p:xfrm>
        <a:graphic>
          <a:graphicData uri="http://schemas.openxmlformats.org/drawingml/2006/table">
            <a:tbl>
              <a:tblPr rtl="1" firstRow="1" bandRow="1">
                <a:tableStyleId>{5C22544A-7EE6-4342-B048-85BDC9FD1C3A}</a:tableStyleId>
              </a:tblPr>
              <a:tblGrid>
                <a:gridCol w="7499350"/>
              </a:tblGrid>
              <a:tr h="370840">
                <a:tc>
                  <a:txBody>
                    <a:bodyPr/>
                    <a:lstStyle/>
                    <a:p>
                      <a:pPr algn="l" rtl="0"/>
                      <a:r>
                        <a:rPr kumimoji="0" lang="en-US" sz="1800" b="1" kern="1200" dirty="0" smtClean="0">
                          <a:solidFill>
                            <a:schemeClr val="lt1"/>
                          </a:solidFill>
                          <a:latin typeface="+mn-lt"/>
                          <a:ea typeface="+mn-ea"/>
                          <a:cs typeface="+mn-cs"/>
                        </a:rPr>
                        <a:t> select * from Student</a:t>
                      </a:r>
                    </a:p>
                    <a:p>
                      <a:pPr algn="l" rtl="0"/>
                      <a:r>
                        <a:rPr kumimoji="0" lang="en-US" sz="1800" b="1" kern="1200" dirty="0" smtClean="0">
                          <a:solidFill>
                            <a:schemeClr val="lt1"/>
                          </a:solidFill>
                          <a:latin typeface="+mn-lt"/>
                          <a:ea typeface="+mn-ea"/>
                          <a:cs typeface="+mn-cs"/>
                        </a:rPr>
                        <a:t> where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&lt;=23</a:t>
                      </a:r>
                    </a:p>
                    <a:p>
                      <a:pPr algn="l" rtl="0"/>
                      <a:r>
                        <a:rPr kumimoji="0" lang="en-US" sz="1800" b="1" kern="1200" dirty="0" smtClean="0">
                          <a:solidFill>
                            <a:schemeClr val="lt1"/>
                          </a:solidFill>
                          <a:latin typeface="+mn-lt"/>
                          <a:ea typeface="+mn-ea"/>
                          <a:cs typeface="+mn-cs"/>
                        </a:rPr>
                        <a:t> union all</a:t>
                      </a:r>
                    </a:p>
                    <a:p>
                      <a:pPr algn="l" rtl="0"/>
                      <a:r>
                        <a:rPr kumimoji="0" lang="en-US" sz="1800" b="1" kern="1200" dirty="0" smtClean="0">
                          <a:solidFill>
                            <a:schemeClr val="lt1"/>
                          </a:solidFill>
                          <a:latin typeface="+mn-lt"/>
                          <a:ea typeface="+mn-ea"/>
                          <a:cs typeface="+mn-cs"/>
                        </a:rPr>
                        <a:t>  select * from Student</a:t>
                      </a:r>
                    </a:p>
                    <a:p>
                      <a:pPr algn="l" rtl="0"/>
                      <a:r>
                        <a:rPr kumimoji="0" lang="en-US" sz="1800" b="1" kern="1200" dirty="0" smtClean="0">
                          <a:solidFill>
                            <a:schemeClr val="lt1"/>
                          </a:solidFill>
                          <a:latin typeface="+mn-lt"/>
                          <a:ea typeface="+mn-ea"/>
                          <a:cs typeface="+mn-cs"/>
                        </a:rPr>
                        <a:t> where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&gt;22</a:t>
                      </a:r>
                    </a:p>
                    <a:p>
                      <a:pPr algn="l" rtl="0"/>
                      <a:endParaRPr kumimoji="0" lang="en-US" sz="1800" b="1" kern="1200" dirty="0" smtClean="0">
                        <a:solidFill>
                          <a:schemeClr val="lt1"/>
                        </a:solidFill>
                        <a:latin typeface="+mn-lt"/>
                        <a:ea typeface="+mn-ea"/>
                        <a:cs typeface="+mn-cs"/>
                      </a:endParaRPr>
                    </a:p>
                    <a:p>
                      <a:pPr algn="l" rtl="0"/>
                      <a:r>
                        <a:rPr kumimoji="0" lang="en-US" sz="1800" b="1" kern="1200" dirty="0" smtClean="0">
                          <a:solidFill>
                            <a:schemeClr val="lt1"/>
                          </a:solidFill>
                          <a:latin typeface="+mn-lt"/>
                          <a:ea typeface="+mn-ea"/>
                          <a:cs typeface="+mn-cs"/>
                        </a:rPr>
                        <a:t>Age 23 will be repeated</a:t>
                      </a:r>
                    </a:p>
                    <a:p>
                      <a:pPr algn="l" rtl="0"/>
                      <a:endParaRPr lang="ar-EG" dirty="0"/>
                    </a:p>
                  </a:txBody>
                  <a:tcPr/>
                </a:tc>
              </a:tr>
            </a:tbl>
          </a:graphicData>
        </a:graphic>
      </p:graphicFrame>
    </p:spTree>
    <p:extLst>
      <p:ext uri="{BB962C8B-B14F-4D97-AF65-F5344CB8AC3E}">
        <p14:creationId xmlns:p14="http://schemas.microsoft.com/office/powerpoint/2010/main" val="155536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Example</a:t>
            </a:r>
            <a:endParaRPr lang="ar-EG" dirty="0"/>
          </a:p>
        </p:txBody>
      </p:sp>
      <p:sp>
        <p:nvSpPr>
          <p:cNvPr id="3" name="Content Placeholder 2"/>
          <p:cNvSpPr>
            <a:spLocks noGrp="1"/>
          </p:cNvSpPr>
          <p:nvPr>
            <p:ph idx="1"/>
          </p:nvPr>
        </p:nvSpPr>
        <p:spPr/>
        <p:txBody>
          <a:bodyPr/>
          <a:lstStyle/>
          <a:p>
            <a:endParaRPr lang="ar-EG" dirty="0"/>
          </a:p>
        </p:txBody>
      </p:sp>
      <p:graphicFrame>
        <p:nvGraphicFramePr>
          <p:cNvPr id="4" name="Table 3"/>
          <p:cNvGraphicFramePr>
            <a:graphicFrameLocks noGrp="1"/>
          </p:cNvGraphicFramePr>
          <p:nvPr>
            <p:extLst/>
          </p:nvPr>
        </p:nvGraphicFramePr>
        <p:xfrm>
          <a:off x="3200400" y="2590800"/>
          <a:ext cx="6934200" cy="2966720"/>
        </p:xfrm>
        <a:graphic>
          <a:graphicData uri="http://schemas.openxmlformats.org/drawingml/2006/table">
            <a:tbl>
              <a:tblPr firstRow="1" bandRow="1">
                <a:tableStyleId>{5C22544A-7EE6-4342-B048-85BDC9FD1C3A}</a:tableStyleId>
              </a:tblPr>
              <a:tblGrid>
                <a:gridCol w="1524000"/>
                <a:gridCol w="1524000"/>
                <a:gridCol w="1524000"/>
                <a:gridCol w="23622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err="1" smtClean="0"/>
                        <a:t>Age_rank</a:t>
                      </a:r>
                      <a:endParaRPr lang="en-US" dirty="0"/>
                    </a:p>
                  </a:txBody>
                  <a:tcPr/>
                </a:tc>
              </a:tr>
              <a:tr h="370840">
                <a:tc>
                  <a:txBody>
                    <a:bodyPr/>
                    <a:lstStyle/>
                    <a:p>
                      <a:r>
                        <a:rPr lang="en-US" dirty="0" smtClean="0"/>
                        <a:t>1</a:t>
                      </a:r>
                      <a:endParaRPr lang="en-US" dirty="0"/>
                    </a:p>
                  </a:txBody>
                  <a:tcPr/>
                </a:tc>
                <a:tc>
                  <a:txBody>
                    <a:bodyPr/>
                    <a:lstStyle/>
                    <a:p>
                      <a:r>
                        <a:rPr lang="en-US" dirty="0" err="1" smtClean="0"/>
                        <a:t>mohamed</a:t>
                      </a:r>
                      <a:endParaRPr lang="en-US" dirty="0"/>
                    </a:p>
                  </a:txBody>
                  <a:tcPr/>
                </a:tc>
                <a:tc>
                  <a:txBody>
                    <a:bodyPr/>
                    <a:lstStyle/>
                    <a:p>
                      <a:r>
                        <a:rPr lang="en-US" dirty="0" smtClean="0"/>
                        <a:t>20</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err="1" smtClean="0"/>
                        <a:t>ahmed</a:t>
                      </a:r>
                      <a:endParaRPr lang="en-US" dirty="0"/>
                    </a:p>
                  </a:txBody>
                  <a:tcPr/>
                </a:tc>
                <a:tc>
                  <a:txBody>
                    <a:bodyPr/>
                    <a:lstStyle/>
                    <a:p>
                      <a:r>
                        <a:rPr lang="en-US" dirty="0" smtClean="0"/>
                        <a:t>21</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err="1" smtClean="0"/>
                        <a:t>hassan</a:t>
                      </a:r>
                      <a:endParaRPr lang="en-US" dirty="0"/>
                    </a:p>
                  </a:txBody>
                  <a:tcPr/>
                </a:tc>
                <a:tc>
                  <a:txBody>
                    <a:bodyPr/>
                    <a:lstStyle/>
                    <a:p>
                      <a:r>
                        <a:rPr lang="en-US" dirty="0" smtClean="0"/>
                        <a:t>22</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err="1" smtClean="0"/>
                        <a:t>osama</a:t>
                      </a:r>
                      <a:endParaRPr lang="en-US" dirty="0"/>
                    </a:p>
                  </a:txBody>
                  <a:tcPr/>
                </a:tc>
                <a:tc>
                  <a:txBody>
                    <a:bodyPr/>
                    <a:lstStyle/>
                    <a:p>
                      <a:r>
                        <a:rPr lang="en-US" dirty="0" smtClean="0"/>
                        <a:t>23</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err="1" smtClean="0"/>
                        <a:t>amr</a:t>
                      </a:r>
                      <a:endParaRPr lang="en-US" dirty="0"/>
                    </a:p>
                  </a:txBody>
                  <a:tcPr/>
                </a:tc>
                <a:tc>
                  <a:txBody>
                    <a:bodyPr/>
                    <a:lstStyle/>
                    <a:p>
                      <a:r>
                        <a:rPr lang="en-US" dirty="0" smtClean="0"/>
                        <a:t>23</a:t>
                      </a:r>
                      <a:endParaRPr lang="en-US" dirty="0"/>
                    </a:p>
                  </a:txBody>
                  <a:tcPr/>
                </a:tc>
                <a:tc>
                  <a:txBody>
                    <a:bodyPr/>
                    <a:lstStyle/>
                    <a:p>
                      <a:r>
                        <a:rPr lang="en-US" dirty="0" smtClean="0"/>
                        <a:t>4</a:t>
                      </a:r>
                      <a:endParaRPr lang="en-US" dirty="0"/>
                    </a:p>
                  </a:txBody>
                  <a:tcPr/>
                </a:tc>
              </a:tr>
              <a:tr h="370840">
                <a:tc>
                  <a:txBody>
                    <a:bodyPr/>
                    <a:lstStyle/>
                    <a:p>
                      <a:r>
                        <a:rPr lang="en-US" dirty="0" smtClean="0"/>
                        <a:t>6</a:t>
                      </a:r>
                      <a:endParaRPr lang="en-US" dirty="0"/>
                    </a:p>
                  </a:txBody>
                  <a:tcPr/>
                </a:tc>
                <a:tc>
                  <a:txBody>
                    <a:bodyPr/>
                    <a:lstStyle/>
                    <a:p>
                      <a:r>
                        <a:rPr lang="en-US" dirty="0" err="1" smtClean="0"/>
                        <a:t>zkkk</a:t>
                      </a:r>
                      <a:endParaRPr lang="en-US" dirty="0"/>
                    </a:p>
                  </a:txBody>
                  <a:tcPr/>
                </a:tc>
                <a:tc>
                  <a:txBody>
                    <a:bodyPr/>
                    <a:lstStyle/>
                    <a:p>
                      <a:r>
                        <a:rPr lang="en-US" dirty="0" smtClean="0"/>
                        <a:t>24</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err="1" smtClean="0"/>
                        <a:t>pppp</a:t>
                      </a:r>
                      <a:endParaRPr lang="en-US" dirty="0"/>
                    </a:p>
                  </a:txBody>
                  <a:tcPr/>
                </a:tc>
                <a:tc>
                  <a:txBody>
                    <a:bodyPr/>
                    <a:lstStyle/>
                    <a:p>
                      <a:r>
                        <a:rPr lang="en-US" dirty="0" smtClean="0"/>
                        <a:t>25</a:t>
                      </a:r>
                      <a:endParaRPr lang="en-US" dirty="0"/>
                    </a:p>
                  </a:txBody>
                  <a:tcPr/>
                </a:tc>
                <a:tc>
                  <a:txBody>
                    <a:bodyPr/>
                    <a:lstStyle/>
                    <a:p>
                      <a:r>
                        <a:rPr lang="en-US" dirty="0" smtClean="0"/>
                        <a:t>7</a:t>
                      </a:r>
                      <a:endParaRPr lang="en-US" dirty="0"/>
                    </a:p>
                  </a:txBody>
                  <a:tcPr/>
                </a:tc>
              </a:tr>
            </a:tbl>
          </a:graphicData>
        </a:graphic>
      </p:graphicFrame>
    </p:spTree>
    <p:extLst>
      <p:ext uri="{BB962C8B-B14F-4D97-AF65-F5344CB8AC3E}">
        <p14:creationId xmlns:p14="http://schemas.microsoft.com/office/powerpoint/2010/main" val="2775304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Dense_rank() example</a:t>
            </a:r>
            <a:endParaRPr lang="ar-EG" dirty="0"/>
          </a:p>
        </p:txBody>
      </p:sp>
      <p:sp>
        <p:nvSpPr>
          <p:cNvPr id="3" name="Content Placeholder 2"/>
          <p:cNvSpPr>
            <a:spLocks noGrp="1"/>
          </p:cNvSpPr>
          <p:nvPr>
            <p:ph idx="1"/>
          </p:nvPr>
        </p:nvSpPr>
        <p:spPr/>
        <p:txBody>
          <a:bodyPr/>
          <a:lstStyle/>
          <a:p>
            <a:endParaRPr lang="ar-EG" dirty="0"/>
          </a:p>
        </p:txBody>
      </p:sp>
      <p:graphicFrame>
        <p:nvGraphicFramePr>
          <p:cNvPr id="4" name="Table 3"/>
          <p:cNvGraphicFramePr>
            <a:graphicFrameLocks noGrp="1"/>
          </p:cNvGraphicFramePr>
          <p:nvPr>
            <p:extLst/>
          </p:nvPr>
        </p:nvGraphicFramePr>
        <p:xfrm>
          <a:off x="3200400" y="2438400"/>
          <a:ext cx="6934200" cy="2966720"/>
        </p:xfrm>
        <a:graphic>
          <a:graphicData uri="http://schemas.openxmlformats.org/drawingml/2006/table">
            <a:tbl>
              <a:tblPr firstRow="1" bandRow="1">
                <a:tableStyleId>{5C22544A-7EE6-4342-B048-85BDC9FD1C3A}</a:tableStyleId>
              </a:tblPr>
              <a:tblGrid>
                <a:gridCol w="1524000"/>
                <a:gridCol w="1524000"/>
                <a:gridCol w="1524000"/>
                <a:gridCol w="23622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err="1" smtClean="0"/>
                        <a:t>Age_rank</a:t>
                      </a:r>
                      <a:endParaRPr lang="en-US" dirty="0"/>
                    </a:p>
                  </a:txBody>
                  <a:tcPr/>
                </a:tc>
              </a:tr>
              <a:tr h="370840">
                <a:tc>
                  <a:txBody>
                    <a:bodyPr/>
                    <a:lstStyle/>
                    <a:p>
                      <a:r>
                        <a:rPr lang="en-US" dirty="0" smtClean="0"/>
                        <a:t>1</a:t>
                      </a:r>
                      <a:endParaRPr lang="en-US" dirty="0"/>
                    </a:p>
                  </a:txBody>
                  <a:tcPr/>
                </a:tc>
                <a:tc>
                  <a:txBody>
                    <a:bodyPr/>
                    <a:lstStyle/>
                    <a:p>
                      <a:r>
                        <a:rPr lang="en-US" dirty="0" err="1" smtClean="0"/>
                        <a:t>mohamed</a:t>
                      </a:r>
                      <a:endParaRPr lang="en-US" dirty="0"/>
                    </a:p>
                  </a:txBody>
                  <a:tcPr/>
                </a:tc>
                <a:tc>
                  <a:txBody>
                    <a:bodyPr/>
                    <a:lstStyle/>
                    <a:p>
                      <a:r>
                        <a:rPr lang="en-US" dirty="0" smtClean="0"/>
                        <a:t>20</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err="1" smtClean="0"/>
                        <a:t>ahmed</a:t>
                      </a:r>
                      <a:endParaRPr lang="en-US" dirty="0"/>
                    </a:p>
                  </a:txBody>
                  <a:tcPr/>
                </a:tc>
                <a:tc>
                  <a:txBody>
                    <a:bodyPr/>
                    <a:lstStyle/>
                    <a:p>
                      <a:r>
                        <a:rPr lang="en-US" dirty="0" smtClean="0"/>
                        <a:t>21</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err="1" smtClean="0"/>
                        <a:t>hassan</a:t>
                      </a:r>
                      <a:endParaRPr lang="en-US" dirty="0"/>
                    </a:p>
                  </a:txBody>
                  <a:tcPr/>
                </a:tc>
                <a:tc>
                  <a:txBody>
                    <a:bodyPr/>
                    <a:lstStyle/>
                    <a:p>
                      <a:r>
                        <a:rPr lang="en-US" dirty="0" smtClean="0"/>
                        <a:t>22</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err="1" smtClean="0"/>
                        <a:t>osama</a:t>
                      </a:r>
                      <a:endParaRPr lang="en-US" dirty="0"/>
                    </a:p>
                  </a:txBody>
                  <a:tcPr/>
                </a:tc>
                <a:tc>
                  <a:txBody>
                    <a:bodyPr/>
                    <a:lstStyle/>
                    <a:p>
                      <a:r>
                        <a:rPr lang="en-US" dirty="0" smtClean="0"/>
                        <a:t>23</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err="1" smtClean="0"/>
                        <a:t>amr</a:t>
                      </a:r>
                      <a:endParaRPr lang="en-US" dirty="0"/>
                    </a:p>
                  </a:txBody>
                  <a:tcPr/>
                </a:tc>
                <a:tc>
                  <a:txBody>
                    <a:bodyPr/>
                    <a:lstStyle/>
                    <a:p>
                      <a:r>
                        <a:rPr lang="en-US" dirty="0" smtClean="0"/>
                        <a:t>23</a:t>
                      </a:r>
                      <a:endParaRPr lang="en-US" dirty="0"/>
                    </a:p>
                  </a:txBody>
                  <a:tcPr/>
                </a:tc>
                <a:tc>
                  <a:txBody>
                    <a:bodyPr/>
                    <a:lstStyle/>
                    <a:p>
                      <a:r>
                        <a:rPr lang="en-US" dirty="0" smtClean="0"/>
                        <a:t>4</a:t>
                      </a:r>
                      <a:endParaRPr lang="en-US" dirty="0"/>
                    </a:p>
                  </a:txBody>
                  <a:tcPr/>
                </a:tc>
              </a:tr>
              <a:tr h="370840">
                <a:tc>
                  <a:txBody>
                    <a:bodyPr/>
                    <a:lstStyle/>
                    <a:p>
                      <a:r>
                        <a:rPr lang="en-US" dirty="0" smtClean="0"/>
                        <a:t>6</a:t>
                      </a:r>
                      <a:endParaRPr lang="en-US" dirty="0"/>
                    </a:p>
                  </a:txBody>
                  <a:tcPr/>
                </a:tc>
                <a:tc>
                  <a:txBody>
                    <a:bodyPr/>
                    <a:lstStyle/>
                    <a:p>
                      <a:r>
                        <a:rPr lang="en-US" dirty="0" err="1" smtClean="0"/>
                        <a:t>zkkk</a:t>
                      </a:r>
                      <a:endParaRPr lang="en-US" dirty="0"/>
                    </a:p>
                  </a:txBody>
                  <a:tcPr/>
                </a:tc>
                <a:tc>
                  <a:txBody>
                    <a:bodyPr/>
                    <a:lstStyle/>
                    <a:p>
                      <a:r>
                        <a:rPr lang="en-US" dirty="0" smtClean="0"/>
                        <a:t>24</a:t>
                      </a:r>
                      <a:endParaRPr lang="en-US" dirty="0"/>
                    </a:p>
                  </a:txBody>
                  <a:tcPr/>
                </a:tc>
                <a:tc>
                  <a:txBody>
                    <a:bodyPr/>
                    <a:lstStyle/>
                    <a:p>
                      <a:r>
                        <a:rPr lang="en-US" dirty="0" smtClean="0"/>
                        <a:t>5</a:t>
                      </a:r>
                      <a:endParaRPr lang="en-US" dirty="0"/>
                    </a:p>
                  </a:txBody>
                  <a:tcPr/>
                </a:tc>
              </a:tr>
              <a:tr h="370840">
                <a:tc>
                  <a:txBody>
                    <a:bodyPr/>
                    <a:lstStyle/>
                    <a:p>
                      <a:r>
                        <a:rPr lang="en-US" dirty="0" smtClean="0"/>
                        <a:t>7</a:t>
                      </a:r>
                      <a:endParaRPr lang="en-US" dirty="0"/>
                    </a:p>
                  </a:txBody>
                  <a:tcPr/>
                </a:tc>
                <a:tc>
                  <a:txBody>
                    <a:bodyPr/>
                    <a:lstStyle/>
                    <a:p>
                      <a:r>
                        <a:rPr lang="en-US" dirty="0" err="1" smtClean="0"/>
                        <a:t>pppp</a:t>
                      </a:r>
                      <a:endParaRPr lang="en-US" dirty="0"/>
                    </a:p>
                  </a:txBody>
                  <a:tcPr/>
                </a:tc>
                <a:tc>
                  <a:txBody>
                    <a:bodyPr/>
                    <a:lstStyle/>
                    <a:p>
                      <a:r>
                        <a:rPr lang="en-US" dirty="0" smtClean="0"/>
                        <a:t>25</a:t>
                      </a:r>
                      <a:endParaRPr lang="en-US" dirty="0"/>
                    </a:p>
                  </a:txBody>
                  <a:tcPr/>
                </a:tc>
                <a:tc>
                  <a:txBody>
                    <a:bodyPr/>
                    <a:lstStyle/>
                    <a:p>
                      <a:r>
                        <a:rPr lang="en-US" dirty="0" smtClean="0"/>
                        <a:t>6</a:t>
                      </a:r>
                      <a:endParaRPr lang="en-US" dirty="0"/>
                    </a:p>
                  </a:txBody>
                  <a:tcPr/>
                </a:tc>
              </a:tr>
            </a:tbl>
          </a:graphicData>
        </a:graphic>
      </p:graphicFrame>
    </p:spTree>
    <p:extLst>
      <p:ext uri="{BB962C8B-B14F-4D97-AF65-F5344CB8AC3E}">
        <p14:creationId xmlns:p14="http://schemas.microsoft.com/office/powerpoint/2010/main" val="3631061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Ntile()</a:t>
            </a:r>
            <a:endParaRPr lang="ar-EG" dirty="0"/>
          </a:p>
        </p:txBody>
      </p:sp>
      <p:sp>
        <p:nvSpPr>
          <p:cNvPr id="3" name="Content Placeholder 2"/>
          <p:cNvSpPr>
            <a:spLocks noGrp="1"/>
          </p:cNvSpPr>
          <p:nvPr>
            <p:ph idx="1"/>
          </p:nvPr>
        </p:nvSpPr>
        <p:spPr/>
        <p:txBody>
          <a:bodyPr/>
          <a:lstStyle/>
          <a:p>
            <a:r>
              <a:rPr lang="en-US" dirty="0"/>
              <a:t>organizes the rows </a:t>
            </a:r>
            <a:r>
              <a:rPr lang="en-US" dirty="0" smtClean="0"/>
              <a:t>into n number </a:t>
            </a:r>
            <a:r>
              <a:rPr lang="en-US" dirty="0"/>
              <a:t>of groups, </a:t>
            </a:r>
            <a:r>
              <a:rPr lang="en-US" dirty="0" smtClean="0"/>
              <a:t>called tiles</a:t>
            </a:r>
            <a:r>
              <a:rPr lang="en-US" dirty="0"/>
              <a:t>, and returns the </a:t>
            </a:r>
            <a:r>
              <a:rPr lang="en-US" dirty="0" smtClean="0"/>
              <a:t>tile number.</a:t>
            </a:r>
          </a:p>
          <a:p>
            <a:pPr marL="82296" indent="0">
              <a:buNone/>
            </a:pPr>
            <a:endParaRPr lang="en-US" dirty="0" smtClean="0"/>
          </a:p>
          <a:p>
            <a:endParaRPr lang="en-US" dirty="0" smtClean="0"/>
          </a:p>
          <a:p>
            <a:endParaRPr lang="ar-EG" dirty="0"/>
          </a:p>
        </p:txBody>
      </p:sp>
      <p:graphicFrame>
        <p:nvGraphicFramePr>
          <p:cNvPr id="4" name="Content Placeholder 3"/>
          <p:cNvGraphicFramePr>
            <a:graphicFrameLocks/>
          </p:cNvGraphicFramePr>
          <p:nvPr>
            <p:extLst/>
          </p:nvPr>
        </p:nvGraphicFramePr>
        <p:xfrm>
          <a:off x="3168650" y="3383280"/>
          <a:ext cx="7499350" cy="1188720"/>
        </p:xfrm>
        <a:graphic>
          <a:graphicData uri="http://schemas.openxmlformats.org/drawingml/2006/table">
            <a:tbl>
              <a:tblPr firstRow="1" bandRow="1">
                <a:tableStyleId>{5C22544A-7EE6-4342-B048-85BDC9FD1C3A}</a:tableStyleId>
              </a:tblPr>
              <a:tblGrid>
                <a:gridCol w="7499350"/>
              </a:tblGrid>
              <a:tr h="370840">
                <a:tc>
                  <a:txBody>
                    <a:bodyPr/>
                    <a:lstStyle/>
                    <a:p>
                      <a:r>
                        <a:rPr kumimoji="0" lang="en-US" sz="1800" b="1" kern="1200" dirty="0" smtClean="0">
                          <a:solidFill>
                            <a:schemeClr val="lt1"/>
                          </a:solidFill>
                          <a:latin typeface="+mn-lt"/>
                          <a:ea typeface="+mn-ea"/>
                          <a:cs typeface="+mn-cs"/>
                        </a:rPr>
                        <a:t>select *,Ntile(5)  over (order by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 as </a:t>
                      </a:r>
                      <a:r>
                        <a:rPr kumimoji="0" lang="en-US" sz="1800" b="1" kern="1200" dirty="0" err="1" smtClean="0">
                          <a:solidFill>
                            <a:schemeClr val="lt1"/>
                          </a:solidFill>
                          <a:latin typeface="+mn-lt"/>
                          <a:ea typeface="+mn-ea"/>
                          <a:cs typeface="+mn-cs"/>
                        </a:rPr>
                        <a:t>age_rank</a:t>
                      </a:r>
                      <a:endParaRPr kumimoji="0" lang="en-US" sz="1800" b="1" kern="1200" dirty="0" smtClean="0">
                        <a:solidFill>
                          <a:schemeClr val="lt1"/>
                        </a:solidFill>
                        <a:latin typeface="+mn-lt"/>
                        <a:ea typeface="+mn-ea"/>
                        <a:cs typeface="+mn-cs"/>
                      </a:endParaRPr>
                    </a:p>
                    <a:p>
                      <a:r>
                        <a:rPr kumimoji="0" lang="en-US" sz="1800" b="1" kern="1200" dirty="0" smtClean="0">
                          <a:solidFill>
                            <a:schemeClr val="lt1"/>
                          </a:solidFill>
                          <a:latin typeface="+mn-lt"/>
                          <a:ea typeface="+mn-ea"/>
                          <a:cs typeface="+mn-cs"/>
                        </a:rPr>
                        <a:t>from Student</a:t>
                      </a:r>
                    </a:p>
                    <a:p>
                      <a:r>
                        <a:rPr kumimoji="0" lang="en-US" sz="1800" b="1" kern="1200" dirty="0" smtClean="0">
                          <a:solidFill>
                            <a:schemeClr val="lt1"/>
                          </a:solidFill>
                          <a:latin typeface="+mn-lt"/>
                          <a:ea typeface="+mn-ea"/>
                          <a:cs typeface="+mn-cs"/>
                        </a:rPr>
                        <a:t>order by </a:t>
                      </a:r>
                      <a:r>
                        <a:rPr kumimoji="0" lang="en-US" sz="1800" b="1" kern="1200" dirty="0" err="1" smtClean="0">
                          <a:solidFill>
                            <a:schemeClr val="lt1"/>
                          </a:solidFill>
                          <a:latin typeface="+mn-lt"/>
                          <a:ea typeface="+mn-ea"/>
                          <a:cs typeface="+mn-cs"/>
                        </a:rPr>
                        <a:t>St_Id</a:t>
                      </a:r>
                      <a:endParaRPr kumimoji="0" lang="en-US" sz="1800" b="1" kern="1200" dirty="0" smtClean="0">
                        <a:solidFill>
                          <a:schemeClr val="lt1"/>
                        </a:solidFill>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2068351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Ntile()</a:t>
            </a:r>
            <a:endParaRPr lang="ar-EG" dirty="0"/>
          </a:p>
        </p:txBody>
      </p:sp>
      <p:sp>
        <p:nvSpPr>
          <p:cNvPr id="3" name="Content Placeholder 2"/>
          <p:cNvSpPr>
            <a:spLocks noGrp="1"/>
          </p:cNvSpPr>
          <p:nvPr>
            <p:ph idx="1"/>
          </p:nvPr>
        </p:nvSpPr>
        <p:spPr/>
        <p:txBody>
          <a:bodyPr/>
          <a:lstStyle/>
          <a:p>
            <a:endParaRPr lang="ar-EG"/>
          </a:p>
        </p:txBody>
      </p:sp>
      <p:graphicFrame>
        <p:nvGraphicFramePr>
          <p:cNvPr id="4" name="Table 3"/>
          <p:cNvGraphicFramePr>
            <a:graphicFrameLocks noGrp="1"/>
          </p:cNvGraphicFramePr>
          <p:nvPr>
            <p:extLst/>
          </p:nvPr>
        </p:nvGraphicFramePr>
        <p:xfrm>
          <a:off x="3200400" y="2438400"/>
          <a:ext cx="6934200" cy="2966720"/>
        </p:xfrm>
        <a:graphic>
          <a:graphicData uri="http://schemas.openxmlformats.org/drawingml/2006/table">
            <a:tbl>
              <a:tblPr firstRow="1" bandRow="1">
                <a:tableStyleId>{5C22544A-7EE6-4342-B048-85BDC9FD1C3A}</a:tableStyleId>
              </a:tblPr>
              <a:tblGrid>
                <a:gridCol w="1524000"/>
                <a:gridCol w="1524000"/>
                <a:gridCol w="1524000"/>
                <a:gridCol w="23622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err="1" smtClean="0"/>
                        <a:t>Age_rank</a:t>
                      </a:r>
                      <a:endParaRPr lang="en-US" dirty="0"/>
                    </a:p>
                  </a:txBody>
                  <a:tcPr/>
                </a:tc>
              </a:tr>
              <a:tr h="370840">
                <a:tc>
                  <a:txBody>
                    <a:bodyPr/>
                    <a:lstStyle/>
                    <a:p>
                      <a:r>
                        <a:rPr lang="en-US" dirty="0" smtClean="0"/>
                        <a:t>1</a:t>
                      </a:r>
                      <a:endParaRPr lang="en-US" dirty="0"/>
                    </a:p>
                  </a:txBody>
                  <a:tcPr/>
                </a:tc>
                <a:tc>
                  <a:txBody>
                    <a:bodyPr/>
                    <a:lstStyle/>
                    <a:p>
                      <a:r>
                        <a:rPr lang="en-US" dirty="0" err="1" smtClean="0"/>
                        <a:t>mohamed</a:t>
                      </a:r>
                      <a:endParaRPr lang="en-US" dirty="0"/>
                    </a:p>
                  </a:txBody>
                  <a:tcPr/>
                </a:tc>
                <a:tc>
                  <a:txBody>
                    <a:bodyPr/>
                    <a:lstStyle/>
                    <a:p>
                      <a:r>
                        <a:rPr lang="en-US" dirty="0" smtClean="0"/>
                        <a:t>20</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err="1" smtClean="0"/>
                        <a:t>ahmed</a:t>
                      </a:r>
                      <a:endParaRPr lang="en-US" dirty="0"/>
                    </a:p>
                  </a:txBody>
                  <a:tcPr/>
                </a:tc>
                <a:tc>
                  <a:txBody>
                    <a:bodyPr/>
                    <a:lstStyle/>
                    <a:p>
                      <a:r>
                        <a:rPr lang="en-US" dirty="0" smtClean="0"/>
                        <a:t>21</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err="1" smtClean="0"/>
                        <a:t>hassan</a:t>
                      </a:r>
                      <a:endParaRPr lang="en-US" dirty="0"/>
                    </a:p>
                  </a:txBody>
                  <a:tcPr/>
                </a:tc>
                <a:tc>
                  <a:txBody>
                    <a:bodyPr/>
                    <a:lstStyle/>
                    <a:p>
                      <a:r>
                        <a:rPr lang="en-US" dirty="0" smtClean="0"/>
                        <a:t>22</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err="1" smtClean="0"/>
                        <a:t>osama</a:t>
                      </a:r>
                      <a:endParaRPr lang="en-US" dirty="0"/>
                    </a:p>
                  </a:txBody>
                  <a:tcPr/>
                </a:tc>
                <a:tc>
                  <a:txBody>
                    <a:bodyPr/>
                    <a:lstStyle/>
                    <a:p>
                      <a:r>
                        <a:rPr lang="en-US" dirty="0" smtClean="0"/>
                        <a:t>23</a:t>
                      </a:r>
                      <a:endParaRPr lang="en-US" dirty="0"/>
                    </a:p>
                  </a:txBody>
                  <a:tcPr/>
                </a:tc>
                <a:tc>
                  <a:txBody>
                    <a:bodyPr/>
                    <a:lstStyle/>
                    <a:p>
                      <a:r>
                        <a:rPr lang="en-US" dirty="0" smtClean="0"/>
                        <a:t>2</a:t>
                      </a:r>
                      <a:endParaRPr lang="en-US" dirty="0"/>
                    </a:p>
                  </a:txBody>
                  <a:tcPr/>
                </a:tc>
              </a:tr>
              <a:tr h="370840">
                <a:tc>
                  <a:txBody>
                    <a:bodyPr/>
                    <a:lstStyle/>
                    <a:p>
                      <a:r>
                        <a:rPr lang="en-US" dirty="0" smtClean="0"/>
                        <a:t>5</a:t>
                      </a:r>
                      <a:endParaRPr lang="en-US" dirty="0"/>
                    </a:p>
                  </a:txBody>
                  <a:tcPr/>
                </a:tc>
                <a:tc>
                  <a:txBody>
                    <a:bodyPr/>
                    <a:lstStyle/>
                    <a:p>
                      <a:r>
                        <a:rPr lang="en-US" dirty="0" err="1" smtClean="0"/>
                        <a:t>amr</a:t>
                      </a:r>
                      <a:endParaRPr lang="en-US" dirty="0"/>
                    </a:p>
                  </a:txBody>
                  <a:tcPr/>
                </a:tc>
                <a:tc>
                  <a:txBody>
                    <a:bodyPr/>
                    <a:lstStyle/>
                    <a:p>
                      <a:r>
                        <a:rPr lang="en-US" dirty="0" smtClean="0"/>
                        <a:t>23</a:t>
                      </a:r>
                      <a:endParaRPr lang="en-US" dirty="0"/>
                    </a:p>
                  </a:txBody>
                  <a:tcPr/>
                </a:tc>
                <a:tc>
                  <a:txBody>
                    <a:bodyPr/>
                    <a:lstStyle/>
                    <a:p>
                      <a:r>
                        <a:rPr lang="en-US" dirty="0" smtClean="0"/>
                        <a:t>3</a:t>
                      </a:r>
                      <a:endParaRPr lang="en-US" dirty="0"/>
                    </a:p>
                  </a:txBody>
                  <a:tcPr/>
                </a:tc>
              </a:tr>
              <a:tr h="370840">
                <a:tc>
                  <a:txBody>
                    <a:bodyPr/>
                    <a:lstStyle/>
                    <a:p>
                      <a:r>
                        <a:rPr lang="en-US" dirty="0" smtClean="0"/>
                        <a:t>6</a:t>
                      </a:r>
                      <a:endParaRPr lang="en-US" dirty="0"/>
                    </a:p>
                  </a:txBody>
                  <a:tcPr/>
                </a:tc>
                <a:tc>
                  <a:txBody>
                    <a:bodyPr/>
                    <a:lstStyle/>
                    <a:p>
                      <a:r>
                        <a:rPr lang="en-US" dirty="0" err="1" smtClean="0"/>
                        <a:t>zkkk</a:t>
                      </a:r>
                      <a:endParaRPr lang="en-US" dirty="0"/>
                    </a:p>
                  </a:txBody>
                  <a:tcPr/>
                </a:tc>
                <a:tc>
                  <a:txBody>
                    <a:bodyPr/>
                    <a:lstStyle/>
                    <a:p>
                      <a:r>
                        <a:rPr lang="en-US" dirty="0" smtClean="0"/>
                        <a:t>24</a:t>
                      </a:r>
                      <a:endParaRPr lang="en-US" dirty="0"/>
                    </a:p>
                  </a:txBody>
                  <a:tcPr/>
                </a:tc>
                <a:tc>
                  <a:txBody>
                    <a:bodyPr/>
                    <a:lstStyle/>
                    <a:p>
                      <a:r>
                        <a:rPr lang="en-US" dirty="0" smtClean="0"/>
                        <a:t>4</a:t>
                      </a:r>
                      <a:endParaRPr lang="en-US" dirty="0"/>
                    </a:p>
                  </a:txBody>
                  <a:tcPr/>
                </a:tc>
              </a:tr>
              <a:tr h="370840">
                <a:tc>
                  <a:txBody>
                    <a:bodyPr/>
                    <a:lstStyle/>
                    <a:p>
                      <a:r>
                        <a:rPr lang="en-US" dirty="0" smtClean="0"/>
                        <a:t>7</a:t>
                      </a:r>
                      <a:endParaRPr lang="en-US" dirty="0"/>
                    </a:p>
                  </a:txBody>
                  <a:tcPr/>
                </a:tc>
                <a:tc>
                  <a:txBody>
                    <a:bodyPr/>
                    <a:lstStyle/>
                    <a:p>
                      <a:r>
                        <a:rPr lang="en-US" dirty="0" err="1" smtClean="0"/>
                        <a:t>pppp</a:t>
                      </a:r>
                      <a:endParaRPr lang="en-US" dirty="0"/>
                    </a:p>
                  </a:txBody>
                  <a:tcPr/>
                </a:tc>
                <a:tc>
                  <a:txBody>
                    <a:bodyPr/>
                    <a:lstStyle/>
                    <a:p>
                      <a:r>
                        <a:rPr lang="en-US" dirty="0" smtClean="0"/>
                        <a:t>25</a:t>
                      </a:r>
                      <a:endParaRPr lang="en-US" dirty="0"/>
                    </a:p>
                  </a:txBody>
                  <a:tcPr/>
                </a:tc>
                <a:tc>
                  <a:txBody>
                    <a:bodyPr/>
                    <a:lstStyle/>
                    <a:p>
                      <a:r>
                        <a:rPr lang="en-US" dirty="0" smtClean="0"/>
                        <a:t>5</a:t>
                      </a:r>
                      <a:endParaRPr lang="en-US" dirty="0"/>
                    </a:p>
                  </a:txBody>
                  <a:tcPr/>
                </a:tc>
              </a:tr>
            </a:tbl>
          </a:graphicData>
        </a:graphic>
      </p:graphicFrame>
    </p:spTree>
    <p:extLst>
      <p:ext uri="{BB962C8B-B14F-4D97-AF65-F5344CB8AC3E}">
        <p14:creationId xmlns:p14="http://schemas.microsoft.com/office/powerpoint/2010/main" val="34781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within the window</a:t>
            </a:r>
            <a:endParaRPr lang="ar-EG" dirty="0"/>
          </a:p>
        </p:txBody>
      </p:sp>
      <p:sp>
        <p:nvSpPr>
          <p:cNvPr id="3" name="Content Placeholder 2"/>
          <p:cNvSpPr>
            <a:spLocks noGrp="1"/>
          </p:cNvSpPr>
          <p:nvPr>
            <p:ph idx="1"/>
          </p:nvPr>
        </p:nvSpPr>
        <p:spPr/>
        <p:txBody>
          <a:bodyPr/>
          <a:lstStyle/>
          <a:p>
            <a:r>
              <a:rPr lang="en-US" dirty="0"/>
              <a:t>but it can divide the windowed data into</a:t>
            </a:r>
          </a:p>
          <a:p>
            <a:pPr marL="82296" indent="0">
              <a:buNone/>
            </a:pPr>
            <a:r>
              <a:rPr lang="en-US" dirty="0"/>
              <a:t>partitions, which are similar to groups in an </a:t>
            </a:r>
            <a:r>
              <a:rPr lang="en-US" dirty="0" smtClean="0"/>
              <a:t>aggregate GROUP BY query</a:t>
            </a:r>
          </a:p>
          <a:p>
            <a:pPr marL="82296" indent="0">
              <a:buNone/>
            </a:pPr>
            <a:endParaRPr lang="en-US" dirty="0" smtClean="0"/>
          </a:p>
          <a:p>
            <a:r>
              <a:rPr lang="en-US" dirty="0"/>
              <a:t> the ranking functions will be able to restart with every partition.</a:t>
            </a:r>
            <a:endParaRPr lang="en-US" dirty="0" smtClean="0"/>
          </a:p>
          <a:p>
            <a:pPr marL="82296" indent="0">
              <a:buNone/>
            </a:pPr>
            <a:endParaRPr lang="en-US" dirty="0" smtClean="0"/>
          </a:p>
          <a:p>
            <a:pPr marL="82296" indent="0">
              <a:buNone/>
            </a:pPr>
            <a:endParaRPr lang="en-US" dirty="0"/>
          </a:p>
          <a:p>
            <a:pPr marL="82296" indent="0">
              <a:buNone/>
            </a:pPr>
            <a:endParaRPr lang="en-US" dirty="0" smtClean="0"/>
          </a:p>
          <a:p>
            <a:endParaRPr lang="ar-EG" dirty="0"/>
          </a:p>
        </p:txBody>
      </p:sp>
    </p:spTree>
    <p:extLst>
      <p:ext uri="{BB962C8B-B14F-4D97-AF65-F5344CB8AC3E}">
        <p14:creationId xmlns:p14="http://schemas.microsoft.com/office/powerpoint/2010/main" val="674206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ar-EG" dirty="0"/>
          </a:p>
        </p:txBody>
      </p:sp>
      <p:graphicFrame>
        <p:nvGraphicFramePr>
          <p:cNvPr id="4" name="Content Placeholder 3"/>
          <p:cNvGraphicFramePr>
            <a:graphicFrameLocks noGrp="1"/>
          </p:cNvGraphicFramePr>
          <p:nvPr>
            <p:ph idx="1"/>
            <p:extLst/>
          </p:nvPr>
        </p:nvGraphicFramePr>
        <p:xfrm>
          <a:off x="2959100" y="1447800"/>
          <a:ext cx="7499350" cy="1463040"/>
        </p:xfrm>
        <a:graphic>
          <a:graphicData uri="http://schemas.openxmlformats.org/drawingml/2006/table">
            <a:tbl>
              <a:tblPr firstRow="1" bandRow="1">
                <a:tableStyleId>{5C22544A-7EE6-4342-B048-85BDC9FD1C3A}</a:tableStyleId>
              </a:tblPr>
              <a:tblGrid>
                <a:gridCol w="7499350"/>
              </a:tblGrid>
              <a:tr h="370840">
                <a:tc>
                  <a:txBody>
                    <a:bodyPr/>
                    <a:lstStyle/>
                    <a:p>
                      <a:endParaRPr kumimoji="0" lang="ar-EG" sz="1800" b="1" kern="1200" dirty="0" smtClean="0">
                        <a:solidFill>
                          <a:schemeClr val="lt1"/>
                        </a:solidFill>
                        <a:latin typeface="+mn-lt"/>
                        <a:ea typeface="+mn-ea"/>
                        <a:cs typeface="+mn-cs"/>
                      </a:endParaRPr>
                    </a:p>
                    <a:p>
                      <a:r>
                        <a:rPr kumimoji="0" lang="en-US" sz="1800" b="1" kern="1200" dirty="0" smtClean="0">
                          <a:solidFill>
                            <a:schemeClr val="lt1"/>
                          </a:solidFill>
                          <a:latin typeface="+mn-lt"/>
                          <a:ea typeface="+mn-ea"/>
                          <a:cs typeface="+mn-cs"/>
                        </a:rPr>
                        <a:t>select *,</a:t>
                      </a:r>
                      <a:r>
                        <a:rPr kumimoji="0" lang="en-US" sz="1800" b="1" kern="1200" dirty="0" err="1" smtClean="0">
                          <a:solidFill>
                            <a:schemeClr val="lt1"/>
                          </a:solidFill>
                          <a:latin typeface="+mn-lt"/>
                          <a:ea typeface="+mn-ea"/>
                          <a:cs typeface="+mn-cs"/>
                        </a:rPr>
                        <a:t>row_number</a:t>
                      </a:r>
                      <a:r>
                        <a:rPr kumimoji="0" lang="en-US" sz="1800" b="1" kern="1200" dirty="0" smtClean="0">
                          <a:solidFill>
                            <a:schemeClr val="lt1"/>
                          </a:solidFill>
                          <a:latin typeface="+mn-lt"/>
                          <a:ea typeface="+mn-ea"/>
                          <a:cs typeface="+mn-cs"/>
                        </a:rPr>
                        <a:t>() over (partition by </a:t>
                      </a:r>
                      <a:r>
                        <a:rPr kumimoji="0" lang="en-US" sz="1800" b="1" kern="1200" dirty="0" err="1" smtClean="0">
                          <a:solidFill>
                            <a:schemeClr val="lt1"/>
                          </a:solidFill>
                          <a:latin typeface="+mn-lt"/>
                          <a:ea typeface="+mn-ea"/>
                          <a:cs typeface="+mn-cs"/>
                        </a:rPr>
                        <a:t>dept_id</a:t>
                      </a:r>
                      <a:r>
                        <a:rPr kumimoji="0" lang="en-US" sz="1800" b="1" kern="1200" dirty="0" smtClean="0">
                          <a:solidFill>
                            <a:schemeClr val="lt1"/>
                          </a:solidFill>
                          <a:latin typeface="+mn-lt"/>
                          <a:ea typeface="+mn-ea"/>
                          <a:cs typeface="+mn-cs"/>
                        </a:rPr>
                        <a:t> order by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 as </a:t>
                      </a:r>
                      <a:r>
                        <a:rPr kumimoji="0" lang="en-US" sz="1800" b="1" kern="1200" dirty="0" err="1" smtClean="0">
                          <a:solidFill>
                            <a:schemeClr val="lt1"/>
                          </a:solidFill>
                          <a:latin typeface="+mn-lt"/>
                          <a:ea typeface="+mn-ea"/>
                          <a:cs typeface="+mn-cs"/>
                        </a:rPr>
                        <a:t>age_rank</a:t>
                      </a:r>
                      <a:endParaRPr kumimoji="0" lang="en-US" sz="1800" b="1" kern="1200" dirty="0" smtClean="0">
                        <a:solidFill>
                          <a:schemeClr val="lt1"/>
                        </a:solidFill>
                        <a:latin typeface="+mn-lt"/>
                        <a:ea typeface="+mn-ea"/>
                        <a:cs typeface="+mn-cs"/>
                      </a:endParaRPr>
                    </a:p>
                    <a:p>
                      <a:r>
                        <a:rPr kumimoji="0" lang="en-US" sz="1800" b="1" kern="1200" dirty="0" smtClean="0">
                          <a:solidFill>
                            <a:schemeClr val="lt1"/>
                          </a:solidFill>
                          <a:latin typeface="+mn-lt"/>
                          <a:ea typeface="+mn-ea"/>
                          <a:cs typeface="+mn-cs"/>
                        </a:rPr>
                        <a:t>from Student</a:t>
                      </a:r>
                    </a:p>
                    <a:p>
                      <a:endParaRPr kumimoji="0" lang="ar-EG" sz="1800" b="1" kern="1200" dirty="0" smtClean="0">
                        <a:solidFill>
                          <a:schemeClr val="lt1"/>
                        </a:solidFill>
                        <a:latin typeface="+mn-lt"/>
                        <a:ea typeface="+mn-ea"/>
                        <a:cs typeface="+mn-cs"/>
                      </a:endParaRPr>
                    </a:p>
                  </a:txBody>
                  <a:tcPr/>
                </a:tc>
              </a:tr>
            </a:tbl>
          </a:graphicData>
        </a:graphic>
      </p:graphicFrame>
      <p:graphicFrame>
        <p:nvGraphicFramePr>
          <p:cNvPr id="5" name="Table 4"/>
          <p:cNvGraphicFramePr>
            <a:graphicFrameLocks noGrp="1"/>
          </p:cNvGraphicFramePr>
          <p:nvPr>
            <p:extLst/>
          </p:nvPr>
        </p:nvGraphicFramePr>
        <p:xfrm>
          <a:off x="3048000" y="3510280"/>
          <a:ext cx="6934198" cy="2966720"/>
        </p:xfrm>
        <a:graphic>
          <a:graphicData uri="http://schemas.openxmlformats.org/drawingml/2006/table">
            <a:tbl>
              <a:tblPr firstRow="1" bandRow="1">
                <a:tableStyleId>{5C22544A-7EE6-4342-B048-85BDC9FD1C3A}</a:tableStyleId>
              </a:tblPr>
              <a:tblGrid>
                <a:gridCol w="1249405"/>
                <a:gridCol w="1249405"/>
                <a:gridCol w="1249405"/>
                <a:gridCol w="1249405"/>
                <a:gridCol w="1936578"/>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err="1" smtClean="0"/>
                        <a:t>Dept_id</a:t>
                      </a:r>
                      <a:endParaRPr lang="en-US" dirty="0"/>
                    </a:p>
                  </a:txBody>
                  <a:tcPr/>
                </a:tc>
                <a:tc>
                  <a:txBody>
                    <a:bodyPr/>
                    <a:lstStyle/>
                    <a:p>
                      <a:r>
                        <a:rPr lang="en-US" dirty="0" err="1" smtClean="0"/>
                        <a:t>Age_rank</a:t>
                      </a:r>
                      <a:endParaRPr lang="en-US" dirty="0"/>
                    </a:p>
                  </a:txBody>
                  <a:tcPr/>
                </a:tc>
              </a:tr>
              <a:tr h="370840">
                <a:tc>
                  <a:txBody>
                    <a:bodyPr/>
                    <a:lstStyle/>
                    <a:p>
                      <a:r>
                        <a:rPr lang="en-US" dirty="0" smtClean="0"/>
                        <a:t>1</a:t>
                      </a:r>
                      <a:endParaRPr lang="en-US" dirty="0"/>
                    </a:p>
                  </a:txBody>
                  <a:tcPr/>
                </a:tc>
                <a:tc>
                  <a:txBody>
                    <a:bodyPr/>
                    <a:lstStyle/>
                    <a:p>
                      <a:r>
                        <a:rPr lang="en-US" dirty="0" err="1" smtClean="0"/>
                        <a:t>mohamed</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err="1" smtClean="0"/>
                        <a:t>ahmed</a:t>
                      </a:r>
                      <a:endParaRPr lang="en-US" dirty="0"/>
                    </a:p>
                  </a:txBody>
                  <a:tcPr/>
                </a:tc>
                <a:tc>
                  <a:txBody>
                    <a:bodyPr/>
                    <a:lstStyle/>
                    <a:p>
                      <a:r>
                        <a:rPr lang="en-US" dirty="0" smtClean="0"/>
                        <a:t>21</a:t>
                      </a:r>
                      <a:endParaRPr lang="en-US" dirty="0"/>
                    </a:p>
                  </a:txBody>
                  <a:tcPr/>
                </a:tc>
                <a:tc>
                  <a:txBody>
                    <a:bodyPr/>
                    <a:lstStyle/>
                    <a:p>
                      <a:r>
                        <a:rPr lang="en-US" dirty="0" smtClean="0"/>
                        <a:t>10</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err="1" smtClean="0"/>
                        <a:t>hassan</a:t>
                      </a:r>
                      <a:endParaRPr lang="en-US" dirty="0"/>
                    </a:p>
                  </a:txBody>
                  <a:tcPr/>
                </a:tc>
                <a:tc>
                  <a:txBody>
                    <a:bodyPr/>
                    <a:lstStyle/>
                    <a:p>
                      <a:r>
                        <a:rPr lang="en-US" dirty="0" smtClean="0"/>
                        <a:t>22</a:t>
                      </a:r>
                      <a:endParaRPr lang="en-US" dirty="0"/>
                    </a:p>
                  </a:txBody>
                  <a:tcPr/>
                </a:tc>
                <a:tc>
                  <a:txBody>
                    <a:bodyPr/>
                    <a:lstStyle/>
                    <a:p>
                      <a:r>
                        <a:rPr lang="en-US" dirty="0" smtClean="0"/>
                        <a:t>11</a:t>
                      </a:r>
                      <a:endParaRPr lang="en-US" dirty="0"/>
                    </a:p>
                  </a:txBody>
                  <a:tcPr/>
                </a:tc>
                <a:tc>
                  <a:txBody>
                    <a:bodyPr/>
                    <a:lstStyle/>
                    <a:p>
                      <a:r>
                        <a:rPr lang="en-US" dirty="0" smtClean="0"/>
                        <a:t>1</a:t>
                      </a:r>
                      <a:endParaRPr lang="en-US" dirty="0"/>
                    </a:p>
                  </a:txBody>
                  <a:tcPr/>
                </a:tc>
              </a:tr>
              <a:tr h="370840">
                <a:tc>
                  <a:txBody>
                    <a:bodyPr/>
                    <a:lstStyle/>
                    <a:p>
                      <a:r>
                        <a:rPr lang="en-US" dirty="0" smtClean="0"/>
                        <a:t>4</a:t>
                      </a:r>
                      <a:endParaRPr lang="en-US" dirty="0"/>
                    </a:p>
                  </a:txBody>
                  <a:tcPr/>
                </a:tc>
                <a:tc>
                  <a:txBody>
                    <a:bodyPr/>
                    <a:lstStyle/>
                    <a:p>
                      <a:r>
                        <a:rPr lang="en-US" dirty="0" err="1" smtClean="0"/>
                        <a:t>osama</a:t>
                      </a:r>
                      <a:endParaRPr lang="en-US" dirty="0"/>
                    </a:p>
                  </a:txBody>
                  <a:tcPr/>
                </a:tc>
                <a:tc>
                  <a:txBody>
                    <a:bodyPr/>
                    <a:lstStyle/>
                    <a:p>
                      <a:r>
                        <a:rPr lang="en-US" dirty="0" smtClean="0"/>
                        <a:t>23</a:t>
                      </a:r>
                      <a:endParaRPr lang="en-US" dirty="0"/>
                    </a:p>
                  </a:txBody>
                  <a:tcPr/>
                </a:tc>
                <a:tc>
                  <a:txBody>
                    <a:bodyPr/>
                    <a:lstStyle/>
                    <a:p>
                      <a:r>
                        <a:rPr lang="en-US" dirty="0" smtClean="0"/>
                        <a:t>11</a:t>
                      </a:r>
                      <a:endParaRPr lang="en-US" dirty="0"/>
                    </a:p>
                  </a:txBody>
                  <a:tcPr/>
                </a:tc>
                <a:tc>
                  <a:txBody>
                    <a:bodyPr/>
                    <a:lstStyle/>
                    <a:p>
                      <a:r>
                        <a:rPr lang="en-US" dirty="0" smtClean="0"/>
                        <a:t>2</a:t>
                      </a:r>
                      <a:endParaRPr lang="en-US" dirty="0"/>
                    </a:p>
                  </a:txBody>
                  <a:tcPr/>
                </a:tc>
              </a:tr>
              <a:tr h="370840">
                <a:tc>
                  <a:txBody>
                    <a:bodyPr/>
                    <a:lstStyle/>
                    <a:p>
                      <a:r>
                        <a:rPr lang="en-US" dirty="0" smtClean="0"/>
                        <a:t>5</a:t>
                      </a:r>
                      <a:endParaRPr lang="en-US" dirty="0"/>
                    </a:p>
                  </a:txBody>
                  <a:tcPr/>
                </a:tc>
                <a:tc>
                  <a:txBody>
                    <a:bodyPr/>
                    <a:lstStyle/>
                    <a:p>
                      <a:r>
                        <a:rPr lang="en-US" dirty="0" err="1" smtClean="0"/>
                        <a:t>amr</a:t>
                      </a:r>
                      <a:endParaRPr lang="en-US" dirty="0"/>
                    </a:p>
                  </a:txBody>
                  <a:tcPr/>
                </a:tc>
                <a:tc>
                  <a:txBody>
                    <a:bodyPr/>
                    <a:lstStyle/>
                    <a:p>
                      <a:r>
                        <a:rPr lang="en-US" dirty="0" smtClean="0"/>
                        <a:t>23</a:t>
                      </a:r>
                      <a:endParaRPr lang="en-US" dirty="0"/>
                    </a:p>
                  </a:txBody>
                  <a:tcPr/>
                </a:tc>
                <a:tc>
                  <a:txBody>
                    <a:bodyPr/>
                    <a:lstStyle/>
                    <a:p>
                      <a:r>
                        <a:rPr lang="en-US" dirty="0" smtClean="0"/>
                        <a:t>11</a:t>
                      </a:r>
                      <a:endParaRPr lang="en-US" dirty="0"/>
                    </a:p>
                  </a:txBody>
                  <a:tcPr/>
                </a:tc>
                <a:tc>
                  <a:txBody>
                    <a:bodyPr/>
                    <a:lstStyle/>
                    <a:p>
                      <a:r>
                        <a:rPr lang="en-US" dirty="0" smtClean="0"/>
                        <a:t>3</a:t>
                      </a:r>
                      <a:endParaRPr lang="en-US" dirty="0"/>
                    </a:p>
                  </a:txBody>
                  <a:tcPr/>
                </a:tc>
              </a:tr>
              <a:tr h="370840">
                <a:tc>
                  <a:txBody>
                    <a:bodyPr/>
                    <a:lstStyle/>
                    <a:p>
                      <a:r>
                        <a:rPr lang="en-US" dirty="0" smtClean="0"/>
                        <a:t>6</a:t>
                      </a:r>
                      <a:endParaRPr lang="en-US" dirty="0"/>
                    </a:p>
                  </a:txBody>
                  <a:tcPr/>
                </a:tc>
                <a:tc>
                  <a:txBody>
                    <a:bodyPr/>
                    <a:lstStyle/>
                    <a:p>
                      <a:r>
                        <a:rPr lang="en-US" dirty="0" err="1" smtClean="0"/>
                        <a:t>zkkk</a:t>
                      </a:r>
                      <a:endParaRPr lang="en-US" dirty="0"/>
                    </a:p>
                  </a:txBody>
                  <a:tcPr/>
                </a:tc>
                <a:tc>
                  <a:txBody>
                    <a:bodyPr/>
                    <a:lstStyle/>
                    <a:p>
                      <a:r>
                        <a:rPr lang="en-US" dirty="0" smtClean="0"/>
                        <a:t>24</a:t>
                      </a:r>
                      <a:endParaRPr lang="en-US" dirty="0"/>
                    </a:p>
                  </a:txBody>
                  <a:tcPr/>
                </a:tc>
                <a:tc>
                  <a:txBody>
                    <a:bodyPr/>
                    <a:lstStyle/>
                    <a:p>
                      <a:r>
                        <a:rPr lang="en-US" dirty="0" smtClean="0"/>
                        <a:t>12</a:t>
                      </a:r>
                      <a:endParaRPr lang="en-US" dirty="0"/>
                    </a:p>
                  </a:txBody>
                  <a:tcPr/>
                </a:tc>
                <a:tc>
                  <a:txBody>
                    <a:bodyPr/>
                    <a:lstStyle/>
                    <a:p>
                      <a:r>
                        <a:rPr lang="en-US" dirty="0" smtClean="0"/>
                        <a:t>1</a:t>
                      </a:r>
                      <a:endParaRPr lang="en-US" dirty="0"/>
                    </a:p>
                  </a:txBody>
                  <a:tcPr/>
                </a:tc>
              </a:tr>
              <a:tr h="370840">
                <a:tc>
                  <a:txBody>
                    <a:bodyPr/>
                    <a:lstStyle/>
                    <a:p>
                      <a:r>
                        <a:rPr lang="en-US" dirty="0" smtClean="0"/>
                        <a:t>7</a:t>
                      </a:r>
                      <a:endParaRPr lang="en-US" dirty="0"/>
                    </a:p>
                  </a:txBody>
                  <a:tcPr/>
                </a:tc>
                <a:tc>
                  <a:txBody>
                    <a:bodyPr/>
                    <a:lstStyle/>
                    <a:p>
                      <a:r>
                        <a:rPr lang="en-US" dirty="0" err="1" smtClean="0"/>
                        <a:t>pppp</a:t>
                      </a:r>
                      <a:endParaRPr lang="en-US" dirty="0"/>
                    </a:p>
                  </a:txBody>
                  <a:tcPr/>
                </a:tc>
                <a:tc>
                  <a:txBody>
                    <a:bodyPr/>
                    <a:lstStyle/>
                    <a:p>
                      <a:r>
                        <a:rPr lang="en-US" dirty="0" smtClean="0"/>
                        <a:t>25</a:t>
                      </a:r>
                      <a:endParaRPr lang="en-US" dirty="0"/>
                    </a:p>
                  </a:txBody>
                  <a:tcPr/>
                </a:tc>
                <a:tc>
                  <a:txBody>
                    <a:bodyPr/>
                    <a:lstStyle/>
                    <a:p>
                      <a:r>
                        <a:rPr lang="en-US" dirty="0" smtClean="0"/>
                        <a:t>12</a:t>
                      </a:r>
                      <a:endParaRPr lang="en-US" dirty="0"/>
                    </a:p>
                  </a:txBody>
                  <a:tcPr/>
                </a:tc>
                <a:tc>
                  <a:txBody>
                    <a:bodyPr/>
                    <a:lstStyle/>
                    <a:p>
                      <a:r>
                        <a:rPr lang="en-US" dirty="0" smtClean="0"/>
                        <a:t>2</a:t>
                      </a:r>
                      <a:endParaRPr lang="en-US" dirty="0"/>
                    </a:p>
                  </a:txBody>
                  <a:tcPr/>
                </a:tc>
              </a:tr>
            </a:tbl>
          </a:graphicData>
        </a:graphic>
      </p:graphicFrame>
    </p:spTree>
    <p:extLst>
      <p:ext uri="{BB962C8B-B14F-4D97-AF65-F5344CB8AC3E}">
        <p14:creationId xmlns:p14="http://schemas.microsoft.com/office/powerpoint/2010/main" val="228372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lstStyle/>
          <a:p>
            <a:r>
              <a:rPr lang="en-US" dirty="0"/>
              <a:t>Views are sometimes described as </a:t>
            </a:r>
            <a:r>
              <a:rPr lang="en-US" dirty="0" smtClean="0"/>
              <a:t>virtual tables.</a:t>
            </a:r>
          </a:p>
          <a:p>
            <a:r>
              <a:rPr lang="en-US" dirty="0" smtClean="0"/>
              <a:t>View is </a:t>
            </a:r>
            <a:r>
              <a:rPr lang="en-US" dirty="0"/>
              <a:t>the saved text of a SQL </a:t>
            </a:r>
            <a:r>
              <a:rPr lang="en-US" dirty="0" smtClean="0"/>
              <a:t>SELECT statement </a:t>
            </a:r>
            <a:r>
              <a:rPr lang="en-US" dirty="0"/>
              <a:t>that may be </a:t>
            </a:r>
            <a:r>
              <a:rPr lang="en-US" dirty="0" smtClean="0"/>
              <a:t>referenced as </a:t>
            </a:r>
            <a:r>
              <a:rPr lang="en-US" dirty="0"/>
              <a:t>a data source within a </a:t>
            </a:r>
            <a:r>
              <a:rPr lang="en-US" dirty="0" smtClean="0"/>
              <a:t>query</a:t>
            </a:r>
          </a:p>
          <a:p>
            <a:r>
              <a:rPr lang="en-US" dirty="0"/>
              <a:t>similar to how a </a:t>
            </a:r>
            <a:r>
              <a:rPr lang="en-US" dirty="0" err="1"/>
              <a:t>subquery</a:t>
            </a:r>
            <a:r>
              <a:rPr lang="en-US" dirty="0"/>
              <a:t> can be used </a:t>
            </a:r>
            <a:r>
              <a:rPr lang="en-US" dirty="0" smtClean="0"/>
              <a:t>as </a:t>
            </a:r>
            <a:r>
              <a:rPr lang="en-US" dirty="0"/>
              <a:t>data source </a:t>
            </a:r>
          </a:p>
        </p:txBody>
      </p:sp>
    </p:spTree>
    <p:extLst>
      <p:ext uri="{BB962C8B-B14F-4D97-AF65-F5344CB8AC3E}">
        <p14:creationId xmlns:p14="http://schemas.microsoft.com/office/powerpoint/2010/main" val="399302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views?</a:t>
            </a:r>
            <a:endParaRPr lang="en-US" dirty="0"/>
          </a:p>
        </p:txBody>
      </p:sp>
      <p:sp>
        <p:nvSpPr>
          <p:cNvPr id="3" name="Content Placeholder 2"/>
          <p:cNvSpPr>
            <a:spLocks noGrp="1"/>
          </p:cNvSpPr>
          <p:nvPr>
            <p:ph idx="1"/>
          </p:nvPr>
        </p:nvSpPr>
        <p:spPr/>
        <p:txBody>
          <a:bodyPr/>
          <a:lstStyle/>
          <a:p>
            <a:pPr marL="365760" lvl="1" indent="-283464">
              <a:spcBef>
                <a:spcPts val="600"/>
              </a:spcBef>
              <a:buSzPct val="80000"/>
              <a:buFont typeface="Wingdings 2"/>
              <a:buChar char=""/>
            </a:pPr>
            <a:r>
              <a:rPr lang="en-US" sz="3600" dirty="0"/>
              <a:t>Simplify construction of complex queries</a:t>
            </a:r>
            <a:endParaRPr lang="en-US" sz="3600" b="1" dirty="0"/>
          </a:p>
          <a:p>
            <a:pPr marL="365760" lvl="1" indent="-283464">
              <a:spcBef>
                <a:spcPts val="600"/>
              </a:spcBef>
              <a:buSzPct val="80000"/>
              <a:buFont typeface="Wingdings 2"/>
              <a:buChar char=""/>
            </a:pPr>
            <a:r>
              <a:rPr lang="en-US" sz="3600" dirty="0"/>
              <a:t>Save complex aggregate queries as views</a:t>
            </a:r>
          </a:p>
          <a:p>
            <a:pPr marL="365760" lvl="1" indent="-283464">
              <a:spcBef>
                <a:spcPts val="600"/>
              </a:spcBef>
              <a:buSzPct val="80000"/>
              <a:buFont typeface="Wingdings 2"/>
              <a:buChar char=""/>
            </a:pPr>
            <a:r>
              <a:rPr lang="en-US" sz="3600" dirty="0"/>
              <a:t>Hide DB Objects</a:t>
            </a:r>
          </a:p>
          <a:p>
            <a:pPr marL="82296" indent="0">
              <a:buNone/>
            </a:pPr>
            <a:endParaRPr lang="en-US" dirty="0" smtClean="0"/>
          </a:p>
        </p:txBody>
      </p:sp>
    </p:spTree>
    <p:extLst>
      <p:ext uri="{BB962C8B-B14F-4D97-AF65-F5344CB8AC3E}">
        <p14:creationId xmlns:p14="http://schemas.microsoft.com/office/powerpoint/2010/main" val="22808293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views</a:t>
            </a:r>
            <a:endParaRPr lang="en-US" dirty="0"/>
          </a:p>
        </p:txBody>
      </p:sp>
      <p:sp>
        <p:nvSpPr>
          <p:cNvPr id="3" name="Content Placeholder 2"/>
          <p:cNvSpPr>
            <a:spLocks noGrp="1"/>
          </p:cNvSpPr>
          <p:nvPr>
            <p:ph idx="1"/>
          </p:nvPr>
        </p:nvSpPr>
        <p:spPr/>
        <p:txBody>
          <a:bodyPr/>
          <a:lstStyle/>
          <a:p>
            <a:pPr marL="82296" indent="0">
              <a:buNone/>
            </a:pPr>
            <a:endParaRPr lang="en-US" dirty="0"/>
          </a:p>
        </p:txBody>
      </p:sp>
      <p:graphicFrame>
        <p:nvGraphicFramePr>
          <p:cNvPr id="4" name="Table 3"/>
          <p:cNvGraphicFramePr>
            <a:graphicFrameLocks noGrp="1"/>
          </p:cNvGraphicFramePr>
          <p:nvPr>
            <p:extLst/>
          </p:nvPr>
        </p:nvGraphicFramePr>
        <p:xfrm>
          <a:off x="3276600" y="2240280"/>
          <a:ext cx="6096000" cy="91440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CREATEVIEW </a:t>
                      </a:r>
                      <a:r>
                        <a:rPr lang="en-US" dirty="0" err="1" smtClean="0"/>
                        <a:t>schemaname.ViewName</a:t>
                      </a:r>
                      <a:r>
                        <a:rPr lang="en-US" dirty="0" smtClean="0"/>
                        <a:t> [(Column aliases)]</a:t>
                      </a:r>
                    </a:p>
                    <a:p>
                      <a:r>
                        <a:rPr lang="en-US" dirty="0" smtClean="0"/>
                        <a:t>AS</a:t>
                      </a:r>
                    </a:p>
                    <a:p>
                      <a:r>
                        <a:rPr lang="en-US" dirty="0" smtClean="0"/>
                        <a:t>SQL Select Statement;</a:t>
                      </a:r>
                      <a:endParaRPr lang="en-US" dirty="0"/>
                    </a:p>
                  </a:txBody>
                  <a:tcPr/>
                </a:tc>
              </a:tr>
            </a:tbl>
          </a:graphicData>
        </a:graphic>
      </p:graphicFrame>
      <p:graphicFrame>
        <p:nvGraphicFramePr>
          <p:cNvPr id="5" name="Table 4"/>
          <p:cNvGraphicFramePr>
            <a:graphicFrameLocks noGrp="1"/>
          </p:cNvGraphicFramePr>
          <p:nvPr>
            <p:extLst/>
          </p:nvPr>
        </p:nvGraphicFramePr>
        <p:xfrm>
          <a:off x="3276600" y="4069080"/>
          <a:ext cx="6096000" cy="201168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CREATE VIEW   </a:t>
                      </a:r>
                      <a:r>
                        <a:rPr lang="en-US" dirty="0" err="1" smtClean="0"/>
                        <a:t>dbo.vEmployeeList</a:t>
                      </a:r>
                      <a:endParaRPr lang="en-US" dirty="0" smtClean="0"/>
                    </a:p>
                    <a:p>
                      <a:r>
                        <a:rPr lang="en-US" dirty="0" smtClean="0"/>
                        <a:t>AS</a:t>
                      </a:r>
                    </a:p>
                    <a:p>
                      <a:r>
                        <a:rPr lang="en-US" dirty="0" smtClean="0"/>
                        <a:t>SELECT </a:t>
                      </a:r>
                      <a:r>
                        <a:rPr lang="en-US" dirty="0" err="1" smtClean="0"/>
                        <a:t>P.BusinessEntityID</a:t>
                      </a:r>
                      <a:r>
                        <a:rPr lang="en-US" dirty="0" smtClean="0"/>
                        <a:t>, </a:t>
                      </a:r>
                      <a:r>
                        <a:rPr lang="en-US" dirty="0" err="1" smtClean="0"/>
                        <a:t>P.Title</a:t>
                      </a:r>
                      <a:r>
                        <a:rPr lang="en-US" dirty="0" smtClean="0"/>
                        <a:t>, </a:t>
                      </a:r>
                      <a:r>
                        <a:rPr lang="en-US" dirty="0" err="1" smtClean="0"/>
                        <a:t>P.LastName</a:t>
                      </a:r>
                      <a:r>
                        <a:rPr lang="en-US" dirty="0" smtClean="0"/>
                        <a:t>,</a:t>
                      </a:r>
                    </a:p>
                    <a:p>
                      <a:r>
                        <a:rPr lang="en-US" dirty="0" err="1" smtClean="0"/>
                        <a:t>P.FirstName</a:t>
                      </a:r>
                      <a:r>
                        <a:rPr lang="en-US" dirty="0" smtClean="0"/>
                        <a:t>, </a:t>
                      </a:r>
                      <a:r>
                        <a:rPr lang="en-US" dirty="0" err="1" smtClean="0"/>
                        <a:t>E.JobTitle</a:t>
                      </a:r>
                      <a:endParaRPr lang="en-US" dirty="0" smtClean="0"/>
                    </a:p>
                    <a:p>
                      <a:r>
                        <a:rPr lang="en-US" dirty="0" smtClean="0"/>
                        <a:t>FROM </a:t>
                      </a:r>
                      <a:r>
                        <a:rPr lang="en-US" dirty="0" err="1" smtClean="0"/>
                        <a:t>Person.Person</a:t>
                      </a:r>
                      <a:r>
                        <a:rPr lang="en-US" dirty="0" smtClean="0"/>
                        <a:t> P</a:t>
                      </a:r>
                    </a:p>
                    <a:p>
                      <a:r>
                        <a:rPr lang="en-US" dirty="0" smtClean="0"/>
                        <a:t>INNER JOIN </a:t>
                      </a:r>
                      <a:r>
                        <a:rPr lang="en-US" dirty="0" err="1" smtClean="0"/>
                        <a:t>HumanResources.Employee</a:t>
                      </a:r>
                      <a:r>
                        <a:rPr lang="en-US" dirty="0" smtClean="0"/>
                        <a:t> E</a:t>
                      </a:r>
                    </a:p>
                    <a:p>
                      <a:r>
                        <a:rPr lang="en-US" dirty="0" smtClean="0"/>
                        <a:t>ON </a:t>
                      </a:r>
                      <a:r>
                        <a:rPr lang="en-US" dirty="0" err="1" smtClean="0"/>
                        <a:t>P.BusinessEntityID</a:t>
                      </a:r>
                      <a:r>
                        <a:rPr lang="en-US" dirty="0" smtClean="0"/>
                        <a:t> = </a:t>
                      </a:r>
                      <a:r>
                        <a:rPr lang="en-US" dirty="0" err="1" smtClean="0"/>
                        <a:t>E.BusinessEntityID</a:t>
                      </a:r>
                      <a:endParaRPr lang="en-US" dirty="0"/>
                    </a:p>
                  </a:txBody>
                  <a:tcPr/>
                </a:tc>
              </a:tr>
            </a:tbl>
          </a:graphicData>
        </a:graphic>
      </p:graphicFrame>
    </p:spTree>
    <p:extLst>
      <p:ext uri="{BB962C8B-B14F-4D97-AF65-F5344CB8AC3E}">
        <p14:creationId xmlns:p14="http://schemas.microsoft.com/office/powerpoint/2010/main" val="666317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views</a:t>
            </a:r>
            <a:endParaRPr lang="en-US" dirty="0"/>
          </a:p>
        </p:txBody>
      </p:sp>
      <p:sp>
        <p:nvSpPr>
          <p:cNvPr id="3" name="Content Placeholder 2"/>
          <p:cNvSpPr>
            <a:spLocks noGrp="1"/>
          </p:cNvSpPr>
          <p:nvPr>
            <p:ph idx="1"/>
          </p:nvPr>
        </p:nvSpPr>
        <p:spPr/>
        <p:txBody>
          <a:bodyPr/>
          <a:lstStyle/>
          <a:p>
            <a:r>
              <a:rPr lang="en-US" dirty="0" smtClean="0"/>
              <a:t>A query (SELECT</a:t>
            </a:r>
            <a:r>
              <a:rPr lang="en-US" dirty="0"/>
              <a:t>, INSERT, UPDATE, </a:t>
            </a:r>
            <a:r>
              <a:rPr lang="en-US" dirty="0" err="1"/>
              <a:t>DELETE,orMERGE</a:t>
            </a:r>
            <a:r>
              <a:rPr lang="en-US" dirty="0"/>
              <a:t>) can include the view as a data </a:t>
            </a:r>
            <a:r>
              <a:rPr lang="en-US" dirty="0" smtClean="0"/>
              <a:t>source</a:t>
            </a:r>
          </a:p>
          <a:p>
            <a:endParaRPr lang="en-US" dirty="0"/>
          </a:p>
          <a:p>
            <a:endParaRPr lang="en-US" dirty="0" smtClean="0"/>
          </a:p>
          <a:p>
            <a:pPr marL="82296" indent="0">
              <a:buNone/>
            </a:pPr>
            <a:endParaRPr lang="en-US" dirty="0"/>
          </a:p>
        </p:txBody>
      </p:sp>
      <p:graphicFrame>
        <p:nvGraphicFramePr>
          <p:cNvPr id="4" name="Table 3"/>
          <p:cNvGraphicFramePr>
            <a:graphicFrameLocks noGrp="1"/>
          </p:cNvGraphicFramePr>
          <p:nvPr>
            <p:extLst/>
          </p:nvPr>
        </p:nvGraphicFramePr>
        <p:xfrm>
          <a:off x="3276600" y="4069080"/>
          <a:ext cx="6096000" cy="37084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Select  * from  </a:t>
                      </a:r>
                      <a:r>
                        <a:rPr lang="en-US" dirty="0" err="1" smtClean="0"/>
                        <a:t>dbo.vEmployeeList</a:t>
                      </a:r>
                      <a:endParaRPr lang="en-US" dirty="0" smtClean="0"/>
                    </a:p>
                  </a:txBody>
                  <a:tcPr/>
                </a:tc>
              </a:tr>
            </a:tbl>
          </a:graphicData>
        </a:graphic>
      </p:graphicFrame>
    </p:spTree>
    <p:extLst>
      <p:ext uri="{BB962C8B-B14F-4D97-AF65-F5344CB8AC3E}">
        <p14:creationId xmlns:p14="http://schemas.microsoft.com/office/powerpoint/2010/main" val="3045339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 and except</a:t>
            </a:r>
            <a:endParaRPr lang="ar-EG" dirty="0"/>
          </a:p>
        </p:txBody>
      </p:sp>
      <p:sp>
        <p:nvSpPr>
          <p:cNvPr id="3" name="Content Placeholder 2"/>
          <p:cNvSpPr>
            <a:spLocks noGrp="1"/>
          </p:cNvSpPr>
          <p:nvPr>
            <p:ph idx="1"/>
          </p:nvPr>
        </p:nvSpPr>
        <p:spPr/>
        <p:txBody>
          <a:bodyPr/>
          <a:lstStyle/>
          <a:p>
            <a:pPr algn="l" rtl="0"/>
            <a:r>
              <a:rPr lang="en-US" dirty="0"/>
              <a:t>INTERSECT returns any distinct values that are returned by both the query on the left and right sides of the INTERSECT operand </a:t>
            </a:r>
          </a:p>
          <a:p>
            <a:pPr algn="l" rtl="0"/>
            <a:r>
              <a:rPr lang="en-US" dirty="0"/>
              <a:t>EXCEPT returns any distinct values from the query to the left of the EXCEPT operand that are not also returned from the right query </a:t>
            </a:r>
          </a:p>
          <a:p>
            <a:pPr algn="l" rtl="0"/>
            <a:endParaRPr lang="ar-EG" dirty="0"/>
          </a:p>
        </p:txBody>
      </p:sp>
    </p:spTree>
    <p:extLst>
      <p:ext uri="{BB962C8B-B14F-4D97-AF65-F5344CB8AC3E}">
        <p14:creationId xmlns:p14="http://schemas.microsoft.com/office/powerpoint/2010/main" val="3751161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Restrictions on views</a:t>
            </a:r>
            <a:endParaRPr lang="en-US" dirty="0"/>
          </a:p>
        </p:txBody>
      </p:sp>
      <p:sp>
        <p:nvSpPr>
          <p:cNvPr id="3" name="Content Placeholder 2"/>
          <p:cNvSpPr>
            <a:spLocks noGrp="1"/>
          </p:cNvSpPr>
          <p:nvPr>
            <p:ph idx="1"/>
          </p:nvPr>
        </p:nvSpPr>
        <p:spPr/>
        <p:txBody>
          <a:bodyPr/>
          <a:lstStyle/>
          <a:p>
            <a:pPr lvl="0"/>
            <a:r>
              <a:rPr lang="en-US" dirty="0">
                <a:latin typeface="Verdana" pitchFamily="34" charset="0"/>
                <a:cs typeface="Arial" pitchFamily="34" charset="0"/>
              </a:rPr>
              <a:t>Total number of columns referenced in the view cannot exceed 1024</a:t>
            </a:r>
          </a:p>
          <a:p>
            <a:pPr lvl="0"/>
            <a:r>
              <a:rPr lang="en-US" dirty="0" smtClean="0">
                <a:latin typeface="Verdana" pitchFamily="34" charset="0"/>
                <a:cs typeface="Arial" pitchFamily="34" charset="0"/>
              </a:rPr>
              <a:t>Order by Cannot </a:t>
            </a:r>
            <a:r>
              <a:rPr lang="en-US" dirty="0">
                <a:latin typeface="Verdana" pitchFamily="34" charset="0"/>
                <a:cs typeface="Arial" pitchFamily="34" charset="0"/>
              </a:rPr>
              <a:t>be used in views, inline functions, derived </a:t>
            </a:r>
            <a:r>
              <a:rPr lang="en-US" dirty="0" smtClean="0">
                <a:latin typeface="Verdana" pitchFamily="34" charset="0"/>
                <a:cs typeface="Arial" pitchFamily="34" charset="0"/>
              </a:rPr>
              <a:t>tables</a:t>
            </a:r>
            <a:endParaRPr lang="en-US" dirty="0" smtClean="0">
              <a:latin typeface="Verdana" pitchFamily="34" charset="0"/>
              <a:cs typeface="Arial" pitchFamily="34" charset="0"/>
            </a:endParaRPr>
          </a:p>
          <a:p>
            <a:r>
              <a:rPr lang="en-US" dirty="0" smtClean="0">
                <a:latin typeface="Verdana" pitchFamily="34" charset="0"/>
                <a:cs typeface="Arial" pitchFamily="34" charset="0"/>
              </a:rPr>
              <a:t>Select * </a:t>
            </a:r>
            <a:r>
              <a:rPr lang="en-US" dirty="0" smtClean="0">
                <a:latin typeface="Verdana" pitchFamily="34" charset="0"/>
                <a:cs typeface="Arial" pitchFamily="34" charset="0"/>
                <a:sym typeface="Wingdings" pitchFamily="2" charset="2"/>
              </a:rPr>
              <a:t></a:t>
            </a:r>
            <a:r>
              <a:rPr lang="en-US" dirty="0">
                <a:latin typeface="Verdana" pitchFamily="34" charset="0"/>
                <a:cs typeface="Arial" pitchFamily="34" charset="0"/>
              </a:rPr>
              <a:t>Can be used in a view definition if the SCHEMABINDING clause is not specified</a:t>
            </a:r>
          </a:p>
          <a:p>
            <a:pPr lvl="0"/>
            <a:endParaRPr lang="en-US" dirty="0">
              <a:latin typeface="Verdana" pitchFamily="34" charset="0"/>
              <a:cs typeface="Arial" pitchFamily="34" charset="0"/>
            </a:endParaRPr>
          </a:p>
          <a:p>
            <a:endParaRPr lang="en-US" dirty="0"/>
          </a:p>
        </p:txBody>
      </p:sp>
    </p:spTree>
    <p:extLst>
      <p:ext uri="{BB962C8B-B14F-4D97-AF65-F5344CB8AC3E}">
        <p14:creationId xmlns:p14="http://schemas.microsoft.com/office/powerpoint/2010/main" val="9279101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aliases</a:t>
            </a:r>
          </a:p>
        </p:txBody>
      </p:sp>
      <p:sp>
        <p:nvSpPr>
          <p:cNvPr id="3" name="Content Placeholder 2"/>
          <p:cNvSpPr>
            <a:spLocks noGrp="1"/>
          </p:cNvSpPr>
          <p:nvPr>
            <p:ph idx="1"/>
          </p:nvPr>
        </p:nvSpPr>
        <p:spPr/>
        <p:txBody>
          <a:bodyPr/>
          <a:lstStyle/>
          <a:p>
            <a:r>
              <a:rPr lang="en-US" dirty="0"/>
              <a:t>The view’s column list names override any column names or </a:t>
            </a:r>
            <a:r>
              <a:rPr lang="en-US" dirty="0" smtClean="0"/>
              <a:t>column aliases </a:t>
            </a:r>
            <a:r>
              <a:rPr lang="en-US" dirty="0"/>
              <a:t>in the </a:t>
            </a:r>
            <a:r>
              <a:rPr lang="en-US" dirty="0" smtClean="0"/>
              <a:t>view’s SELECT statement.</a:t>
            </a:r>
          </a:p>
          <a:p>
            <a:endParaRPr lang="en-US" dirty="0"/>
          </a:p>
        </p:txBody>
      </p:sp>
      <p:graphicFrame>
        <p:nvGraphicFramePr>
          <p:cNvPr id="4" name="Table 3"/>
          <p:cNvGraphicFramePr>
            <a:graphicFrameLocks noGrp="1"/>
          </p:cNvGraphicFramePr>
          <p:nvPr>
            <p:extLst/>
          </p:nvPr>
        </p:nvGraphicFramePr>
        <p:xfrm>
          <a:off x="3276600" y="3627120"/>
          <a:ext cx="6096000" cy="201168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ALTER VIEW    </a:t>
                      </a:r>
                      <a:r>
                        <a:rPr lang="en-US" dirty="0" err="1" smtClean="0"/>
                        <a:t>dbo.vEmployeeList</a:t>
                      </a:r>
                      <a:r>
                        <a:rPr lang="en-US" dirty="0" smtClean="0"/>
                        <a:t> (</a:t>
                      </a:r>
                      <a:r>
                        <a:rPr lang="en-US" dirty="0" err="1" smtClean="0"/>
                        <a:t>ID,Last,First,Job</a:t>
                      </a:r>
                      <a:r>
                        <a:rPr lang="en-US" dirty="0" smtClean="0"/>
                        <a:t>)</a:t>
                      </a:r>
                    </a:p>
                    <a:p>
                      <a:r>
                        <a:rPr lang="en-US" dirty="0" smtClean="0"/>
                        <a:t>AS</a:t>
                      </a:r>
                    </a:p>
                    <a:p>
                      <a:r>
                        <a:rPr lang="en-US" dirty="0" smtClean="0"/>
                        <a:t>SELECT </a:t>
                      </a:r>
                      <a:r>
                        <a:rPr lang="en-US" dirty="0" err="1" smtClean="0"/>
                        <a:t>P.BusinessEntityID</a:t>
                      </a:r>
                      <a:r>
                        <a:rPr lang="en-US" dirty="0" smtClean="0"/>
                        <a:t>,</a:t>
                      </a:r>
                    </a:p>
                    <a:p>
                      <a:r>
                        <a:rPr lang="en-US" dirty="0" err="1" smtClean="0"/>
                        <a:t>P.LastName</a:t>
                      </a:r>
                      <a:r>
                        <a:rPr lang="en-US" dirty="0" smtClean="0"/>
                        <a:t>, </a:t>
                      </a:r>
                      <a:r>
                        <a:rPr lang="en-US" dirty="0" err="1" smtClean="0"/>
                        <a:t>P.FirstName</a:t>
                      </a:r>
                      <a:r>
                        <a:rPr lang="en-US" dirty="0" smtClean="0"/>
                        <a:t>, </a:t>
                      </a:r>
                      <a:r>
                        <a:rPr lang="en-US" dirty="0" err="1" smtClean="0"/>
                        <a:t>E.JobTitle</a:t>
                      </a:r>
                      <a:endParaRPr lang="en-US" dirty="0" smtClean="0"/>
                    </a:p>
                    <a:p>
                      <a:r>
                        <a:rPr lang="en-US" dirty="0" smtClean="0"/>
                        <a:t>FROM </a:t>
                      </a:r>
                      <a:r>
                        <a:rPr lang="en-US" dirty="0" err="1" smtClean="0"/>
                        <a:t>Person.Person</a:t>
                      </a:r>
                      <a:r>
                        <a:rPr lang="en-US" dirty="0" smtClean="0"/>
                        <a:t> P</a:t>
                      </a:r>
                    </a:p>
                    <a:p>
                      <a:r>
                        <a:rPr lang="en-US" dirty="0" smtClean="0"/>
                        <a:t>INNER JOIN </a:t>
                      </a:r>
                      <a:r>
                        <a:rPr lang="en-US" dirty="0" err="1" smtClean="0"/>
                        <a:t>HumanResources.Employee</a:t>
                      </a:r>
                      <a:r>
                        <a:rPr lang="en-US" dirty="0" smtClean="0"/>
                        <a:t> E</a:t>
                      </a:r>
                    </a:p>
                    <a:p>
                      <a:r>
                        <a:rPr lang="en-US" dirty="0" smtClean="0"/>
                        <a:t>ON </a:t>
                      </a:r>
                      <a:r>
                        <a:rPr lang="en-US" dirty="0" err="1" smtClean="0"/>
                        <a:t>P.BusinessEntityID</a:t>
                      </a:r>
                      <a:r>
                        <a:rPr lang="en-US" dirty="0" smtClean="0"/>
                        <a:t> = </a:t>
                      </a:r>
                      <a:r>
                        <a:rPr lang="en-US" dirty="0" err="1" smtClean="0"/>
                        <a:t>E.BusinessEntityID</a:t>
                      </a:r>
                      <a:endParaRPr lang="en-US" dirty="0"/>
                    </a:p>
                  </a:txBody>
                  <a:tcPr/>
                </a:tc>
              </a:tr>
            </a:tbl>
          </a:graphicData>
        </a:graphic>
      </p:graphicFrame>
    </p:spTree>
    <p:extLst>
      <p:ext uri="{BB962C8B-B14F-4D97-AF65-F5344CB8AC3E}">
        <p14:creationId xmlns:p14="http://schemas.microsoft.com/office/powerpoint/2010/main" val="384789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through views</a:t>
            </a:r>
          </a:p>
        </p:txBody>
      </p:sp>
      <p:sp>
        <p:nvSpPr>
          <p:cNvPr id="3" name="Content Placeholder 2"/>
          <p:cNvSpPr>
            <a:spLocks noGrp="1"/>
          </p:cNvSpPr>
          <p:nvPr>
            <p:ph idx="1"/>
          </p:nvPr>
        </p:nvSpPr>
        <p:spPr/>
        <p:txBody>
          <a:bodyPr/>
          <a:lstStyle/>
          <a:p>
            <a:r>
              <a:rPr lang="en-US" dirty="0" smtClean="0"/>
              <a:t>Can insert and update in the view if it </a:t>
            </a:r>
            <a:r>
              <a:rPr lang="en-US" dirty="0"/>
              <a:t>is a simple single table </a:t>
            </a:r>
            <a:r>
              <a:rPr lang="en-US" dirty="0" smtClean="0"/>
              <a:t>view</a:t>
            </a:r>
          </a:p>
          <a:p>
            <a:r>
              <a:rPr lang="en-US" dirty="0"/>
              <a:t>Aggregate functions </a:t>
            </a:r>
            <a:r>
              <a:rPr lang="en-US" dirty="0" smtClean="0"/>
              <a:t>or GROUP </a:t>
            </a:r>
            <a:r>
              <a:rPr lang="en-US" dirty="0"/>
              <a:t>BYs in the view will cause the view to be non-updatable. </a:t>
            </a:r>
            <a:endParaRPr lang="en-US" dirty="0" smtClean="0"/>
          </a:p>
          <a:p>
            <a:endParaRPr lang="en-US" dirty="0" smtClean="0"/>
          </a:p>
          <a:p>
            <a:pPr marL="82296" indent="0">
              <a:buNone/>
            </a:pPr>
            <a:endParaRPr lang="en-US" dirty="0" smtClean="0"/>
          </a:p>
          <a:p>
            <a:endParaRPr lang="en-US" dirty="0"/>
          </a:p>
        </p:txBody>
      </p:sp>
    </p:spTree>
    <p:extLst>
      <p:ext uri="{BB962C8B-B14F-4D97-AF65-F5344CB8AC3E}">
        <p14:creationId xmlns:p14="http://schemas.microsoft.com/office/powerpoint/2010/main" val="2827968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with check option</a:t>
            </a:r>
            <a:endParaRPr lang="en-US" dirty="0"/>
          </a:p>
        </p:txBody>
      </p:sp>
      <p:sp>
        <p:nvSpPr>
          <p:cNvPr id="3" name="Content Placeholder 2"/>
          <p:cNvSpPr>
            <a:spLocks noGrp="1"/>
          </p:cNvSpPr>
          <p:nvPr>
            <p:ph idx="1"/>
          </p:nvPr>
        </p:nvSpPr>
        <p:spPr>
          <a:xfrm>
            <a:off x="2959608" y="1295400"/>
            <a:ext cx="7498080" cy="4800600"/>
          </a:xfrm>
        </p:spPr>
        <p:txBody>
          <a:bodyPr/>
          <a:lstStyle/>
          <a:p>
            <a:r>
              <a:rPr lang="en-US" b="1" dirty="0"/>
              <a:t>with check option</a:t>
            </a:r>
            <a:r>
              <a:rPr lang="en-US" dirty="0"/>
              <a:t> restricts how rows can be modified</a:t>
            </a:r>
          </a:p>
          <a:p>
            <a:pPr marL="365760" lvl="1" indent="-283464">
              <a:spcBef>
                <a:spcPts val="600"/>
              </a:spcBef>
              <a:buSzPct val="80000"/>
              <a:buFont typeface="Wingdings 2"/>
              <a:buChar char=""/>
            </a:pPr>
            <a:r>
              <a:rPr lang="en-US" dirty="0"/>
              <a:t>Inserts attempting to add rows that the view could not see will fail</a:t>
            </a:r>
          </a:p>
          <a:p>
            <a:pPr marL="365760" lvl="1" indent="-283464">
              <a:spcBef>
                <a:spcPts val="600"/>
              </a:spcBef>
              <a:buSzPct val="80000"/>
              <a:buFont typeface="Wingdings 2"/>
              <a:buChar char=""/>
            </a:pPr>
            <a:r>
              <a:rPr lang="en-US" dirty="0"/>
              <a:t>Updates attempting to modify rows so that the view could no longer see them will fail</a:t>
            </a:r>
          </a:p>
          <a:p>
            <a:pPr marL="82296" indent="0">
              <a:buNone/>
            </a:pPr>
            <a:endParaRPr lang="en-US" dirty="0"/>
          </a:p>
        </p:txBody>
      </p:sp>
      <p:graphicFrame>
        <p:nvGraphicFramePr>
          <p:cNvPr id="4" name="Content Placeholder 3"/>
          <p:cNvGraphicFramePr>
            <a:graphicFrameLocks/>
          </p:cNvGraphicFramePr>
          <p:nvPr>
            <p:extLst/>
          </p:nvPr>
        </p:nvGraphicFramePr>
        <p:xfrm>
          <a:off x="2940050" y="4419600"/>
          <a:ext cx="7499350" cy="2286000"/>
        </p:xfrm>
        <a:graphic>
          <a:graphicData uri="http://schemas.openxmlformats.org/drawingml/2006/table">
            <a:tbl>
              <a:tblPr firstRow="1" bandRow="1">
                <a:tableStyleId>{5C22544A-7EE6-4342-B048-85BDC9FD1C3A}</a:tableStyleId>
              </a:tblPr>
              <a:tblGrid>
                <a:gridCol w="7499350"/>
              </a:tblGrid>
              <a:tr h="370840">
                <a:tc>
                  <a:txBody>
                    <a:bodyPr/>
                    <a:lstStyle/>
                    <a:p>
                      <a:r>
                        <a:rPr lang="en-US" dirty="0" smtClean="0"/>
                        <a:t>CREATE VIEW   </a:t>
                      </a:r>
                      <a:r>
                        <a:rPr lang="en-US" dirty="0" err="1" smtClean="0"/>
                        <a:t>dbo.vEmployeeList</a:t>
                      </a:r>
                      <a:endParaRPr lang="en-US" dirty="0" smtClean="0"/>
                    </a:p>
                    <a:p>
                      <a:r>
                        <a:rPr lang="en-US" dirty="0" smtClean="0"/>
                        <a:t>AS</a:t>
                      </a:r>
                    </a:p>
                    <a:p>
                      <a:r>
                        <a:rPr lang="en-US" dirty="0" smtClean="0"/>
                        <a:t>SELECT </a:t>
                      </a:r>
                      <a:r>
                        <a:rPr lang="en-US" dirty="0" err="1" smtClean="0"/>
                        <a:t>P.BusinessEntityID</a:t>
                      </a:r>
                      <a:r>
                        <a:rPr lang="en-US" dirty="0" smtClean="0"/>
                        <a:t>, </a:t>
                      </a:r>
                      <a:r>
                        <a:rPr lang="en-US" dirty="0" err="1" smtClean="0"/>
                        <a:t>P.Title</a:t>
                      </a:r>
                      <a:r>
                        <a:rPr lang="en-US" dirty="0" smtClean="0"/>
                        <a:t>, </a:t>
                      </a:r>
                      <a:r>
                        <a:rPr lang="en-US" dirty="0" err="1" smtClean="0"/>
                        <a:t>P.LastName</a:t>
                      </a:r>
                      <a:r>
                        <a:rPr lang="en-US" dirty="0" smtClean="0"/>
                        <a:t>,</a:t>
                      </a:r>
                    </a:p>
                    <a:p>
                      <a:r>
                        <a:rPr lang="en-US" dirty="0" err="1" smtClean="0"/>
                        <a:t>P.FirstName</a:t>
                      </a:r>
                      <a:r>
                        <a:rPr lang="en-US" dirty="0" smtClean="0"/>
                        <a:t>, </a:t>
                      </a:r>
                      <a:r>
                        <a:rPr lang="en-US" dirty="0" err="1" smtClean="0"/>
                        <a:t>E.JobTitle</a:t>
                      </a:r>
                      <a:endParaRPr lang="en-US" dirty="0" smtClean="0"/>
                    </a:p>
                    <a:p>
                      <a:r>
                        <a:rPr lang="en-US" dirty="0" smtClean="0"/>
                        <a:t>FROM </a:t>
                      </a:r>
                      <a:r>
                        <a:rPr lang="en-US" dirty="0" err="1" smtClean="0"/>
                        <a:t>Person.Person</a:t>
                      </a:r>
                      <a:r>
                        <a:rPr lang="en-US" dirty="0" smtClean="0"/>
                        <a:t> P</a:t>
                      </a:r>
                    </a:p>
                    <a:p>
                      <a:r>
                        <a:rPr lang="en-US" dirty="0" smtClean="0"/>
                        <a:t>INNER JOIN </a:t>
                      </a:r>
                      <a:r>
                        <a:rPr lang="en-US" dirty="0" err="1" smtClean="0"/>
                        <a:t>HumanResources.Employee</a:t>
                      </a:r>
                      <a:r>
                        <a:rPr lang="en-US" dirty="0" smtClean="0"/>
                        <a:t> E</a:t>
                      </a:r>
                    </a:p>
                    <a:p>
                      <a:r>
                        <a:rPr lang="en-US" dirty="0" smtClean="0"/>
                        <a:t>ON </a:t>
                      </a:r>
                      <a:r>
                        <a:rPr lang="en-US" dirty="0" err="1" smtClean="0"/>
                        <a:t>P.BusinessEntityID</a:t>
                      </a:r>
                      <a:r>
                        <a:rPr lang="en-US" dirty="0" smtClean="0"/>
                        <a:t> = </a:t>
                      </a:r>
                      <a:r>
                        <a:rPr lang="en-US" dirty="0" err="1" smtClean="0"/>
                        <a:t>E.BusinessEntityID</a:t>
                      </a:r>
                      <a:endParaRPr lang="en-US" dirty="0" smtClean="0"/>
                    </a:p>
                    <a:p>
                      <a:r>
                        <a:rPr lang="en-US" dirty="0" smtClean="0"/>
                        <a:t>With check option</a:t>
                      </a:r>
                    </a:p>
                  </a:txBody>
                  <a:tcPr/>
                </a:tc>
              </a:tr>
            </a:tbl>
          </a:graphicData>
        </a:graphic>
      </p:graphicFrame>
    </p:spTree>
    <p:extLst>
      <p:ext uri="{BB962C8B-B14F-4D97-AF65-F5344CB8AC3E}">
        <p14:creationId xmlns:p14="http://schemas.microsoft.com/office/powerpoint/2010/main" val="294903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 and except</a:t>
            </a:r>
            <a:endParaRPr lang="ar-EG" dirty="0"/>
          </a:p>
        </p:txBody>
      </p:sp>
      <p:graphicFrame>
        <p:nvGraphicFramePr>
          <p:cNvPr id="7" name="Content Placeholder 6"/>
          <p:cNvGraphicFramePr>
            <a:graphicFrameLocks noGrp="1"/>
          </p:cNvGraphicFramePr>
          <p:nvPr>
            <p:ph idx="1"/>
            <p:extLst/>
          </p:nvPr>
        </p:nvGraphicFramePr>
        <p:xfrm>
          <a:off x="2959100" y="1447800"/>
          <a:ext cx="7499350" cy="2011680"/>
        </p:xfrm>
        <a:graphic>
          <a:graphicData uri="http://schemas.openxmlformats.org/drawingml/2006/table">
            <a:tbl>
              <a:tblPr rtl="1" firstRow="1" bandRow="1">
                <a:tableStyleId>{5C22544A-7EE6-4342-B048-85BDC9FD1C3A}</a:tableStyleId>
              </a:tblPr>
              <a:tblGrid>
                <a:gridCol w="7499350"/>
              </a:tblGrid>
              <a:tr h="370840">
                <a:tc>
                  <a:txBody>
                    <a:bodyPr/>
                    <a:lstStyle/>
                    <a:p>
                      <a:pPr algn="l" rtl="0"/>
                      <a:r>
                        <a:rPr kumimoji="0" lang="en-US" sz="1800" b="1" kern="1200" dirty="0" smtClean="0">
                          <a:solidFill>
                            <a:schemeClr val="lt1"/>
                          </a:solidFill>
                          <a:latin typeface="+mn-lt"/>
                          <a:ea typeface="+mn-ea"/>
                          <a:cs typeface="+mn-cs"/>
                        </a:rPr>
                        <a:t> select * from Student</a:t>
                      </a:r>
                    </a:p>
                    <a:p>
                      <a:pPr algn="l" rtl="0"/>
                      <a:r>
                        <a:rPr kumimoji="0" lang="en-US" sz="1800" b="1" kern="1200" dirty="0" smtClean="0">
                          <a:solidFill>
                            <a:schemeClr val="lt1"/>
                          </a:solidFill>
                          <a:latin typeface="+mn-lt"/>
                          <a:ea typeface="+mn-ea"/>
                          <a:cs typeface="+mn-cs"/>
                        </a:rPr>
                        <a:t> where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&lt;=23</a:t>
                      </a:r>
                    </a:p>
                    <a:p>
                      <a:pPr algn="l" rtl="0"/>
                      <a:r>
                        <a:rPr kumimoji="0" lang="en-US" sz="1800" b="1" kern="1200" dirty="0" smtClean="0">
                          <a:solidFill>
                            <a:schemeClr val="lt1"/>
                          </a:solidFill>
                          <a:latin typeface="+mn-lt"/>
                          <a:ea typeface="+mn-ea"/>
                          <a:cs typeface="+mn-cs"/>
                        </a:rPr>
                        <a:t>intersect</a:t>
                      </a:r>
                    </a:p>
                    <a:p>
                      <a:pPr algn="l" rtl="0"/>
                      <a:r>
                        <a:rPr kumimoji="0" lang="en-US" sz="1800" b="1" kern="1200" dirty="0" smtClean="0">
                          <a:solidFill>
                            <a:schemeClr val="lt1"/>
                          </a:solidFill>
                          <a:latin typeface="+mn-lt"/>
                          <a:ea typeface="+mn-ea"/>
                          <a:cs typeface="+mn-cs"/>
                        </a:rPr>
                        <a:t>  select * from Student</a:t>
                      </a:r>
                    </a:p>
                    <a:p>
                      <a:pPr algn="l" rtl="0"/>
                      <a:r>
                        <a:rPr kumimoji="0" lang="en-US" sz="1800" b="1" kern="1200" dirty="0" smtClean="0">
                          <a:solidFill>
                            <a:schemeClr val="lt1"/>
                          </a:solidFill>
                          <a:latin typeface="+mn-lt"/>
                          <a:ea typeface="+mn-ea"/>
                          <a:cs typeface="+mn-cs"/>
                        </a:rPr>
                        <a:t> where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&gt;22</a:t>
                      </a:r>
                    </a:p>
                    <a:p>
                      <a:pPr algn="l" rtl="0"/>
                      <a:endParaRPr kumimoji="0" lang="en-US" sz="1800" b="1" kern="1200" dirty="0" smtClean="0">
                        <a:solidFill>
                          <a:schemeClr val="lt1"/>
                        </a:solidFill>
                        <a:latin typeface="+mn-lt"/>
                        <a:ea typeface="+mn-ea"/>
                        <a:cs typeface="+mn-cs"/>
                      </a:endParaRPr>
                    </a:p>
                    <a:p>
                      <a:pPr algn="l" rtl="0"/>
                      <a:r>
                        <a:rPr lang="en-US" dirty="0" smtClean="0"/>
                        <a:t>Will return age=23</a:t>
                      </a:r>
                      <a:endParaRPr lang="ar-EG" dirty="0"/>
                    </a:p>
                  </a:txBody>
                  <a:tcPr/>
                </a:tc>
              </a:tr>
            </a:tbl>
          </a:graphicData>
        </a:graphic>
      </p:graphicFrame>
      <p:graphicFrame>
        <p:nvGraphicFramePr>
          <p:cNvPr id="8" name="Content Placeholder 6"/>
          <p:cNvGraphicFramePr>
            <a:graphicFrameLocks/>
          </p:cNvGraphicFramePr>
          <p:nvPr>
            <p:extLst/>
          </p:nvPr>
        </p:nvGraphicFramePr>
        <p:xfrm>
          <a:off x="2971800" y="3627120"/>
          <a:ext cx="7499350" cy="1737360"/>
        </p:xfrm>
        <a:graphic>
          <a:graphicData uri="http://schemas.openxmlformats.org/drawingml/2006/table">
            <a:tbl>
              <a:tblPr rtl="1" firstRow="1" bandRow="1">
                <a:tableStyleId>{5C22544A-7EE6-4342-B048-85BDC9FD1C3A}</a:tableStyleId>
              </a:tblPr>
              <a:tblGrid>
                <a:gridCol w="7499350"/>
              </a:tblGrid>
              <a:tr h="370840">
                <a:tc>
                  <a:txBody>
                    <a:bodyPr/>
                    <a:lstStyle/>
                    <a:p>
                      <a:pPr algn="l" rtl="0"/>
                      <a:r>
                        <a:rPr kumimoji="0" lang="en-US" sz="1800" b="1" kern="1200" dirty="0" smtClean="0">
                          <a:solidFill>
                            <a:schemeClr val="lt1"/>
                          </a:solidFill>
                          <a:latin typeface="+mn-lt"/>
                          <a:ea typeface="+mn-ea"/>
                          <a:cs typeface="+mn-cs"/>
                        </a:rPr>
                        <a:t> select * from Student</a:t>
                      </a:r>
                    </a:p>
                    <a:p>
                      <a:pPr algn="l" rtl="0"/>
                      <a:r>
                        <a:rPr kumimoji="0" lang="en-US" sz="1800" b="1" kern="1200" dirty="0" smtClean="0">
                          <a:solidFill>
                            <a:schemeClr val="lt1"/>
                          </a:solidFill>
                          <a:latin typeface="+mn-lt"/>
                          <a:ea typeface="+mn-ea"/>
                          <a:cs typeface="+mn-cs"/>
                        </a:rPr>
                        <a:t> where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&lt;=23</a:t>
                      </a:r>
                    </a:p>
                    <a:p>
                      <a:pPr algn="l" rtl="0"/>
                      <a:r>
                        <a:rPr kumimoji="0" lang="en-US" sz="1800" b="1" kern="1200" dirty="0" smtClean="0">
                          <a:solidFill>
                            <a:schemeClr val="lt1"/>
                          </a:solidFill>
                          <a:latin typeface="+mn-lt"/>
                          <a:ea typeface="+mn-ea"/>
                          <a:cs typeface="+mn-cs"/>
                        </a:rPr>
                        <a:t>except</a:t>
                      </a:r>
                    </a:p>
                    <a:p>
                      <a:pPr algn="l" rtl="0"/>
                      <a:r>
                        <a:rPr kumimoji="0" lang="en-US" sz="1800" b="1" kern="1200" dirty="0" smtClean="0">
                          <a:solidFill>
                            <a:schemeClr val="lt1"/>
                          </a:solidFill>
                          <a:latin typeface="+mn-lt"/>
                          <a:ea typeface="+mn-ea"/>
                          <a:cs typeface="+mn-cs"/>
                        </a:rPr>
                        <a:t>  select * from Student</a:t>
                      </a:r>
                    </a:p>
                    <a:p>
                      <a:pPr algn="l" rtl="0"/>
                      <a:r>
                        <a:rPr kumimoji="0" lang="en-US" sz="1800" b="1" kern="1200" dirty="0" smtClean="0">
                          <a:solidFill>
                            <a:schemeClr val="lt1"/>
                          </a:solidFill>
                          <a:latin typeface="+mn-lt"/>
                          <a:ea typeface="+mn-ea"/>
                          <a:cs typeface="+mn-cs"/>
                        </a:rPr>
                        <a:t> where </a:t>
                      </a:r>
                      <a:r>
                        <a:rPr kumimoji="0" lang="en-US" sz="1800" b="1" kern="1200" dirty="0" err="1" smtClean="0">
                          <a:solidFill>
                            <a:schemeClr val="lt1"/>
                          </a:solidFill>
                          <a:latin typeface="+mn-lt"/>
                          <a:ea typeface="+mn-ea"/>
                          <a:cs typeface="+mn-cs"/>
                        </a:rPr>
                        <a:t>St_Age</a:t>
                      </a:r>
                      <a:r>
                        <a:rPr kumimoji="0" lang="en-US" sz="1800" b="1" kern="1200" dirty="0" smtClean="0">
                          <a:solidFill>
                            <a:schemeClr val="lt1"/>
                          </a:solidFill>
                          <a:latin typeface="+mn-lt"/>
                          <a:ea typeface="+mn-ea"/>
                          <a:cs typeface="+mn-cs"/>
                        </a:rPr>
                        <a:t>&gt;22</a:t>
                      </a:r>
                    </a:p>
                    <a:p>
                      <a:pPr algn="l" rtl="0"/>
                      <a:endParaRPr kumimoji="0" lang="en-US" sz="1800" b="1" kern="1200" dirty="0" smtClean="0">
                        <a:solidFill>
                          <a:schemeClr val="lt1"/>
                        </a:solidFill>
                        <a:latin typeface="+mn-lt"/>
                        <a:ea typeface="+mn-ea"/>
                        <a:cs typeface="+mn-cs"/>
                      </a:endParaRPr>
                    </a:p>
                  </a:txBody>
                  <a:tcPr/>
                </a:tc>
              </a:tr>
            </a:tbl>
          </a:graphicData>
        </a:graphic>
      </p:graphicFrame>
    </p:spTree>
    <p:extLst>
      <p:ext uri="{BB962C8B-B14F-4D97-AF65-F5344CB8AC3E}">
        <p14:creationId xmlns:p14="http://schemas.microsoft.com/office/powerpoint/2010/main" val="1389998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subqueries</a:t>
            </a:r>
            <a:endParaRPr lang="ar-EG" dirty="0"/>
          </a:p>
        </p:txBody>
      </p:sp>
      <p:sp>
        <p:nvSpPr>
          <p:cNvPr id="3" name="Content Placeholder 2"/>
          <p:cNvSpPr>
            <a:spLocks noGrp="1"/>
          </p:cNvSpPr>
          <p:nvPr>
            <p:ph idx="1"/>
          </p:nvPr>
        </p:nvSpPr>
        <p:spPr/>
        <p:txBody>
          <a:bodyPr/>
          <a:lstStyle/>
          <a:p>
            <a:pPr algn="l" rtl="0"/>
            <a:r>
              <a:rPr lang="en-US" dirty="0" smtClean="0"/>
              <a:t>What is subquery?</a:t>
            </a:r>
          </a:p>
          <a:p>
            <a:pPr algn="l" rtl="0"/>
            <a:r>
              <a:rPr lang="en-US" dirty="0" smtClean="0"/>
              <a:t>Types of subqueries?</a:t>
            </a:r>
          </a:p>
          <a:p>
            <a:pPr algn="l" rtl="0"/>
            <a:r>
              <a:rPr lang="en-US" dirty="0" smtClean="0"/>
              <a:t>Subqueries vs. joins.</a:t>
            </a:r>
          </a:p>
          <a:p>
            <a:pPr algn="l" rtl="0"/>
            <a:r>
              <a:rPr lang="en-US" dirty="0" smtClean="0"/>
              <a:t>Exists Condition</a:t>
            </a:r>
          </a:p>
          <a:p>
            <a:pPr algn="l" rtl="0"/>
            <a:endParaRPr lang="en-US" dirty="0" smtClean="0"/>
          </a:p>
          <a:p>
            <a:pPr marL="82296" indent="0">
              <a:buNone/>
            </a:pPr>
            <a:endParaRPr lang="en-US" dirty="0" smtClean="0"/>
          </a:p>
          <a:p>
            <a:pPr algn="l" rtl="0"/>
            <a:endParaRPr lang="ar-EG" dirty="0"/>
          </a:p>
        </p:txBody>
      </p:sp>
    </p:spTree>
    <p:extLst>
      <p:ext uri="{BB962C8B-B14F-4D97-AF65-F5344CB8AC3E}">
        <p14:creationId xmlns:p14="http://schemas.microsoft.com/office/powerpoint/2010/main" val="3512977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subquery?</a:t>
            </a:r>
            <a:endParaRPr lang="ar-EG" dirty="0"/>
          </a:p>
        </p:txBody>
      </p:sp>
      <p:sp>
        <p:nvSpPr>
          <p:cNvPr id="3" name="Content Placeholder 2"/>
          <p:cNvSpPr>
            <a:spLocks noGrp="1"/>
          </p:cNvSpPr>
          <p:nvPr>
            <p:ph idx="1"/>
          </p:nvPr>
        </p:nvSpPr>
        <p:spPr/>
        <p:txBody>
          <a:bodyPr/>
          <a:lstStyle/>
          <a:p>
            <a:pPr algn="l" rtl="0"/>
            <a:r>
              <a:rPr lang="en-US" dirty="0"/>
              <a:t>SQL supports writing queries within queries, or </a:t>
            </a:r>
            <a:r>
              <a:rPr lang="en-US" i="1" dirty="0"/>
              <a:t>nesting </a:t>
            </a:r>
            <a:r>
              <a:rPr lang="en-US" dirty="0"/>
              <a:t>queries. The outermost query is a </a:t>
            </a:r>
            <a:r>
              <a:rPr lang="en-US" dirty="0" smtClean="0"/>
              <a:t>query whose </a:t>
            </a:r>
            <a:r>
              <a:rPr lang="en-US" dirty="0"/>
              <a:t>result set is returned to the </a:t>
            </a:r>
            <a:r>
              <a:rPr lang="en-US" dirty="0" smtClean="0"/>
              <a:t>caller(user) </a:t>
            </a:r>
            <a:r>
              <a:rPr lang="en-US" dirty="0"/>
              <a:t>and is known as the </a:t>
            </a:r>
            <a:r>
              <a:rPr lang="en-US" i="1" dirty="0"/>
              <a:t>outer query</a:t>
            </a:r>
            <a:r>
              <a:rPr lang="en-US" dirty="0"/>
              <a:t>. </a:t>
            </a:r>
          </a:p>
          <a:p>
            <a:pPr algn="l" rtl="0"/>
            <a:r>
              <a:rPr lang="en-US" dirty="0" smtClean="0"/>
              <a:t>The </a:t>
            </a:r>
            <a:r>
              <a:rPr lang="en-US" dirty="0"/>
              <a:t>inner query is </a:t>
            </a:r>
            <a:r>
              <a:rPr lang="en-US" dirty="0" smtClean="0"/>
              <a:t>a query </a:t>
            </a:r>
            <a:r>
              <a:rPr lang="en-US" dirty="0"/>
              <a:t>whose result is used by the outer query and is known as a </a:t>
            </a:r>
            <a:r>
              <a:rPr lang="en-US" i="1" dirty="0"/>
              <a:t>subquery</a:t>
            </a:r>
            <a:r>
              <a:rPr lang="en-US" dirty="0"/>
              <a:t>.</a:t>
            </a:r>
            <a:endParaRPr lang="ar-EG" dirty="0"/>
          </a:p>
        </p:txBody>
      </p:sp>
    </p:spTree>
    <p:extLst>
      <p:ext uri="{BB962C8B-B14F-4D97-AF65-F5344CB8AC3E}">
        <p14:creationId xmlns:p14="http://schemas.microsoft.com/office/powerpoint/2010/main" val="2073169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subqueries</a:t>
            </a:r>
            <a:endParaRPr lang="ar-EG" dirty="0"/>
          </a:p>
        </p:txBody>
      </p:sp>
      <p:sp>
        <p:nvSpPr>
          <p:cNvPr id="3" name="Content Placeholder 2"/>
          <p:cNvSpPr>
            <a:spLocks noGrp="1"/>
          </p:cNvSpPr>
          <p:nvPr>
            <p:ph idx="1"/>
          </p:nvPr>
        </p:nvSpPr>
        <p:spPr/>
        <p:txBody>
          <a:bodyPr/>
          <a:lstStyle/>
          <a:p>
            <a:pPr algn="l" rtl="0"/>
            <a:r>
              <a:rPr lang="en-US" dirty="0"/>
              <a:t>Self-Contained Scalar </a:t>
            </a:r>
            <a:r>
              <a:rPr lang="en-US" dirty="0" smtClean="0"/>
              <a:t>Subquery</a:t>
            </a:r>
          </a:p>
          <a:p>
            <a:pPr algn="l" rtl="0"/>
            <a:r>
              <a:rPr lang="en-US" dirty="0"/>
              <a:t>Self-Contained Multivalued </a:t>
            </a:r>
            <a:r>
              <a:rPr lang="en-US" dirty="0" smtClean="0"/>
              <a:t>Subquery</a:t>
            </a:r>
          </a:p>
          <a:p>
            <a:pPr algn="l" rtl="0"/>
            <a:r>
              <a:rPr lang="en-US" dirty="0"/>
              <a:t>table </a:t>
            </a:r>
            <a:r>
              <a:rPr lang="en-US" dirty="0" smtClean="0"/>
              <a:t>subqueries</a:t>
            </a:r>
          </a:p>
          <a:p>
            <a:pPr algn="l" rtl="0"/>
            <a:r>
              <a:rPr lang="en-US" dirty="0"/>
              <a:t>correlated subqueries</a:t>
            </a:r>
            <a:endParaRPr lang="ar-EG" dirty="0"/>
          </a:p>
        </p:txBody>
      </p:sp>
    </p:spTree>
    <p:extLst>
      <p:ext uri="{BB962C8B-B14F-4D97-AF65-F5344CB8AC3E}">
        <p14:creationId xmlns:p14="http://schemas.microsoft.com/office/powerpoint/2010/main" val="1882506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Self-Contained Scalar Subquery</a:t>
            </a:r>
            <a:br>
              <a:rPr lang="en-US" dirty="0"/>
            </a:br>
            <a:endParaRPr lang="ar-EG" dirty="0"/>
          </a:p>
        </p:txBody>
      </p:sp>
      <p:sp>
        <p:nvSpPr>
          <p:cNvPr id="3" name="Content Placeholder 2"/>
          <p:cNvSpPr>
            <a:spLocks noGrp="1"/>
          </p:cNvSpPr>
          <p:nvPr>
            <p:ph idx="1"/>
          </p:nvPr>
        </p:nvSpPr>
        <p:spPr/>
        <p:txBody>
          <a:bodyPr/>
          <a:lstStyle/>
          <a:p>
            <a:pPr algn="l" rtl="0"/>
            <a:r>
              <a:rPr lang="en-US" dirty="0"/>
              <a:t>A scalar subquery is a subquery that returns a single </a:t>
            </a:r>
            <a:r>
              <a:rPr lang="en-US" dirty="0" smtClean="0"/>
              <a:t>value</a:t>
            </a:r>
          </a:p>
          <a:p>
            <a:pPr algn="l" rtl="0"/>
            <a:r>
              <a:rPr lang="en-US" dirty="0"/>
              <a:t>Self-contained subqueries are subqueries </a:t>
            </a:r>
            <a:r>
              <a:rPr lang="en-US" dirty="0" smtClean="0"/>
              <a:t>that are </a:t>
            </a:r>
            <a:r>
              <a:rPr lang="en-US" dirty="0"/>
              <a:t>independent of the outer query that they belong to</a:t>
            </a:r>
            <a:r>
              <a:rPr lang="en-US" dirty="0" smtClean="0"/>
              <a:t>.</a:t>
            </a:r>
          </a:p>
          <a:p>
            <a:pPr algn="l" rtl="0"/>
            <a:endParaRPr lang="ar-EG" dirty="0"/>
          </a:p>
        </p:txBody>
      </p:sp>
      <p:graphicFrame>
        <p:nvGraphicFramePr>
          <p:cNvPr id="4" name="Table 3"/>
          <p:cNvGraphicFramePr>
            <a:graphicFrameLocks noGrp="1"/>
          </p:cNvGraphicFramePr>
          <p:nvPr>
            <p:extLst/>
          </p:nvPr>
        </p:nvGraphicFramePr>
        <p:xfrm>
          <a:off x="3352800" y="4419600"/>
          <a:ext cx="6096000" cy="914400"/>
        </p:xfrm>
        <a:graphic>
          <a:graphicData uri="http://schemas.openxmlformats.org/drawingml/2006/table">
            <a:tbl>
              <a:tblPr rtl="1" firstRow="1" bandRow="1">
                <a:tableStyleId>{5C22544A-7EE6-4342-B048-85BDC9FD1C3A}</a:tableStyleId>
              </a:tblPr>
              <a:tblGrid>
                <a:gridCol w="6096000"/>
              </a:tblGrid>
              <a:tr h="370840">
                <a:tc>
                  <a:txBody>
                    <a:bodyPr/>
                    <a:lstStyle/>
                    <a:p>
                      <a:pPr algn="l" rtl="0"/>
                      <a:r>
                        <a:rPr kumimoji="0" lang="en-US" sz="1800" b="1" kern="1200" dirty="0" smtClean="0">
                          <a:solidFill>
                            <a:schemeClr val="lt1"/>
                          </a:solidFill>
                          <a:latin typeface="+mn-lt"/>
                          <a:ea typeface="+mn-ea"/>
                          <a:cs typeface="+mn-cs"/>
                        </a:rPr>
                        <a:t> select * from Instructor</a:t>
                      </a:r>
                    </a:p>
                    <a:p>
                      <a:pPr algn="l" rtl="0"/>
                      <a:r>
                        <a:rPr kumimoji="0" lang="en-US" sz="1800" b="1" kern="1200" dirty="0" smtClean="0">
                          <a:solidFill>
                            <a:schemeClr val="lt1"/>
                          </a:solidFill>
                          <a:latin typeface="+mn-lt"/>
                          <a:ea typeface="+mn-ea"/>
                          <a:cs typeface="+mn-cs"/>
                        </a:rPr>
                        <a:t> where Salary=(select max(salary) from Instructor)</a:t>
                      </a:r>
                    </a:p>
                    <a:p>
                      <a:pPr algn="l" rtl="0"/>
                      <a:endParaRPr lang="ar-EG" dirty="0"/>
                    </a:p>
                  </a:txBody>
                  <a:tcPr/>
                </a:tc>
              </a:tr>
            </a:tbl>
          </a:graphicData>
        </a:graphic>
      </p:graphicFrame>
    </p:spTree>
    <p:extLst>
      <p:ext uri="{BB962C8B-B14F-4D97-AF65-F5344CB8AC3E}">
        <p14:creationId xmlns:p14="http://schemas.microsoft.com/office/powerpoint/2010/main" val="1090045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2765</TotalTime>
  <Words>3294</Words>
  <Application>Microsoft Office PowerPoint</Application>
  <PresentationFormat>Custom</PresentationFormat>
  <Paragraphs>626</Paragraphs>
  <Slides>43</Slides>
  <Notes>23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JOINS</vt:lpstr>
      <vt:lpstr>Union and union all</vt:lpstr>
      <vt:lpstr>Union and union all</vt:lpstr>
      <vt:lpstr>Intersect and except</vt:lpstr>
      <vt:lpstr>Intersect and except</vt:lpstr>
      <vt:lpstr>Working with subqueries</vt:lpstr>
      <vt:lpstr>What is subquery?</vt:lpstr>
      <vt:lpstr>Types of subqueries</vt:lpstr>
      <vt:lpstr>Self-Contained Scalar Subquery </vt:lpstr>
      <vt:lpstr> Self-Contained Multivalued Subquery </vt:lpstr>
      <vt:lpstr>correlated subqueries </vt:lpstr>
      <vt:lpstr>table subqueries</vt:lpstr>
      <vt:lpstr>table subqueries</vt:lpstr>
      <vt:lpstr>EXISTS</vt:lpstr>
      <vt:lpstr>Sub-queries vs. joins</vt:lpstr>
      <vt:lpstr>Rollup and cube</vt:lpstr>
      <vt:lpstr>Rollup and cube</vt:lpstr>
      <vt:lpstr>Other DML statements</vt:lpstr>
      <vt:lpstr>Insert</vt:lpstr>
      <vt:lpstr>Insert</vt:lpstr>
      <vt:lpstr>Update</vt:lpstr>
      <vt:lpstr>Delete</vt:lpstr>
      <vt:lpstr>Delete</vt:lpstr>
      <vt:lpstr>Merge statement</vt:lpstr>
      <vt:lpstr>Merge statement </vt:lpstr>
      <vt:lpstr>Merge statement</vt:lpstr>
      <vt:lpstr>Ranking functions</vt:lpstr>
      <vt:lpstr>Row_number()</vt:lpstr>
      <vt:lpstr>Rank() and Dense_rank()</vt:lpstr>
      <vt:lpstr>Rank() Example</vt:lpstr>
      <vt:lpstr>Dense_rank() example</vt:lpstr>
      <vt:lpstr>Ntile()</vt:lpstr>
      <vt:lpstr>Ntile()</vt:lpstr>
      <vt:lpstr>Partitioning within the window</vt:lpstr>
      <vt:lpstr>Example</vt:lpstr>
      <vt:lpstr>View</vt:lpstr>
      <vt:lpstr>Why we use views?</vt:lpstr>
      <vt:lpstr>Creating views</vt:lpstr>
      <vt:lpstr>Executing views</vt:lpstr>
      <vt:lpstr>Restrictions on views</vt:lpstr>
      <vt:lpstr>Column aliases</vt:lpstr>
      <vt:lpstr>Updating through views</vt:lpstr>
      <vt:lpstr>View with check option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Batch(Example)</dc:title>
  <dc:creator>ITD-Aadeal</dc:creator>
  <cp:lastModifiedBy>Windows User</cp:lastModifiedBy>
  <cp:revision>56</cp:revision>
  <dcterms:created xsi:type="dcterms:W3CDTF">2016-12-27T07:57:30Z</dcterms:created>
  <dcterms:modified xsi:type="dcterms:W3CDTF">2017-11-03T09:06:37Z</dcterms:modified>
</cp:coreProperties>
</file>