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8" r:id="rId24"/>
    <p:sldId id="279" r:id="rId25"/>
    <p:sldId id="281"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2" autoAdjust="0"/>
    <p:restoredTop sz="94660"/>
  </p:normalViewPr>
  <p:slideViewPr>
    <p:cSldViewPr snapToGrid="0">
      <p:cViewPr varScale="1">
        <p:scale>
          <a:sx n="73" d="100"/>
          <a:sy n="73" d="100"/>
        </p:scale>
        <p:origin x="99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13957883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24338647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313905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3119790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80095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40212017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27377395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1039343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38274728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B1F9C01-9339-47C9-BDB4-D579E898C98F}" type="datetimeFigureOut">
              <a:rPr lang="en-IN" smtClean="0"/>
              <a:t>29-04-2025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41525680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B1F9C01-9339-47C9-BDB4-D579E898C98F}"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169438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B1F9C01-9339-47C9-BDB4-D579E898C98F}" type="datetimeFigureOut">
              <a:rPr lang="en-IN" smtClean="0"/>
              <a:t>29-04-2025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34521648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B1F9C01-9339-47C9-BDB4-D579E898C98F}" type="datetimeFigureOut">
              <a:rPr lang="en-IN" smtClean="0"/>
              <a:t>29-04-2025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1260395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F9C01-9339-47C9-BDB4-D579E898C98F}" type="datetimeFigureOut">
              <a:rPr lang="en-IN" smtClean="0"/>
              <a:t>29-04-2025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8591870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1F9C01-9339-47C9-BDB4-D579E898C98F}"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30937482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1F9C01-9339-47C9-BDB4-D579E898C98F}" type="datetimeFigureOut">
              <a:rPr lang="en-IN" smtClean="0"/>
              <a:t>29-04-2025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0E80718-E692-4B64-9446-800154754B9F}" type="slidenum">
              <a:rPr lang="en-IN" smtClean="0"/>
              <a:t>‹#›</a:t>
            </a:fld>
            <a:endParaRPr lang="en-IN"/>
          </a:p>
        </p:txBody>
      </p:sp>
    </p:spTree>
    <p:extLst>
      <p:ext uri="{BB962C8B-B14F-4D97-AF65-F5344CB8AC3E}">
        <p14:creationId xmlns:p14="http://schemas.microsoft.com/office/powerpoint/2010/main" val="17702656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B1F9C01-9339-47C9-BDB4-D579E898C98F}" type="datetimeFigureOut">
              <a:rPr lang="en-IN" smtClean="0"/>
              <a:t>29-04-2025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0E80718-E692-4B64-9446-800154754B9F}" type="slidenum">
              <a:rPr lang="en-IN" smtClean="0"/>
              <a:t>‹#›</a:t>
            </a:fld>
            <a:endParaRPr lang="en-IN"/>
          </a:p>
        </p:txBody>
      </p:sp>
    </p:spTree>
    <p:extLst>
      <p:ext uri="{BB962C8B-B14F-4D97-AF65-F5344CB8AC3E}">
        <p14:creationId xmlns:p14="http://schemas.microsoft.com/office/powerpoint/2010/main" val="14309961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hyperlink" Target="file:///\\localhost\C:\Users\RM%20VADIVEL\Downloads\pm.txt" TargetMode="Externa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6169-78B1-6449-9A41-A905A00AB7E3}"/>
              </a:ext>
            </a:extLst>
          </p:cNvPr>
          <p:cNvSpPr>
            <a:spLocks noGrp="1"/>
          </p:cNvSpPr>
          <p:nvPr>
            <p:ph type="ctrTitle"/>
          </p:nvPr>
        </p:nvSpPr>
        <p:spPr/>
        <p:txBody>
          <a:bodyPr/>
          <a:lstStyle/>
          <a:p>
            <a:pPr marL="472440">
              <a:spcBef>
                <a:spcPts val="1055"/>
              </a:spcBef>
            </a:pPr>
            <a:r>
              <a:rPr lang="en-US" sz="3600" dirty="0"/>
              <a:t>AI Powered Offline Object Detection Device for Visually Impaired User.</a:t>
            </a:r>
            <a:endParaRPr lang="en-IN" sz="3600" dirty="0"/>
          </a:p>
        </p:txBody>
      </p:sp>
      <p:sp>
        <p:nvSpPr>
          <p:cNvPr id="3" name="Subtitle 2">
            <a:extLst>
              <a:ext uri="{FF2B5EF4-FFF2-40B4-BE49-F238E27FC236}">
                <a16:creationId xmlns:a16="http://schemas.microsoft.com/office/drawing/2014/main" id="{76CD034E-42AA-5EB2-2120-E952D44CBDA5}"/>
              </a:ext>
            </a:extLst>
          </p:cNvPr>
          <p:cNvSpPr>
            <a:spLocks noGrp="1"/>
          </p:cNvSpPr>
          <p:nvPr>
            <p:ph type="subTitle" idx="1"/>
          </p:nvPr>
        </p:nvSpPr>
        <p:spPr>
          <a:xfrm>
            <a:off x="1507067" y="4193708"/>
            <a:ext cx="7766936" cy="2399973"/>
          </a:xfrm>
        </p:spPr>
        <p:txBody>
          <a:bodyPr>
            <a:normAutofit/>
          </a:bodyPr>
          <a:lstStyle/>
          <a:p>
            <a:r>
              <a:rPr lang="en-US" dirty="0"/>
              <a:t>Guide: Prof. A.M. Shah</a:t>
            </a:r>
          </a:p>
          <a:p>
            <a:r>
              <a:rPr lang="en-US" dirty="0"/>
              <a:t>Submitted By:</a:t>
            </a:r>
          </a:p>
          <a:p>
            <a:r>
              <a:rPr lang="en-US" dirty="0"/>
              <a:t>Nilesh Mahajan (21004043)</a:t>
            </a:r>
          </a:p>
          <a:p>
            <a:r>
              <a:rPr lang="en-US" dirty="0" err="1"/>
              <a:t>Ahesan</a:t>
            </a:r>
            <a:r>
              <a:rPr lang="en-US" dirty="0"/>
              <a:t> Zafir (21004060)</a:t>
            </a:r>
          </a:p>
          <a:p>
            <a:r>
              <a:rPr lang="en-US" dirty="0"/>
              <a:t>Atharv </a:t>
            </a:r>
            <a:r>
              <a:rPr lang="en-US" dirty="0" err="1"/>
              <a:t>Talokar</a:t>
            </a:r>
            <a:r>
              <a:rPr lang="en-US" dirty="0"/>
              <a:t> (21004066)</a:t>
            </a:r>
          </a:p>
          <a:p>
            <a:endParaRPr lang="en-IN" dirty="0"/>
          </a:p>
        </p:txBody>
      </p:sp>
    </p:spTree>
    <p:extLst>
      <p:ext uri="{BB962C8B-B14F-4D97-AF65-F5344CB8AC3E}">
        <p14:creationId xmlns:p14="http://schemas.microsoft.com/office/powerpoint/2010/main" val="1790730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A0B85-6033-A442-956E-4ECFB2EE2C02}"/>
              </a:ext>
            </a:extLst>
          </p:cNvPr>
          <p:cNvSpPr>
            <a:spLocks noGrp="1"/>
          </p:cNvSpPr>
          <p:nvPr>
            <p:ph type="title"/>
          </p:nvPr>
        </p:nvSpPr>
        <p:spPr/>
        <p:txBody>
          <a:bodyPr/>
          <a:lstStyle/>
          <a:p>
            <a:r>
              <a:rPr lang="en-US" b="1" dirty="0"/>
              <a:t>What is Deep Learning?</a:t>
            </a:r>
            <a:br>
              <a:rPr lang="en-US" dirty="0"/>
            </a:br>
            <a:endParaRPr lang="en-IN" dirty="0"/>
          </a:p>
        </p:txBody>
      </p:sp>
      <p:sp>
        <p:nvSpPr>
          <p:cNvPr id="3" name="Content Placeholder 2">
            <a:extLst>
              <a:ext uri="{FF2B5EF4-FFF2-40B4-BE49-F238E27FC236}">
                <a16:creationId xmlns:a16="http://schemas.microsoft.com/office/drawing/2014/main" id="{1EEC73AD-A4B7-7119-365F-40FB8248B042}"/>
              </a:ext>
            </a:extLst>
          </p:cNvPr>
          <p:cNvSpPr>
            <a:spLocks noGrp="1"/>
          </p:cNvSpPr>
          <p:nvPr>
            <p:ph sz="half" idx="1"/>
          </p:nvPr>
        </p:nvSpPr>
        <p:spPr/>
        <p:txBody>
          <a:bodyPr/>
          <a:lstStyle/>
          <a:p>
            <a:pPr>
              <a:buFont typeface="Arial" panose="020B0604020202020204" pitchFamily="34" charset="0"/>
              <a:buChar char="•"/>
            </a:pPr>
            <a:r>
              <a:rPr lang="en-US" dirty="0"/>
              <a:t>Deep learning refers to neural networks with multiple hidden layers that learn hierarchical representations of data.</a:t>
            </a:r>
          </a:p>
          <a:p>
            <a:pPr>
              <a:buFont typeface="Arial" panose="020B0604020202020204" pitchFamily="34" charset="0"/>
              <a:buChar char="•"/>
            </a:pPr>
            <a:r>
              <a:rPr lang="en-US" dirty="0"/>
              <a:t>It allows end-to-end learning where the model automatically discovers the best features and patterns for a task.</a:t>
            </a:r>
          </a:p>
          <a:p>
            <a:pPr>
              <a:buFont typeface="Arial" panose="020B0604020202020204" pitchFamily="34" charset="0"/>
              <a:buChar char="•"/>
            </a:pPr>
            <a:r>
              <a:rPr lang="en-US" dirty="0"/>
              <a:t>Deep learning has revolutionized fields like speech recognition, image classification, and autonomous navigation.</a:t>
            </a:r>
          </a:p>
          <a:p>
            <a:endParaRPr lang="en-IN" dirty="0"/>
          </a:p>
        </p:txBody>
      </p:sp>
      <p:pic>
        <p:nvPicPr>
          <p:cNvPr id="5" name="Image 17">
            <a:hlinkClick r:id="rId2"/>
            <a:extLst>
              <a:ext uri="{FF2B5EF4-FFF2-40B4-BE49-F238E27FC236}">
                <a16:creationId xmlns:a16="http://schemas.microsoft.com/office/drawing/2014/main" id="{74F12883-D5EC-C05B-F736-85DA0F4A21BD}"/>
              </a:ext>
            </a:extLst>
          </p:cNvPr>
          <p:cNvPicPr>
            <a:picLocks noGrp="1"/>
          </p:cNvPicPr>
          <p:nvPr>
            <p:ph sz="half" idx="2"/>
          </p:nvPr>
        </p:nvPicPr>
        <p:blipFill>
          <a:blip r:embed="rId3" cstate="print"/>
          <a:stretch>
            <a:fillRect/>
          </a:stretch>
        </p:blipFill>
        <p:spPr>
          <a:xfrm>
            <a:off x="5089525" y="2812714"/>
            <a:ext cx="4184650" cy="2577185"/>
          </a:xfrm>
          <a:prstGeom prst="rect">
            <a:avLst/>
          </a:prstGeom>
        </p:spPr>
      </p:pic>
    </p:spTree>
    <p:extLst>
      <p:ext uri="{BB962C8B-B14F-4D97-AF65-F5344CB8AC3E}">
        <p14:creationId xmlns:p14="http://schemas.microsoft.com/office/powerpoint/2010/main" val="570310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A8D984-BE2F-A22F-786A-7BB37D9B3348}"/>
              </a:ext>
            </a:extLst>
          </p:cNvPr>
          <p:cNvSpPr>
            <a:spLocks noGrp="1"/>
          </p:cNvSpPr>
          <p:nvPr>
            <p:ph type="title"/>
          </p:nvPr>
        </p:nvSpPr>
        <p:spPr/>
        <p:txBody>
          <a:bodyPr/>
          <a:lstStyle/>
          <a:p>
            <a:r>
              <a:rPr lang="en-US" b="1" dirty="0"/>
              <a:t>Working of Deep Learning Models</a:t>
            </a:r>
            <a:br>
              <a:rPr lang="en-US" dirty="0"/>
            </a:br>
            <a:endParaRPr lang="en-IN" dirty="0"/>
          </a:p>
        </p:txBody>
      </p:sp>
      <p:sp>
        <p:nvSpPr>
          <p:cNvPr id="3" name="Content Placeholder 2">
            <a:extLst>
              <a:ext uri="{FF2B5EF4-FFF2-40B4-BE49-F238E27FC236}">
                <a16:creationId xmlns:a16="http://schemas.microsoft.com/office/drawing/2014/main" id="{AAD103B2-E1C3-A166-6F21-57DBF2E4AA35}"/>
              </a:ext>
            </a:extLst>
          </p:cNvPr>
          <p:cNvSpPr>
            <a:spLocks noGrp="1"/>
          </p:cNvSpPr>
          <p:nvPr>
            <p:ph idx="1"/>
          </p:nvPr>
        </p:nvSpPr>
        <p:spPr/>
        <p:txBody>
          <a:bodyPr/>
          <a:lstStyle/>
          <a:p>
            <a:pPr>
              <a:buFont typeface="Arial" panose="020B0604020202020204" pitchFamily="34" charset="0"/>
              <a:buChar char="•"/>
            </a:pPr>
            <a:r>
              <a:rPr lang="en-US" dirty="0"/>
              <a:t>Input data is transformed through layers that extract increasingly abstract and complex features from the raw data.</a:t>
            </a:r>
          </a:p>
          <a:p>
            <a:pPr>
              <a:buFont typeface="Arial" panose="020B0604020202020204" pitchFamily="34" charset="0"/>
              <a:buChar char="•"/>
            </a:pPr>
            <a:r>
              <a:rPr lang="en-US" dirty="0"/>
              <a:t>Each layer builds upon the previous one, allowing the model to recognize patterns like edges, shapes, and entire objects.</a:t>
            </a:r>
          </a:p>
          <a:p>
            <a:pPr>
              <a:buFont typeface="Arial" panose="020B0604020202020204" pitchFamily="34" charset="0"/>
              <a:buChar char="•"/>
            </a:pPr>
            <a:r>
              <a:rPr lang="en-US" dirty="0"/>
              <a:t>The final layer outputs predictions, such as object categories and bounding boxes, based on learned features.</a:t>
            </a:r>
          </a:p>
          <a:p>
            <a:endParaRPr lang="en-IN" dirty="0"/>
          </a:p>
        </p:txBody>
      </p:sp>
    </p:spTree>
    <p:extLst>
      <p:ext uri="{BB962C8B-B14F-4D97-AF65-F5344CB8AC3E}">
        <p14:creationId xmlns:p14="http://schemas.microsoft.com/office/powerpoint/2010/main" val="13322131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B4DB7-6C3F-3FDA-1C51-EBD3AFB12968}"/>
              </a:ext>
            </a:extLst>
          </p:cNvPr>
          <p:cNvSpPr>
            <a:spLocks noGrp="1"/>
          </p:cNvSpPr>
          <p:nvPr>
            <p:ph type="title"/>
          </p:nvPr>
        </p:nvSpPr>
        <p:spPr/>
        <p:txBody>
          <a:bodyPr/>
          <a:lstStyle/>
          <a:p>
            <a:r>
              <a:rPr lang="en-US" b="1" dirty="0"/>
              <a:t>What are Neural Networks?</a:t>
            </a:r>
            <a:br>
              <a:rPr lang="en-US" dirty="0"/>
            </a:br>
            <a:endParaRPr lang="en-IN" dirty="0"/>
          </a:p>
        </p:txBody>
      </p:sp>
      <p:sp>
        <p:nvSpPr>
          <p:cNvPr id="3" name="Content Placeholder 2">
            <a:extLst>
              <a:ext uri="{FF2B5EF4-FFF2-40B4-BE49-F238E27FC236}">
                <a16:creationId xmlns:a16="http://schemas.microsoft.com/office/drawing/2014/main" id="{604B302A-ACFA-96C3-9944-EE2BDF68F82F}"/>
              </a:ext>
            </a:extLst>
          </p:cNvPr>
          <p:cNvSpPr>
            <a:spLocks noGrp="1"/>
          </p:cNvSpPr>
          <p:nvPr>
            <p:ph sz="half" idx="1"/>
          </p:nvPr>
        </p:nvSpPr>
        <p:spPr/>
        <p:txBody>
          <a:bodyPr/>
          <a:lstStyle/>
          <a:p>
            <a:pPr>
              <a:buFont typeface="Arial" panose="020B0604020202020204" pitchFamily="34" charset="0"/>
              <a:buChar char="•"/>
            </a:pPr>
            <a:r>
              <a:rPr lang="en-US" dirty="0"/>
              <a:t>Neural networks are inspired by biological neurons, with interconnected nodes passing signals to each other through weighted connections.</a:t>
            </a:r>
          </a:p>
          <a:p>
            <a:pPr>
              <a:buFont typeface="Arial" panose="020B0604020202020204" pitchFamily="34" charset="0"/>
              <a:buChar char="•"/>
            </a:pPr>
            <a:r>
              <a:rPr lang="en-US" dirty="0"/>
              <a:t>These networks learn by adjusting weights during training to minimize prediction errors across a dataset.</a:t>
            </a:r>
          </a:p>
          <a:p>
            <a:pPr>
              <a:buFont typeface="Arial" panose="020B0604020202020204" pitchFamily="34" charset="0"/>
              <a:buChar char="•"/>
            </a:pPr>
            <a:r>
              <a:rPr lang="en-US" dirty="0"/>
              <a:t>Activation functions like </a:t>
            </a:r>
            <a:r>
              <a:rPr lang="en-US" dirty="0" err="1"/>
              <a:t>ReLU</a:t>
            </a:r>
            <a:r>
              <a:rPr lang="en-US" dirty="0"/>
              <a:t> or Sigmoid introduce non-linearity, enabling the network to model complex relationships.</a:t>
            </a:r>
          </a:p>
          <a:p>
            <a:endParaRPr lang="en-IN" dirty="0"/>
          </a:p>
        </p:txBody>
      </p:sp>
      <p:pic>
        <p:nvPicPr>
          <p:cNvPr id="14" name="Content Placeholder 13">
            <a:extLst>
              <a:ext uri="{FF2B5EF4-FFF2-40B4-BE49-F238E27FC236}">
                <a16:creationId xmlns:a16="http://schemas.microsoft.com/office/drawing/2014/main" id="{448C2C23-CF5C-492C-CF80-274958E07E93}"/>
              </a:ext>
            </a:extLst>
          </p:cNvPr>
          <p:cNvPicPr>
            <a:picLocks noGrp="1" noChangeAspect="1"/>
          </p:cNvPicPr>
          <p:nvPr>
            <p:ph sz="half" idx="2"/>
          </p:nvPr>
        </p:nvPicPr>
        <p:blipFill>
          <a:blip r:embed="rId2"/>
          <a:stretch>
            <a:fillRect/>
          </a:stretch>
        </p:blipFill>
        <p:spPr>
          <a:xfrm>
            <a:off x="5089525" y="2957946"/>
            <a:ext cx="4184650" cy="2286721"/>
          </a:xfrm>
          <a:prstGeom prst="rect">
            <a:avLst/>
          </a:prstGeom>
        </p:spPr>
      </p:pic>
    </p:spTree>
    <p:extLst>
      <p:ext uri="{BB962C8B-B14F-4D97-AF65-F5344CB8AC3E}">
        <p14:creationId xmlns:p14="http://schemas.microsoft.com/office/powerpoint/2010/main" val="97209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7B002-EA62-13E6-A19D-69BB6F7E5308}"/>
              </a:ext>
            </a:extLst>
          </p:cNvPr>
          <p:cNvSpPr>
            <a:spLocks noGrp="1"/>
          </p:cNvSpPr>
          <p:nvPr>
            <p:ph type="title"/>
          </p:nvPr>
        </p:nvSpPr>
        <p:spPr/>
        <p:txBody>
          <a:bodyPr/>
          <a:lstStyle/>
          <a:p>
            <a:r>
              <a:rPr lang="en-US" b="1" dirty="0"/>
              <a:t>Types of Neural Networks</a:t>
            </a:r>
            <a:br>
              <a:rPr lang="en-US" dirty="0"/>
            </a:br>
            <a:endParaRPr lang="en-IN" dirty="0"/>
          </a:p>
        </p:txBody>
      </p:sp>
      <p:sp>
        <p:nvSpPr>
          <p:cNvPr id="3" name="Content Placeholder 2">
            <a:extLst>
              <a:ext uri="{FF2B5EF4-FFF2-40B4-BE49-F238E27FC236}">
                <a16:creationId xmlns:a16="http://schemas.microsoft.com/office/drawing/2014/main" id="{CAB7E22D-F99E-5EA6-8FFD-7AA2679592D3}"/>
              </a:ext>
            </a:extLst>
          </p:cNvPr>
          <p:cNvSpPr>
            <a:spLocks noGrp="1"/>
          </p:cNvSpPr>
          <p:nvPr>
            <p:ph idx="1"/>
          </p:nvPr>
        </p:nvSpPr>
        <p:spPr/>
        <p:txBody>
          <a:bodyPr/>
          <a:lstStyle/>
          <a:p>
            <a:pPr>
              <a:buFont typeface="Arial" panose="020B0604020202020204" pitchFamily="34" charset="0"/>
              <a:buChar char="•"/>
            </a:pPr>
            <a:r>
              <a:rPr lang="en-US" dirty="0"/>
              <a:t>Artificial Neural Networks (ANNs) are basic networks used for simple pattern recognition and regression tasks.</a:t>
            </a:r>
          </a:p>
          <a:p>
            <a:pPr>
              <a:buFont typeface="Arial" panose="020B0604020202020204" pitchFamily="34" charset="0"/>
              <a:buChar char="•"/>
            </a:pPr>
            <a:r>
              <a:rPr lang="en-US" dirty="0"/>
              <a:t>Deep Neural Networks (DNNs) include many hidden layers and excel at modeling non-linear, high-dimensional data.</a:t>
            </a:r>
          </a:p>
          <a:p>
            <a:pPr>
              <a:buFont typeface="Arial" panose="020B0604020202020204" pitchFamily="34" charset="0"/>
              <a:buChar char="•"/>
            </a:pPr>
            <a:r>
              <a:rPr lang="en-US" dirty="0"/>
              <a:t>Convolutional Neural Networks (CNNs) are specialized for image data, using filters to detect features like edges and textures.</a:t>
            </a:r>
          </a:p>
          <a:p>
            <a:endParaRPr lang="en-IN" dirty="0"/>
          </a:p>
        </p:txBody>
      </p:sp>
    </p:spTree>
    <p:extLst>
      <p:ext uri="{BB962C8B-B14F-4D97-AF65-F5344CB8AC3E}">
        <p14:creationId xmlns:p14="http://schemas.microsoft.com/office/powerpoint/2010/main" val="148647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2488CE-4499-F578-5471-5122C0375763}"/>
              </a:ext>
            </a:extLst>
          </p:cNvPr>
          <p:cNvSpPr>
            <a:spLocks noGrp="1"/>
          </p:cNvSpPr>
          <p:nvPr>
            <p:ph type="title"/>
          </p:nvPr>
        </p:nvSpPr>
        <p:spPr/>
        <p:txBody>
          <a:bodyPr/>
          <a:lstStyle/>
          <a:p>
            <a:r>
              <a:rPr lang="en-US" b="1" dirty="0"/>
              <a:t>Convolutional Neural Networks (CNN)</a:t>
            </a:r>
            <a:br>
              <a:rPr lang="en-US" dirty="0"/>
            </a:br>
            <a:endParaRPr lang="en-IN" dirty="0"/>
          </a:p>
        </p:txBody>
      </p:sp>
      <p:sp>
        <p:nvSpPr>
          <p:cNvPr id="3" name="Content Placeholder 2">
            <a:extLst>
              <a:ext uri="{FF2B5EF4-FFF2-40B4-BE49-F238E27FC236}">
                <a16:creationId xmlns:a16="http://schemas.microsoft.com/office/drawing/2014/main" id="{B1460D69-9BA8-802B-7652-50B77793A4A6}"/>
              </a:ext>
            </a:extLst>
          </p:cNvPr>
          <p:cNvSpPr>
            <a:spLocks noGrp="1"/>
          </p:cNvSpPr>
          <p:nvPr>
            <p:ph sz="half" idx="1"/>
          </p:nvPr>
        </p:nvSpPr>
        <p:spPr/>
        <p:txBody>
          <a:bodyPr/>
          <a:lstStyle/>
          <a:p>
            <a:pPr>
              <a:buFont typeface="Arial" panose="020B0604020202020204" pitchFamily="34" charset="0"/>
              <a:buChar char="•"/>
            </a:pPr>
            <a:r>
              <a:rPr lang="en-US" dirty="0"/>
              <a:t>CNNs use convolutional layers to scan input images and detect important spatial patterns or textures.</a:t>
            </a:r>
          </a:p>
          <a:p>
            <a:pPr>
              <a:buFont typeface="Arial" panose="020B0604020202020204" pitchFamily="34" charset="0"/>
              <a:buChar char="•"/>
            </a:pPr>
            <a:r>
              <a:rPr lang="en-US" dirty="0"/>
              <a:t>Pooling layers reduce dimensionality, making computations faster while preserving essential information.</a:t>
            </a:r>
          </a:p>
          <a:p>
            <a:pPr>
              <a:buFont typeface="Arial" panose="020B0604020202020204" pitchFamily="34" charset="0"/>
              <a:buChar char="•"/>
            </a:pPr>
            <a:r>
              <a:rPr lang="en-US" dirty="0"/>
              <a:t>CNNs are the backbone of most object detection systems due to their efficiency and accuracy in visual tasks.</a:t>
            </a:r>
          </a:p>
          <a:p>
            <a:endParaRPr lang="en-IN" dirty="0"/>
          </a:p>
        </p:txBody>
      </p:sp>
      <p:pic>
        <p:nvPicPr>
          <p:cNvPr id="5" name="Image 21">
            <a:extLst>
              <a:ext uri="{FF2B5EF4-FFF2-40B4-BE49-F238E27FC236}">
                <a16:creationId xmlns:a16="http://schemas.microsoft.com/office/drawing/2014/main" id="{3DC7D098-CC84-79C4-B7FE-91F29D6F5F7E}"/>
              </a:ext>
            </a:extLst>
          </p:cNvPr>
          <p:cNvPicPr>
            <a:picLocks noGrp="1"/>
          </p:cNvPicPr>
          <p:nvPr>
            <p:ph sz="half" idx="2"/>
          </p:nvPr>
        </p:nvPicPr>
        <p:blipFill>
          <a:blip r:embed="rId2" cstate="print"/>
          <a:stretch>
            <a:fillRect/>
          </a:stretch>
        </p:blipFill>
        <p:spPr>
          <a:xfrm>
            <a:off x="5089525" y="3045761"/>
            <a:ext cx="4184650" cy="2111090"/>
          </a:xfrm>
          <a:prstGeom prst="rect">
            <a:avLst/>
          </a:prstGeom>
        </p:spPr>
      </p:pic>
    </p:spTree>
    <p:extLst>
      <p:ext uri="{BB962C8B-B14F-4D97-AF65-F5344CB8AC3E}">
        <p14:creationId xmlns:p14="http://schemas.microsoft.com/office/powerpoint/2010/main" val="1894542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B689C-69B6-65BA-C927-37F11DCB331C}"/>
              </a:ext>
            </a:extLst>
          </p:cNvPr>
          <p:cNvSpPr>
            <a:spLocks noGrp="1"/>
          </p:cNvSpPr>
          <p:nvPr>
            <p:ph type="title"/>
          </p:nvPr>
        </p:nvSpPr>
        <p:spPr/>
        <p:txBody>
          <a:bodyPr/>
          <a:lstStyle/>
          <a:p>
            <a:r>
              <a:rPr lang="en-US" b="1" dirty="0"/>
              <a:t>Proposed Model Setup</a:t>
            </a:r>
            <a:br>
              <a:rPr lang="en-US" dirty="0"/>
            </a:br>
            <a:endParaRPr lang="en-IN" dirty="0"/>
          </a:p>
        </p:txBody>
      </p:sp>
      <p:sp>
        <p:nvSpPr>
          <p:cNvPr id="3" name="Content Placeholder 2">
            <a:extLst>
              <a:ext uri="{FF2B5EF4-FFF2-40B4-BE49-F238E27FC236}">
                <a16:creationId xmlns:a16="http://schemas.microsoft.com/office/drawing/2014/main" id="{BA13CB1B-F623-D04F-668B-AA5FA187BABA}"/>
              </a:ext>
            </a:extLst>
          </p:cNvPr>
          <p:cNvSpPr>
            <a:spLocks noGrp="1"/>
          </p:cNvSpPr>
          <p:nvPr>
            <p:ph idx="1"/>
          </p:nvPr>
        </p:nvSpPr>
        <p:spPr/>
        <p:txBody>
          <a:bodyPr/>
          <a:lstStyle/>
          <a:p>
            <a:pPr>
              <a:buFont typeface="Arial" panose="020B0604020202020204" pitchFamily="34" charset="0"/>
              <a:buChar char="•"/>
            </a:pPr>
            <a:r>
              <a:rPr lang="en-US" dirty="0"/>
              <a:t>Raspberry Pi 3B+ serves as the main processing unit due to its low cost, small size, and reasonable performance.</a:t>
            </a:r>
          </a:p>
          <a:p>
            <a:pPr>
              <a:buFont typeface="Arial" panose="020B0604020202020204" pitchFamily="34" charset="0"/>
              <a:buChar char="•"/>
            </a:pPr>
            <a:r>
              <a:rPr lang="en-US" dirty="0"/>
              <a:t>Pi Camera captures live video feed for analysis and headphones deliver real-time audio feedback using TTS.</a:t>
            </a:r>
          </a:p>
          <a:p>
            <a:pPr>
              <a:buFont typeface="Arial" panose="020B0604020202020204" pitchFamily="34" charset="0"/>
              <a:buChar char="•"/>
            </a:pPr>
            <a:r>
              <a:rPr lang="en-US" dirty="0"/>
              <a:t>SSD </a:t>
            </a:r>
            <a:r>
              <a:rPr lang="en-US" dirty="0" err="1"/>
              <a:t>MobileNet</a:t>
            </a:r>
            <a:r>
              <a:rPr lang="en-US" dirty="0"/>
              <a:t> model is used for detection and converted to TensorFlow Lite for compatibility with Raspberry Pi.</a:t>
            </a:r>
          </a:p>
          <a:p>
            <a:endParaRPr lang="en-IN" dirty="0"/>
          </a:p>
        </p:txBody>
      </p:sp>
    </p:spTree>
    <p:extLst>
      <p:ext uri="{BB962C8B-B14F-4D97-AF65-F5344CB8AC3E}">
        <p14:creationId xmlns:p14="http://schemas.microsoft.com/office/powerpoint/2010/main" val="26201727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C541F-02D7-2321-8449-A241697FF5F3}"/>
              </a:ext>
            </a:extLst>
          </p:cNvPr>
          <p:cNvSpPr>
            <a:spLocks noGrp="1"/>
          </p:cNvSpPr>
          <p:nvPr>
            <p:ph type="title"/>
          </p:nvPr>
        </p:nvSpPr>
        <p:spPr/>
        <p:txBody>
          <a:bodyPr/>
          <a:lstStyle/>
          <a:p>
            <a:r>
              <a:rPr lang="en-US" b="1" dirty="0"/>
              <a:t>Dataset Preparation</a:t>
            </a:r>
            <a:br>
              <a:rPr lang="en-US" dirty="0"/>
            </a:br>
            <a:endParaRPr lang="en-IN" dirty="0"/>
          </a:p>
        </p:txBody>
      </p:sp>
      <p:sp>
        <p:nvSpPr>
          <p:cNvPr id="3" name="Content Placeholder 2">
            <a:extLst>
              <a:ext uri="{FF2B5EF4-FFF2-40B4-BE49-F238E27FC236}">
                <a16:creationId xmlns:a16="http://schemas.microsoft.com/office/drawing/2014/main" id="{BAC3D3B9-9B63-2A0C-2680-A08AD1CF3D9B}"/>
              </a:ext>
            </a:extLst>
          </p:cNvPr>
          <p:cNvSpPr>
            <a:spLocks noGrp="1"/>
          </p:cNvSpPr>
          <p:nvPr>
            <p:ph idx="1"/>
          </p:nvPr>
        </p:nvSpPr>
        <p:spPr/>
        <p:txBody>
          <a:bodyPr/>
          <a:lstStyle/>
          <a:p>
            <a:pPr>
              <a:buFont typeface="Arial" panose="020B0604020202020204" pitchFamily="34" charset="0"/>
              <a:buChar char="•"/>
            </a:pPr>
            <a:r>
              <a:rPr lang="en-US" dirty="0"/>
              <a:t>A dataset of 150 labeled images featuring cups, flasks, and jugs was created for training the object detection model.</a:t>
            </a:r>
          </a:p>
          <a:p>
            <a:pPr>
              <a:buFont typeface="Arial" panose="020B0604020202020204" pitchFamily="34" charset="0"/>
              <a:buChar char="•"/>
            </a:pPr>
            <a:r>
              <a:rPr lang="en-US" dirty="0"/>
              <a:t>Images were annotated using the </a:t>
            </a:r>
            <a:r>
              <a:rPr lang="en-US" dirty="0" err="1"/>
              <a:t>LabelImg</a:t>
            </a:r>
            <a:r>
              <a:rPr lang="en-US" dirty="0"/>
              <a:t> tool, which produced XML files for each labeled object in the dataset.</a:t>
            </a:r>
          </a:p>
          <a:p>
            <a:pPr>
              <a:buFont typeface="Arial" panose="020B0604020202020204" pitchFamily="34" charset="0"/>
              <a:buChar char="•"/>
            </a:pPr>
            <a:r>
              <a:rPr lang="en-US" dirty="0"/>
              <a:t>The labeled data was split into training and testing sets to evaluate the model’s generalization capabilities.</a:t>
            </a:r>
          </a:p>
          <a:p>
            <a:endParaRPr lang="en-IN" dirty="0"/>
          </a:p>
        </p:txBody>
      </p:sp>
    </p:spTree>
    <p:extLst>
      <p:ext uri="{BB962C8B-B14F-4D97-AF65-F5344CB8AC3E}">
        <p14:creationId xmlns:p14="http://schemas.microsoft.com/office/powerpoint/2010/main" val="37379194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2C1C6-8D51-C036-11DA-0041FD794A3A}"/>
              </a:ext>
            </a:extLst>
          </p:cNvPr>
          <p:cNvSpPr>
            <a:spLocks noGrp="1"/>
          </p:cNvSpPr>
          <p:nvPr>
            <p:ph type="title"/>
          </p:nvPr>
        </p:nvSpPr>
        <p:spPr/>
        <p:txBody>
          <a:bodyPr/>
          <a:lstStyle/>
          <a:p>
            <a:r>
              <a:rPr lang="en-US" b="1" dirty="0"/>
              <a:t>Training the Model</a:t>
            </a:r>
            <a:br>
              <a:rPr lang="en-US" dirty="0"/>
            </a:br>
            <a:endParaRPr lang="en-IN" dirty="0"/>
          </a:p>
        </p:txBody>
      </p:sp>
      <p:sp>
        <p:nvSpPr>
          <p:cNvPr id="3" name="Content Placeholder 2">
            <a:extLst>
              <a:ext uri="{FF2B5EF4-FFF2-40B4-BE49-F238E27FC236}">
                <a16:creationId xmlns:a16="http://schemas.microsoft.com/office/drawing/2014/main" id="{045AB9E3-21A0-E5B5-0296-0C25E49D605A}"/>
              </a:ext>
            </a:extLst>
          </p:cNvPr>
          <p:cNvSpPr>
            <a:spLocks noGrp="1"/>
          </p:cNvSpPr>
          <p:nvPr>
            <p:ph idx="1"/>
          </p:nvPr>
        </p:nvSpPr>
        <p:spPr/>
        <p:txBody>
          <a:bodyPr/>
          <a:lstStyle/>
          <a:p>
            <a:pPr>
              <a:buFont typeface="Arial" panose="020B0604020202020204" pitchFamily="34" charset="0"/>
              <a:buChar char="•"/>
            </a:pPr>
            <a:r>
              <a:rPr lang="en-US" dirty="0"/>
              <a:t>The training process involved running 2000 steps on a machine with an Intel i5 processor using the TensorFlow API.</a:t>
            </a:r>
          </a:p>
          <a:p>
            <a:pPr>
              <a:buFont typeface="Arial" panose="020B0604020202020204" pitchFamily="34" charset="0"/>
              <a:buChar char="•"/>
            </a:pPr>
            <a:r>
              <a:rPr lang="en-US" dirty="0"/>
              <a:t>The SSD </a:t>
            </a:r>
            <a:r>
              <a:rPr lang="en-US" dirty="0" err="1"/>
              <a:t>MobileNet</a:t>
            </a:r>
            <a:r>
              <a:rPr lang="en-US" dirty="0"/>
              <a:t> model was fine-tuned on the dataset to improve detection accuracy for specific household items.</a:t>
            </a:r>
          </a:p>
          <a:p>
            <a:pPr>
              <a:buFont typeface="Arial" panose="020B0604020202020204" pitchFamily="34" charset="0"/>
              <a:buChar char="•"/>
            </a:pPr>
            <a:r>
              <a:rPr lang="en-US" dirty="0"/>
              <a:t>After training, model performance was evaluated using test images, achieving an accuracy of approximately 96%.</a:t>
            </a:r>
          </a:p>
          <a:p>
            <a:endParaRPr lang="en-IN" dirty="0"/>
          </a:p>
        </p:txBody>
      </p:sp>
    </p:spTree>
    <p:extLst>
      <p:ext uri="{BB962C8B-B14F-4D97-AF65-F5344CB8AC3E}">
        <p14:creationId xmlns:p14="http://schemas.microsoft.com/office/powerpoint/2010/main" val="2142760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7CD4A-85D5-E053-98E0-C60D156553C2}"/>
              </a:ext>
            </a:extLst>
          </p:cNvPr>
          <p:cNvSpPr>
            <a:spLocks noGrp="1"/>
          </p:cNvSpPr>
          <p:nvPr>
            <p:ph type="title"/>
          </p:nvPr>
        </p:nvSpPr>
        <p:spPr/>
        <p:txBody>
          <a:bodyPr/>
          <a:lstStyle/>
          <a:p>
            <a:r>
              <a:rPr lang="en-US" b="1" dirty="0"/>
              <a:t>Conversion to TensorFlow Lite</a:t>
            </a:r>
            <a:br>
              <a:rPr lang="en-US" dirty="0"/>
            </a:br>
            <a:endParaRPr lang="en-IN" dirty="0"/>
          </a:p>
        </p:txBody>
      </p:sp>
      <p:sp>
        <p:nvSpPr>
          <p:cNvPr id="3" name="Content Placeholder 2">
            <a:extLst>
              <a:ext uri="{FF2B5EF4-FFF2-40B4-BE49-F238E27FC236}">
                <a16:creationId xmlns:a16="http://schemas.microsoft.com/office/drawing/2014/main" id="{52774476-A813-0A8D-DB8A-9B4DEF9F81C7}"/>
              </a:ext>
            </a:extLst>
          </p:cNvPr>
          <p:cNvSpPr>
            <a:spLocks noGrp="1"/>
          </p:cNvSpPr>
          <p:nvPr>
            <p:ph idx="1"/>
          </p:nvPr>
        </p:nvSpPr>
        <p:spPr/>
        <p:txBody>
          <a:bodyPr/>
          <a:lstStyle/>
          <a:p>
            <a:pPr>
              <a:buFont typeface="Arial" panose="020B0604020202020204" pitchFamily="34" charset="0"/>
              <a:buChar char="•"/>
            </a:pPr>
            <a:r>
              <a:rPr lang="en-US" dirty="0"/>
              <a:t>The trained model was converted into TensorFlow Lite (.</a:t>
            </a:r>
            <a:r>
              <a:rPr lang="en-US" dirty="0" err="1"/>
              <a:t>tflite</a:t>
            </a:r>
            <a:r>
              <a:rPr lang="en-US" dirty="0"/>
              <a:t>) format to run efficiently on the Raspberry Pi.</a:t>
            </a:r>
          </a:p>
          <a:p>
            <a:pPr>
              <a:buFont typeface="Arial" panose="020B0604020202020204" pitchFamily="34" charset="0"/>
              <a:buChar char="•"/>
            </a:pPr>
            <a:r>
              <a:rPr lang="en-US" dirty="0" err="1"/>
              <a:t>TFLite</a:t>
            </a:r>
            <a:r>
              <a:rPr lang="en-US" dirty="0"/>
              <a:t> models are optimized for low-latency inference on edge devices with limited memory and compute power.</a:t>
            </a:r>
          </a:p>
          <a:p>
            <a:pPr>
              <a:buFont typeface="Arial" panose="020B0604020202020204" pitchFamily="34" charset="0"/>
              <a:buChar char="•"/>
            </a:pPr>
            <a:r>
              <a:rPr lang="en-US" dirty="0"/>
              <a:t>Despite lower frame rates (~0.9 FPS), the system maintained high detection accuracy after conversion</a:t>
            </a:r>
          </a:p>
          <a:p>
            <a:endParaRPr lang="en-IN" dirty="0"/>
          </a:p>
        </p:txBody>
      </p:sp>
    </p:spTree>
    <p:extLst>
      <p:ext uri="{BB962C8B-B14F-4D97-AF65-F5344CB8AC3E}">
        <p14:creationId xmlns:p14="http://schemas.microsoft.com/office/powerpoint/2010/main" val="22041537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90235E-74AC-30CD-2695-F8D6EE707F6D}"/>
              </a:ext>
            </a:extLst>
          </p:cNvPr>
          <p:cNvSpPr>
            <a:spLocks noGrp="1"/>
          </p:cNvSpPr>
          <p:nvPr>
            <p:ph type="title"/>
          </p:nvPr>
        </p:nvSpPr>
        <p:spPr/>
        <p:txBody>
          <a:bodyPr/>
          <a:lstStyle/>
          <a:p>
            <a:r>
              <a:rPr lang="en-IN" b="1" dirty="0"/>
              <a:t>Hardware Components</a:t>
            </a:r>
            <a:br>
              <a:rPr lang="en-IN" dirty="0"/>
            </a:br>
            <a:endParaRPr lang="en-IN" dirty="0"/>
          </a:p>
        </p:txBody>
      </p:sp>
      <p:sp>
        <p:nvSpPr>
          <p:cNvPr id="3" name="Content Placeholder 2">
            <a:extLst>
              <a:ext uri="{FF2B5EF4-FFF2-40B4-BE49-F238E27FC236}">
                <a16:creationId xmlns:a16="http://schemas.microsoft.com/office/drawing/2014/main" id="{7C0259F5-A839-6E91-9AD0-CEE4901BCA7F}"/>
              </a:ext>
            </a:extLst>
          </p:cNvPr>
          <p:cNvSpPr>
            <a:spLocks noGrp="1"/>
          </p:cNvSpPr>
          <p:nvPr>
            <p:ph sz="half" idx="1"/>
          </p:nvPr>
        </p:nvSpPr>
        <p:spPr/>
        <p:txBody>
          <a:bodyPr/>
          <a:lstStyle/>
          <a:p>
            <a:pPr>
              <a:buFont typeface="Arial" panose="020B0604020202020204" pitchFamily="34" charset="0"/>
              <a:buChar char="•"/>
            </a:pPr>
            <a:r>
              <a:rPr lang="en-IN" dirty="0"/>
              <a:t>The setup includes Raspberry Pi 3B+, Pi Camera, SD card, headphones, and optional USB webcams or microphones.</a:t>
            </a:r>
          </a:p>
          <a:p>
            <a:pPr>
              <a:buFont typeface="Arial" panose="020B0604020202020204" pitchFamily="34" charset="0"/>
              <a:buChar char="•"/>
            </a:pPr>
            <a:r>
              <a:rPr lang="en-IN" dirty="0"/>
              <a:t>Raspberry Pi provides GPIO pins and networking features, enabling easy integration with additional peripherals.</a:t>
            </a:r>
          </a:p>
          <a:p>
            <a:pPr>
              <a:buFont typeface="Arial" panose="020B0604020202020204" pitchFamily="34" charset="0"/>
              <a:buChar char="•"/>
            </a:pPr>
            <a:r>
              <a:rPr lang="en-IN" dirty="0"/>
              <a:t>Power supply and thermal management are important to ensure stability during continuous operation</a:t>
            </a:r>
          </a:p>
          <a:p>
            <a:endParaRPr lang="en-IN" dirty="0"/>
          </a:p>
        </p:txBody>
      </p:sp>
      <p:pic>
        <p:nvPicPr>
          <p:cNvPr id="5" name="Image 41">
            <a:extLst>
              <a:ext uri="{FF2B5EF4-FFF2-40B4-BE49-F238E27FC236}">
                <a16:creationId xmlns:a16="http://schemas.microsoft.com/office/drawing/2014/main" id="{86DEEC33-A319-DA9B-BCBE-856A7B549A42}"/>
              </a:ext>
            </a:extLst>
          </p:cNvPr>
          <p:cNvPicPr>
            <a:picLocks noGrp="1"/>
          </p:cNvPicPr>
          <p:nvPr>
            <p:ph sz="half" idx="2"/>
          </p:nvPr>
        </p:nvPicPr>
        <p:blipFill>
          <a:blip r:embed="rId2" cstate="print"/>
          <a:stretch>
            <a:fillRect/>
          </a:stretch>
        </p:blipFill>
        <p:spPr>
          <a:xfrm>
            <a:off x="5089525" y="3195974"/>
            <a:ext cx="4184650" cy="1810665"/>
          </a:xfrm>
          <a:prstGeom prst="rect">
            <a:avLst/>
          </a:prstGeom>
        </p:spPr>
      </p:pic>
    </p:spTree>
    <p:extLst>
      <p:ext uri="{BB962C8B-B14F-4D97-AF65-F5344CB8AC3E}">
        <p14:creationId xmlns:p14="http://schemas.microsoft.com/office/powerpoint/2010/main" val="25559229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F8533-1C34-14A1-0C7C-AD12A20EC2BC}"/>
              </a:ext>
            </a:extLst>
          </p:cNvPr>
          <p:cNvSpPr>
            <a:spLocks noGrp="1"/>
          </p:cNvSpPr>
          <p:nvPr>
            <p:ph type="title"/>
          </p:nvPr>
        </p:nvSpPr>
        <p:spPr/>
        <p:txBody>
          <a:bodyPr/>
          <a:lstStyle/>
          <a:p>
            <a:r>
              <a:rPr lang="en-US" b="1" dirty="0"/>
              <a:t>Introduction to Object Detection</a:t>
            </a:r>
            <a:br>
              <a:rPr lang="en-US" dirty="0"/>
            </a:br>
            <a:endParaRPr lang="en-IN" dirty="0"/>
          </a:p>
        </p:txBody>
      </p:sp>
      <p:sp>
        <p:nvSpPr>
          <p:cNvPr id="3" name="Content Placeholder 2">
            <a:extLst>
              <a:ext uri="{FF2B5EF4-FFF2-40B4-BE49-F238E27FC236}">
                <a16:creationId xmlns:a16="http://schemas.microsoft.com/office/drawing/2014/main" id="{A3D271E7-7680-849B-325E-D9204D6E41FC}"/>
              </a:ext>
            </a:extLst>
          </p:cNvPr>
          <p:cNvSpPr>
            <a:spLocks noGrp="1"/>
          </p:cNvSpPr>
          <p:nvPr>
            <p:ph idx="1"/>
          </p:nvPr>
        </p:nvSpPr>
        <p:spPr/>
        <p:txBody>
          <a:bodyPr/>
          <a:lstStyle/>
          <a:p>
            <a:pPr>
              <a:buNone/>
            </a:pPr>
            <a:endParaRPr lang="en-US" dirty="0"/>
          </a:p>
          <a:p>
            <a:pPr>
              <a:buFont typeface="Arial" panose="020B0604020202020204" pitchFamily="34" charset="0"/>
              <a:buChar char="•"/>
            </a:pPr>
            <a:r>
              <a:rPr lang="en-US" dirty="0"/>
              <a:t>Object detection involves identifying and locating multiple objects in images or videos using machine learning and computer vision techniques.</a:t>
            </a:r>
          </a:p>
          <a:p>
            <a:pPr>
              <a:buFont typeface="Arial" panose="020B0604020202020204" pitchFamily="34" charset="0"/>
              <a:buChar char="•"/>
            </a:pPr>
            <a:r>
              <a:rPr lang="en-US" dirty="0"/>
              <a:t>It plays a critical role in applications such as surveillance, autonomous driving, and assistive technologies for visually impaired users.</a:t>
            </a:r>
          </a:p>
          <a:p>
            <a:pPr>
              <a:buFont typeface="Arial" panose="020B0604020202020204" pitchFamily="34" charset="0"/>
              <a:buChar char="•"/>
            </a:pPr>
            <a:r>
              <a:rPr lang="en-US" dirty="0"/>
              <a:t>Modern object detection methods use deep learning to improve detection accuracy and reduce the time required for inference.</a:t>
            </a:r>
          </a:p>
          <a:p>
            <a:endParaRPr lang="en-IN" dirty="0"/>
          </a:p>
        </p:txBody>
      </p:sp>
    </p:spTree>
    <p:extLst>
      <p:ext uri="{BB962C8B-B14F-4D97-AF65-F5344CB8AC3E}">
        <p14:creationId xmlns:p14="http://schemas.microsoft.com/office/powerpoint/2010/main" val="11173478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1011A-C6D4-2344-80FE-7F91FC155231}"/>
              </a:ext>
            </a:extLst>
          </p:cNvPr>
          <p:cNvSpPr>
            <a:spLocks noGrp="1"/>
          </p:cNvSpPr>
          <p:nvPr>
            <p:ph type="title"/>
          </p:nvPr>
        </p:nvSpPr>
        <p:spPr/>
        <p:txBody>
          <a:bodyPr/>
          <a:lstStyle/>
          <a:p>
            <a:r>
              <a:rPr lang="en-US" b="1" dirty="0"/>
              <a:t>Software Requirements</a:t>
            </a:r>
            <a:br>
              <a:rPr lang="en-US" dirty="0"/>
            </a:br>
            <a:endParaRPr lang="en-IN" dirty="0"/>
          </a:p>
        </p:txBody>
      </p:sp>
      <p:sp>
        <p:nvSpPr>
          <p:cNvPr id="3" name="Content Placeholder 2">
            <a:extLst>
              <a:ext uri="{FF2B5EF4-FFF2-40B4-BE49-F238E27FC236}">
                <a16:creationId xmlns:a16="http://schemas.microsoft.com/office/drawing/2014/main" id="{182C10D8-DDB5-B322-0203-FF24FF37F387}"/>
              </a:ext>
            </a:extLst>
          </p:cNvPr>
          <p:cNvSpPr>
            <a:spLocks noGrp="1"/>
          </p:cNvSpPr>
          <p:nvPr>
            <p:ph idx="1"/>
          </p:nvPr>
        </p:nvSpPr>
        <p:spPr/>
        <p:txBody>
          <a:bodyPr/>
          <a:lstStyle/>
          <a:p>
            <a:pPr>
              <a:buFont typeface="Arial" panose="020B0604020202020204" pitchFamily="34" charset="0"/>
              <a:buChar char="•"/>
            </a:pPr>
            <a:r>
              <a:rPr lang="en-US" dirty="0"/>
              <a:t>The software stack includes Raspbian OS, Python, OpenCV, TensorFlow Lite, and other supporting libraries.</a:t>
            </a:r>
          </a:p>
          <a:p>
            <a:pPr>
              <a:buFont typeface="Arial" panose="020B0604020202020204" pitchFamily="34" charset="0"/>
              <a:buChar char="•"/>
            </a:pPr>
            <a:r>
              <a:rPr lang="en-US" dirty="0"/>
              <a:t>Tools like PuTTY and VNC Viewer are used for remote access and configuration of the Raspberry Pi.</a:t>
            </a:r>
          </a:p>
          <a:p>
            <a:pPr>
              <a:buFont typeface="Arial" panose="020B0604020202020204" pitchFamily="34" charset="0"/>
              <a:buChar char="•"/>
            </a:pPr>
            <a:r>
              <a:rPr lang="en-US" dirty="0"/>
              <a:t>OpenCV is critical for handling image processing tasks such as reading video streams and manipulating frames</a:t>
            </a:r>
          </a:p>
          <a:p>
            <a:endParaRPr lang="en-IN" dirty="0"/>
          </a:p>
        </p:txBody>
      </p:sp>
    </p:spTree>
    <p:extLst>
      <p:ext uri="{BB962C8B-B14F-4D97-AF65-F5344CB8AC3E}">
        <p14:creationId xmlns:p14="http://schemas.microsoft.com/office/powerpoint/2010/main" val="2452620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92866-E868-82F4-0728-E7348F1DCE4D}"/>
              </a:ext>
            </a:extLst>
          </p:cNvPr>
          <p:cNvSpPr>
            <a:spLocks noGrp="1"/>
          </p:cNvSpPr>
          <p:nvPr>
            <p:ph type="title"/>
          </p:nvPr>
        </p:nvSpPr>
        <p:spPr/>
        <p:txBody>
          <a:bodyPr/>
          <a:lstStyle/>
          <a:p>
            <a:r>
              <a:rPr lang="en-US" b="1" dirty="0"/>
              <a:t>Performance Analysis</a:t>
            </a:r>
            <a:br>
              <a:rPr lang="en-US" dirty="0"/>
            </a:br>
            <a:endParaRPr lang="en-IN" dirty="0"/>
          </a:p>
        </p:txBody>
      </p:sp>
      <p:sp>
        <p:nvSpPr>
          <p:cNvPr id="3" name="Content Placeholder 2">
            <a:extLst>
              <a:ext uri="{FF2B5EF4-FFF2-40B4-BE49-F238E27FC236}">
                <a16:creationId xmlns:a16="http://schemas.microsoft.com/office/drawing/2014/main" id="{50820D78-2DCA-4986-CB95-4D00A9E9DD66}"/>
              </a:ext>
            </a:extLst>
          </p:cNvPr>
          <p:cNvSpPr>
            <a:spLocks noGrp="1"/>
          </p:cNvSpPr>
          <p:nvPr>
            <p:ph idx="1"/>
          </p:nvPr>
        </p:nvSpPr>
        <p:spPr/>
        <p:txBody>
          <a:bodyPr/>
          <a:lstStyle/>
          <a:p>
            <a:pPr>
              <a:buFont typeface="Arial" panose="020B0604020202020204" pitchFamily="34" charset="0"/>
              <a:buChar char="•"/>
            </a:pPr>
            <a:r>
              <a:rPr lang="en-US" dirty="0"/>
              <a:t>TensorFlow Lite provides sufficient performance for basic real-time object detection on Raspberry Pi without needing a GPU.</a:t>
            </a:r>
          </a:p>
          <a:p>
            <a:pPr>
              <a:buFont typeface="Arial" panose="020B0604020202020204" pitchFamily="34" charset="0"/>
              <a:buChar char="•"/>
            </a:pPr>
            <a:r>
              <a:rPr lang="en-US" dirty="0"/>
              <a:t>Audio feedback is generated using lightweight TTS libraries, enabling quick and clear responses to detected objects.</a:t>
            </a:r>
          </a:p>
          <a:p>
            <a:pPr>
              <a:buFont typeface="Arial" panose="020B0604020202020204" pitchFamily="34" charset="0"/>
              <a:buChar char="•"/>
            </a:pPr>
            <a:r>
              <a:rPr lang="en-US" dirty="0"/>
              <a:t>The system maintains consistent performance across different environments, making it reliable for daily use.</a:t>
            </a:r>
          </a:p>
          <a:p>
            <a:endParaRPr lang="en-IN" dirty="0"/>
          </a:p>
        </p:txBody>
      </p:sp>
    </p:spTree>
    <p:extLst>
      <p:ext uri="{BB962C8B-B14F-4D97-AF65-F5344CB8AC3E}">
        <p14:creationId xmlns:p14="http://schemas.microsoft.com/office/powerpoint/2010/main" val="15979252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B9A1D4-75BE-8753-C021-A6D224D84A82}"/>
              </a:ext>
            </a:extLst>
          </p:cNvPr>
          <p:cNvSpPr>
            <a:spLocks noGrp="1"/>
          </p:cNvSpPr>
          <p:nvPr>
            <p:ph type="title"/>
          </p:nvPr>
        </p:nvSpPr>
        <p:spPr/>
        <p:txBody>
          <a:bodyPr/>
          <a:lstStyle/>
          <a:p>
            <a:r>
              <a:rPr lang="en-US" b="1" dirty="0"/>
              <a:t>Conclusion</a:t>
            </a:r>
            <a:br>
              <a:rPr lang="en-US" dirty="0"/>
            </a:br>
            <a:endParaRPr lang="en-IN" dirty="0"/>
          </a:p>
        </p:txBody>
      </p:sp>
      <p:sp>
        <p:nvSpPr>
          <p:cNvPr id="3" name="Content Placeholder 2">
            <a:extLst>
              <a:ext uri="{FF2B5EF4-FFF2-40B4-BE49-F238E27FC236}">
                <a16:creationId xmlns:a16="http://schemas.microsoft.com/office/drawing/2014/main" id="{41251078-6170-CAEA-1937-ECB4EFCCFA47}"/>
              </a:ext>
            </a:extLst>
          </p:cNvPr>
          <p:cNvSpPr>
            <a:spLocks noGrp="1"/>
          </p:cNvSpPr>
          <p:nvPr>
            <p:ph idx="1"/>
          </p:nvPr>
        </p:nvSpPr>
        <p:spPr/>
        <p:txBody>
          <a:bodyPr/>
          <a:lstStyle/>
          <a:p>
            <a:pPr>
              <a:buFont typeface="Arial" panose="020B0604020202020204" pitchFamily="34" charset="0"/>
              <a:buChar char="•"/>
            </a:pPr>
            <a:r>
              <a:rPr lang="en-US" dirty="0"/>
              <a:t>This project showcases the successful integration of hardware and AI to build an assistive device for the visually impaired.</a:t>
            </a:r>
          </a:p>
          <a:p>
            <a:pPr>
              <a:buFont typeface="Arial" panose="020B0604020202020204" pitchFamily="34" charset="0"/>
              <a:buChar char="•"/>
            </a:pPr>
            <a:r>
              <a:rPr lang="en-US" dirty="0"/>
              <a:t>Real-time detection and auditory feedback allow users to better understand their surroundings and move independently.</a:t>
            </a:r>
          </a:p>
          <a:p>
            <a:pPr>
              <a:buFont typeface="Arial" panose="020B0604020202020204" pitchFamily="34" charset="0"/>
              <a:buChar char="•"/>
            </a:pPr>
            <a:r>
              <a:rPr lang="en-US" dirty="0"/>
              <a:t>Future improvements could include facial recognition, gesture detection, and text reading capabilities for broader use.</a:t>
            </a:r>
          </a:p>
          <a:p>
            <a:endParaRPr lang="en-IN" dirty="0"/>
          </a:p>
        </p:txBody>
      </p:sp>
    </p:spTree>
    <p:extLst>
      <p:ext uri="{BB962C8B-B14F-4D97-AF65-F5344CB8AC3E}">
        <p14:creationId xmlns:p14="http://schemas.microsoft.com/office/powerpoint/2010/main" val="205923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AF6F-2C59-B661-368B-15EADBC68194}"/>
              </a:ext>
            </a:extLst>
          </p:cNvPr>
          <p:cNvSpPr>
            <a:spLocks noGrp="1"/>
          </p:cNvSpPr>
          <p:nvPr>
            <p:ph type="title"/>
          </p:nvPr>
        </p:nvSpPr>
        <p:spPr/>
        <p:txBody>
          <a:bodyPr/>
          <a:lstStyle/>
          <a:p>
            <a:r>
              <a:rPr lang="en-US" b="1" dirty="0"/>
              <a:t>Future Scope</a:t>
            </a:r>
            <a:br>
              <a:rPr lang="en-US" dirty="0"/>
            </a:br>
            <a:endParaRPr lang="en-IN" dirty="0"/>
          </a:p>
        </p:txBody>
      </p:sp>
      <p:sp>
        <p:nvSpPr>
          <p:cNvPr id="3" name="Content Placeholder 2">
            <a:extLst>
              <a:ext uri="{FF2B5EF4-FFF2-40B4-BE49-F238E27FC236}">
                <a16:creationId xmlns:a16="http://schemas.microsoft.com/office/drawing/2014/main" id="{A42D4E6E-97F7-0141-183F-6AFA1E3293BC}"/>
              </a:ext>
            </a:extLst>
          </p:cNvPr>
          <p:cNvSpPr>
            <a:spLocks noGrp="1"/>
          </p:cNvSpPr>
          <p:nvPr>
            <p:ph idx="1"/>
          </p:nvPr>
        </p:nvSpPr>
        <p:spPr/>
        <p:txBody>
          <a:bodyPr/>
          <a:lstStyle/>
          <a:p>
            <a:pPr>
              <a:buFont typeface="Arial" panose="020B0604020202020204" pitchFamily="34" charset="0"/>
              <a:buChar char="•"/>
            </a:pPr>
            <a:r>
              <a:rPr lang="en-US" dirty="0"/>
              <a:t>Incorporate GPS and voice-based navigation for complete indoor and outdoor mobility assistance.</a:t>
            </a:r>
          </a:p>
          <a:p>
            <a:pPr>
              <a:buFont typeface="Arial" panose="020B0604020202020204" pitchFamily="34" charset="0"/>
              <a:buChar char="•"/>
            </a:pPr>
            <a:r>
              <a:rPr lang="en-US" dirty="0"/>
              <a:t>Extend object detection to include dynamic hazards like vehicles or moving people using tracking algorithms.</a:t>
            </a:r>
          </a:p>
          <a:p>
            <a:pPr>
              <a:buFont typeface="Arial" panose="020B0604020202020204" pitchFamily="34" charset="0"/>
              <a:buChar char="•"/>
            </a:pPr>
            <a:r>
              <a:rPr lang="en-US" dirty="0"/>
              <a:t>Implement cloud connectivity for automatic updates and enhanced training using larger shared datasets.</a:t>
            </a:r>
          </a:p>
          <a:p>
            <a:endParaRPr lang="en-IN" dirty="0"/>
          </a:p>
        </p:txBody>
      </p:sp>
    </p:spTree>
    <p:extLst>
      <p:ext uri="{BB962C8B-B14F-4D97-AF65-F5344CB8AC3E}">
        <p14:creationId xmlns:p14="http://schemas.microsoft.com/office/powerpoint/2010/main" val="2069266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73B29-4D56-602A-45F8-C23BFE72AF34}"/>
              </a:ext>
            </a:extLst>
          </p:cNvPr>
          <p:cNvSpPr>
            <a:spLocks noGrp="1"/>
          </p:cNvSpPr>
          <p:nvPr>
            <p:ph type="title"/>
          </p:nvPr>
        </p:nvSpPr>
        <p:spPr/>
        <p:txBody>
          <a:bodyPr/>
          <a:lstStyle/>
          <a:p>
            <a:r>
              <a:rPr lang="en-US" b="1" kern="0" spc="-10" dirty="0">
                <a:latin typeface="Times New Roman" panose="02020603050405020304" pitchFamily="18" charset="0"/>
                <a:ea typeface="Times New Roman" panose="02020603050405020304" pitchFamily="18" charset="0"/>
              </a:rPr>
              <a:t>REFERENCECS</a:t>
            </a:r>
            <a:endParaRPr lang="en-IN" dirty="0"/>
          </a:p>
        </p:txBody>
      </p:sp>
      <p:sp>
        <p:nvSpPr>
          <p:cNvPr id="3" name="Content Placeholder 2">
            <a:extLst>
              <a:ext uri="{FF2B5EF4-FFF2-40B4-BE49-F238E27FC236}">
                <a16:creationId xmlns:a16="http://schemas.microsoft.com/office/drawing/2014/main" id="{9B1FC119-6D58-8FE1-9125-15B2E60E32EB}"/>
              </a:ext>
            </a:extLst>
          </p:cNvPr>
          <p:cNvSpPr>
            <a:spLocks noGrp="1"/>
          </p:cNvSpPr>
          <p:nvPr>
            <p:ph idx="1"/>
          </p:nvPr>
        </p:nvSpPr>
        <p:spPr>
          <a:xfrm>
            <a:off x="-813535" y="1383748"/>
            <a:ext cx="10563822" cy="3880773"/>
          </a:xfrm>
        </p:spPr>
        <p:txBody>
          <a:bodyPr>
            <a:noAutofit/>
          </a:bodyPr>
          <a:lstStyle/>
          <a:p>
            <a:pPr marL="2636520">
              <a:spcBef>
                <a:spcPts val="295"/>
              </a:spcBef>
              <a:buNone/>
            </a:pPr>
            <a:r>
              <a:rPr lang="en-IN" dirty="0"/>
              <a:t>[1] G. E. Sakr, M. Mokbel, A. Hadi, and A. Darwich, “Comparing deep learning and support vector machines for autonomous waste sorting,” in 2016 IEEE International Multidisciplinary Conference on Electrical Technology (IMCET), vol. 26, no. 3, pp. 657–853, March 2016.</a:t>
            </a:r>
          </a:p>
          <a:p>
            <a:pPr marL="2636520">
              <a:spcBef>
                <a:spcPts val="295"/>
              </a:spcBef>
              <a:buNone/>
            </a:pPr>
            <a:r>
              <a:rPr lang="en-IN" dirty="0"/>
              <a:t> [2] V. </a:t>
            </a:r>
            <a:r>
              <a:rPr lang="en-IN" dirty="0" err="1"/>
              <a:t>Tiagarajah</a:t>
            </a:r>
            <a:r>
              <a:rPr lang="en-IN" dirty="0"/>
              <a:t> and M. S. </a:t>
            </a:r>
            <a:r>
              <a:rPr lang="en-IN" dirty="0" err="1"/>
              <a:t>Subuhan</a:t>
            </a:r>
            <a:r>
              <a:rPr lang="en-IN" dirty="0"/>
              <a:t>, “Traffic light using TensorFlow object detection framework,” in 2017 IEEE 9th International Conference on System Engineering and Technology (ICSET), vol. 27, no. 4, pp. 567–598, March 2017. </a:t>
            </a:r>
          </a:p>
          <a:p>
            <a:pPr marL="2636520">
              <a:spcBef>
                <a:spcPts val="295"/>
              </a:spcBef>
              <a:buNone/>
            </a:pPr>
            <a:r>
              <a:rPr lang="en-IN" dirty="0"/>
              <a:t>[3] A. Zeroual, P. F. Rocha, and M. P. Silva, “SSD </a:t>
            </a:r>
            <a:r>
              <a:rPr lang="en-IN" dirty="0" err="1"/>
              <a:t>MultiBox</a:t>
            </a:r>
            <a:r>
              <a:rPr lang="en-IN" dirty="0"/>
              <a:t> object detection,” in Proceedings of the International Conference on Networking and Advanced Systems (ICNAS), IEEE, vol. 25, no. 2, pp. 543–538, March 2018.</a:t>
            </a:r>
          </a:p>
          <a:p>
            <a:pPr marL="2636520">
              <a:spcBef>
                <a:spcPts val="295"/>
              </a:spcBef>
              <a:buNone/>
            </a:pPr>
            <a:r>
              <a:rPr lang="en-IN" dirty="0"/>
              <a:t> [4] W. Liu, D. Anguelov, D. Erhan, and C. Szegedy, “SSD: Single shot </a:t>
            </a:r>
            <a:r>
              <a:rPr lang="en-IN" dirty="0" err="1"/>
              <a:t>multibox</a:t>
            </a:r>
            <a:r>
              <a:rPr lang="en-IN" dirty="0"/>
              <a:t> detector,” </a:t>
            </a:r>
            <a:r>
              <a:rPr lang="en-IN" dirty="0" err="1"/>
              <a:t>arXiv</a:t>
            </a:r>
            <a:r>
              <a:rPr lang="en-IN" dirty="0"/>
              <a:t> preprint, Cornell University, 2019.</a:t>
            </a:r>
          </a:p>
        </p:txBody>
      </p:sp>
    </p:spTree>
    <p:extLst>
      <p:ext uri="{BB962C8B-B14F-4D97-AF65-F5344CB8AC3E}">
        <p14:creationId xmlns:p14="http://schemas.microsoft.com/office/powerpoint/2010/main" val="20443652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8C3D10-1C0D-74C2-8033-7167B20B63EF}"/>
              </a:ext>
            </a:extLst>
          </p:cNvPr>
          <p:cNvSpPr>
            <a:spLocks noGrp="1"/>
          </p:cNvSpPr>
          <p:nvPr>
            <p:ph type="title"/>
          </p:nvPr>
        </p:nvSpPr>
        <p:spPr/>
        <p:txBody>
          <a:bodyPr/>
          <a:lstStyle/>
          <a:p>
            <a:r>
              <a:rPr lang="en-IN" dirty="0"/>
              <a:t>THANK YOU</a:t>
            </a:r>
          </a:p>
        </p:txBody>
      </p:sp>
    </p:spTree>
    <p:extLst>
      <p:ext uri="{BB962C8B-B14F-4D97-AF65-F5344CB8AC3E}">
        <p14:creationId xmlns:p14="http://schemas.microsoft.com/office/powerpoint/2010/main" val="539548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7F134-E033-32E9-E73E-E62E0B0D3515}"/>
              </a:ext>
            </a:extLst>
          </p:cNvPr>
          <p:cNvSpPr>
            <a:spLocks noGrp="1"/>
          </p:cNvSpPr>
          <p:nvPr>
            <p:ph type="title"/>
          </p:nvPr>
        </p:nvSpPr>
        <p:spPr/>
        <p:txBody>
          <a:bodyPr/>
          <a:lstStyle/>
          <a:p>
            <a:r>
              <a:rPr lang="en-US" b="1" dirty="0"/>
              <a:t>Problem Statement</a:t>
            </a:r>
            <a:br>
              <a:rPr lang="en-US" dirty="0"/>
            </a:br>
            <a:endParaRPr lang="en-IN" dirty="0"/>
          </a:p>
        </p:txBody>
      </p:sp>
      <p:sp>
        <p:nvSpPr>
          <p:cNvPr id="3" name="Content Placeholder 2">
            <a:extLst>
              <a:ext uri="{FF2B5EF4-FFF2-40B4-BE49-F238E27FC236}">
                <a16:creationId xmlns:a16="http://schemas.microsoft.com/office/drawing/2014/main" id="{D293AB5F-F86C-53E4-989E-AC9366FC5836}"/>
              </a:ext>
            </a:extLst>
          </p:cNvPr>
          <p:cNvSpPr>
            <a:spLocks noGrp="1"/>
          </p:cNvSpPr>
          <p:nvPr>
            <p:ph idx="1"/>
          </p:nvPr>
        </p:nvSpPr>
        <p:spPr/>
        <p:txBody>
          <a:bodyPr/>
          <a:lstStyle/>
          <a:p>
            <a:pPr>
              <a:buFont typeface="Arial" panose="020B0604020202020204" pitchFamily="34" charset="0"/>
              <a:buChar char="•"/>
            </a:pPr>
            <a:r>
              <a:rPr lang="en-US" dirty="0"/>
              <a:t>Visually impaired individuals face daily challenges navigating their surroundings due to limited visual information about obstacles and environments.</a:t>
            </a:r>
          </a:p>
          <a:p>
            <a:pPr>
              <a:buFont typeface="Arial" panose="020B0604020202020204" pitchFamily="34" charset="0"/>
              <a:buChar char="•"/>
            </a:pPr>
            <a:r>
              <a:rPr lang="en-US" dirty="0"/>
              <a:t>Traditional aids like canes or guide dogs provide limited feedback and cannot identify or name specific objects in the environment.</a:t>
            </a:r>
          </a:p>
          <a:p>
            <a:pPr>
              <a:buFont typeface="Arial" panose="020B0604020202020204" pitchFamily="34" charset="0"/>
              <a:buChar char="•"/>
            </a:pPr>
            <a:r>
              <a:rPr lang="en-US" dirty="0"/>
              <a:t>This project proposes a system that uses computer vision to provide real-time auditory feedback, enhancing the user’s spatial awareness.</a:t>
            </a:r>
          </a:p>
          <a:p>
            <a:endParaRPr lang="en-IN" dirty="0"/>
          </a:p>
        </p:txBody>
      </p:sp>
    </p:spTree>
    <p:extLst>
      <p:ext uri="{BB962C8B-B14F-4D97-AF65-F5344CB8AC3E}">
        <p14:creationId xmlns:p14="http://schemas.microsoft.com/office/powerpoint/2010/main" val="13210651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EA24-A568-ACFA-E877-F285D519D3ED}"/>
              </a:ext>
            </a:extLst>
          </p:cNvPr>
          <p:cNvSpPr>
            <a:spLocks noGrp="1"/>
          </p:cNvSpPr>
          <p:nvPr>
            <p:ph type="title"/>
          </p:nvPr>
        </p:nvSpPr>
        <p:spPr/>
        <p:txBody>
          <a:bodyPr/>
          <a:lstStyle/>
          <a:p>
            <a:r>
              <a:rPr lang="en-US" b="1" dirty="0"/>
              <a:t>Objectives of the Project</a:t>
            </a:r>
            <a:br>
              <a:rPr lang="en-US" dirty="0"/>
            </a:br>
            <a:endParaRPr lang="en-IN" dirty="0"/>
          </a:p>
        </p:txBody>
      </p:sp>
      <p:sp>
        <p:nvSpPr>
          <p:cNvPr id="3" name="Content Placeholder 2">
            <a:extLst>
              <a:ext uri="{FF2B5EF4-FFF2-40B4-BE49-F238E27FC236}">
                <a16:creationId xmlns:a16="http://schemas.microsoft.com/office/drawing/2014/main" id="{E4D7DDB9-2703-EA87-D3FB-FA2616F19A17}"/>
              </a:ext>
            </a:extLst>
          </p:cNvPr>
          <p:cNvSpPr>
            <a:spLocks noGrp="1"/>
          </p:cNvSpPr>
          <p:nvPr>
            <p:ph idx="1"/>
          </p:nvPr>
        </p:nvSpPr>
        <p:spPr/>
        <p:txBody>
          <a:bodyPr/>
          <a:lstStyle/>
          <a:p>
            <a:pPr>
              <a:buFont typeface="Arial" panose="020B0604020202020204" pitchFamily="34" charset="0"/>
              <a:buChar char="•"/>
            </a:pPr>
            <a:r>
              <a:rPr lang="en-US" dirty="0"/>
              <a:t>To develop a portable device that detects everyday objects in real-time using Raspberry Pi and a deep learning model.</a:t>
            </a:r>
          </a:p>
          <a:p>
            <a:pPr>
              <a:buFont typeface="Arial" panose="020B0604020202020204" pitchFamily="34" charset="0"/>
              <a:buChar char="•"/>
            </a:pPr>
            <a:r>
              <a:rPr lang="en-US" dirty="0"/>
              <a:t>To integrate Text-to-Speech (TTS) functionality that converts detected object names into audio for the user via headphones.</a:t>
            </a:r>
          </a:p>
          <a:p>
            <a:pPr>
              <a:buFont typeface="Arial" panose="020B0604020202020204" pitchFamily="34" charset="0"/>
              <a:buChar char="•"/>
            </a:pPr>
            <a:r>
              <a:rPr lang="en-US" dirty="0"/>
              <a:t>To optimize performance for real-time use on low-power edge devices without relying on external computing resources.</a:t>
            </a:r>
          </a:p>
          <a:p>
            <a:endParaRPr lang="en-IN" dirty="0"/>
          </a:p>
        </p:txBody>
      </p:sp>
    </p:spTree>
    <p:extLst>
      <p:ext uri="{BB962C8B-B14F-4D97-AF65-F5344CB8AC3E}">
        <p14:creationId xmlns:p14="http://schemas.microsoft.com/office/powerpoint/2010/main" val="39381727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D60BA-F79E-785F-BA78-B8F637A2F3BD}"/>
              </a:ext>
            </a:extLst>
          </p:cNvPr>
          <p:cNvSpPr>
            <a:spLocks noGrp="1"/>
          </p:cNvSpPr>
          <p:nvPr>
            <p:ph type="title"/>
          </p:nvPr>
        </p:nvSpPr>
        <p:spPr/>
        <p:txBody>
          <a:bodyPr/>
          <a:lstStyle/>
          <a:p>
            <a:r>
              <a:rPr lang="en-US" b="1" dirty="0"/>
              <a:t>Significance of the Project</a:t>
            </a:r>
            <a:br>
              <a:rPr lang="en-US" dirty="0"/>
            </a:br>
            <a:endParaRPr lang="en-IN" dirty="0"/>
          </a:p>
        </p:txBody>
      </p:sp>
      <p:sp>
        <p:nvSpPr>
          <p:cNvPr id="3" name="Content Placeholder 2">
            <a:extLst>
              <a:ext uri="{FF2B5EF4-FFF2-40B4-BE49-F238E27FC236}">
                <a16:creationId xmlns:a16="http://schemas.microsoft.com/office/drawing/2014/main" id="{E2BDE57F-2662-7B3F-4316-2A80BC32E49A}"/>
              </a:ext>
            </a:extLst>
          </p:cNvPr>
          <p:cNvSpPr>
            <a:spLocks noGrp="1"/>
          </p:cNvSpPr>
          <p:nvPr>
            <p:ph idx="1"/>
          </p:nvPr>
        </p:nvSpPr>
        <p:spPr/>
        <p:txBody>
          <a:bodyPr/>
          <a:lstStyle/>
          <a:p>
            <a:pPr>
              <a:buFont typeface="Arial" panose="020B0604020202020204" pitchFamily="34" charset="0"/>
              <a:buChar char="•"/>
            </a:pPr>
            <a:r>
              <a:rPr lang="en-US" dirty="0"/>
              <a:t>It empowers visually impaired individuals by offering real-time awareness of their surroundings through audio feedback.</a:t>
            </a:r>
          </a:p>
          <a:p>
            <a:pPr>
              <a:buFont typeface="Arial" panose="020B0604020202020204" pitchFamily="34" charset="0"/>
              <a:buChar char="•"/>
            </a:pPr>
            <a:r>
              <a:rPr lang="en-US" dirty="0"/>
              <a:t>The system combines affordable open-source hardware and software, making it accessible to a wide range of users globally.</a:t>
            </a:r>
          </a:p>
          <a:p>
            <a:pPr>
              <a:buFont typeface="Arial" panose="020B0604020202020204" pitchFamily="34" charset="0"/>
              <a:buChar char="•"/>
            </a:pPr>
            <a:r>
              <a:rPr lang="en-US" dirty="0"/>
              <a:t>This project highlights the potential of AI to build inclusive technologies that directly impact daily life and personal independence.</a:t>
            </a:r>
          </a:p>
          <a:p>
            <a:endParaRPr lang="en-IN" dirty="0"/>
          </a:p>
        </p:txBody>
      </p:sp>
    </p:spTree>
    <p:extLst>
      <p:ext uri="{BB962C8B-B14F-4D97-AF65-F5344CB8AC3E}">
        <p14:creationId xmlns:p14="http://schemas.microsoft.com/office/powerpoint/2010/main" val="4230193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FEB6D-FCAA-CA64-6EC8-B97D1501089A}"/>
              </a:ext>
            </a:extLst>
          </p:cNvPr>
          <p:cNvSpPr>
            <a:spLocks noGrp="1"/>
          </p:cNvSpPr>
          <p:nvPr>
            <p:ph type="title"/>
          </p:nvPr>
        </p:nvSpPr>
        <p:spPr/>
        <p:txBody>
          <a:bodyPr/>
          <a:lstStyle/>
          <a:p>
            <a:r>
              <a:rPr lang="en-US" b="1" dirty="0"/>
              <a:t>Overview of the System</a:t>
            </a:r>
            <a:br>
              <a:rPr lang="en-US" dirty="0"/>
            </a:br>
            <a:endParaRPr lang="en-IN" dirty="0"/>
          </a:p>
        </p:txBody>
      </p:sp>
      <p:sp>
        <p:nvSpPr>
          <p:cNvPr id="3" name="Content Placeholder 2">
            <a:extLst>
              <a:ext uri="{FF2B5EF4-FFF2-40B4-BE49-F238E27FC236}">
                <a16:creationId xmlns:a16="http://schemas.microsoft.com/office/drawing/2014/main" id="{DDFF1238-4A9A-CB06-ABD3-C820F7E7EB19}"/>
              </a:ext>
            </a:extLst>
          </p:cNvPr>
          <p:cNvSpPr>
            <a:spLocks noGrp="1"/>
          </p:cNvSpPr>
          <p:nvPr>
            <p:ph sz="half" idx="1"/>
          </p:nvPr>
        </p:nvSpPr>
        <p:spPr/>
        <p:txBody>
          <a:bodyPr>
            <a:normAutofit lnSpcReduction="10000"/>
          </a:bodyPr>
          <a:lstStyle/>
          <a:p>
            <a:pPr>
              <a:buFont typeface="Arial" panose="020B0604020202020204" pitchFamily="34" charset="0"/>
              <a:buChar char="•"/>
            </a:pPr>
            <a:r>
              <a:rPr lang="en-US" dirty="0"/>
              <a:t>The hardware includes a Raspberry Pi 3B+, Pi Camera, and headphones for capturing images and delivering audio feedback.</a:t>
            </a:r>
          </a:p>
          <a:p>
            <a:pPr>
              <a:buFont typeface="Arial" panose="020B0604020202020204" pitchFamily="34" charset="0"/>
              <a:buChar char="•"/>
            </a:pPr>
            <a:r>
              <a:rPr lang="en-US" dirty="0"/>
              <a:t>The software stack uses TensorFlow’s Object Detection API, a deep learning model, and TTS libraries to process and respond to input.</a:t>
            </a:r>
          </a:p>
          <a:p>
            <a:pPr>
              <a:buFont typeface="Arial" panose="020B0604020202020204" pitchFamily="34" charset="0"/>
              <a:buChar char="•"/>
            </a:pPr>
            <a:r>
              <a:rPr lang="en-US" dirty="0"/>
              <a:t>Training data includes labeled images of household objects, enhancing recognition of items commonly encountered by users.</a:t>
            </a:r>
          </a:p>
          <a:p>
            <a:endParaRPr lang="en-IN" dirty="0"/>
          </a:p>
        </p:txBody>
      </p:sp>
      <p:pic>
        <p:nvPicPr>
          <p:cNvPr id="5" name="Content Placeholder 4">
            <a:extLst>
              <a:ext uri="{FF2B5EF4-FFF2-40B4-BE49-F238E27FC236}">
                <a16:creationId xmlns:a16="http://schemas.microsoft.com/office/drawing/2014/main" id="{BD3BDCE7-1468-8A5E-49FB-374BEFAA15AD}"/>
              </a:ext>
            </a:extLst>
          </p:cNvPr>
          <p:cNvPicPr>
            <a:picLocks noGrp="1" noChangeAspect="1"/>
          </p:cNvPicPr>
          <p:nvPr>
            <p:ph sz="half" idx="2"/>
          </p:nvPr>
        </p:nvPicPr>
        <p:blipFill>
          <a:blip r:embed="rId2"/>
          <a:stretch>
            <a:fillRect/>
          </a:stretch>
        </p:blipFill>
        <p:spPr>
          <a:xfrm>
            <a:off x="5089525" y="2384453"/>
            <a:ext cx="4184650" cy="3433706"/>
          </a:xfrm>
          <a:prstGeom prst="rect">
            <a:avLst/>
          </a:prstGeom>
        </p:spPr>
      </p:pic>
    </p:spTree>
    <p:extLst>
      <p:ext uri="{BB962C8B-B14F-4D97-AF65-F5344CB8AC3E}">
        <p14:creationId xmlns:p14="http://schemas.microsoft.com/office/powerpoint/2010/main" val="3046519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B5730F-620B-FB8E-9603-53C75CCC58C4}"/>
              </a:ext>
            </a:extLst>
          </p:cNvPr>
          <p:cNvSpPr>
            <a:spLocks noGrp="1"/>
          </p:cNvSpPr>
          <p:nvPr>
            <p:ph type="title"/>
          </p:nvPr>
        </p:nvSpPr>
        <p:spPr/>
        <p:txBody>
          <a:bodyPr>
            <a:normAutofit/>
          </a:bodyPr>
          <a:lstStyle/>
          <a:p>
            <a:r>
              <a:rPr lang="en-US" b="1" dirty="0"/>
              <a:t>Introduction to Computer Vision (CV)</a:t>
            </a:r>
            <a:br>
              <a:rPr lang="en-US" dirty="0"/>
            </a:br>
            <a:endParaRPr lang="en-IN" dirty="0"/>
          </a:p>
        </p:txBody>
      </p:sp>
      <p:sp>
        <p:nvSpPr>
          <p:cNvPr id="3" name="Content Placeholder 2">
            <a:extLst>
              <a:ext uri="{FF2B5EF4-FFF2-40B4-BE49-F238E27FC236}">
                <a16:creationId xmlns:a16="http://schemas.microsoft.com/office/drawing/2014/main" id="{9D6B4A5F-F6B3-A4C7-024F-FD077D4A52EC}"/>
              </a:ext>
            </a:extLst>
          </p:cNvPr>
          <p:cNvSpPr>
            <a:spLocks noGrp="1"/>
          </p:cNvSpPr>
          <p:nvPr>
            <p:ph idx="1"/>
          </p:nvPr>
        </p:nvSpPr>
        <p:spPr/>
        <p:txBody>
          <a:bodyPr/>
          <a:lstStyle/>
          <a:p>
            <a:pPr>
              <a:buFont typeface="Arial" panose="020B0604020202020204" pitchFamily="34" charset="0"/>
              <a:buChar char="•"/>
            </a:pPr>
            <a:r>
              <a:rPr lang="en-US" dirty="0"/>
              <a:t>Computer Vision refers to the field of enabling machines to interpret and understand digital images and video streams.</a:t>
            </a:r>
          </a:p>
          <a:p>
            <a:pPr>
              <a:buFont typeface="Arial" panose="020B0604020202020204" pitchFamily="34" charset="0"/>
              <a:buChar char="•"/>
            </a:pPr>
            <a:r>
              <a:rPr lang="en-US" dirty="0"/>
              <a:t>Applications of CV include facial recognition, augmented reality, industrial inspection, and object classification or localization.</a:t>
            </a:r>
          </a:p>
          <a:p>
            <a:pPr>
              <a:buFont typeface="Arial" panose="020B0604020202020204" pitchFamily="34" charset="0"/>
              <a:buChar char="•"/>
            </a:pPr>
            <a:r>
              <a:rPr lang="en-US" dirty="0"/>
              <a:t>The integration of deep learning in CV allows more accurate detection, segmentation, and tracking in complex visual tasks.</a:t>
            </a:r>
          </a:p>
          <a:p>
            <a:endParaRPr lang="en-IN" dirty="0"/>
          </a:p>
        </p:txBody>
      </p:sp>
    </p:spTree>
    <p:extLst>
      <p:ext uri="{BB962C8B-B14F-4D97-AF65-F5344CB8AC3E}">
        <p14:creationId xmlns:p14="http://schemas.microsoft.com/office/powerpoint/2010/main" val="1243137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5C66FC-EAB9-4CE1-1446-698EA70EFF00}"/>
              </a:ext>
            </a:extLst>
          </p:cNvPr>
          <p:cNvSpPr>
            <a:spLocks noGrp="1"/>
          </p:cNvSpPr>
          <p:nvPr>
            <p:ph type="title"/>
          </p:nvPr>
        </p:nvSpPr>
        <p:spPr/>
        <p:txBody>
          <a:bodyPr/>
          <a:lstStyle/>
          <a:p>
            <a:r>
              <a:rPr lang="en-US" b="1" dirty="0"/>
              <a:t>Object Detection vs Classification</a:t>
            </a:r>
            <a:br>
              <a:rPr lang="en-US" dirty="0"/>
            </a:br>
            <a:endParaRPr lang="en-IN" dirty="0"/>
          </a:p>
        </p:txBody>
      </p:sp>
      <p:sp>
        <p:nvSpPr>
          <p:cNvPr id="3" name="Content Placeholder 2">
            <a:extLst>
              <a:ext uri="{FF2B5EF4-FFF2-40B4-BE49-F238E27FC236}">
                <a16:creationId xmlns:a16="http://schemas.microsoft.com/office/drawing/2014/main" id="{631C1492-2912-4282-68E4-E234A26F17B7}"/>
              </a:ext>
            </a:extLst>
          </p:cNvPr>
          <p:cNvSpPr>
            <a:spLocks noGrp="1"/>
          </p:cNvSpPr>
          <p:nvPr>
            <p:ph idx="1"/>
          </p:nvPr>
        </p:nvSpPr>
        <p:spPr/>
        <p:txBody>
          <a:bodyPr/>
          <a:lstStyle/>
          <a:p>
            <a:pPr>
              <a:buFont typeface="Arial" panose="020B0604020202020204" pitchFamily="34" charset="0"/>
              <a:buChar char="•"/>
            </a:pPr>
            <a:r>
              <a:rPr lang="en-US" dirty="0"/>
              <a:t>Image classification identifies the overall category of an image, while object detection locates and labels specific objects within it.</a:t>
            </a:r>
          </a:p>
          <a:p>
            <a:pPr>
              <a:buFont typeface="Arial" panose="020B0604020202020204" pitchFamily="34" charset="0"/>
              <a:buChar char="•"/>
            </a:pPr>
            <a:r>
              <a:rPr lang="en-US" dirty="0"/>
              <a:t>Detection involves predicting bounding boxes and class labels for all objects present in an image.</a:t>
            </a:r>
          </a:p>
          <a:p>
            <a:pPr>
              <a:buFont typeface="Arial" panose="020B0604020202020204" pitchFamily="34" charset="0"/>
              <a:buChar char="•"/>
            </a:pPr>
            <a:r>
              <a:rPr lang="en-US" dirty="0"/>
              <a:t>Unlike classification, detection handles multiple objects and their spatial positions, making it more complex and powerful.</a:t>
            </a:r>
          </a:p>
          <a:p>
            <a:endParaRPr lang="en-IN" dirty="0"/>
          </a:p>
        </p:txBody>
      </p:sp>
    </p:spTree>
    <p:extLst>
      <p:ext uri="{BB962C8B-B14F-4D97-AF65-F5344CB8AC3E}">
        <p14:creationId xmlns:p14="http://schemas.microsoft.com/office/powerpoint/2010/main" val="33206041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520CE-7AF0-34DD-896A-C8EEE01B6515}"/>
              </a:ext>
            </a:extLst>
          </p:cNvPr>
          <p:cNvSpPr>
            <a:spLocks noGrp="1"/>
          </p:cNvSpPr>
          <p:nvPr>
            <p:ph type="title"/>
          </p:nvPr>
        </p:nvSpPr>
        <p:spPr/>
        <p:txBody>
          <a:bodyPr/>
          <a:lstStyle/>
          <a:p>
            <a:r>
              <a:rPr lang="en-US" b="1" dirty="0"/>
              <a:t>Methods of Object Detection</a:t>
            </a:r>
            <a:br>
              <a:rPr lang="en-US" dirty="0"/>
            </a:br>
            <a:endParaRPr lang="en-IN" dirty="0"/>
          </a:p>
        </p:txBody>
      </p:sp>
      <p:sp>
        <p:nvSpPr>
          <p:cNvPr id="3" name="Content Placeholder 2">
            <a:extLst>
              <a:ext uri="{FF2B5EF4-FFF2-40B4-BE49-F238E27FC236}">
                <a16:creationId xmlns:a16="http://schemas.microsoft.com/office/drawing/2014/main" id="{B7152F83-03DC-317C-E069-AA06D2748524}"/>
              </a:ext>
            </a:extLst>
          </p:cNvPr>
          <p:cNvSpPr>
            <a:spLocks noGrp="1"/>
          </p:cNvSpPr>
          <p:nvPr>
            <p:ph idx="1"/>
          </p:nvPr>
        </p:nvSpPr>
        <p:spPr/>
        <p:txBody>
          <a:bodyPr/>
          <a:lstStyle/>
          <a:p>
            <a:pPr>
              <a:buFont typeface="Arial" panose="020B0604020202020204" pitchFamily="34" charset="0"/>
              <a:buChar char="•"/>
            </a:pPr>
            <a:r>
              <a:rPr lang="en-US" dirty="0"/>
              <a:t>Traditional machine learning approaches rely on </a:t>
            </a:r>
            <a:r>
              <a:rPr lang="en-US"/>
              <a:t>handcrafted features.</a:t>
            </a:r>
            <a:endParaRPr lang="en-US" dirty="0"/>
          </a:p>
          <a:p>
            <a:pPr>
              <a:buFont typeface="Arial" panose="020B0604020202020204" pitchFamily="34" charset="0"/>
              <a:buChar char="•"/>
            </a:pPr>
            <a:r>
              <a:rPr lang="en-US" dirty="0"/>
              <a:t>Deep learning methods like YOLO, SSD, and Faster R-CNN automatically learn features through convolutional layers.</a:t>
            </a:r>
          </a:p>
          <a:p>
            <a:pPr>
              <a:buFont typeface="Arial" panose="020B0604020202020204" pitchFamily="34" charset="0"/>
              <a:buChar char="•"/>
            </a:pPr>
            <a:r>
              <a:rPr lang="en-US" dirty="0"/>
              <a:t>For this project, SSD with </a:t>
            </a:r>
            <a:r>
              <a:rPr lang="en-US" dirty="0" err="1"/>
              <a:t>MobileNet</a:t>
            </a:r>
            <a:r>
              <a:rPr lang="en-US" dirty="0"/>
              <a:t> V2 was chosen due to its balance between speed and accuracy on embedded devices.</a:t>
            </a:r>
          </a:p>
          <a:p>
            <a:endParaRPr lang="en-IN" dirty="0"/>
          </a:p>
        </p:txBody>
      </p:sp>
    </p:spTree>
    <p:extLst>
      <p:ext uri="{BB962C8B-B14F-4D97-AF65-F5344CB8AC3E}">
        <p14:creationId xmlns:p14="http://schemas.microsoft.com/office/powerpoint/2010/main" val="4200591618"/>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690</TotalTime>
  <Words>1562</Words>
  <Application>Microsoft Office PowerPoint</Application>
  <PresentationFormat>Widescreen</PresentationFormat>
  <Paragraphs>101</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Times New Roman</vt:lpstr>
      <vt:lpstr>Trebuchet MS</vt:lpstr>
      <vt:lpstr>Wingdings 3</vt:lpstr>
      <vt:lpstr>Facet</vt:lpstr>
      <vt:lpstr>AI Powered Offline Object Detection Device for Visually Impaired User.</vt:lpstr>
      <vt:lpstr>Introduction to Object Detection </vt:lpstr>
      <vt:lpstr>Problem Statement </vt:lpstr>
      <vt:lpstr>Objectives of the Project </vt:lpstr>
      <vt:lpstr>Significance of the Project </vt:lpstr>
      <vt:lpstr>Overview of the System </vt:lpstr>
      <vt:lpstr>Introduction to Computer Vision (CV) </vt:lpstr>
      <vt:lpstr>Object Detection vs Classification </vt:lpstr>
      <vt:lpstr>Methods of Object Detection </vt:lpstr>
      <vt:lpstr>What is Deep Learning? </vt:lpstr>
      <vt:lpstr>Working of Deep Learning Models </vt:lpstr>
      <vt:lpstr>What are Neural Networks? </vt:lpstr>
      <vt:lpstr>Types of Neural Networks </vt:lpstr>
      <vt:lpstr>Convolutional Neural Networks (CNN) </vt:lpstr>
      <vt:lpstr>Proposed Model Setup </vt:lpstr>
      <vt:lpstr>Dataset Preparation </vt:lpstr>
      <vt:lpstr>Training the Model </vt:lpstr>
      <vt:lpstr>Conversion to TensorFlow Lite </vt:lpstr>
      <vt:lpstr>Hardware Components </vt:lpstr>
      <vt:lpstr>Software Requirements </vt:lpstr>
      <vt:lpstr>Performance Analysis </vt:lpstr>
      <vt:lpstr>Conclusion </vt:lpstr>
      <vt:lpstr>Future Scope </vt:lpstr>
      <vt:lpstr>REFERENCECS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Administrator</dc:creator>
  <cp:lastModifiedBy>ahesan zafir</cp:lastModifiedBy>
  <cp:revision>6</cp:revision>
  <dcterms:created xsi:type="dcterms:W3CDTF">2025-04-26T07:40:18Z</dcterms:created>
  <dcterms:modified xsi:type="dcterms:W3CDTF">2025-04-29T11:19:39Z</dcterms:modified>
</cp:coreProperties>
</file>