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3"/>
  </p:handoutMasterIdLst>
  <p:sldIdLst>
    <p:sldId id="299" r:id="rId4"/>
    <p:sldId id="270" r:id="rId5"/>
    <p:sldId id="262" r:id="rId6"/>
    <p:sldId id="273" r:id="rId7"/>
    <p:sldId id="268" r:id="rId8"/>
    <p:sldId id="308" r:id="rId9"/>
    <p:sldId id="309" r:id="rId10"/>
    <p:sldId id="304" r:id="rId11"/>
    <p:sldId id="302" r:id="rId12"/>
    <p:sldId id="303" r:id="rId13"/>
    <p:sldId id="311" r:id="rId14"/>
    <p:sldId id="312" r:id="rId15"/>
    <p:sldId id="271" r:id="rId16"/>
    <p:sldId id="291" r:id="rId17"/>
    <p:sldId id="307" r:id="rId18"/>
    <p:sldId id="265" r:id="rId19"/>
    <p:sldId id="272" r:id="rId20"/>
    <p:sldId id="285" r:id="rId21"/>
    <p:sldId id="26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7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2021-07-10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ratory_data_analysis" TargetMode="External"/><Relationship Id="rId2" Type="http://schemas.openxmlformats.org/officeDocument/2006/relationships/hyperlink" Target="https://www.sas.com/en_us/insights/analytics/machine-learning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AQI over the world </a:t>
            </a:r>
            <a:endParaRPr lang="ko-KR" altLang="en-US" sz="44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3175">
                  <a:solidFill>
                    <a:schemeClr val="accent3"/>
                  </a:solidFill>
                </a:ln>
              </a:rPr>
              <a:t>data mining and machine learning</a:t>
            </a:r>
            <a:endParaRPr lang="en-US" altLang="ko-KR" sz="1100" dirty="0">
              <a:ln w="3175">
                <a:solidFill>
                  <a:schemeClr val="accent3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8CB625-4689-415C-8635-9FFDA8910156}"/>
              </a:ext>
            </a:extLst>
          </p:cNvPr>
          <p:cNvSpPr txBox="1"/>
          <p:nvPr/>
        </p:nvSpPr>
        <p:spPr>
          <a:xfrm>
            <a:off x="3510135" y="1709976"/>
            <a:ext cx="21237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Anastasia Potemkin</a:t>
            </a:r>
          </a:p>
          <a:p>
            <a:pPr algn="ctr"/>
            <a:r>
              <a:rPr lang="en-US" sz="1600" dirty="0"/>
              <a:t>Tal Ben-Zur</a:t>
            </a:r>
          </a:p>
          <a:p>
            <a:pPr algn="ctr"/>
            <a:endParaRPr lang="he-IL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61B9F9B-A2B4-4308-9249-2512D2F9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1" y="31482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31238"/>
            <a:ext cx="9144000" cy="8122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More Scarping</a:t>
            </a:r>
            <a:endParaRPr lang="ko-KR" altLang="en-US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39EFA3A-2500-450C-91F8-6AFE3839D9B9}"/>
              </a:ext>
            </a:extLst>
          </p:cNvPr>
          <p:cNvGrpSpPr/>
          <p:nvPr/>
        </p:nvGrpSpPr>
        <p:grpSpPr>
          <a:xfrm>
            <a:off x="1331640" y="0"/>
            <a:ext cx="1650216" cy="812260"/>
            <a:chOff x="3746892" y="11875"/>
            <a:chExt cx="1650216" cy="812260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3746892" y="11875"/>
              <a:ext cx="1650216" cy="8122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4041648" y="98501"/>
              <a:ext cx="1060704" cy="5543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CFCC1AAF-4636-44AB-96AD-94416BEF0614}"/>
              </a:ext>
            </a:extLst>
          </p:cNvPr>
          <p:cNvGrpSpPr/>
          <p:nvPr/>
        </p:nvGrpSpPr>
        <p:grpSpPr>
          <a:xfrm>
            <a:off x="6011404" y="103306"/>
            <a:ext cx="1650216" cy="812260"/>
            <a:chOff x="3746892" y="11875"/>
            <a:chExt cx="1650216" cy="812260"/>
          </a:xfrm>
        </p:grpSpPr>
        <p:sp>
          <p:nvSpPr>
            <p:cNvPr id="15" name="Isosceles Triangle 5">
              <a:extLst>
                <a:ext uri="{FF2B5EF4-FFF2-40B4-BE49-F238E27FC236}">
                  <a16:creationId xmlns:a16="http://schemas.microsoft.com/office/drawing/2014/main" id="{419E856B-3DEF-429B-A6AE-F396792D291F}"/>
                </a:ext>
              </a:extLst>
            </p:cNvPr>
            <p:cNvSpPr/>
            <p:nvPr/>
          </p:nvSpPr>
          <p:spPr>
            <a:xfrm rot="10800000">
              <a:off x="3746892" y="11875"/>
              <a:ext cx="1650216" cy="8122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Isosceles Triangle 6">
              <a:extLst>
                <a:ext uri="{FF2B5EF4-FFF2-40B4-BE49-F238E27FC236}">
                  <a16:creationId xmlns:a16="http://schemas.microsoft.com/office/drawing/2014/main" id="{25129F82-138E-4FE4-95F1-EBDA689251B6}"/>
                </a:ext>
              </a:extLst>
            </p:cNvPr>
            <p:cNvSpPr/>
            <p:nvPr/>
          </p:nvSpPr>
          <p:spPr>
            <a:xfrm rot="10800000">
              <a:off x="4041648" y="98501"/>
              <a:ext cx="1060704" cy="554360"/>
            </a:xfrm>
            <a:prstGeom prst="triangl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40C63F2-A777-4DD4-833B-231E51F3F4AF}"/>
              </a:ext>
            </a:extLst>
          </p:cNvPr>
          <p:cNvSpPr txBox="1"/>
          <p:nvPr/>
        </p:nvSpPr>
        <p:spPr>
          <a:xfrm>
            <a:off x="2260731" y="406129"/>
            <a:ext cx="46225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We combined all the data into </a:t>
            </a:r>
            <a:r>
              <a:rPr lang="en-US" dirty="0" smtClean="0"/>
              <a:t>two </a:t>
            </a:r>
          </a:p>
          <a:p>
            <a:pPr algn="ctr"/>
            <a:r>
              <a:rPr lang="en-US" dirty="0" smtClean="0"/>
              <a:t>data frames and started roughly analyzing it </a:t>
            </a:r>
          </a:p>
          <a:p>
            <a:endParaRPr lang="he-IL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197982"/>
            <a:ext cx="3299460" cy="27508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" y="1201792"/>
            <a:ext cx="51968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3478"/>
            <a:ext cx="2972181" cy="18787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11710"/>
            <a:ext cx="3117298" cy="1852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869847"/>
            <a:ext cx="465153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Although we didn’t find a strong </a:t>
            </a:r>
            <a:r>
              <a:rPr lang="en-US" dirty="0" smtClean="0"/>
              <a:t>correlation </a:t>
            </a:r>
            <a:r>
              <a:rPr lang="en-US" dirty="0" smtClean="0"/>
              <a:t>between any of the variables, </a:t>
            </a:r>
          </a:p>
          <a:p>
            <a:r>
              <a:rPr lang="en-US" dirty="0" smtClean="0"/>
              <a:t>we’ve definitely seen some kind of it .</a:t>
            </a:r>
          </a:p>
          <a:p>
            <a:endParaRPr lang="en-US" dirty="0"/>
          </a:p>
          <a:p>
            <a:r>
              <a:rPr lang="en-US" dirty="0" smtClean="0"/>
              <a:t>In case of number of motor vehicles per </a:t>
            </a:r>
          </a:p>
          <a:p>
            <a:r>
              <a:rPr lang="en-US" dirty="0" smtClean="0"/>
              <a:t>1k we were surprised to see inverse relation 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787774"/>
            <a:ext cx="417646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After analyzing correlations we ended up with one csv file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09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63638"/>
            <a:ext cx="8071547" cy="28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1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dirty="0"/>
              <a:t> cleaning</a:t>
            </a:r>
            <a:endParaRPr lang="ko-KR" altLang="en-US" dirty="0"/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4296808" y="2496705"/>
            <a:ext cx="550383" cy="5507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3469834" y="343373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3424727" y="1636437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406274" y="1566092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5376314" y="343373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88809" y="144400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Concatenation of all the information into one table while adjusting the columns into a uniform format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184" y="3203880"/>
            <a:ext cx="23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Delete unnecessary characters (“, %, °C, mb)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355" y="1628674"/>
            <a:ext cx="237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Outliners handling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3229902"/>
            <a:ext cx="25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Filter duplicates and empty values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4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4335352"/>
            <a:ext cx="6768752" cy="808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1875"/>
            <a:ext cx="1650216" cy="812260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458627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Outliers Handling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61CE41-CE2F-4921-9B7F-EA6679BF9921}"/>
              </a:ext>
            </a:extLst>
          </p:cNvPr>
          <p:cNvSpPr txBox="1"/>
          <p:nvPr/>
        </p:nvSpPr>
        <p:spPr>
          <a:xfrm>
            <a:off x="1187624" y="824136"/>
            <a:ext cx="695848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we received the final DF, we handled the data. </a:t>
            </a:r>
          </a:p>
          <a:p>
            <a:r>
              <a:rPr lang="en-US" dirty="0"/>
              <a:t>We deleted all the outliers with IQR: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information was filtered from about 58K records to 34K.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2065148-5429-4C93-9655-32624D61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6230"/>
            <a:ext cx="5381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0760B9-9F29-4E3B-B386-7CB3DC4129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3"/>
                </a:solidFill>
                <a:cs typeface="Arial" pitchFamily="34" charset="0"/>
              </a:rPr>
              <a:t>Exploratory data analysis</a:t>
            </a:r>
            <a:endParaRPr lang="en-US" b="1" dirty="0">
              <a:solidFill>
                <a:schemeClr val="accent3"/>
              </a:solidFill>
              <a:cs typeface="Arial" pitchFamily="34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B04033-54B5-4E20-AC64-E08F0516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50186"/>
            <a:ext cx="3779779" cy="249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AEE95CC-8C4C-454A-B667-0CB0D38D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928" y="1995686"/>
            <a:ext cx="2248072" cy="2326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E90AAA6-6286-44A9-9C70-BD375194AD78}"/>
              </a:ext>
            </a:extLst>
          </p:cNvPr>
          <p:cNvSpPr txBox="1"/>
          <p:nvPr/>
        </p:nvSpPr>
        <p:spPr>
          <a:xfrm>
            <a:off x="5076056" y="3507854"/>
            <a:ext cx="381642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 found high correlation between:</a:t>
            </a:r>
          </a:p>
          <a:p>
            <a:r>
              <a:rPr lang="en-US" sz="1400" dirty="0"/>
              <a:t>AQI and Population</a:t>
            </a:r>
          </a:p>
          <a:p>
            <a:r>
              <a:rPr lang="en-US" sz="1400" dirty="0"/>
              <a:t>AQI and Temperature</a:t>
            </a:r>
          </a:p>
          <a:p>
            <a:endParaRPr lang="he-IL" sz="14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B3F2F585-55D2-459F-A373-608697BBF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48" y="1995686"/>
            <a:ext cx="18478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1EA7A0C-F601-4022-A4E9-4A09658495C3}"/>
              </a:ext>
            </a:extLst>
          </p:cNvPr>
          <p:cNvSpPr txBox="1"/>
          <p:nvPr/>
        </p:nvSpPr>
        <p:spPr>
          <a:xfrm>
            <a:off x="274448" y="1111220"/>
            <a:ext cx="379349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We added a column that show if the AQI is good(smaller than 150). </a:t>
            </a:r>
          </a:p>
          <a:p>
            <a:r>
              <a:rPr lang="en-US" sz="1400" dirty="0"/>
              <a:t>We found that the most </a:t>
            </a:r>
            <a:r>
              <a:rPr lang="en-US" sz="1400" dirty="0" smtClean="0"/>
              <a:t>records </a:t>
            </a:r>
            <a:r>
              <a:rPr lang="en-US" sz="1400" dirty="0"/>
              <a:t>are “Good”.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3437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26117" y="1788599"/>
            <a:ext cx="4529562" cy="1387287"/>
            <a:chOff x="3738584" y="816658"/>
            <a:chExt cx="4529562" cy="1387287"/>
          </a:xfrm>
        </p:grpSpPr>
        <p:sp>
          <p:nvSpPr>
            <p:cNvPr id="6" name="TextBox 5"/>
            <p:cNvSpPr txBox="1"/>
            <p:nvPr/>
          </p:nvSpPr>
          <p:spPr>
            <a:xfrm>
              <a:off x="3738584" y="1557614"/>
              <a:ext cx="4529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Using `</a:t>
              </a:r>
              <a:r>
                <a:rPr lang="en-US" sz="1200" dirty="0" err="1"/>
                <a:t>sklearn</a:t>
              </a:r>
              <a:r>
                <a:rPr lang="en-US" sz="1200" dirty="0"/>
                <a:t>` library and logistic regression we were able to train a model that predicts if AQI in a particular city will be </a:t>
              </a:r>
              <a:r>
                <a:rPr lang="en-US" sz="1200" dirty="0" smtClean="0"/>
                <a:t>good</a:t>
              </a:r>
            </a:p>
            <a:p>
              <a:pPr algn="ctr"/>
              <a:r>
                <a:rPr lang="en-US" sz="1200" dirty="0" smtClean="0"/>
                <a:t> </a:t>
              </a:r>
              <a:r>
                <a:rPr lang="en-US" sz="1200" dirty="0"/>
                <a:t>or not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 Placeholder 13"/>
            <p:cNvSpPr txBox="1">
              <a:spLocks/>
            </p:cNvSpPr>
            <p:nvPr/>
          </p:nvSpPr>
          <p:spPr>
            <a:xfrm>
              <a:off x="3738584" y="816658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5"/>
                  </a:solidFill>
                  <a:latin typeface="+mj-lt"/>
                  <a:cs typeface="Arial" pitchFamily="34" charset="0"/>
                </a:rPr>
                <a:t>Machine Learning</a:t>
              </a:r>
              <a:endParaRPr lang="ko-KR" altLang="en-US" sz="3600" b="1" dirty="0">
                <a:solidFill>
                  <a:schemeClr val="accent5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9852" y="3505671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The model was able to find a match between the various variables,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and the AQI as we expected.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accent4"/>
                </a:solidFill>
                <a:cs typeface="Arial" pitchFamily="34" charset="0"/>
              </a:rPr>
              <a:t>94% match</a:t>
            </a:r>
          </a:p>
        </p:txBody>
      </p:sp>
      <p:pic>
        <p:nvPicPr>
          <p:cNvPr id="10" name="מציין מיקום של תמונה 9">
            <a:extLst>
              <a:ext uri="{FF2B5EF4-FFF2-40B4-BE49-F238E27FC236}">
                <a16:creationId xmlns:a16="http://schemas.microsoft.com/office/drawing/2014/main" id="{BB82AC31-B6D1-4579-AF02-85426DB06BF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04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Machine Learning</a:t>
            </a:r>
            <a:r>
              <a:rPr lang="ko-KR" altLang="en-US" b="1" dirty="0">
                <a:solidFill>
                  <a:schemeClr val="accent5"/>
                </a:solidFill>
              </a:rPr>
              <a:t> </a:t>
            </a:r>
            <a:r>
              <a:rPr lang="en-US" altLang="ko-KR" dirty="0"/>
              <a:t>Prosses</a:t>
            </a:r>
            <a:endParaRPr lang="ko-KR" altLang="en-US" dirty="0"/>
          </a:p>
        </p:txBody>
      </p:sp>
      <p:sp>
        <p:nvSpPr>
          <p:cNvPr id="3" name="Right Triangle 2"/>
          <p:cNvSpPr/>
          <p:nvPr/>
        </p:nvSpPr>
        <p:spPr>
          <a:xfrm rot="5400000">
            <a:off x="7669692" y="858321"/>
            <a:ext cx="792090" cy="986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6709223" y="1627831"/>
            <a:ext cx="792090" cy="98640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ight Triangle 9"/>
          <p:cNvSpPr/>
          <p:nvPr/>
        </p:nvSpPr>
        <p:spPr>
          <a:xfrm rot="5400000">
            <a:off x="5722814" y="2409078"/>
            <a:ext cx="792090" cy="9864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Triangle 10"/>
          <p:cNvSpPr/>
          <p:nvPr/>
        </p:nvSpPr>
        <p:spPr>
          <a:xfrm rot="5400000">
            <a:off x="4400194" y="3597440"/>
            <a:ext cx="792090" cy="98640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9"/>
          <p:cNvSpPr/>
          <p:nvPr/>
        </p:nvSpPr>
        <p:spPr>
          <a:xfrm>
            <a:off x="5009893" y="386948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167652" y="1353012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/>
          <p:cNvSpPr/>
          <p:nvPr/>
        </p:nvSpPr>
        <p:spPr>
          <a:xfrm rot="1795255">
            <a:off x="7299704" y="2109135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ed Rectangle 7"/>
          <p:cNvSpPr/>
          <p:nvPr/>
        </p:nvSpPr>
        <p:spPr>
          <a:xfrm>
            <a:off x="6285574" y="3005950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987574"/>
            <a:ext cx="416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 Machine Learning Algorithm - Train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5816" y="1749643"/>
            <a:ext cx="3628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 Machine Learning Algorithm - Predict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1594" y="2546216"/>
            <a:ext cx="237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 for Logistic Regression: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4514" y="3712707"/>
            <a:ext cx="237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4026" y="989436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8223" y="1767377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2420" y="254531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90985" y="3717152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DCCB067-25B5-457E-9030-8BB632E4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37" y="1294938"/>
            <a:ext cx="4143375" cy="3143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E4FAAB9-5061-4424-80D7-EB237E2B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50" y="2108001"/>
            <a:ext cx="2447925" cy="247650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6EA09719-67FE-4B14-815B-1A00454F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10" y="2842509"/>
            <a:ext cx="4568056" cy="820493"/>
          </a:xfrm>
          <a:prstGeom prst="rect">
            <a:avLst/>
          </a:prstGeom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EB82121F-5161-4A31-B499-07D8A63BA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99" y="3989706"/>
            <a:ext cx="2638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EB029C7-FFEB-4ED5-969D-DC4CA7FF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771550"/>
            <a:ext cx="3238500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61D1706-B2F2-4885-B529-6EA0A506F69C}"/>
              </a:ext>
            </a:extLst>
          </p:cNvPr>
          <p:cNvSpPr/>
          <p:nvPr/>
        </p:nvSpPr>
        <p:spPr>
          <a:xfrm>
            <a:off x="1259632" y="0"/>
            <a:ext cx="6624736" cy="627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8894B4-88FC-4437-B39F-98686FCAAF8A}"/>
              </a:ext>
            </a:extLst>
          </p:cNvPr>
          <p:cNvSpPr txBox="1">
            <a:spLocks/>
          </p:cNvSpPr>
          <p:nvPr/>
        </p:nvSpPr>
        <p:spPr>
          <a:xfrm>
            <a:off x="2267744" y="85456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Evaluation 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AD2AAF6-C6D8-45EC-BC27-5BD587DFF674}"/>
              </a:ext>
            </a:extLst>
          </p:cNvPr>
          <p:cNvSpPr txBox="1"/>
          <p:nvPr/>
        </p:nvSpPr>
        <p:spPr>
          <a:xfrm>
            <a:off x="4860032" y="771550"/>
            <a:ext cx="3312368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total number of lists is: 34,732.</a:t>
            </a:r>
          </a:p>
          <a:p>
            <a:r>
              <a:rPr lang="en-US" sz="1400" dirty="0"/>
              <a:t>Of these, we trained 27,784 records,</a:t>
            </a:r>
          </a:p>
          <a:p>
            <a:r>
              <a:rPr lang="en-US" sz="1400" dirty="0"/>
              <a:t>And we did a check on 6,947 records.</a:t>
            </a:r>
          </a:p>
          <a:p>
            <a:endParaRPr lang="en-US" sz="1400" dirty="0"/>
          </a:p>
          <a:p>
            <a:r>
              <a:rPr lang="en-US" sz="1400" dirty="0"/>
              <a:t>From 6,947 records,</a:t>
            </a:r>
          </a:p>
          <a:p>
            <a:r>
              <a:rPr lang="en-US" sz="1400" dirty="0"/>
              <a:t>we were able to predict 6,565 records.</a:t>
            </a:r>
          </a:p>
          <a:p>
            <a:endParaRPr lang="en-US" sz="1400" dirty="0"/>
          </a:p>
          <a:p>
            <a:r>
              <a:rPr lang="en-US" sz="1400" dirty="0"/>
              <a:t>Which are over </a:t>
            </a:r>
            <a:r>
              <a:rPr lang="en-US" b="1" dirty="0">
                <a:solidFill>
                  <a:srgbClr val="92D050"/>
                </a:solidFill>
              </a:rPr>
              <a:t>94% </a:t>
            </a:r>
            <a:r>
              <a:rPr lang="en-US" sz="1400" dirty="0"/>
              <a:t>success.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5696" y="2029672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>
                <a:solidFill>
                  <a:schemeClr val="accent5"/>
                </a:solidFill>
                <a:latin typeface="+mj-lt"/>
              </a:rPr>
              <a:t>Thank </a:t>
            </a:r>
            <a:r>
              <a:rPr lang="en-US" altLang="ko-KR" smtClean="0">
                <a:solidFill>
                  <a:schemeClr val="accent5"/>
                </a:solidFill>
                <a:latin typeface="+mj-lt"/>
              </a:rPr>
              <a:t>you!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research </a:t>
            </a:r>
            <a:r>
              <a:rPr lang="en-US" dirty="0"/>
              <a:t>- intro 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4296" y="1131590"/>
            <a:ext cx="489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Research questions: </a:t>
            </a:r>
            <a:endParaRPr lang="ko-KR" altLang="en-US" sz="1400" b="1" u="sng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1020" y="2919038"/>
            <a:ext cx="48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pattern can we observe and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conclusions can we learn from them? (according to the data)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27039" y="1686491"/>
            <a:ext cx="489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the main cause of air pollution?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Population,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temperature,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factories,amount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cars…)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3120" y="2365106"/>
            <a:ext cx="489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it possible to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air pollution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 particular area?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35144" y="1154835"/>
            <a:ext cx="7230498" cy="1552788"/>
            <a:chOff x="1699240" y="1168566"/>
            <a:chExt cx="7230498" cy="1552788"/>
          </a:xfrm>
        </p:grpSpPr>
        <p:sp>
          <p:nvSpPr>
            <p:cNvPr id="9" name="Chevron 8"/>
            <p:cNvSpPr/>
            <p:nvPr/>
          </p:nvSpPr>
          <p:spPr>
            <a:xfrm>
              <a:off x="1699240" y="1556389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65882" y="1554950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549203" y="1554950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7145513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60464" y="2711301"/>
            <a:ext cx="2072471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Conclusions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9647" y="2690347"/>
            <a:ext cx="1156862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cs typeface="Arial" pitchFamily="34" charset="0"/>
              </a:rPr>
              <a:t>Machine Learning</a:t>
            </a:r>
            <a:endParaRPr lang="en-US" sz="1600" b="1" dirty="0">
              <a:solidFill>
                <a:schemeClr val="accent2"/>
              </a:solidFill>
              <a:cs typeface="Arial" pitchFamily="34" charset="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392" y="2673911"/>
            <a:ext cx="1396467" cy="984885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cs typeface="Arial" pitchFamily="34" charset="0"/>
              </a:rPr>
              <a:t>Exploratory data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cs typeface="Arial" pitchFamily="34" charset="0"/>
              </a:rPr>
              <a:t> analysis</a:t>
            </a:r>
            <a:endParaRPr lang="en-US" sz="1600" b="1" dirty="0">
              <a:solidFill>
                <a:schemeClr val="accent3"/>
              </a:solidFill>
              <a:cs typeface="Arial" pitchFamily="34" charset="0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0365" y="2673911"/>
            <a:ext cx="1624534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cs typeface="Arial" pitchFamily="34" charset="0"/>
              </a:rPr>
              <a:t>Data 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cs typeface="Arial" pitchFamily="34" charset="0"/>
              </a:rPr>
              <a:t>Cleaning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186" y="2673911"/>
            <a:ext cx="1640748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Data Acquisition</a:t>
            </a:r>
          </a:p>
          <a:p>
            <a:pPr algn="ctr"/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943205" y="2317561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0981" y="2317561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0995" y="2304249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73745" y="2304249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64288" y="2318391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EA2BECE-D565-454D-8E20-01FBEDB2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61" y="4128"/>
            <a:ext cx="7524328" cy="88446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research </a:t>
            </a:r>
            <a:r>
              <a:rPr lang="en-US" dirty="0"/>
              <a:t>- intro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Data</a:t>
            </a:r>
            <a:r>
              <a:rPr lang="en-US" dirty="0"/>
              <a:t> sources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1DD4AD-A6CB-4A94-8EFC-4886DE26AC16}"/>
              </a:ext>
            </a:extLst>
          </p:cNvPr>
          <p:cNvSpPr txBox="1"/>
          <p:nvPr/>
        </p:nvSpPr>
        <p:spPr>
          <a:xfrm>
            <a:off x="3813837" y="1015896"/>
            <a:ext cx="4186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Crawling:</a:t>
            </a:r>
            <a:endParaRPr lang="he-IL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5358EFA-38FA-49D9-A262-9F8D5AF97774}"/>
              </a:ext>
            </a:extLst>
          </p:cNvPr>
          <p:cNvGrpSpPr/>
          <p:nvPr/>
        </p:nvGrpSpPr>
        <p:grpSpPr>
          <a:xfrm>
            <a:off x="4526607" y="1620943"/>
            <a:ext cx="4134533" cy="1087776"/>
            <a:chOff x="4530589" y="1303978"/>
            <a:chExt cx="4134533" cy="1087776"/>
          </a:xfrm>
        </p:grpSpPr>
        <p:grpSp>
          <p:nvGrpSpPr>
            <p:cNvPr id="40" name="Group 39"/>
            <p:cNvGrpSpPr/>
            <p:nvPr/>
          </p:nvGrpSpPr>
          <p:grpSpPr>
            <a:xfrm>
              <a:off x="4530589" y="1303978"/>
              <a:ext cx="4058092" cy="277000"/>
              <a:chOff x="4901273" y="2387129"/>
              <a:chExt cx="3692202" cy="19977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65083" y="2387129"/>
                <a:ext cx="3528392" cy="19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https://www.iqair.com/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01273" y="2445726"/>
                <a:ext cx="133533" cy="1106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787074" y="2114756"/>
              <a:ext cx="387804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https://www.indexmundi.com</a:t>
              </a:r>
            </a:p>
          </p:txBody>
        </p:sp>
        <p:sp>
          <p:nvSpPr>
            <p:cNvPr id="69" name="TextBox 40">
              <a:extLst>
                <a:ext uri="{FF2B5EF4-FFF2-40B4-BE49-F238E27FC236}">
                  <a16:creationId xmlns:a16="http://schemas.microsoft.com/office/drawing/2014/main" id="{26877F36-7906-4343-B612-94CFDBF07BFD}"/>
                </a:ext>
              </a:extLst>
            </p:cNvPr>
            <p:cNvSpPr txBox="1"/>
            <p:nvPr/>
          </p:nvSpPr>
          <p:spPr>
            <a:xfrm>
              <a:off x="4719190" y="1730553"/>
              <a:ext cx="387804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https://en.wikipedia.org</a:t>
              </a:r>
            </a:p>
          </p:txBody>
        </p:sp>
      </p:grpSp>
      <p:sp>
        <p:nvSpPr>
          <p:cNvPr id="71" name="TextBox 43">
            <a:extLst>
              <a:ext uri="{FF2B5EF4-FFF2-40B4-BE49-F238E27FC236}">
                <a16:creationId xmlns:a16="http://schemas.microsoft.com/office/drawing/2014/main" id="{94BBBE24-EC8C-4827-B68F-F919BA3C0E2B}"/>
              </a:ext>
            </a:extLst>
          </p:cNvPr>
          <p:cNvSpPr txBox="1"/>
          <p:nvPr/>
        </p:nvSpPr>
        <p:spPr>
          <a:xfrm>
            <a:off x="4783092" y="2799667"/>
            <a:ext cx="387804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https://worldpopulationreview.com/</a:t>
            </a:r>
          </a:p>
        </p:txBody>
      </p:sp>
      <p:sp>
        <p:nvSpPr>
          <p:cNvPr id="72" name="Oval 41">
            <a:extLst>
              <a:ext uri="{FF2B5EF4-FFF2-40B4-BE49-F238E27FC236}">
                <a16:creationId xmlns:a16="http://schemas.microsoft.com/office/drawing/2014/main" id="{7993A366-9227-423B-B6FB-F5C9B257D0CC}"/>
              </a:ext>
            </a:extLst>
          </p:cNvPr>
          <p:cNvSpPr/>
          <p:nvPr/>
        </p:nvSpPr>
        <p:spPr>
          <a:xfrm>
            <a:off x="4526607" y="2860046"/>
            <a:ext cx="146766" cy="153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Oval 41">
            <a:extLst>
              <a:ext uri="{FF2B5EF4-FFF2-40B4-BE49-F238E27FC236}">
                <a16:creationId xmlns:a16="http://schemas.microsoft.com/office/drawing/2014/main" id="{7993A366-9227-423B-B6FB-F5C9B257D0CC}"/>
              </a:ext>
            </a:extLst>
          </p:cNvPr>
          <p:cNvSpPr/>
          <p:nvPr/>
        </p:nvSpPr>
        <p:spPr>
          <a:xfrm>
            <a:off x="4535164" y="2504458"/>
            <a:ext cx="146766" cy="153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Oval 41">
            <a:extLst>
              <a:ext uri="{FF2B5EF4-FFF2-40B4-BE49-F238E27FC236}">
                <a16:creationId xmlns:a16="http://schemas.microsoft.com/office/drawing/2014/main" id="{7993A366-9227-423B-B6FB-F5C9B257D0CC}"/>
              </a:ext>
            </a:extLst>
          </p:cNvPr>
          <p:cNvSpPr/>
          <p:nvPr/>
        </p:nvSpPr>
        <p:spPr>
          <a:xfrm>
            <a:off x="4535164" y="2103325"/>
            <a:ext cx="146766" cy="1533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מציין מיקום של תמונה 36">
            <a:extLst>
              <a:ext uri="{FF2B5EF4-FFF2-40B4-BE49-F238E27FC236}">
                <a16:creationId xmlns:a16="http://schemas.microsoft.com/office/drawing/2014/main" id="{3F0F9588-BF78-4B33-A377-3C4D6CD7907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9135" r="9135"/>
          <a:stretch/>
        </p:blipFill>
        <p:spPr>
          <a:xfrm>
            <a:off x="1403648" y="565187"/>
            <a:ext cx="2991584" cy="2076779"/>
          </a:xfrm>
        </p:spPr>
      </p:pic>
      <p:sp>
        <p:nvSpPr>
          <p:cNvPr id="27" name="TextBox 26"/>
          <p:cNvSpPr txBox="1"/>
          <p:nvPr/>
        </p:nvSpPr>
        <p:spPr>
          <a:xfrm>
            <a:off x="4748770" y="303577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IQAir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-</a:t>
            </a:r>
            <a:r>
              <a:rPr lang="en-US" sz="2800" dirty="0"/>
              <a:t> crawling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A2117717-B197-4DE5-BB88-0A842C3E953E}"/>
              </a:ext>
            </a:extLst>
          </p:cNvPr>
          <p:cNvSpPr txBox="1"/>
          <p:nvPr/>
        </p:nvSpPr>
        <p:spPr>
          <a:xfrm>
            <a:off x="4572000" y="1059582"/>
            <a:ext cx="4464496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We used beautiful soup to crawl the relevant tables from </a:t>
            </a:r>
            <a:r>
              <a:rPr lang="en-US" sz="1600" dirty="0" err="1"/>
              <a:t>IQAir</a:t>
            </a:r>
            <a:r>
              <a:rPr lang="en-US" sz="1600" dirty="0"/>
              <a:t> web.</a:t>
            </a:r>
          </a:p>
          <a:p>
            <a:endParaRPr lang="en-US" sz="1600" dirty="0"/>
          </a:p>
          <a:p>
            <a:r>
              <a:rPr lang="en-US" sz="1600" dirty="0"/>
              <a:t>We did it step by step:</a:t>
            </a:r>
          </a:p>
          <a:p>
            <a:r>
              <a:rPr lang="en-US" sz="1400" dirty="0" smtClean="0"/>
              <a:t>First, searching for </a:t>
            </a:r>
            <a:r>
              <a:rPr lang="en-US" sz="1400" dirty="0"/>
              <a:t>all the </a:t>
            </a:r>
            <a:r>
              <a:rPr lang="en-US" sz="1400" dirty="0" smtClean="0"/>
              <a:t>countries </a:t>
            </a:r>
            <a:r>
              <a:rPr lang="en-US" sz="1400" dirty="0"/>
              <a:t>and </a:t>
            </a:r>
            <a:r>
              <a:rPr lang="en-US" sz="1400" dirty="0" smtClean="0"/>
              <a:t>keeping the</a:t>
            </a:r>
          </a:p>
          <a:p>
            <a:r>
              <a:rPr lang="en-US" sz="1400" dirty="0" smtClean="0"/>
              <a:t>link </a:t>
            </a:r>
            <a:r>
              <a:rPr lang="en-US" sz="1400" dirty="0"/>
              <a:t>for each </a:t>
            </a:r>
            <a:r>
              <a:rPr lang="en-US" sz="1400" dirty="0" smtClean="0"/>
              <a:t>country</a:t>
            </a:r>
            <a:r>
              <a:rPr lang="en-US" sz="1400" dirty="0"/>
              <a:t>.</a:t>
            </a:r>
          </a:p>
          <a:p>
            <a:r>
              <a:rPr lang="en-US" sz="1400" dirty="0"/>
              <a:t>In each link of a country, we found the </a:t>
            </a:r>
            <a:r>
              <a:rPr lang="en-US" sz="1400" dirty="0" smtClean="0"/>
              <a:t>regions and     the </a:t>
            </a:r>
            <a:r>
              <a:rPr lang="en-US" sz="1400" dirty="0"/>
              <a:t>links to regions.</a:t>
            </a:r>
          </a:p>
          <a:p>
            <a:r>
              <a:rPr lang="en-US" sz="1400" dirty="0"/>
              <a:t>In each link of an area, we found the cities and </a:t>
            </a:r>
            <a:r>
              <a:rPr lang="en-US" sz="1400" dirty="0" smtClean="0"/>
              <a:t>city       links , which contained the desired information.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Eventually, from the cities we could find the data:</a:t>
            </a:r>
          </a:p>
          <a:p>
            <a:r>
              <a:rPr lang="en-US" sz="1400" dirty="0"/>
              <a:t>AQI, temperature, humidity, wind and pressure.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4782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483518"/>
            <a:ext cx="43204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At the end we found more than 56,000  points , 56,000 links to send a request    for data.</a:t>
            </a:r>
          </a:p>
          <a:p>
            <a:r>
              <a:rPr lang="en-US" dirty="0" smtClean="0"/>
              <a:t>To speed up the process </a:t>
            </a:r>
            <a:r>
              <a:rPr lang="en-US" dirty="0"/>
              <a:t>we’ve used </a:t>
            </a:r>
            <a:r>
              <a:rPr lang="en-US" dirty="0" smtClean="0"/>
              <a:t>     </a:t>
            </a:r>
            <a:r>
              <a:rPr lang="en-US" dirty="0" err="1" smtClean="0"/>
              <a:t>concurrent.futures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ended up with DB that needed a lot of cleaning ! </a:t>
            </a:r>
          </a:p>
          <a:p>
            <a:endParaRPr lang="he-IL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904" y="2499742"/>
            <a:ext cx="4630688" cy="1576155"/>
          </a:xfrm>
          <a:prstGeom prst="rect">
            <a:avLst/>
          </a:prstGeom>
        </p:spPr>
      </p:pic>
      <p:pic>
        <p:nvPicPr>
          <p:cNvPr id="8" name="Рисунок 7"/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r="6639"/>
          <a:stretch>
            <a:fillRect/>
          </a:stretch>
        </p:blipFill>
        <p:spPr>
          <a:xfrm>
            <a:off x="1403648" y="599290"/>
            <a:ext cx="2991584" cy="2076779"/>
          </a:xfrm>
        </p:spPr>
      </p:pic>
    </p:spTree>
    <p:extLst>
      <p:ext uri="{BB962C8B-B14F-4D97-AF65-F5344CB8AC3E}">
        <p14:creationId xmlns:p14="http://schemas.microsoft.com/office/powerpoint/2010/main" val="51272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wanted more data </a:t>
            </a:r>
            <a:endParaRPr lang="he-IL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>
          <a:xfrm>
            <a:off x="971599" y="1203598"/>
            <a:ext cx="7704857" cy="1728192"/>
          </a:xfrm>
        </p:spPr>
        <p:txBody>
          <a:bodyPr/>
          <a:lstStyle/>
          <a:p>
            <a:r>
              <a:rPr lang="en-US" dirty="0" smtClean="0"/>
              <a:t>According to many sources, the main air pollution factor is </a:t>
            </a:r>
            <a:r>
              <a:rPr lang="en-US" dirty="0"/>
              <a:t>fossil </a:t>
            </a:r>
            <a:r>
              <a:rPr lang="en-US" dirty="0" smtClean="0"/>
              <a:t>fuels burning — such  as coal            and petroleum. But also wood. </a:t>
            </a:r>
          </a:p>
          <a:p>
            <a:r>
              <a:rPr lang="en-US" dirty="0" smtClean="0"/>
              <a:t>So we looked for information to give us perspective on car usage, factories and forests.</a:t>
            </a:r>
          </a:p>
        </p:txBody>
      </p:sp>
    </p:spTree>
    <p:extLst>
      <p:ext uri="{BB962C8B-B14F-4D97-AF65-F5344CB8AC3E}">
        <p14:creationId xmlns:p14="http://schemas.microsoft.com/office/powerpoint/2010/main" val="244927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72000" y="278127"/>
            <a:ext cx="393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Wikipedia-</a:t>
            </a:r>
            <a:r>
              <a:rPr lang="en-US" sz="2800" dirty="0"/>
              <a:t> crawling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60077AC-910F-4244-9AD1-91571CFD15BB}"/>
              </a:ext>
            </a:extLst>
          </p:cNvPr>
          <p:cNvSpPr txBox="1"/>
          <p:nvPr/>
        </p:nvSpPr>
        <p:spPr>
          <a:xfrm>
            <a:off x="0" y="4157097"/>
            <a:ext cx="824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used beautiful soup to crawl the relevant tables from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kipedia</a:t>
            </a:r>
            <a:r>
              <a:rPr lang="en-US" dirty="0"/>
              <a:t> web</a:t>
            </a:r>
            <a:endParaRPr lang="he-IL" dirty="0"/>
          </a:p>
        </p:txBody>
      </p:sp>
      <p:pic>
        <p:nvPicPr>
          <p:cNvPr id="19" name="מציין מיקום של תמונה 18">
            <a:extLst>
              <a:ext uri="{FF2B5EF4-FFF2-40B4-BE49-F238E27FC236}">
                <a16:creationId xmlns:a16="http://schemas.microsoft.com/office/drawing/2014/main" id="{E8FCD06C-AEF5-4F41-8740-1A50A9B091B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/>
          <a:srcRect t="10158" b="10158"/>
          <a:stretch/>
        </p:blipFill>
        <p:spPr>
          <a:xfrm>
            <a:off x="1406525" y="590550"/>
            <a:ext cx="2992438" cy="2078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מציין מיקום של תמונה 29">
            <a:extLst>
              <a:ext uri="{FF2B5EF4-FFF2-40B4-BE49-F238E27FC236}">
                <a16:creationId xmlns:a16="http://schemas.microsoft.com/office/drawing/2014/main" id="{5508DD1A-2571-4A9B-BB94-63B9B63C7E88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/>
          <a:srcRect t="19389" b="19389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833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90" y="903524"/>
            <a:ext cx="6290574" cy="31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99992" y="26869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Indexmundi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worldpopulationreview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-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/>
              <a:t>crawling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4" name="מציין מיקום של תמונה 13">
            <a:extLst>
              <a:ext uri="{FF2B5EF4-FFF2-40B4-BE49-F238E27FC236}">
                <a16:creationId xmlns:a16="http://schemas.microsoft.com/office/drawing/2014/main" id="{BF7D4F15-C2C0-46B5-A4FC-C5E7EF4529F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/>
          <a:srcRect l="500" r="500"/>
          <a:stretch/>
        </p:blipFill>
        <p:spPr/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60077AC-910F-4244-9AD1-91571CFD15BB}"/>
              </a:ext>
            </a:extLst>
          </p:cNvPr>
          <p:cNvSpPr txBox="1"/>
          <p:nvPr/>
        </p:nvSpPr>
        <p:spPr>
          <a:xfrm>
            <a:off x="0" y="4157097"/>
            <a:ext cx="824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used beautiful soup to crawl the relevant tables.</a:t>
            </a:r>
            <a:endParaRPr lang="he-IL" dirty="0"/>
          </a:p>
        </p:txBody>
      </p:sp>
      <p:pic>
        <p:nvPicPr>
          <p:cNvPr id="31" name="מציין מיקום של תמונה 30">
            <a:extLst>
              <a:ext uri="{FF2B5EF4-FFF2-40B4-BE49-F238E27FC236}">
                <a16:creationId xmlns:a16="http://schemas.microsoft.com/office/drawing/2014/main" id="{527E202A-4EE2-404B-8846-8C39065B6AE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/>
          <a:srcRect l="1242" r="1242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520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620</Words>
  <Application>Microsoft Office PowerPoint</Application>
  <PresentationFormat>Экран (16:9)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Malgun Gothic</vt:lpstr>
      <vt:lpstr>Arial</vt:lpstr>
      <vt:lpstr>Arial Unicode MS</vt:lpstr>
      <vt:lpstr>Cover and End Slide Master</vt:lpstr>
      <vt:lpstr>Contents Slide Master</vt:lpstr>
      <vt:lpstr>Section Break Slide Master</vt:lpstr>
      <vt:lpstr>AQI over the world </vt:lpstr>
      <vt:lpstr>Our research - intro </vt:lpstr>
      <vt:lpstr>Our research - intro </vt:lpstr>
      <vt:lpstr>Data sources</vt:lpstr>
      <vt:lpstr>Презентация PowerPoint</vt:lpstr>
      <vt:lpstr>Презентация PowerPoint</vt:lpstr>
      <vt:lpstr>But we wanted more data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Data cleaning</vt:lpstr>
      <vt:lpstr>Презентация PowerPoint</vt:lpstr>
      <vt:lpstr>Презентация PowerPoint</vt:lpstr>
      <vt:lpstr>Презентация PowerPoint</vt:lpstr>
      <vt:lpstr>Machine Learning Prosses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Анастасия</cp:lastModifiedBy>
  <cp:revision>110</cp:revision>
  <dcterms:created xsi:type="dcterms:W3CDTF">2016-12-01T00:32:25Z</dcterms:created>
  <dcterms:modified xsi:type="dcterms:W3CDTF">2021-07-10T16:48:16Z</dcterms:modified>
</cp:coreProperties>
</file>