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4" r:id="rId4"/>
    <p:sldId id="258" r:id="rId5"/>
    <p:sldId id="273" r:id="rId6"/>
    <p:sldId id="265" r:id="rId7"/>
    <p:sldId id="259" r:id="rId8"/>
    <p:sldId id="266" r:id="rId9"/>
    <p:sldId id="269" r:id="rId10"/>
    <p:sldId id="270" r:id="rId11"/>
    <p:sldId id="271" r:id="rId12"/>
    <p:sldId id="272" r:id="rId13"/>
    <p:sldId id="267" r:id="rId14"/>
    <p:sldId id="260" r:id="rId15"/>
    <p:sldId id="261"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91" d="100"/>
          <a:sy n="91" d="100"/>
        </p:scale>
        <p:origin x="585" y="5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6AF61-AB3D-4470-A8DA-A534DEB7F2A3}"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68CB5-7018-4F0C-9F7E-1E5715F49E83}" type="slidenum">
              <a:rPr lang="en-US" smtClean="0"/>
              <a:t>‹#›</a:t>
            </a:fld>
            <a:endParaRPr lang="en-US"/>
          </a:p>
        </p:txBody>
      </p:sp>
    </p:spTree>
    <p:extLst>
      <p:ext uri="{BB962C8B-B14F-4D97-AF65-F5344CB8AC3E}">
        <p14:creationId xmlns:p14="http://schemas.microsoft.com/office/powerpoint/2010/main" val="409999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68CB5-7018-4F0C-9F7E-1E5715F49E83}" type="slidenum">
              <a:rPr lang="en-US" smtClean="0"/>
              <a:t>1</a:t>
            </a:fld>
            <a:endParaRPr lang="en-US"/>
          </a:p>
        </p:txBody>
      </p:sp>
    </p:spTree>
    <p:extLst>
      <p:ext uri="{BB962C8B-B14F-4D97-AF65-F5344CB8AC3E}">
        <p14:creationId xmlns:p14="http://schemas.microsoft.com/office/powerpoint/2010/main" val="71646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סלע:</a:t>
            </a:r>
          </a:p>
          <a:p>
            <a:pPr marL="228600" indent="-228600">
              <a:buAutoNum type="arabicPeriod"/>
            </a:pPr>
            <a:r>
              <a:rPr lang="he-IL" dirty="0"/>
              <a:t>הפיתוח מאוד אסטטי ומודרני </a:t>
            </a:r>
          </a:p>
          <a:p>
            <a:pPr marL="228600" indent="-228600">
              <a:buAutoNum type="arabicPeriod"/>
            </a:pPr>
            <a:r>
              <a:rPr lang="he-IL" dirty="0"/>
              <a:t>שילבנו לעיצוב את </a:t>
            </a:r>
            <a:r>
              <a:rPr lang="en-US" dirty="0"/>
              <a:t>CHAKRA</a:t>
            </a:r>
            <a:r>
              <a:rPr lang="he-IL" dirty="0"/>
              <a:t> </a:t>
            </a:r>
            <a:r>
              <a:rPr lang="en-US" dirty="0"/>
              <a:t>UI</a:t>
            </a:r>
            <a:endParaRPr lang="he-IL" dirty="0"/>
          </a:p>
          <a:p>
            <a:pPr marL="228600" indent="-228600">
              <a:buAutoNum type="arabicPeriod"/>
            </a:pPr>
            <a:r>
              <a:rPr lang="he-IL" dirty="0"/>
              <a:t>האתר ריספונסיבי ומתאים לכל הפלטפורמות</a:t>
            </a:r>
          </a:p>
          <a:p>
            <a:pPr marL="228600" indent="-228600">
              <a:buAutoNum type="arabicPeriod"/>
            </a:pP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14</a:t>
            </a:fld>
            <a:endParaRPr lang="en-US"/>
          </a:p>
        </p:txBody>
      </p:sp>
    </p:spTree>
    <p:extLst>
      <p:ext uri="{BB962C8B-B14F-4D97-AF65-F5344CB8AC3E}">
        <p14:creationId xmlns:p14="http://schemas.microsoft.com/office/powerpoint/2010/main" val="273112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סלע:</a:t>
            </a:r>
          </a:p>
          <a:p>
            <a:r>
              <a:rPr lang="he-IL" dirty="0"/>
              <a:t>תוצאות:</a:t>
            </a:r>
          </a:p>
          <a:p>
            <a:pPr marL="228600" indent="-228600">
              <a:buAutoNum type="arabicPeriod"/>
            </a:pPr>
            <a:r>
              <a:rPr lang="he-IL" dirty="0"/>
              <a:t>התוצאות מהירות האתר עובד בצורה מהירה ואיכותית</a:t>
            </a:r>
          </a:p>
          <a:p>
            <a:pPr marL="228600" indent="-228600">
              <a:buAutoNum type="arabicPeriod"/>
            </a:pPr>
            <a:r>
              <a:rPr lang="he-IL" dirty="0"/>
              <a:t>המערכת נוחה לשימוש של יוזרים ונותנת מענה לבעיות שהצגנו בתחילת המצגת</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Tailored recommendations lead to a better coffee experience.</a:t>
            </a:r>
          </a:p>
          <a:p>
            <a:pPr marL="228600" indent="-228600">
              <a:buAutoNum type="arabicPeriod"/>
            </a:pPr>
            <a:endParaRPr lang="he-IL" dirty="0"/>
          </a:p>
        </p:txBody>
      </p:sp>
      <p:sp>
        <p:nvSpPr>
          <p:cNvPr id="4" name="Slide Number Placeholder 3"/>
          <p:cNvSpPr>
            <a:spLocks noGrp="1"/>
          </p:cNvSpPr>
          <p:nvPr>
            <p:ph type="sldNum" sz="quarter" idx="5"/>
          </p:nvPr>
        </p:nvSpPr>
        <p:spPr/>
        <p:txBody>
          <a:bodyPr/>
          <a:lstStyle/>
          <a:p>
            <a:fld id="{EDF68CB5-7018-4F0C-9F7E-1E5715F49E83}" type="slidenum">
              <a:rPr lang="en-US" smtClean="0"/>
              <a:t>15</a:t>
            </a:fld>
            <a:endParaRPr lang="en-US"/>
          </a:p>
        </p:txBody>
      </p:sp>
    </p:spTree>
    <p:extLst>
      <p:ext uri="{BB962C8B-B14F-4D97-AF65-F5344CB8AC3E}">
        <p14:creationId xmlns:p14="http://schemas.microsoft.com/office/powerpoint/2010/main" val="387216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אחיגד:</a:t>
            </a:r>
          </a:p>
          <a:p>
            <a:r>
              <a:rPr lang="he-IL" dirty="0"/>
              <a:t>פיצרים אפשריים בעתיד:</a:t>
            </a:r>
          </a:p>
          <a:p>
            <a:pPr marL="228600" indent="-228600">
              <a:buAutoNum type="arabicPeriod"/>
            </a:pPr>
            <a:r>
              <a:rPr lang="he-IL" dirty="0"/>
              <a:t>המערכת סקלבילית ופתוחה להרחבה</a:t>
            </a:r>
          </a:p>
          <a:p>
            <a:pPr marL="228600" indent="-228600">
              <a:buAutoNum type="arabicPeriod"/>
            </a:pPr>
            <a:r>
              <a:rPr lang="he-IL" dirty="0"/>
              <a:t>קיימת אפשרות להוסיף עוד ערים ולהוסיף עוד מודלים </a:t>
            </a:r>
          </a:p>
          <a:p>
            <a:pPr marL="228600" indent="-228600">
              <a:buAutoNum type="arabicPeriod"/>
            </a:pPr>
            <a:r>
              <a:rPr lang="he-IL" dirty="0"/>
              <a:t>ואפשר גם להתחשב בנתונים נוספים מגוגל שהם לא תמונות </a:t>
            </a:r>
          </a:p>
          <a:p>
            <a:pPr marL="228600" indent="-228600">
              <a:buAutoNum type="arabicPeriod"/>
            </a:pPr>
            <a:r>
              <a:rPr lang="he-IL" dirty="0"/>
              <a:t>כמו המלצות שונות או דירוגים</a:t>
            </a:r>
          </a:p>
          <a:p>
            <a:pPr marL="228600" indent="-228600">
              <a:buAutoNum type="arabicPeriod"/>
            </a:pPr>
            <a:r>
              <a:rPr lang="he-IL" dirty="0"/>
              <a:t>ניתוח טקסט וכו</a:t>
            </a: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16</a:t>
            </a:fld>
            <a:endParaRPr lang="en-US"/>
          </a:p>
        </p:txBody>
      </p:sp>
    </p:spTree>
    <p:extLst>
      <p:ext uri="{BB962C8B-B14F-4D97-AF65-F5344CB8AC3E}">
        <p14:creationId xmlns:p14="http://schemas.microsoft.com/office/powerpoint/2010/main" val="148473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אחיגד:</a:t>
            </a:r>
          </a:p>
          <a:p>
            <a:pPr marL="228600" indent="-228600">
              <a:buAutoNum type="arabicPeriod"/>
            </a:pPr>
            <a:r>
              <a:rPr lang="he-IL" dirty="0"/>
              <a:t>תיאור הבעיה</a:t>
            </a:r>
          </a:p>
          <a:p>
            <a:pPr marL="228600" indent="-228600">
              <a:buAutoNum type="arabicPeriod"/>
            </a:pPr>
            <a:r>
              <a:rPr lang="he-IL" dirty="0"/>
              <a:t>להדגיש את החסרונות של הפתרונות שקיימים היום בשוק: כמו גוגל מפס, חוות דעת הם של אנשים שלא מומחים לקפה</a:t>
            </a:r>
          </a:p>
          <a:p>
            <a:pPr marL="228600" indent="-228600">
              <a:buAutoNum type="arabicPeriod"/>
            </a:pPr>
            <a:r>
              <a:rPr lang="he-IL" dirty="0"/>
              <a:t>לקוח יכול בהמלצה שלו להתייחס לעוד אלמנטים בבית הקפה שלא קשורים בהכרח לאיכות הקפה</a:t>
            </a:r>
          </a:p>
          <a:p>
            <a:pPr marL="0" indent="0">
              <a:buNone/>
            </a:pPr>
            <a:r>
              <a:rPr lang="he-IL" dirty="0"/>
              <a:t>לכל לקוח יש בחירה משלו וכרגע קיים קושי להתאים בין העדפות הלקוח לבין בית הקפה המתאים להעדפות אלו</a:t>
            </a: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2</a:t>
            </a:fld>
            <a:endParaRPr lang="en-US"/>
          </a:p>
        </p:txBody>
      </p:sp>
    </p:spTree>
    <p:extLst>
      <p:ext uri="{BB962C8B-B14F-4D97-AF65-F5344CB8AC3E}">
        <p14:creationId xmlns:p14="http://schemas.microsoft.com/office/powerpoint/2010/main" val="95817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סלע:</a:t>
            </a:r>
          </a:p>
          <a:p>
            <a:pPr marL="228600" indent="-228600">
              <a:buAutoNum type="arabicPeriod"/>
            </a:pPr>
            <a:r>
              <a:rPr lang="he-IL" dirty="0"/>
              <a:t>בנינו אתר אינטרנט שעונה בדיוק על הצרכים האלו</a:t>
            </a:r>
          </a:p>
          <a:p>
            <a:pPr marL="228600" indent="-228600">
              <a:buAutoNum type="arabicPeriod"/>
            </a:pPr>
            <a:r>
              <a:rPr lang="he-IL" dirty="0"/>
              <a:t>מצד אחד לתת ליוזר חופש להעדפות שלו</a:t>
            </a:r>
          </a:p>
          <a:p>
            <a:pPr marL="228600" indent="-228600">
              <a:buAutoNum type="arabicPeriod"/>
            </a:pPr>
            <a:r>
              <a:rPr lang="he-IL" dirty="0"/>
              <a:t>מצד שני לשמור על דירוג איכותי של קפה שנגזר מפרמטרים סוביקטיבים</a:t>
            </a:r>
          </a:p>
          <a:p>
            <a:pPr marL="228600" indent="-228600">
              <a:buAutoNum type="arabicPeriod"/>
            </a:pPr>
            <a:r>
              <a:rPr lang="he-IL" dirty="0"/>
              <a:t>ניתנת האפשרות ללקוח לבחור מיקום ואת סוג הקפה והאם ירצה לשבת או לקחת</a:t>
            </a:r>
          </a:p>
          <a:p>
            <a:pPr marL="228600" indent="-228600">
              <a:buAutoNum type="arabicPeriod"/>
            </a:pPr>
            <a:r>
              <a:rPr lang="he-IL" dirty="0"/>
              <a:t>המערכת מתחברת לגוגל מפס כדי לשאוב נתנוים על בתי קפה מאותו המיקום שבחר הלקוח</a:t>
            </a:r>
          </a:p>
          <a:p>
            <a:pPr marL="228600" indent="-228600">
              <a:buAutoNum type="arabicPeriod"/>
            </a:pPr>
            <a:r>
              <a:rPr lang="he-IL" dirty="0"/>
              <a:t>המערכת מעבדת את הנתנוים השונים שקיבלה ומיצרת המלצות לבתי קפה באותו אזור </a:t>
            </a:r>
          </a:p>
          <a:p>
            <a:pPr marL="228600" indent="-228600">
              <a:buAutoNum type="arabicPeriod"/>
            </a:pPr>
            <a:r>
              <a:rPr lang="he-IL" dirty="0"/>
              <a:t>בצורה נעימה לעין המשתמש </a:t>
            </a:r>
            <a:r>
              <a:rPr lang="en-US" dirty="0"/>
              <a:t>UX</a:t>
            </a:r>
            <a:endParaRPr lang="he-IL" dirty="0"/>
          </a:p>
        </p:txBody>
      </p:sp>
      <p:sp>
        <p:nvSpPr>
          <p:cNvPr id="4" name="Slide Number Placeholder 3"/>
          <p:cNvSpPr>
            <a:spLocks noGrp="1"/>
          </p:cNvSpPr>
          <p:nvPr>
            <p:ph type="sldNum" sz="quarter" idx="5"/>
          </p:nvPr>
        </p:nvSpPr>
        <p:spPr/>
        <p:txBody>
          <a:bodyPr/>
          <a:lstStyle/>
          <a:p>
            <a:fld id="{EDF68CB5-7018-4F0C-9F7E-1E5715F49E83}" type="slidenum">
              <a:rPr lang="en-US" smtClean="0"/>
              <a:t>3</a:t>
            </a:fld>
            <a:endParaRPr lang="en-US"/>
          </a:p>
        </p:txBody>
      </p:sp>
    </p:spTree>
    <p:extLst>
      <p:ext uri="{BB962C8B-B14F-4D97-AF65-F5344CB8AC3E}">
        <p14:creationId xmlns:p14="http://schemas.microsoft.com/office/powerpoint/2010/main" val="304195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אחיגד:</a:t>
            </a:r>
          </a:p>
          <a:p>
            <a:pPr marL="228600" indent="-228600">
              <a:buAutoNum type="arabicPeriod"/>
            </a:pPr>
            <a:r>
              <a:rPr lang="he-IL" dirty="0"/>
              <a:t>איך המערכת עובדת?</a:t>
            </a:r>
          </a:p>
          <a:p>
            <a:pPr marL="228600" indent="-228600">
              <a:buAutoNum type="arabicPeriod"/>
            </a:pPr>
            <a:r>
              <a:rPr lang="he-IL" dirty="0"/>
              <a:t>המערכת מסווגת את התמונות באופן הבא</a:t>
            </a:r>
          </a:p>
          <a:p>
            <a:pPr marL="228600" indent="-228600">
              <a:buAutoNum type="arabicPeriod"/>
            </a:pPr>
            <a:r>
              <a:rPr lang="he-IL" dirty="0"/>
              <a:t>בודקת האם התמונה מכילה קפה</a:t>
            </a:r>
          </a:p>
          <a:p>
            <a:pPr marL="228600" indent="-228600">
              <a:buAutoNum type="arabicPeriod"/>
            </a:pPr>
            <a:r>
              <a:rPr lang="he-IL" dirty="0"/>
              <a:t>מסווגת את איכות הקפה לפי פרמטרים שונים:</a:t>
            </a:r>
          </a:p>
          <a:p>
            <a:pPr marL="228600" indent="-228600">
              <a:buAutoNum type="arabicPeriod"/>
            </a:pPr>
            <a:r>
              <a:rPr lang="he-IL" dirty="0"/>
              <a:t>קרמה, איך הגישו אותו, סוג הכוס, סוג הקפה, </a:t>
            </a:r>
          </a:p>
          <a:p>
            <a:pPr marL="228600" indent="-228600">
              <a:buAutoNum type="arabicPeriod"/>
            </a:pPr>
            <a:r>
              <a:rPr lang="he-IL" dirty="0"/>
              <a:t>התאמה לרצון הלקוח</a:t>
            </a:r>
          </a:p>
          <a:p>
            <a:pPr marL="228600" indent="-228600">
              <a:buAutoNum type="arabicPeriod"/>
            </a:pPr>
            <a:r>
              <a:rPr lang="he-IL" dirty="0"/>
              <a:t>כעת נסביר את כל הקומפוננטות</a:t>
            </a: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4</a:t>
            </a:fld>
            <a:endParaRPr lang="en-US"/>
          </a:p>
        </p:txBody>
      </p:sp>
    </p:spTree>
    <p:extLst>
      <p:ext uri="{BB962C8B-B14F-4D97-AF65-F5344CB8AC3E}">
        <p14:creationId xmlns:p14="http://schemas.microsoft.com/office/powerpoint/2010/main" val="230746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סלע:</a:t>
            </a:r>
          </a:p>
          <a:p>
            <a:r>
              <a:rPr lang="he-IL" dirty="0"/>
              <a:t>איך הפלואו עובד</a:t>
            </a:r>
          </a:p>
          <a:p>
            <a:r>
              <a:rPr lang="he-IL" dirty="0"/>
              <a:t>1. לקרוא את השקף ולהצביע על הקומפוננטות המתאימות</a:t>
            </a: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5</a:t>
            </a:fld>
            <a:endParaRPr lang="en-US"/>
          </a:p>
        </p:txBody>
      </p:sp>
    </p:spTree>
    <p:extLst>
      <p:ext uri="{BB962C8B-B14F-4D97-AF65-F5344CB8AC3E}">
        <p14:creationId xmlns:p14="http://schemas.microsoft.com/office/powerpoint/2010/main" val="81693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he-IL" dirty="0"/>
              <a:t>כניסה לאתר</a:t>
            </a:r>
          </a:p>
          <a:p>
            <a:pPr marL="228600" indent="-228600">
              <a:buAutoNum type="arabicPeriod"/>
            </a:pPr>
            <a:r>
              <a:rPr lang="en-US" dirty="0"/>
              <a:t>ABOUT</a:t>
            </a:r>
            <a:endParaRPr lang="he-IL" dirty="0"/>
          </a:p>
          <a:p>
            <a:pPr marL="228600" indent="-228600">
              <a:buAutoNum type="arabicPeriod"/>
            </a:pPr>
            <a:r>
              <a:rPr lang="he-IL" dirty="0"/>
              <a:t>קפוצינו לשבת נתניה</a:t>
            </a:r>
          </a:p>
          <a:p>
            <a:pPr marL="228600" indent="-228600">
              <a:buAutoNum type="arabicPeriod"/>
            </a:pPr>
            <a:r>
              <a:rPr lang="he-IL" dirty="0"/>
              <a:t>קפוצינו לקחת תל אביב</a:t>
            </a:r>
          </a:p>
          <a:p>
            <a:pPr marL="228600" indent="-228600">
              <a:buAutoNum type="arabicPeriod"/>
            </a:pPr>
            <a:r>
              <a:rPr lang="he-IL" dirty="0"/>
              <a:t>אספרסו לשבת תל אביב</a:t>
            </a:r>
          </a:p>
          <a:p>
            <a:pPr marL="228600" indent="-228600">
              <a:buAutoNum type="arabicPeriod"/>
            </a:pPr>
            <a:r>
              <a:rPr lang="he-IL" dirty="0"/>
              <a:t>להסביר איך המערכת נותנת את הציון</a:t>
            </a:r>
          </a:p>
          <a:p>
            <a:pPr marL="228600" indent="-228600">
              <a:buAutoNum type="arabicPeriod"/>
            </a:pPr>
            <a:r>
              <a:rPr lang="he-IL" dirty="0"/>
              <a:t>להראות קורלציה בין הדירוג בגוגל ולבין הדירוג של האתר</a:t>
            </a:r>
          </a:p>
          <a:p>
            <a:pPr marL="228600" indent="-228600">
              <a:buAutoNum type="arabicPeriod"/>
            </a:pPr>
            <a:r>
              <a:rPr lang="he-IL" dirty="0"/>
              <a:t>להדגיש את חווית המשתמש באתר</a:t>
            </a:r>
          </a:p>
        </p:txBody>
      </p:sp>
      <p:sp>
        <p:nvSpPr>
          <p:cNvPr id="4" name="Slide Number Placeholder 3"/>
          <p:cNvSpPr>
            <a:spLocks noGrp="1"/>
          </p:cNvSpPr>
          <p:nvPr>
            <p:ph type="sldNum" sz="quarter" idx="5"/>
          </p:nvPr>
        </p:nvSpPr>
        <p:spPr/>
        <p:txBody>
          <a:bodyPr/>
          <a:lstStyle/>
          <a:p>
            <a:fld id="{EDF68CB5-7018-4F0C-9F7E-1E5715F49E83}" type="slidenum">
              <a:rPr lang="en-US" smtClean="0"/>
              <a:t>6</a:t>
            </a:fld>
            <a:endParaRPr lang="en-US"/>
          </a:p>
        </p:txBody>
      </p:sp>
    </p:spTree>
    <p:extLst>
      <p:ext uri="{BB962C8B-B14F-4D97-AF65-F5344CB8AC3E}">
        <p14:creationId xmlns:p14="http://schemas.microsoft.com/office/powerpoint/2010/main" val="321790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אחיגד:</a:t>
            </a:r>
          </a:p>
          <a:p>
            <a:pPr marL="228600" indent="-228600">
              <a:buAutoNum type="arabicPeriod"/>
            </a:pPr>
            <a:r>
              <a:rPr lang="he-IL" dirty="0"/>
              <a:t>זהו תחילת הפרויקט ברמה הטכנולוגית</a:t>
            </a:r>
          </a:p>
          <a:p>
            <a:pPr marL="228600" indent="-228600">
              <a:buAutoNum type="arabicPeriod"/>
            </a:pPr>
            <a:r>
              <a:rPr lang="he-IL" dirty="0"/>
              <a:t>הבעיה הראשונה הייתה איך לזהות קפה מתמונה</a:t>
            </a:r>
          </a:p>
          <a:p>
            <a:pPr marL="228600" indent="-228600">
              <a:buAutoNum type="arabicPeriod"/>
            </a:pPr>
            <a:r>
              <a:rPr lang="he-IL" dirty="0"/>
              <a:t>משכנו תמונות מהאינטרנט </a:t>
            </a:r>
            <a:r>
              <a:rPr lang="en-US" dirty="0"/>
              <a:t>V</a:t>
            </a:r>
            <a:r>
              <a:rPr lang="he-IL" dirty="0"/>
              <a:t>7</a:t>
            </a:r>
          </a:p>
          <a:p>
            <a:pPr marL="228600" indent="-228600">
              <a:buAutoNum type="arabicPeriod"/>
            </a:pPr>
            <a:r>
              <a:rPr lang="he-IL" dirty="0"/>
              <a:t>אימנו את המודל על זיהוי כוסות קפה</a:t>
            </a:r>
          </a:p>
          <a:p>
            <a:pPr marL="228600" indent="-228600">
              <a:buAutoNum type="arabicPeriod"/>
            </a:pPr>
            <a:r>
              <a:rPr lang="he-IL" dirty="0"/>
              <a:t>לייבל שהיה למודל והפכנו אותו למודל בינארי לזיהוי הקפה </a:t>
            </a:r>
            <a:r>
              <a:rPr lang="en-US" dirty="0"/>
              <a:t>FAINTUNING</a:t>
            </a:r>
            <a:endParaRPr lang="he-IL" dirty="0"/>
          </a:p>
          <a:p>
            <a:pPr marL="228600" indent="-228600">
              <a:buAutoNum type="arabicPeriod"/>
            </a:pPr>
            <a:r>
              <a:rPr lang="he-IL" dirty="0"/>
              <a:t>המודל הנל משלב מהירות יוצאת דופן ורמת דיוק גבוה.</a:t>
            </a:r>
          </a:p>
        </p:txBody>
      </p:sp>
      <p:sp>
        <p:nvSpPr>
          <p:cNvPr id="4" name="Slide Number Placeholder 3"/>
          <p:cNvSpPr>
            <a:spLocks noGrp="1"/>
          </p:cNvSpPr>
          <p:nvPr>
            <p:ph type="sldNum" sz="quarter" idx="5"/>
          </p:nvPr>
        </p:nvSpPr>
        <p:spPr/>
        <p:txBody>
          <a:bodyPr/>
          <a:lstStyle/>
          <a:p>
            <a:fld id="{EDF68CB5-7018-4F0C-9F7E-1E5715F49E83}" type="slidenum">
              <a:rPr lang="en-US" smtClean="0"/>
              <a:t>7</a:t>
            </a:fld>
            <a:endParaRPr lang="en-US"/>
          </a:p>
        </p:txBody>
      </p:sp>
    </p:spTree>
    <p:extLst>
      <p:ext uri="{BB962C8B-B14F-4D97-AF65-F5344CB8AC3E}">
        <p14:creationId xmlns:p14="http://schemas.microsoft.com/office/powerpoint/2010/main" val="414459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אחיד:</a:t>
            </a:r>
          </a:p>
          <a:p>
            <a:pPr marL="228600" indent="-228600">
              <a:buAutoNum type="arabicPeriod"/>
            </a:pPr>
            <a:r>
              <a:rPr lang="he-IL" dirty="0"/>
              <a:t>הגדרנו מה הם הפיצרים שיעזרו לנו להגיד מהו קפה טוב ללקוח</a:t>
            </a:r>
          </a:p>
          <a:p>
            <a:pPr marL="228600" indent="-228600">
              <a:buAutoNum type="arabicPeriod"/>
            </a:pPr>
            <a:r>
              <a:rPr lang="he-IL" dirty="0"/>
              <a:t>הבאנו שלכל לקוח יש העדפות שונות לקפה וגם לזה נתנו ביטוי</a:t>
            </a:r>
          </a:p>
          <a:p>
            <a:pPr marL="228600" indent="-228600">
              <a:buAutoNum type="arabicPeriod"/>
            </a:pPr>
            <a:r>
              <a:rPr lang="he-IL" dirty="0"/>
              <a:t>סיווגנו ידנית 700 תמונות ולאחר אוגמנטציה הגענו ל10,000 תמונות</a:t>
            </a:r>
          </a:p>
          <a:p>
            <a:pPr marL="228600" indent="-228600">
              <a:buAutoNum type="arabicPeriod"/>
            </a:pPr>
            <a:r>
              <a:rPr lang="he-IL" dirty="0"/>
              <a:t>יש לציין שגם הכמות הזאת יחסית קטנה</a:t>
            </a:r>
          </a:p>
          <a:p>
            <a:pPr marL="228600" indent="-228600">
              <a:buAutoNum type="arabicPeriod"/>
            </a:pPr>
            <a:r>
              <a:rPr lang="he-IL" dirty="0"/>
              <a:t>אולם, היולו8 הצליח להתגבר על הקושי של כמות התמונות</a:t>
            </a:r>
          </a:p>
          <a:p>
            <a:pPr marL="228600" indent="-228600">
              <a:buAutoNum type="arabicPeriod"/>
            </a:pPr>
            <a:r>
              <a:rPr lang="he-IL" dirty="0"/>
              <a:t>אימנו 4 מודלים שונים שבעזרתם הערכנו את איכות הקפה של התמונה</a:t>
            </a:r>
          </a:p>
          <a:p>
            <a:pPr marL="228600" indent="-228600">
              <a:buAutoNum type="arabicPeriod"/>
            </a:pPr>
            <a:r>
              <a:rPr lang="he-IL" dirty="0"/>
              <a:t>כל התוצאות שנראה מתייחסות לטסטים שנעשו על תמונות של קפה בלבד!</a:t>
            </a:r>
          </a:p>
          <a:p>
            <a:pPr marL="228600" indent="-228600">
              <a:buAutoNum type="arabicPeriod"/>
            </a:pPr>
            <a:r>
              <a:rPr lang="he-IL" dirty="0"/>
              <a:t>הנחה הגיונים בהתחשב שאנחנו מבצעים זיהוי אובייקט של קפה ומפלטרים תמונות לא רלוונטיות למודל</a:t>
            </a:r>
            <a:endParaRPr lang="LID4096" dirty="0"/>
          </a:p>
        </p:txBody>
      </p:sp>
      <p:sp>
        <p:nvSpPr>
          <p:cNvPr id="4" name="Slide Number Placeholder 3"/>
          <p:cNvSpPr>
            <a:spLocks noGrp="1"/>
          </p:cNvSpPr>
          <p:nvPr>
            <p:ph type="sldNum" sz="quarter" idx="5"/>
          </p:nvPr>
        </p:nvSpPr>
        <p:spPr/>
        <p:txBody>
          <a:bodyPr/>
          <a:lstStyle/>
          <a:p>
            <a:fld id="{EDF68CB5-7018-4F0C-9F7E-1E5715F49E83}" type="slidenum">
              <a:rPr lang="en-US" smtClean="0"/>
              <a:t>8</a:t>
            </a:fld>
            <a:endParaRPr lang="en-US"/>
          </a:p>
        </p:txBody>
      </p:sp>
    </p:spTree>
    <p:extLst>
      <p:ext uri="{BB962C8B-B14F-4D97-AF65-F5344CB8AC3E}">
        <p14:creationId xmlns:p14="http://schemas.microsoft.com/office/powerpoint/2010/main" val="223816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סלע:</a:t>
            </a:r>
          </a:p>
          <a:p>
            <a:pPr marL="228600" indent="-228600">
              <a:buAutoNum type="arabicPeriod"/>
            </a:pPr>
            <a:r>
              <a:rPr lang="he-IL" dirty="0"/>
              <a:t>טכנולוגיות שהשתמשנו בהם:</a:t>
            </a:r>
          </a:p>
          <a:p>
            <a:pPr marL="228600" indent="-228600">
              <a:buAutoNum type="arabicPeriod"/>
            </a:pPr>
            <a:r>
              <a:rPr lang="he-IL" dirty="0"/>
              <a:t>גוגל מפס, מה הוא נותן</a:t>
            </a:r>
          </a:p>
          <a:p>
            <a:pPr marL="228600" indent="-228600">
              <a:buAutoNum type="arabicPeriod"/>
            </a:pPr>
            <a:r>
              <a:rPr lang="he-IL" dirty="0"/>
              <a:t>מה המגבלות דל גוגל מפס (כסף)</a:t>
            </a:r>
          </a:p>
          <a:p>
            <a:pPr marL="228600" indent="-228600">
              <a:buAutoNum type="arabicPeriod"/>
            </a:pPr>
            <a:r>
              <a:rPr lang="he-IL" dirty="0"/>
              <a:t>לפרונט </a:t>
            </a:r>
            <a:r>
              <a:rPr lang="en-US" dirty="0"/>
              <a:t>REACT</a:t>
            </a:r>
            <a:r>
              <a:rPr lang="he-IL" dirty="0"/>
              <a:t>  </a:t>
            </a:r>
            <a:r>
              <a:rPr lang="en-US" dirty="0"/>
              <a:t>JS</a:t>
            </a:r>
            <a:endParaRPr lang="he-IL" dirty="0"/>
          </a:p>
          <a:p>
            <a:pPr marL="228600" indent="-228600">
              <a:buAutoNum type="arabicPeriod"/>
            </a:pPr>
            <a:r>
              <a:rPr lang="he-IL" dirty="0"/>
              <a:t>בימנו </a:t>
            </a:r>
            <a:r>
              <a:rPr lang="en-US" dirty="0"/>
              <a:t>REACT</a:t>
            </a:r>
            <a:r>
              <a:rPr lang="he-IL" dirty="0"/>
              <a:t> היא מהטכנולוגיות המתקדמות  עבור </a:t>
            </a:r>
            <a:r>
              <a:rPr lang="en-US" dirty="0"/>
              <a:t>UI</a:t>
            </a:r>
            <a:endParaRPr lang="he-IL" dirty="0"/>
          </a:p>
          <a:p>
            <a:pPr marL="228600" indent="-228600">
              <a:buAutoNum type="arabicPeriod"/>
            </a:pPr>
            <a:r>
              <a:rPr lang="he-IL" dirty="0"/>
              <a:t>ישנם הרבה קומפוננטות מוכנות ועיצובים מוכנים, אנימציות ואייקונים מוכנים מה שמקל מאוד על הפיתוח ומביא לתוצאות יפות שמגדילות את חווית המשתמש</a:t>
            </a:r>
          </a:p>
          <a:p>
            <a:pPr marL="228600" indent="-228600">
              <a:buAutoNum type="arabicPeriod"/>
            </a:pPr>
            <a:r>
              <a:rPr lang="he-IL" dirty="0"/>
              <a:t>ל </a:t>
            </a:r>
            <a:r>
              <a:rPr lang="en-US" dirty="0"/>
              <a:t>PYTHON</a:t>
            </a:r>
            <a:r>
              <a:rPr lang="he-IL" dirty="0"/>
              <a:t> באקנד שרת </a:t>
            </a:r>
            <a:r>
              <a:rPr lang="en-US" dirty="0"/>
              <a:t>FLASK</a:t>
            </a:r>
            <a:endParaRPr lang="he-IL" dirty="0"/>
          </a:p>
          <a:p>
            <a:pPr marL="228600" indent="-228600">
              <a:buAutoNum type="arabicPeriod"/>
            </a:pPr>
            <a:r>
              <a:rPr lang="he-IL" dirty="0"/>
              <a:t>שרת קל מהיר נוח לתפעול פשוט </a:t>
            </a:r>
            <a:r>
              <a:rPr lang="en-US" dirty="0"/>
              <a:t>ROUTES</a:t>
            </a:r>
            <a:endParaRPr lang="he-IL" dirty="0"/>
          </a:p>
          <a:p>
            <a:pPr marL="228600" indent="-228600">
              <a:buAutoNum type="arabicPeriod"/>
            </a:pPr>
            <a:r>
              <a:rPr lang="en-US" dirty="0"/>
              <a:t>REST</a:t>
            </a:r>
            <a:r>
              <a:rPr lang="he-IL" dirty="0"/>
              <a:t> </a:t>
            </a:r>
            <a:r>
              <a:rPr lang="en-US" dirty="0"/>
              <a:t>API</a:t>
            </a:r>
            <a:endParaRPr lang="he-IL" dirty="0"/>
          </a:p>
          <a:p>
            <a:pPr marL="228600" indent="-228600">
              <a:buAutoNum type="arabicPeriod"/>
            </a:pPr>
            <a:r>
              <a:rPr lang="he-IL" dirty="0"/>
              <a:t>היה נוח להשתמש בצד שרת בפייתון כי המודלים פותחו גם הם בפייתון יולו8 וכו</a:t>
            </a:r>
          </a:p>
          <a:p>
            <a:pPr marL="228600" indent="-228600">
              <a:buAutoNum type="arabicPeriod"/>
            </a:pPr>
            <a:endParaRPr lang="he-IL" dirty="0"/>
          </a:p>
        </p:txBody>
      </p:sp>
      <p:sp>
        <p:nvSpPr>
          <p:cNvPr id="4" name="Slide Number Placeholder 3"/>
          <p:cNvSpPr>
            <a:spLocks noGrp="1"/>
          </p:cNvSpPr>
          <p:nvPr>
            <p:ph type="sldNum" sz="quarter" idx="5"/>
          </p:nvPr>
        </p:nvSpPr>
        <p:spPr/>
        <p:txBody>
          <a:bodyPr/>
          <a:lstStyle/>
          <a:p>
            <a:fld id="{EDF68CB5-7018-4F0C-9F7E-1E5715F49E83}" type="slidenum">
              <a:rPr lang="en-US" smtClean="0"/>
              <a:t>13</a:t>
            </a:fld>
            <a:endParaRPr lang="en-US"/>
          </a:p>
        </p:txBody>
      </p:sp>
    </p:spTree>
    <p:extLst>
      <p:ext uri="{BB962C8B-B14F-4D97-AF65-F5344CB8AC3E}">
        <p14:creationId xmlns:p14="http://schemas.microsoft.com/office/powerpoint/2010/main" val="233006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15699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89988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717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18938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28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15022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86572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00714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1416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3221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0683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7874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55723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96485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66337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2542C-4B24-4FB3-B2B5-432FB7F3D19F}" type="datetimeFigureOut">
              <a:rPr lang="LID4096" smtClean="0"/>
              <a:t>09/14/2024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64819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A2542C-4B24-4FB3-B2B5-432FB7F3D19F}" type="datetimeFigureOut">
              <a:rPr lang="LID4096" smtClean="0"/>
              <a:t>09/14/2024</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956A28-072D-4E9C-B698-D7DF48A70205}" type="slidenum">
              <a:rPr lang="LID4096" smtClean="0"/>
              <a:t>‹#›</a:t>
            </a:fld>
            <a:endParaRPr lang="LID4096"/>
          </a:p>
        </p:txBody>
      </p:sp>
    </p:spTree>
    <p:extLst>
      <p:ext uri="{BB962C8B-B14F-4D97-AF65-F5344CB8AC3E}">
        <p14:creationId xmlns:p14="http://schemas.microsoft.com/office/powerpoint/2010/main" val="850863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omersela1010@gmail.com" TargetMode="External"/><Relationship Id="rId2" Type="http://schemas.openxmlformats.org/officeDocument/2006/relationships/hyperlink" Target="mailto:ahigad.genish@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517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AC55-2674-ED1D-B6AD-2733B93BC59B}"/>
              </a:ext>
            </a:extLst>
          </p:cNvPr>
          <p:cNvSpPr>
            <a:spLocks noGrp="1"/>
          </p:cNvSpPr>
          <p:nvPr>
            <p:ph type="ctrTitle"/>
          </p:nvPr>
        </p:nvSpPr>
        <p:spPr>
          <a:xfrm>
            <a:off x="-969344" y="173503"/>
            <a:ext cx="12192000" cy="1185882"/>
          </a:xfrm>
        </p:spPr>
        <p:txBody>
          <a:bodyPr/>
          <a:lstStyle/>
          <a:p>
            <a:pPr algn="ctr" rtl="1">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Project No. 606 - Bar Ilan University</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Software Development</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2800" b="1" kern="100" dirty="0">
                <a:effectLst/>
                <a:latin typeface="Aptos" panose="020B0004020202020204" pitchFamily="34" charset="0"/>
                <a:ea typeface="Aptos" panose="020B0004020202020204" pitchFamily="34" charset="0"/>
                <a:cs typeface="Arial" panose="020B0604020202020204" pitchFamily="34" charset="0"/>
              </a:rPr>
              <a:t>Café recommendation system for coffee enthusiastic</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A68FE7-6352-3EF5-3C3C-FFFD718BF80B}"/>
              </a:ext>
            </a:extLst>
          </p:cNvPr>
          <p:cNvSpPr>
            <a:spLocks noGrp="1"/>
          </p:cNvSpPr>
          <p:nvPr>
            <p:ph type="subTitle" idx="1"/>
          </p:nvPr>
        </p:nvSpPr>
        <p:spPr>
          <a:xfrm>
            <a:off x="1366346" y="4882999"/>
            <a:ext cx="7766936" cy="413320"/>
          </a:xfrm>
        </p:spPr>
        <p:txBody>
          <a:bodyPr>
            <a:normAutofit fontScale="92500" lnSpcReduction="10000"/>
          </a:bodyPr>
          <a:lstStyle/>
          <a:p>
            <a:pPr algn="ctr"/>
            <a:r>
              <a:rPr lang="sv-SE" sz="2400" b="1" dirty="0">
                <a:solidFill>
                  <a:schemeClr val="tx2">
                    <a:lumMod val="75000"/>
                  </a:schemeClr>
                </a:solidFill>
              </a:rPr>
              <a:t>Omer Sela &amp; Ahigad Genish</a:t>
            </a:r>
          </a:p>
          <a:p>
            <a:pPr algn="ctr"/>
            <a:endParaRPr lang="sv-SE" b="1" dirty="0"/>
          </a:p>
          <a:p>
            <a:pPr algn="ctr"/>
            <a:endParaRPr lang="sv-SE" b="1" dirty="0"/>
          </a:p>
        </p:txBody>
      </p:sp>
      <p:pic>
        <p:nvPicPr>
          <p:cNvPr id="4" name="תמונה 1">
            <a:extLst>
              <a:ext uri="{FF2B5EF4-FFF2-40B4-BE49-F238E27FC236}">
                <a16:creationId xmlns:a16="http://schemas.microsoft.com/office/drawing/2014/main" id="{173832DB-6BAB-7BA5-AB65-DD341974D226}"/>
              </a:ext>
            </a:extLst>
          </p:cNvPr>
          <p:cNvPicPr>
            <a:picLocks noChangeAspect="1"/>
          </p:cNvPicPr>
          <p:nvPr/>
        </p:nvPicPr>
        <p:blipFill>
          <a:blip r:embed="rId3"/>
          <a:stretch>
            <a:fillRect/>
          </a:stretch>
        </p:blipFill>
        <p:spPr>
          <a:xfrm>
            <a:off x="3626447" y="1330234"/>
            <a:ext cx="3152140" cy="2882265"/>
          </a:xfrm>
          <a:prstGeom prst="rect">
            <a:avLst/>
          </a:prstGeom>
        </p:spPr>
      </p:pic>
      <p:sp>
        <p:nvSpPr>
          <p:cNvPr id="5" name="Subtitle 2">
            <a:extLst>
              <a:ext uri="{FF2B5EF4-FFF2-40B4-BE49-F238E27FC236}">
                <a16:creationId xmlns:a16="http://schemas.microsoft.com/office/drawing/2014/main" id="{A5888722-E325-236C-7CCF-C0D9654BD0F0}"/>
              </a:ext>
            </a:extLst>
          </p:cNvPr>
          <p:cNvSpPr txBox="1">
            <a:spLocks/>
          </p:cNvSpPr>
          <p:nvPr/>
        </p:nvSpPr>
        <p:spPr>
          <a:xfrm>
            <a:off x="1319049" y="4369608"/>
            <a:ext cx="7766936" cy="41332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Elevating Coffee Discovery to a New Level of Quality</a:t>
            </a:r>
          </a:p>
          <a:p>
            <a:pPr algn="ctr"/>
            <a:endParaRPr lang="LID4096" dirty="0"/>
          </a:p>
        </p:txBody>
      </p:sp>
      <p:sp>
        <p:nvSpPr>
          <p:cNvPr id="6" name="Subtitle 2">
            <a:extLst>
              <a:ext uri="{FF2B5EF4-FFF2-40B4-BE49-F238E27FC236}">
                <a16:creationId xmlns:a16="http://schemas.microsoft.com/office/drawing/2014/main" id="{204D32CE-A88D-4933-2855-81773C9CE0C3}"/>
              </a:ext>
            </a:extLst>
          </p:cNvPr>
          <p:cNvSpPr txBox="1">
            <a:spLocks/>
          </p:cNvSpPr>
          <p:nvPr/>
        </p:nvSpPr>
        <p:spPr>
          <a:xfrm>
            <a:off x="208230" y="5660088"/>
            <a:ext cx="5887770" cy="413320"/>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indent="0" algn="l" rtl="1" eaLnBrk="1" latinLnBrk="0" hangingPunct="1">
              <a:lnSpc>
                <a:spcPct val="107000"/>
              </a:lnSpc>
              <a:spcBef>
                <a:spcPts val="1000"/>
              </a:spcBef>
              <a:spcAft>
                <a:spcPts val="800"/>
              </a:spcAft>
            </a:pPr>
            <a:r>
              <a:rPr lang="en-US" sz="5600" b="1" u="sng"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Project Supervisors</a:t>
            </a:r>
            <a:r>
              <a:rPr lang="en-US" sz="5600" u="sng"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a:t>
            </a: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          </a:t>
            </a:r>
            <a:endParaRPr lang="en-US" sz="5600" dirty="0">
              <a:effectLst/>
            </a:endParaRPr>
          </a:p>
          <a:p>
            <a:pPr marL="0" indent="0" algn="l" rtl="1" eaLnBrk="1" latinLnBrk="0" hangingPunct="1">
              <a:lnSpc>
                <a:spcPct val="107000"/>
              </a:lnSpc>
              <a:spcBef>
                <a:spcPts val="1000"/>
              </a:spcBef>
              <a:spcAft>
                <a:spcPts val="800"/>
              </a:spcAft>
            </a:pP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Professor </a:t>
            </a:r>
            <a:r>
              <a:rPr lang="en-US" sz="5600" kern="100" dirty="0" err="1">
                <a:solidFill>
                  <a:srgbClr val="7F7F7F"/>
                </a:solidFill>
                <a:effectLst/>
                <a:latin typeface="Aptos" panose="020B0004020202020204" pitchFamily="34" charset="0"/>
                <a:ea typeface="Aptos" panose="020B0004020202020204" pitchFamily="34" charset="0"/>
                <a:cs typeface="Arial" panose="020B0604020202020204" pitchFamily="34" charset="0"/>
              </a:rPr>
              <a:t>Gelles</a:t>
            </a: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 Ran   </a:t>
            </a:r>
            <a:endParaRPr lang="en-US" sz="5600" dirty="0">
              <a:effectLst/>
            </a:endParaRPr>
          </a:p>
          <a:p>
            <a:pPr marL="0" indent="0" algn="l" rtl="1" eaLnBrk="1" latinLnBrk="0" hangingPunct="1">
              <a:lnSpc>
                <a:spcPct val="107000"/>
              </a:lnSpc>
              <a:spcBef>
                <a:spcPts val="1000"/>
              </a:spcBef>
              <a:spcAft>
                <a:spcPts val="800"/>
              </a:spcAft>
            </a:pP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Professor Cohen </a:t>
            </a:r>
            <a:r>
              <a:rPr lang="en-US" sz="5600" kern="100" dirty="0" err="1">
                <a:solidFill>
                  <a:srgbClr val="7F7F7F"/>
                </a:solidFill>
                <a:effectLst/>
                <a:latin typeface="Aptos" panose="020B0004020202020204" pitchFamily="34" charset="0"/>
                <a:ea typeface="Aptos" panose="020B0004020202020204" pitchFamily="34" charset="0"/>
                <a:cs typeface="Arial" panose="020B0604020202020204" pitchFamily="34" charset="0"/>
              </a:rPr>
              <a:t>Izack</a:t>
            </a:r>
            <a:endParaRPr lang="en-US" sz="5600" dirty="0">
              <a:effectLst/>
            </a:endParaRPr>
          </a:p>
          <a:p>
            <a:pPr algn="l"/>
            <a:endParaRPr lang="sv-SE" b="1" dirty="0"/>
          </a:p>
          <a:p>
            <a:pPr algn="ctr"/>
            <a:endParaRPr lang="sv-SE" b="1" dirty="0"/>
          </a:p>
        </p:txBody>
      </p:sp>
    </p:spTree>
    <p:extLst>
      <p:ext uri="{BB962C8B-B14F-4D97-AF65-F5344CB8AC3E}">
        <p14:creationId xmlns:p14="http://schemas.microsoft.com/office/powerpoint/2010/main" val="415648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199A71-6F22-30C7-C56B-C5EEB4E2054B}"/>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E954C1E8-9BD9-F670-0CD7-FE81822E32DA}"/>
              </a:ext>
            </a:extLst>
          </p:cNvPr>
          <p:cNvSpPr txBox="1"/>
          <p:nvPr/>
        </p:nvSpPr>
        <p:spPr>
          <a:xfrm>
            <a:off x="410407" y="1375971"/>
            <a:ext cx="5015245" cy="2380139"/>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Crema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whether the given coffee cup contains crema, an indicator of coffee quality and freshness.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95%.</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089ACFE-77FC-183D-C80E-D2CEFCF13836}"/>
              </a:ext>
            </a:extLst>
          </p:cNvPr>
          <p:cNvPicPr>
            <a:picLocks noChangeAspect="1"/>
          </p:cNvPicPr>
          <p:nvPr/>
        </p:nvPicPr>
        <p:blipFill>
          <a:blip r:embed="rId2"/>
          <a:stretch>
            <a:fillRect/>
          </a:stretch>
        </p:blipFill>
        <p:spPr>
          <a:xfrm>
            <a:off x="6275763" y="2398256"/>
            <a:ext cx="5774347" cy="4352922"/>
          </a:xfrm>
          <a:prstGeom prst="rect">
            <a:avLst/>
          </a:prstGeom>
        </p:spPr>
      </p:pic>
    </p:spTree>
    <p:extLst>
      <p:ext uri="{BB962C8B-B14F-4D97-AF65-F5344CB8AC3E}">
        <p14:creationId xmlns:p14="http://schemas.microsoft.com/office/powerpoint/2010/main" val="84493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D7DAB9-A432-69B2-B5B1-98D4C929EA58}"/>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53625403-E0CE-1D5C-836F-7581EC887EC4}"/>
              </a:ext>
            </a:extLst>
          </p:cNvPr>
          <p:cNvSpPr txBox="1"/>
          <p:nvPr/>
        </p:nvSpPr>
        <p:spPr>
          <a:xfrm>
            <a:off x="900994" y="887240"/>
            <a:ext cx="4958524" cy="3026470"/>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Cup Type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identifies whether the coffee cup is intended for takeaway (disposable) or if it is served in a ceramic or glass cup, which can impact the drinking experience.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96%.</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0980CF5-05B5-64E1-B694-51ABE0FDB353}"/>
              </a:ext>
            </a:extLst>
          </p:cNvPr>
          <p:cNvPicPr>
            <a:picLocks noChangeAspect="1"/>
          </p:cNvPicPr>
          <p:nvPr/>
        </p:nvPicPr>
        <p:blipFill>
          <a:blip r:embed="rId2"/>
          <a:stretch>
            <a:fillRect/>
          </a:stretch>
        </p:blipFill>
        <p:spPr>
          <a:xfrm>
            <a:off x="6096000" y="2237444"/>
            <a:ext cx="5910824" cy="4466404"/>
          </a:xfrm>
          <a:prstGeom prst="rect">
            <a:avLst/>
          </a:prstGeom>
        </p:spPr>
      </p:pic>
    </p:spTree>
    <p:extLst>
      <p:ext uri="{BB962C8B-B14F-4D97-AF65-F5344CB8AC3E}">
        <p14:creationId xmlns:p14="http://schemas.microsoft.com/office/powerpoint/2010/main" val="258869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CA3371-5AF3-76A6-C459-9346AFB583B7}"/>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C59A3A62-17BA-F249-2536-A7D20FF1D4F5}"/>
              </a:ext>
            </a:extLst>
          </p:cNvPr>
          <p:cNvSpPr txBox="1"/>
          <p:nvPr/>
        </p:nvSpPr>
        <p:spPr>
          <a:xfrm>
            <a:off x="748593" y="1160509"/>
            <a:ext cx="4243821" cy="3303468"/>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Serving Style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whether the coffee cup is served with a saucer or spoon, elements that enhance the customer’s experience.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97%.</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94C3210-4AC6-7010-212E-56C1F3D9731C}"/>
              </a:ext>
            </a:extLst>
          </p:cNvPr>
          <p:cNvPicPr>
            <a:picLocks noChangeAspect="1"/>
          </p:cNvPicPr>
          <p:nvPr/>
        </p:nvPicPr>
        <p:blipFill>
          <a:blip r:embed="rId2"/>
          <a:stretch>
            <a:fillRect/>
          </a:stretch>
        </p:blipFill>
        <p:spPr>
          <a:xfrm>
            <a:off x="5743904" y="2239824"/>
            <a:ext cx="6164625" cy="4340888"/>
          </a:xfrm>
          <a:prstGeom prst="rect">
            <a:avLst/>
          </a:prstGeom>
        </p:spPr>
      </p:pic>
    </p:spTree>
    <p:extLst>
      <p:ext uri="{BB962C8B-B14F-4D97-AF65-F5344CB8AC3E}">
        <p14:creationId xmlns:p14="http://schemas.microsoft.com/office/powerpoint/2010/main" val="373935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F383E1-BCD6-81B6-606D-1A1F6602645B}"/>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E35B80A1-95F4-A86C-A7CD-0F3A776E6FC0}"/>
              </a:ext>
            </a:extLst>
          </p:cNvPr>
          <p:cNvSpPr txBox="1"/>
          <p:nvPr/>
        </p:nvSpPr>
        <p:spPr>
          <a:xfrm>
            <a:off x="801143" y="1044895"/>
            <a:ext cx="8772807" cy="1420902"/>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Google Maps:</a:t>
            </a:r>
          </a:p>
          <a:p>
            <a:r>
              <a:rPr lang="en-US" dirty="0"/>
              <a:t>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Leverage the Google Maps API to retrieve coffee shop locations and images, 	 enabling a comprehensive evaluation of coffee quality.</a:t>
            </a:r>
          </a:p>
        </p:txBody>
      </p:sp>
      <p:sp>
        <p:nvSpPr>
          <p:cNvPr id="6" name="TextBox 5">
            <a:extLst>
              <a:ext uri="{FF2B5EF4-FFF2-40B4-BE49-F238E27FC236}">
                <a16:creationId xmlns:a16="http://schemas.microsoft.com/office/drawing/2014/main" id="{2081197E-B5AF-9840-D130-396B408E0DE3}"/>
              </a:ext>
            </a:extLst>
          </p:cNvPr>
          <p:cNvSpPr txBox="1"/>
          <p:nvPr/>
        </p:nvSpPr>
        <p:spPr>
          <a:xfrm>
            <a:off x="801144" y="3041230"/>
            <a:ext cx="8772807" cy="1420902"/>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React &amp; Flask:</a:t>
            </a:r>
          </a:p>
          <a:p>
            <a:pPr>
              <a:buClr>
                <a:schemeClr val="accent2"/>
              </a:buClr>
            </a:pPr>
            <a:r>
              <a:rPr lang="en-US" dirty="0"/>
              <a:t>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Deploy the system as a website using React for the frontend and Flask with   Python for the backend server</a:t>
            </a:r>
          </a:p>
        </p:txBody>
      </p:sp>
    </p:spTree>
    <p:extLst>
      <p:ext uri="{BB962C8B-B14F-4D97-AF65-F5344CB8AC3E}">
        <p14:creationId xmlns:p14="http://schemas.microsoft.com/office/powerpoint/2010/main" val="190860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2CE275-1E7A-9A89-466E-8EA6D2107DFF}"/>
              </a:ext>
            </a:extLst>
          </p:cNvPr>
          <p:cNvSpPr>
            <a:spLocks noGrp="1"/>
          </p:cNvSpPr>
          <p:nvPr>
            <p:ph type="title"/>
          </p:nvPr>
        </p:nvSpPr>
        <p:spPr>
          <a:xfrm>
            <a:off x="677863" y="609600"/>
            <a:ext cx="8596312" cy="1320800"/>
          </a:xfrm>
        </p:spPr>
        <p:txBody>
          <a:bodyPr/>
          <a:lstStyle/>
          <a:p>
            <a:pPr algn="ctr"/>
            <a:r>
              <a:rPr lang="en-US" dirty="0"/>
              <a:t>User Experience</a:t>
            </a:r>
            <a:endParaRPr lang="LID4096" dirty="0"/>
          </a:p>
        </p:txBody>
      </p:sp>
      <p:sp>
        <p:nvSpPr>
          <p:cNvPr id="9" name="Rectangle 1">
            <a:extLst>
              <a:ext uri="{FF2B5EF4-FFF2-40B4-BE49-F238E27FC236}">
                <a16:creationId xmlns:a16="http://schemas.microsoft.com/office/drawing/2014/main" id="{929CCA27-6579-506C-8DD6-8A4C06960035}"/>
              </a:ext>
            </a:extLst>
          </p:cNvPr>
          <p:cNvSpPr>
            <a:spLocks noGrp="1" noChangeArrowheads="1"/>
          </p:cNvSpPr>
          <p:nvPr>
            <p:ph idx="1"/>
          </p:nvPr>
        </p:nvSpPr>
        <p:spPr bwMode="auto">
          <a:xfrm>
            <a:off x="677863" y="1609681"/>
            <a:ext cx="738240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buNone/>
              <a:tabLst/>
            </a:pPr>
            <a:r>
              <a:rPr lang="en-US" altLang="en-US" sz="2400" b="1" dirty="0"/>
              <a:t>Seamless Interaction:</a:t>
            </a:r>
          </a:p>
          <a:p>
            <a:pPr marL="0" marR="0" lvl="0" indent="0" fontAlgn="base">
              <a:lnSpc>
                <a:spcPct val="100000"/>
              </a:lnSpc>
              <a:spcAft>
                <a:spcPct val="0"/>
              </a:spcAft>
              <a:buFontTx/>
              <a:buChar char="•"/>
              <a:tabLst/>
            </a:pPr>
            <a:r>
              <a:rPr lang="en-US" altLang="en-US" dirty="0"/>
              <a:t>   Responsive design built with Flask and React.js.</a:t>
            </a:r>
          </a:p>
          <a:p>
            <a:pPr marL="0" marR="0" lvl="0" indent="0" fontAlgn="base">
              <a:lnSpc>
                <a:spcPct val="100000"/>
              </a:lnSpc>
              <a:spcAft>
                <a:spcPct val="0"/>
              </a:spcAft>
              <a:buFontTx/>
              <a:buChar char="•"/>
              <a:tabLst/>
            </a:pPr>
            <a:r>
              <a:rPr lang="en-US" altLang="en-US" dirty="0"/>
              <a:t>   Real-time filtering and instant feedback enhance user experience.</a:t>
            </a:r>
          </a:p>
          <a:p>
            <a:pPr marL="0" marR="0" lvl="0" indent="0" fontAlgn="base">
              <a:lnSpc>
                <a:spcPct val="100000"/>
              </a:lnSpc>
              <a:spcAft>
                <a:spcPct val="0"/>
              </a:spcAft>
              <a:buNone/>
              <a:tabLst/>
            </a:pPr>
            <a:endParaRPr lang="en-US" altLang="en-US" b="1" dirty="0"/>
          </a:p>
          <a:p>
            <a:pPr marL="0" indent="0" fontAlgn="base">
              <a:buNone/>
            </a:pPr>
            <a:r>
              <a:rPr lang="en-US" altLang="en-US" sz="2400" b="1" dirty="0"/>
              <a:t>Visual Appeal:</a:t>
            </a:r>
          </a:p>
          <a:p>
            <a:pPr marL="0" marR="0" lvl="0" indent="0" fontAlgn="base">
              <a:lnSpc>
                <a:spcPct val="100000"/>
              </a:lnSpc>
              <a:spcAft>
                <a:spcPct val="0"/>
              </a:spcAft>
              <a:buFontTx/>
              <a:buChar char="•"/>
              <a:tabLst/>
            </a:pPr>
            <a:r>
              <a:rPr lang="en-US" altLang="en-US" dirty="0"/>
              <a:t>   Integrated with Chakra UI for a modern, aesthetic interface.</a:t>
            </a:r>
          </a:p>
          <a:p>
            <a:pPr marL="0" marR="0" lvl="0" indent="0" fontAlgn="base">
              <a:lnSpc>
                <a:spcPct val="100000"/>
              </a:lnSpc>
              <a:spcAft>
                <a:spcPct val="0"/>
              </a:spcAft>
              <a:buFontTx/>
              <a:buChar char="•"/>
              <a:tabLst/>
            </a:pPr>
            <a:r>
              <a:rPr lang="en-US" altLang="en-US" dirty="0"/>
              <a:t>   Optimized for mobile, tablet, and desktop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48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6464-1BBA-BE59-E047-C2CF77AFE849}"/>
              </a:ext>
            </a:extLst>
          </p:cNvPr>
          <p:cNvSpPr>
            <a:spLocks noGrp="1"/>
          </p:cNvSpPr>
          <p:nvPr>
            <p:ph type="title"/>
          </p:nvPr>
        </p:nvSpPr>
        <p:spPr>
          <a:xfrm>
            <a:off x="677334" y="609600"/>
            <a:ext cx="8596668" cy="933450"/>
          </a:xfrm>
        </p:spPr>
        <p:txBody>
          <a:bodyPr/>
          <a:lstStyle/>
          <a:p>
            <a:pPr algn="ctr"/>
            <a:r>
              <a:rPr lang="en-US" dirty="0"/>
              <a:t>Results &amp; Performance</a:t>
            </a:r>
            <a:endParaRPr lang="LID4096" dirty="0"/>
          </a:p>
        </p:txBody>
      </p:sp>
      <p:sp>
        <p:nvSpPr>
          <p:cNvPr id="7" name="TextBox 6">
            <a:extLst>
              <a:ext uri="{FF2B5EF4-FFF2-40B4-BE49-F238E27FC236}">
                <a16:creationId xmlns:a16="http://schemas.microsoft.com/office/drawing/2014/main" id="{B5D8AC63-1D23-1F62-AF1E-D79C0D98C147}"/>
              </a:ext>
            </a:extLst>
          </p:cNvPr>
          <p:cNvSpPr txBox="1"/>
          <p:nvPr/>
        </p:nvSpPr>
        <p:spPr>
          <a:xfrm>
            <a:off x="761310" y="1543050"/>
            <a:ext cx="8772807" cy="3175228"/>
          </a:xfrm>
          <a:prstGeom prst="rect">
            <a:avLst/>
          </a:prstGeom>
          <a:noFill/>
        </p:spPr>
        <p:txBody>
          <a:bodyPr wrap="square">
            <a:spAutoFit/>
          </a:bodyPr>
          <a:lstStyle/>
          <a:p>
            <a:pPr fontAlgn="base">
              <a:spcBef>
                <a:spcPts val="1000"/>
              </a:spcBef>
              <a:buClr>
                <a:schemeClr val="accent1"/>
              </a:buClr>
              <a:buSzPct val="80000"/>
            </a:pPr>
            <a:r>
              <a:rPr lang="en-US" sz="2400" b="1" dirty="0">
                <a:solidFill>
                  <a:schemeClr val="tx1">
                    <a:lumMod val="75000"/>
                    <a:lumOff val="25000"/>
                  </a:schemeClr>
                </a:solidFill>
              </a:rPr>
              <a:t>Efficiency:</a:t>
            </a:r>
          </a:p>
          <a:p>
            <a:endParaRPr lang="en-US" b="1" dirty="0"/>
          </a:p>
          <a:p>
            <a:pPr marL="285750" indent="-285750">
              <a:lnSpc>
                <a:spcPct val="150000"/>
              </a:lnSpc>
              <a:buClr>
                <a:schemeClr val="accent2"/>
              </a:buClr>
              <a:buFont typeface="Arial" panose="020B0604020202020204" pitchFamily="34" charset="0"/>
              <a:buChar char="•"/>
            </a:pPr>
            <a:r>
              <a:rPr lang="en-US" dirty="0"/>
              <a:t>Rapid processing and delivery of recommendations.</a:t>
            </a:r>
          </a:p>
          <a:p>
            <a:pPr marL="285750" indent="-285750">
              <a:lnSpc>
                <a:spcPct val="150000"/>
              </a:lnSpc>
              <a:buClr>
                <a:schemeClr val="accent2"/>
              </a:buClr>
              <a:buFont typeface="Arial" panose="020B0604020202020204" pitchFamily="34" charset="0"/>
              <a:buChar char="•"/>
            </a:pPr>
            <a:r>
              <a:rPr lang="en-US" dirty="0"/>
              <a:t>High accuracy in coffee quality assessment.</a:t>
            </a:r>
          </a:p>
          <a:p>
            <a:endParaRPr lang="en-US" b="1" dirty="0"/>
          </a:p>
          <a:p>
            <a:endParaRPr lang="en-US" b="1" dirty="0"/>
          </a:p>
          <a:p>
            <a:pPr fontAlgn="base">
              <a:spcBef>
                <a:spcPts val="1000"/>
              </a:spcBef>
              <a:buClr>
                <a:schemeClr val="accent1"/>
              </a:buClr>
              <a:buSzPct val="80000"/>
            </a:pPr>
            <a:r>
              <a:rPr lang="en-US" sz="2400" b="1" dirty="0">
                <a:solidFill>
                  <a:schemeClr val="tx1">
                    <a:lumMod val="75000"/>
                    <a:lumOff val="25000"/>
                  </a:schemeClr>
                </a:solidFill>
              </a:rPr>
              <a:t>User Satisfaction:</a:t>
            </a:r>
          </a:p>
          <a:p>
            <a:endParaRPr lang="en-US" dirty="0"/>
          </a:p>
          <a:p>
            <a:pPr marL="285750" indent="-285750">
              <a:buClr>
                <a:schemeClr val="accent2"/>
              </a:buClr>
              <a:buFont typeface="Arial" panose="020B0604020202020204" pitchFamily="34" charset="0"/>
              <a:buChar char="•"/>
            </a:pPr>
            <a:r>
              <a:rPr lang="en-US" dirty="0"/>
              <a:t>Tailored recommendations lead to a better coffee experience.</a:t>
            </a:r>
          </a:p>
        </p:txBody>
      </p:sp>
    </p:spTree>
    <p:extLst>
      <p:ext uri="{BB962C8B-B14F-4D97-AF65-F5344CB8AC3E}">
        <p14:creationId xmlns:p14="http://schemas.microsoft.com/office/powerpoint/2010/main" val="10900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69BE-5771-5C97-5D31-54D782631256}"/>
              </a:ext>
            </a:extLst>
          </p:cNvPr>
          <p:cNvSpPr>
            <a:spLocks noGrp="1"/>
          </p:cNvSpPr>
          <p:nvPr>
            <p:ph type="title"/>
          </p:nvPr>
        </p:nvSpPr>
        <p:spPr/>
        <p:txBody>
          <a:bodyPr/>
          <a:lstStyle/>
          <a:p>
            <a:pPr algn="ctr"/>
            <a:r>
              <a:rPr lang="en-US" dirty="0"/>
              <a:t>Future Potential</a:t>
            </a:r>
          </a:p>
        </p:txBody>
      </p:sp>
      <p:sp>
        <p:nvSpPr>
          <p:cNvPr id="4" name="Rectangle 1">
            <a:extLst>
              <a:ext uri="{FF2B5EF4-FFF2-40B4-BE49-F238E27FC236}">
                <a16:creationId xmlns:a16="http://schemas.microsoft.com/office/drawing/2014/main" id="{04FD609F-B8CD-4A3A-F10A-FB0D08FD1BA2}"/>
              </a:ext>
            </a:extLst>
          </p:cNvPr>
          <p:cNvSpPr>
            <a:spLocks noGrp="1" noChangeArrowheads="1"/>
          </p:cNvSpPr>
          <p:nvPr>
            <p:ph idx="1"/>
          </p:nvPr>
        </p:nvSpPr>
        <p:spPr bwMode="auto">
          <a:xfrm>
            <a:off x="272686" y="979020"/>
            <a:ext cx="9699130" cy="448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spcAft>
                <a:spcPct val="0"/>
              </a:spcAft>
              <a:buNone/>
              <a:tabLst/>
            </a:pPr>
            <a:endParaRPr lang="en-US" altLang="en-US" sz="2400" b="1" dirty="0"/>
          </a:p>
          <a:p>
            <a:pPr marL="0" marR="0" lvl="0" indent="0" fontAlgn="base">
              <a:lnSpc>
                <a:spcPct val="100000"/>
              </a:lnSpc>
              <a:spcAft>
                <a:spcPct val="0"/>
              </a:spcAft>
              <a:buNone/>
              <a:tabLst/>
            </a:pPr>
            <a:r>
              <a:rPr lang="en-US" altLang="en-US" sz="2400" b="1" dirty="0"/>
              <a:t>Scalability:</a:t>
            </a:r>
          </a:p>
          <a:p>
            <a:pPr marL="0" marR="0" lvl="0" indent="0" fontAlgn="base">
              <a:lnSpc>
                <a:spcPct val="100000"/>
              </a:lnSpc>
              <a:spcAft>
                <a:spcPct val="0"/>
              </a:spcAft>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Pct val="100000"/>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System designed to accommodate expansion to more cities and additional coffee features.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fontAlgn="base">
              <a:spcAft>
                <a:spcPct val="0"/>
              </a:spcAft>
              <a:buNone/>
            </a:pPr>
            <a:r>
              <a:rPr lang="en-US" altLang="en-US" sz="2400" b="1" dirty="0"/>
              <a:t>Enhancements:</a:t>
            </a:r>
          </a:p>
          <a:p>
            <a:pPr marL="0" indent="0" fontAlgn="base">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
                <a:schemeClr val="accent2"/>
              </a:buClr>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Future models could include more nuanced coffee characteristics.</a:t>
            </a:r>
          </a:p>
          <a:p>
            <a:pPr marL="0" marR="0" lvl="0" indent="0" algn="l" defTabSz="914400" rtl="0" eaLnBrk="0" fontAlgn="base" latinLnBrk="0" hangingPunct="0">
              <a:lnSpc>
                <a:spcPct val="150000"/>
              </a:lnSpc>
              <a:spcBef>
                <a:spcPct val="0"/>
              </a:spcBef>
              <a:spcAft>
                <a:spcPct val="0"/>
              </a:spcAft>
              <a:buClr>
                <a:schemeClr val="accent2"/>
              </a:buClr>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Potential integration with other data sources for even richer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74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EF5F-F96B-9004-F6D9-A64561182124}"/>
              </a:ext>
            </a:extLst>
          </p:cNvPr>
          <p:cNvSpPr>
            <a:spLocks noGrp="1"/>
          </p:cNvSpPr>
          <p:nvPr>
            <p:ph type="title"/>
          </p:nvPr>
        </p:nvSpPr>
        <p:spPr/>
        <p:txBody>
          <a:bodyPr/>
          <a:lstStyle/>
          <a:p>
            <a:pPr algn="ctr"/>
            <a:r>
              <a:rPr lang="en-US" dirty="0"/>
              <a:t>Thank you!</a:t>
            </a:r>
          </a:p>
        </p:txBody>
      </p:sp>
      <p:sp>
        <p:nvSpPr>
          <p:cNvPr id="4" name="Rectangle 1">
            <a:extLst>
              <a:ext uri="{FF2B5EF4-FFF2-40B4-BE49-F238E27FC236}">
                <a16:creationId xmlns:a16="http://schemas.microsoft.com/office/drawing/2014/main" id="{EDE943CB-C5AE-D87E-5A96-36C956C08359}"/>
              </a:ext>
            </a:extLst>
          </p:cNvPr>
          <p:cNvSpPr>
            <a:spLocks noGrp="1" noChangeArrowheads="1"/>
          </p:cNvSpPr>
          <p:nvPr>
            <p:ph idx="1"/>
          </p:nvPr>
        </p:nvSpPr>
        <p:spPr bwMode="auto">
          <a:xfrm>
            <a:off x="834989" y="4964518"/>
            <a:ext cx="48205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Contact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Ahigad Genish: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ahigad.genish@gmail.com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Omer Sela:       </a:t>
            </a:r>
            <a:r>
              <a:rPr lang="en-US" altLang="en-US" dirty="0">
                <a:solidFill>
                  <a:schemeClr val="accent1"/>
                </a:solidFill>
                <a:latin typeface="Arial" panose="020B0604020202020204" pitchFamily="34" charset="0"/>
                <a:hlinkClick r:id="rId3">
                  <a:extLst>
                    <a:ext uri="{A12FA001-AC4F-418D-AE19-62706E023703}">
                      <ahyp:hlinkClr xmlns:ahyp="http://schemas.microsoft.com/office/drawing/2018/hyperlinkcolor" val="tx"/>
                    </a:ext>
                  </a:extLst>
                </a:hlinkClick>
              </a:rPr>
              <a:t>omersela1010@gmail.com</a:t>
            </a:r>
            <a:endParaRPr lang="en-US" altLang="en-US"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CB6DD95-BAE8-6C28-28AC-6A5A8804499E}"/>
              </a:ext>
            </a:extLst>
          </p:cNvPr>
          <p:cNvSpPr txBox="1"/>
          <p:nvPr/>
        </p:nvSpPr>
        <p:spPr>
          <a:xfrm>
            <a:off x="834989" y="1930400"/>
            <a:ext cx="8040997"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Q&amp;A:</a:t>
            </a:r>
          </a:p>
          <a:p>
            <a:pPr marR="0" lvl="0" algn="l" defTabSz="914400" rtl="0" eaLnBrk="0" fontAlgn="base" latinLnBrk="0" hangingPunct="0">
              <a:lnSpc>
                <a:spcPct val="100000"/>
              </a:lnSpc>
              <a:spcBef>
                <a:spcPct val="0"/>
              </a:spcBef>
              <a:spcAft>
                <a:spcPct val="0"/>
              </a:spcAft>
              <a:buClr>
                <a:schemeClr val="accent2"/>
              </a:buClr>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2"/>
              </a:buClr>
              <a:buSzTx/>
              <a:buFont typeface="Arial" panose="020B0604020202020204" pitchFamily="34" charset="0"/>
              <a:buChar char="•"/>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We’d love to hear your thoughts and questions!</a:t>
            </a:r>
          </a:p>
          <a:p>
            <a:endParaRPr lang="LID4096" sz="2400" dirty="0"/>
          </a:p>
        </p:txBody>
      </p:sp>
    </p:spTree>
    <p:extLst>
      <p:ext uri="{BB962C8B-B14F-4D97-AF65-F5344CB8AC3E}">
        <p14:creationId xmlns:p14="http://schemas.microsoft.com/office/powerpoint/2010/main" val="265692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E09C-C9D5-9ADE-2A3F-99A9496B214B}"/>
              </a:ext>
            </a:extLst>
          </p:cNvPr>
          <p:cNvSpPr>
            <a:spLocks noGrp="1"/>
          </p:cNvSpPr>
          <p:nvPr>
            <p:ph type="title"/>
          </p:nvPr>
        </p:nvSpPr>
        <p:spPr>
          <a:xfrm>
            <a:off x="677334" y="448775"/>
            <a:ext cx="8596668" cy="1320800"/>
          </a:xfrm>
        </p:spPr>
        <p:txBody>
          <a:bodyPr>
            <a:normAutofit/>
          </a:bodyPr>
          <a:lstStyle/>
          <a:p>
            <a:pPr algn="ctr"/>
            <a:r>
              <a:rPr lang="en-US" sz="4000" dirty="0"/>
              <a:t>Introduction</a:t>
            </a:r>
            <a:endParaRPr lang="LID4096" sz="4000" dirty="0"/>
          </a:p>
        </p:txBody>
      </p:sp>
      <p:sp>
        <p:nvSpPr>
          <p:cNvPr id="3" name="Content Placeholder 2">
            <a:extLst>
              <a:ext uri="{FF2B5EF4-FFF2-40B4-BE49-F238E27FC236}">
                <a16:creationId xmlns:a16="http://schemas.microsoft.com/office/drawing/2014/main" id="{D2DC21B4-D984-199B-CFE6-CB663D521367}"/>
              </a:ext>
            </a:extLst>
          </p:cNvPr>
          <p:cNvSpPr>
            <a:spLocks noGrp="1"/>
          </p:cNvSpPr>
          <p:nvPr>
            <p:ph idx="1"/>
          </p:nvPr>
        </p:nvSpPr>
        <p:spPr>
          <a:xfrm>
            <a:off x="677334" y="1991711"/>
            <a:ext cx="8596668" cy="4417514"/>
          </a:xfrm>
        </p:spPr>
        <p:txBody>
          <a:bodyPr/>
          <a:lstStyle/>
          <a:p>
            <a:pPr marL="0" indent="0">
              <a:buNone/>
            </a:pPr>
            <a:r>
              <a:rPr lang="en-US" sz="2400" b="1" dirty="0"/>
              <a:t>	Problem Statement:</a:t>
            </a:r>
            <a:endParaRPr lang="en-US" sz="2400" dirty="0"/>
          </a:p>
          <a:p>
            <a:pPr lvl="1">
              <a:lnSpc>
                <a:spcPct val="150000"/>
              </a:lnSpc>
              <a:buFont typeface="Arial" panose="020B0604020202020204" pitchFamily="34" charset="0"/>
              <a:buChar char="•"/>
            </a:pPr>
            <a:r>
              <a:rPr lang="en-US" sz="1800" dirty="0"/>
              <a:t>Existing recommendation systems focus on popularity, not quality.</a:t>
            </a:r>
          </a:p>
          <a:p>
            <a:pPr lvl="1">
              <a:lnSpc>
                <a:spcPct val="150000"/>
              </a:lnSpc>
              <a:buFont typeface="Arial" panose="020B0604020202020204" pitchFamily="34" charset="0"/>
              <a:buChar char="•"/>
            </a:pPr>
            <a:r>
              <a:rPr lang="en-US" sz="1800" dirty="0"/>
              <a:t>Coffee lovers deserve better—quality over convenience.</a:t>
            </a:r>
          </a:p>
          <a:p>
            <a:pPr lvl="1">
              <a:lnSpc>
                <a:spcPct val="150000"/>
              </a:lnSpc>
              <a:buFont typeface="Arial" panose="020B0604020202020204" pitchFamily="34" charset="0"/>
              <a:buChar char="•"/>
            </a:pPr>
            <a:r>
              <a:rPr lang="en-US" sz="1800" dirty="0"/>
              <a:t>Current platforms fail to address the specific needs of coffee enthusiasts.</a:t>
            </a:r>
          </a:p>
          <a:p>
            <a:pPr lvl="1">
              <a:buFont typeface="Arial" panose="020B0604020202020204" pitchFamily="34" charset="0"/>
              <a:buChar char="•"/>
            </a:pPr>
            <a:endParaRPr lang="en-US" sz="18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7740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513384B-43FC-9561-E180-262117967485}"/>
              </a:ext>
            </a:extLst>
          </p:cNvPr>
          <p:cNvSpPr>
            <a:spLocks noGrp="1"/>
          </p:cNvSpPr>
          <p:nvPr>
            <p:ph idx="1"/>
          </p:nvPr>
        </p:nvSpPr>
        <p:spPr>
          <a:xfrm>
            <a:off x="677334" y="1555531"/>
            <a:ext cx="8596668" cy="4417514"/>
          </a:xfrm>
        </p:spPr>
        <p:txBody>
          <a:bodyPr/>
          <a:lstStyle/>
          <a:p>
            <a:pPr marL="742950" lvl="1" indent="-285750">
              <a:buFont typeface="Arial" panose="020B0604020202020204" pitchFamily="34" charset="0"/>
              <a:buChar char="•"/>
            </a:pPr>
            <a:endParaRPr lang="en-US" dirty="0"/>
          </a:p>
          <a:p>
            <a:pPr marL="0" indent="0">
              <a:buNone/>
            </a:pPr>
            <a:r>
              <a:rPr lang="en-US" sz="2400" b="1" dirty="0"/>
              <a:t>	Solution:</a:t>
            </a:r>
          </a:p>
          <a:p>
            <a:pPr marL="742950" lvl="1" indent="-285750">
              <a:buFont typeface="Arial" panose="020B0604020202020204" pitchFamily="34" charset="0"/>
              <a:buChar char="•"/>
            </a:pPr>
            <a:r>
              <a:rPr lang="en-US" sz="1800" dirty="0"/>
              <a:t>We built a website that lets users choose</a:t>
            </a:r>
            <a:r>
              <a:rPr lang="he-IL" sz="1800" dirty="0"/>
              <a:t>:</a:t>
            </a:r>
            <a:r>
              <a:rPr lang="en-US" sz="1800" dirty="0"/>
              <a:t>                                                             their coffee shop desired location,                                                                                                        the type of coffee they would like to drink,                                                          and whether they dine-in or take-away.</a:t>
            </a:r>
            <a:endParaRPr lang="he-IL" sz="1800" dirty="0"/>
          </a:p>
          <a:p>
            <a:pPr marL="742950" lvl="1" indent="-285750">
              <a:buFont typeface="Arial" panose="020B0604020202020204" pitchFamily="34" charset="0"/>
              <a:buChar char="•"/>
            </a:pPr>
            <a:r>
              <a:rPr lang="en-US" sz="1800" dirty="0"/>
              <a:t>The system uses Google Maps API services to find coffee shops close to the selected location, filters coffee shops in which it identifies the type of coffee requested, and rates the quality of the coffee according to various criteria.</a:t>
            </a:r>
          </a:p>
        </p:txBody>
      </p:sp>
      <p:sp>
        <p:nvSpPr>
          <p:cNvPr id="9" name="Title 1">
            <a:extLst>
              <a:ext uri="{FF2B5EF4-FFF2-40B4-BE49-F238E27FC236}">
                <a16:creationId xmlns:a16="http://schemas.microsoft.com/office/drawing/2014/main" id="{093FCD37-0026-1854-7BB2-9E72A54D298B}"/>
              </a:ext>
            </a:extLst>
          </p:cNvPr>
          <p:cNvSpPr>
            <a:spLocks noGrp="1"/>
          </p:cNvSpPr>
          <p:nvPr>
            <p:ph type="title"/>
          </p:nvPr>
        </p:nvSpPr>
        <p:spPr>
          <a:xfrm>
            <a:off x="677334" y="448775"/>
            <a:ext cx="8596668" cy="1320800"/>
          </a:xfrm>
        </p:spPr>
        <p:txBody>
          <a:bodyPr>
            <a:normAutofit/>
          </a:bodyPr>
          <a:lstStyle/>
          <a:p>
            <a:pPr algn="ctr"/>
            <a:r>
              <a:rPr lang="en-US" sz="4000" dirty="0"/>
              <a:t>Introduction</a:t>
            </a:r>
            <a:endParaRPr lang="LID4096" sz="4000" dirty="0"/>
          </a:p>
        </p:txBody>
      </p:sp>
    </p:spTree>
    <p:extLst>
      <p:ext uri="{BB962C8B-B14F-4D97-AF65-F5344CB8AC3E}">
        <p14:creationId xmlns:p14="http://schemas.microsoft.com/office/powerpoint/2010/main" val="147319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7464-3FC8-E07D-90A7-5AF8CD8E0623}"/>
              </a:ext>
            </a:extLst>
          </p:cNvPr>
          <p:cNvSpPr>
            <a:spLocks noGrp="1"/>
          </p:cNvSpPr>
          <p:nvPr>
            <p:ph type="title"/>
          </p:nvPr>
        </p:nvSpPr>
        <p:spPr>
          <a:xfrm>
            <a:off x="677334" y="171450"/>
            <a:ext cx="8596668" cy="698938"/>
          </a:xfrm>
        </p:spPr>
        <p:txBody>
          <a:bodyPr/>
          <a:lstStyle/>
          <a:p>
            <a:pPr algn="ctr"/>
            <a:r>
              <a:rPr lang="en-US" dirty="0"/>
              <a:t>Our System</a:t>
            </a:r>
            <a:endParaRPr lang="LID4096" dirty="0"/>
          </a:p>
        </p:txBody>
      </p:sp>
      <p:sp>
        <p:nvSpPr>
          <p:cNvPr id="7" name="Content Placeholder 2">
            <a:extLst>
              <a:ext uri="{FF2B5EF4-FFF2-40B4-BE49-F238E27FC236}">
                <a16:creationId xmlns:a16="http://schemas.microsoft.com/office/drawing/2014/main" id="{A3FD5EA6-D7D4-FFB7-3D0D-6F9E5487AC11}"/>
              </a:ext>
            </a:extLst>
          </p:cNvPr>
          <p:cNvSpPr>
            <a:spLocks noGrp="1"/>
          </p:cNvSpPr>
          <p:nvPr>
            <p:ph idx="1"/>
          </p:nvPr>
        </p:nvSpPr>
        <p:spPr>
          <a:xfrm>
            <a:off x="878185" y="1091740"/>
            <a:ext cx="8596668" cy="2244004"/>
          </a:xfrm>
        </p:spPr>
        <p:txBody>
          <a:bodyPr>
            <a:normAutofit/>
          </a:bodyPr>
          <a:lstStyle/>
          <a:p>
            <a:pPr marL="0" indent="0">
              <a:buNone/>
            </a:pPr>
            <a:r>
              <a:rPr lang="en-US" sz="2400" b="1" dirty="0"/>
              <a:t>Key Features:</a:t>
            </a:r>
          </a:p>
          <a:p>
            <a:pPr>
              <a:buFont typeface="Arial" panose="020B0604020202020204" pitchFamily="34" charset="0"/>
              <a:buChar char="•"/>
            </a:pPr>
            <a:r>
              <a:rPr lang="en-US" dirty="0"/>
              <a:t>Personalized recommendations based on crema presence, serving style, and cup type.</a:t>
            </a:r>
          </a:p>
          <a:p>
            <a:pPr>
              <a:buFont typeface="Arial" panose="020B0604020202020204" pitchFamily="34" charset="0"/>
              <a:buChar char="•"/>
            </a:pPr>
            <a:r>
              <a:rPr lang="en-US" dirty="0"/>
              <a:t>Real-time data integration with Google Maps.</a:t>
            </a:r>
          </a:p>
          <a:p>
            <a:pPr>
              <a:buFont typeface="Arial" panose="020B0604020202020204" pitchFamily="34" charset="0"/>
              <a:buChar char="•"/>
            </a:pPr>
            <a:r>
              <a:rPr lang="en-US" dirty="0"/>
              <a:t>Machine learning-driven image analysis for precise coffee quality assessment.</a:t>
            </a:r>
          </a:p>
        </p:txBody>
      </p:sp>
      <p:pic>
        <p:nvPicPr>
          <p:cNvPr id="3" name="Picture 2" descr="A diagram of a coffee rectangle&#10;&#10;Description automatically generated">
            <a:extLst>
              <a:ext uri="{FF2B5EF4-FFF2-40B4-BE49-F238E27FC236}">
                <a16:creationId xmlns:a16="http://schemas.microsoft.com/office/drawing/2014/main" id="{8910A780-5DEB-806D-2F80-5B92C520E6F5}"/>
              </a:ext>
            </a:extLst>
          </p:cNvPr>
          <p:cNvPicPr>
            <a:picLocks noChangeAspect="1"/>
          </p:cNvPicPr>
          <p:nvPr/>
        </p:nvPicPr>
        <p:blipFill>
          <a:blip r:embed="rId3"/>
          <a:stretch>
            <a:fillRect/>
          </a:stretch>
        </p:blipFill>
        <p:spPr>
          <a:xfrm>
            <a:off x="1009342" y="3118939"/>
            <a:ext cx="6300602" cy="3567611"/>
          </a:xfrm>
          <a:prstGeom prst="rect">
            <a:avLst/>
          </a:prstGeom>
        </p:spPr>
      </p:pic>
    </p:spTree>
    <p:extLst>
      <p:ext uri="{BB962C8B-B14F-4D97-AF65-F5344CB8AC3E}">
        <p14:creationId xmlns:p14="http://schemas.microsoft.com/office/powerpoint/2010/main" val="1185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454B4-FF31-0F2E-3808-48679249FDAA}"/>
              </a:ext>
            </a:extLst>
          </p:cNvPr>
          <p:cNvSpPr>
            <a:spLocks noGrp="1"/>
          </p:cNvSpPr>
          <p:nvPr>
            <p:ph type="title"/>
          </p:nvPr>
        </p:nvSpPr>
        <p:spPr>
          <a:xfrm>
            <a:off x="677334" y="171450"/>
            <a:ext cx="8596668" cy="698938"/>
          </a:xfrm>
        </p:spPr>
        <p:txBody>
          <a:bodyPr/>
          <a:lstStyle/>
          <a:p>
            <a:pPr algn="ctr"/>
            <a:r>
              <a:rPr lang="en-US" dirty="0"/>
              <a:t>Our System</a:t>
            </a:r>
            <a:endParaRPr lang="LID4096" dirty="0"/>
          </a:p>
        </p:txBody>
      </p:sp>
      <p:sp>
        <p:nvSpPr>
          <p:cNvPr id="6" name="TextBox 5">
            <a:extLst>
              <a:ext uri="{FF2B5EF4-FFF2-40B4-BE49-F238E27FC236}">
                <a16:creationId xmlns:a16="http://schemas.microsoft.com/office/drawing/2014/main" id="{8B267B34-F7AB-DC95-8DE6-18936F163F0B}"/>
              </a:ext>
            </a:extLst>
          </p:cNvPr>
          <p:cNvSpPr txBox="1"/>
          <p:nvPr/>
        </p:nvSpPr>
        <p:spPr>
          <a:xfrm>
            <a:off x="909715" y="870388"/>
            <a:ext cx="8809023" cy="2082621"/>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How It Works: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1: User selects location and preferences.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2: System retrieves coffee shop data from Google Maps.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3: Advanced image detection and classification evaluate coffee quality.</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4: Personalized recommendations are delivered instantly.</a:t>
            </a:r>
          </a:p>
        </p:txBody>
      </p:sp>
      <p:pic>
        <p:nvPicPr>
          <p:cNvPr id="9" name="תמונה 1" descr="A diagram of a diagram&#10;&#10;Description automatically generated">
            <a:extLst>
              <a:ext uri="{FF2B5EF4-FFF2-40B4-BE49-F238E27FC236}">
                <a16:creationId xmlns:a16="http://schemas.microsoft.com/office/drawing/2014/main" id="{EABA05EC-7C22-EE10-D025-8336D7A8E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07" y="2971531"/>
            <a:ext cx="6166113" cy="3715019"/>
          </a:xfrm>
          <a:prstGeom prst="rect">
            <a:avLst/>
          </a:prstGeom>
        </p:spPr>
      </p:pic>
    </p:spTree>
    <p:extLst>
      <p:ext uri="{BB962C8B-B14F-4D97-AF65-F5344CB8AC3E}">
        <p14:creationId xmlns:p14="http://schemas.microsoft.com/office/powerpoint/2010/main" val="359769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1C75-D511-F6BA-8A4B-7BDCF89A2461}"/>
              </a:ext>
            </a:extLst>
          </p:cNvPr>
          <p:cNvSpPr>
            <a:spLocks noGrp="1"/>
          </p:cNvSpPr>
          <p:nvPr>
            <p:ph type="title"/>
          </p:nvPr>
        </p:nvSpPr>
        <p:spPr>
          <a:xfrm>
            <a:off x="1093473" y="2422635"/>
            <a:ext cx="8596668" cy="1320800"/>
          </a:xfrm>
        </p:spPr>
        <p:txBody>
          <a:bodyPr>
            <a:normAutofit/>
          </a:bodyPr>
          <a:lstStyle/>
          <a:p>
            <a:pPr algn="ctr"/>
            <a:r>
              <a:rPr lang="en-US" sz="6600" dirty="0">
                <a:hlinkClick r:id="rId3"/>
              </a:rPr>
              <a:t>WEBSITE LINK…</a:t>
            </a:r>
            <a:endParaRPr lang="LID4096" sz="6600" dirty="0"/>
          </a:p>
        </p:txBody>
      </p:sp>
    </p:spTree>
    <p:extLst>
      <p:ext uri="{BB962C8B-B14F-4D97-AF65-F5344CB8AC3E}">
        <p14:creationId xmlns:p14="http://schemas.microsoft.com/office/powerpoint/2010/main" val="255764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7D98-7527-136A-82A9-56DD8B0FBB5F}"/>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4" name="TextBox 3">
            <a:extLst>
              <a:ext uri="{FF2B5EF4-FFF2-40B4-BE49-F238E27FC236}">
                <a16:creationId xmlns:a16="http://schemas.microsoft.com/office/drawing/2014/main" id="{8A6607F1-B9E7-032D-E7A2-38889114D4F2}"/>
              </a:ext>
            </a:extLst>
          </p:cNvPr>
          <p:cNvSpPr txBox="1"/>
          <p:nvPr/>
        </p:nvSpPr>
        <p:spPr>
          <a:xfrm>
            <a:off x="895737" y="887240"/>
            <a:ext cx="3823407" cy="4426853"/>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Image Detection:</a:t>
            </a:r>
            <a:endParaRPr lang="en-US" b="1" dirty="0"/>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Utilizes YOLOv8 for fast and accurate coffee cup detection.</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We utilized the Open Images dataset to source coffee cup photos.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Accuracy of </a:t>
            </a:r>
            <a:r>
              <a:rPr lang="en-US" b="1" dirty="0">
                <a:solidFill>
                  <a:schemeClr val="tx1">
                    <a:lumMod val="75000"/>
                    <a:lumOff val="25000"/>
                  </a:schemeClr>
                </a:solidFill>
              </a:rPr>
              <a:t>87% </a:t>
            </a:r>
            <a:r>
              <a:rPr lang="en-US" dirty="0">
                <a:solidFill>
                  <a:schemeClr val="tx1">
                    <a:lumMod val="75000"/>
                    <a:lumOff val="25000"/>
                  </a:schemeClr>
                </a:solidFill>
              </a:rPr>
              <a:t>and speed of approximately </a:t>
            </a:r>
            <a:r>
              <a:rPr lang="en-US" b="1" dirty="0">
                <a:solidFill>
                  <a:schemeClr val="tx1">
                    <a:lumMod val="75000"/>
                    <a:lumOff val="25000"/>
                  </a:schemeClr>
                </a:solidFill>
              </a:rPr>
              <a:t>190 millisecond </a:t>
            </a:r>
            <a:r>
              <a:rPr lang="en-US" dirty="0">
                <a:solidFill>
                  <a:schemeClr val="tx1">
                    <a:lumMod val="75000"/>
                    <a:lumOff val="25000"/>
                  </a:schemeClr>
                </a:solidFill>
              </a:rPr>
              <a:t>per image.</a:t>
            </a:r>
          </a:p>
          <a:p>
            <a:pPr>
              <a:spcBef>
                <a:spcPts val="1000"/>
              </a:spcBef>
              <a:buClr>
                <a:schemeClr val="accent1"/>
              </a:buClr>
              <a:buSzPct val="80000"/>
            </a:pPr>
            <a:endParaRPr lang="en-US" dirty="0">
              <a:solidFill>
                <a:schemeClr val="tx1">
                  <a:lumMod val="75000"/>
                  <a:lumOff val="25000"/>
                </a:schemeClr>
              </a:solidFill>
            </a:endParaRPr>
          </a:p>
          <a:p>
            <a:pPr marL="342900" indent="-342900">
              <a:spcBef>
                <a:spcPts val="1000"/>
              </a:spcBef>
              <a:buClr>
                <a:schemeClr val="accent1"/>
              </a:buClr>
              <a:buSzPct val="80000"/>
              <a:buFont typeface="Arial" panose="020B0604020202020204" pitchFamily="34" charset="0"/>
              <a:buChar char="•"/>
            </a:pPr>
            <a:endParaRPr lang="en-US" dirty="0">
              <a:solidFill>
                <a:schemeClr val="tx1">
                  <a:lumMod val="75000"/>
                  <a:lumOff val="25000"/>
                </a:schemeClr>
              </a:solidFill>
            </a:endParaRPr>
          </a:p>
          <a:p>
            <a:endParaRPr lang="en-US" b="1" dirty="0"/>
          </a:p>
          <a:p>
            <a:endParaRPr lang="en-US" dirty="0"/>
          </a:p>
        </p:txBody>
      </p:sp>
      <p:pic>
        <p:nvPicPr>
          <p:cNvPr id="3" name="Picture 2">
            <a:extLst>
              <a:ext uri="{FF2B5EF4-FFF2-40B4-BE49-F238E27FC236}">
                <a16:creationId xmlns:a16="http://schemas.microsoft.com/office/drawing/2014/main" id="{0E49B7F6-9959-0E8B-5CF0-AF00B98185CB}"/>
              </a:ext>
            </a:extLst>
          </p:cNvPr>
          <p:cNvPicPr>
            <a:picLocks noChangeAspect="1"/>
          </p:cNvPicPr>
          <p:nvPr/>
        </p:nvPicPr>
        <p:blipFill>
          <a:blip r:embed="rId3"/>
          <a:stretch>
            <a:fillRect/>
          </a:stretch>
        </p:blipFill>
        <p:spPr>
          <a:xfrm>
            <a:off x="5522560" y="950579"/>
            <a:ext cx="6669440" cy="5907421"/>
          </a:xfrm>
          <a:prstGeom prst="rect">
            <a:avLst/>
          </a:prstGeom>
        </p:spPr>
      </p:pic>
      <p:pic>
        <p:nvPicPr>
          <p:cNvPr id="6" name="Picture 5">
            <a:extLst>
              <a:ext uri="{FF2B5EF4-FFF2-40B4-BE49-F238E27FC236}">
                <a16:creationId xmlns:a16="http://schemas.microsoft.com/office/drawing/2014/main" id="{B84BACD6-94F0-DFA9-804E-E259CDA1990D}"/>
              </a:ext>
            </a:extLst>
          </p:cNvPr>
          <p:cNvPicPr>
            <a:picLocks noChangeAspect="1"/>
          </p:cNvPicPr>
          <p:nvPr/>
        </p:nvPicPr>
        <p:blipFill>
          <a:blip r:embed="rId4"/>
          <a:stretch>
            <a:fillRect/>
          </a:stretch>
        </p:blipFill>
        <p:spPr>
          <a:xfrm>
            <a:off x="1303433" y="4014952"/>
            <a:ext cx="2624157" cy="2404923"/>
          </a:xfrm>
          <a:prstGeom prst="rect">
            <a:avLst/>
          </a:prstGeom>
        </p:spPr>
      </p:pic>
    </p:spTree>
    <p:extLst>
      <p:ext uri="{BB962C8B-B14F-4D97-AF65-F5344CB8AC3E}">
        <p14:creationId xmlns:p14="http://schemas.microsoft.com/office/powerpoint/2010/main" val="326547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F4E6F2-DE44-9388-68C9-FE15C3AFBA01}"/>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4AFA21B2-C2DB-6118-7811-F6AED0349E45}"/>
              </a:ext>
            </a:extLst>
          </p:cNvPr>
          <p:cNvSpPr txBox="1"/>
          <p:nvPr/>
        </p:nvSpPr>
        <p:spPr>
          <a:xfrm>
            <a:off x="895737" y="887240"/>
            <a:ext cx="8772807" cy="4001095"/>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Machine Learning Models:</a:t>
            </a:r>
          </a:p>
          <a:p>
            <a:pPr marL="285750" indent="-285750">
              <a:buClr>
                <a:schemeClr val="accent2"/>
              </a:buClr>
              <a:buFont typeface="Arial" panose="020B0604020202020204" pitchFamily="34" charset="0"/>
              <a:buChar char="•"/>
            </a:pPr>
            <a:endParaRPr lang="en-US" dirty="0"/>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Segmented models for </a:t>
            </a:r>
            <a:r>
              <a:rPr lang="en-US" b="1" dirty="0">
                <a:solidFill>
                  <a:schemeClr val="tx1">
                    <a:lumMod val="75000"/>
                    <a:lumOff val="25000"/>
                  </a:schemeClr>
                </a:solidFill>
              </a:rPr>
              <a:t>coffee type</a:t>
            </a:r>
            <a:r>
              <a:rPr lang="en-US" dirty="0">
                <a:solidFill>
                  <a:schemeClr val="tx1">
                    <a:lumMod val="75000"/>
                    <a:lumOff val="25000"/>
                  </a:schemeClr>
                </a:solidFill>
              </a:rPr>
              <a:t>, </a:t>
            </a:r>
            <a:r>
              <a:rPr lang="en-US" b="1" dirty="0">
                <a:solidFill>
                  <a:schemeClr val="tx1">
                    <a:lumMod val="75000"/>
                    <a:lumOff val="25000"/>
                  </a:schemeClr>
                </a:solidFill>
              </a:rPr>
              <a:t>crema</a:t>
            </a:r>
            <a:r>
              <a:rPr lang="en-US" dirty="0">
                <a:solidFill>
                  <a:schemeClr val="tx1">
                    <a:lumMod val="75000"/>
                    <a:lumOff val="25000"/>
                  </a:schemeClr>
                </a:solidFill>
              </a:rPr>
              <a:t>, </a:t>
            </a:r>
            <a:r>
              <a:rPr lang="en-US" b="1" dirty="0">
                <a:solidFill>
                  <a:schemeClr val="tx1">
                    <a:lumMod val="75000"/>
                    <a:lumOff val="25000"/>
                  </a:schemeClr>
                </a:solidFill>
              </a:rPr>
              <a:t>cup type</a:t>
            </a:r>
            <a:r>
              <a:rPr lang="en-US" dirty="0">
                <a:solidFill>
                  <a:schemeClr val="tx1">
                    <a:lumMod val="75000"/>
                    <a:lumOff val="25000"/>
                  </a:schemeClr>
                </a:solidFill>
              </a:rPr>
              <a:t>, and </a:t>
            </a:r>
            <a:r>
              <a:rPr lang="en-US" b="1" dirty="0">
                <a:solidFill>
                  <a:schemeClr val="tx1">
                    <a:lumMod val="75000"/>
                    <a:lumOff val="25000"/>
                  </a:schemeClr>
                </a:solidFill>
              </a:rPr>
              <a:t>serving style</a:t>
            </a:r>
            <a:r>
              <a:rPr lang="en-US" dirty="0">
                <a:solidFill>
                  <a:schemeClr val="tx1">
                    <a:lumMod val="75000"/>
                    <a:lumOff val="25000"/>
                  </a:schemeClr>
                </a:solidFill>
              </a:rPr>
              <a:t>.</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To prepare our dataset for training model, we manually labeled 700 images with specific features that characterize the quality and presentation of the coffee.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Using augmentation techniques we expanded the dataset to approximately 10,257 images.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Utilizes YOLOv8 for fast and accurate attributes</a:t>
            </a:r>
            <a:r>
              <a:rPr lang="en-US" sz="1800" kern="100" dirty="0">
                <a:effectLst/>
                <a:latin typeface="Arial" panose="020B0604020202020204" pitchFamily="34" charset="0"/>
                <a:ea typeface="Aptos" panose="020B0004020202020204" pitchFamily="34" charset="0"/>
              </a:rPr>
              <a:t> </a:t>
            </a:r>
            <a:r>
              <a:rPr lang="en-US" dirty="0">
                <a:solidFill>
                  <a:schemeClr val="tx1">
                    <a:lumMod val="75000"/>
                    <a:lumOff val="25000"/>
                  </a:schemeClr>
                </a:solidFill>
              </a:rPr>
              <a:t>classification.</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Allow to evaluate the coffee quality based on this attributes.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Ensures high accuracy in evaluating coffee quality.</a:t>
            </a:r>
          </a:p>
        </p:txBody>
      </p:sp>
    </p:spTree>
    <p:extLst>
      <p:ext uri="{BB962C8B-B14F-4D97-AF65-F5344CB8AC3E}">
        <p14:creationId xmlns:p14="http://schemas.microsoft.com/office/powerpoint/2010/main" val="27130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C4D69B-C6BF-C6CD-56E8-EF7DFF9A2E5F}"/>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15973B75-6157-89F4-86EE-8CED2C957F5E}"/>
              </a:ext>
            </a:extLst>
          </p:cNvPr>
          <p:cNvSpPr txBox="1"/>
          <p:nvPr/>
        </p:nvSpPr>
        <p:spPr>
          <a:xfrm>
            <a:off x="191733" y="1331116"/>
            <a:ext cx="5740269" cy="2785378"/>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Coffee Type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the type of    coffee in each cup.</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It classifies the coffee as Black Coffee, Cappuccino, Espresso, or None of the Above.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98%.</a:t>
            </a:r>
          </a:p>
          <a:p>
            <a:pPr marL="285750" indent="-285750">
              <a:buClr>
                <a:schemeClr val="accent2"/>
              </a:buCl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5A974F72-EEA7-236B-9465-280FF75AB25F}"/>
              </a:ext>
            </a:extLst>
          </p:cNvPr>
          <p:cNvPicPr>
            <a:picLocks noChangeAspect="1"/>
          </p:cNvPicPr>
          <p:nvPr/>
        </p:nvPicPr>
        <p:blipFill>
          <a:blip r:embed="rId2"/>
          <a:stretch>
            <a:fillRect/>
          </a:stretch>
        </p:blipFill>
        <p:spPr>
          <a:xfrm>
            <a:off x="5738648" y="2479970"/>
            <a:ext cx="5675214" cy="4223878"/>
          </a:xfrm>
          <a:prstGeom prst="rect">
            <a:avLst/>
          </a:prstGeom>
        </p:spPr>
      </p:pic>
    </p:spTree>
    <p:extLst>
      <p:ext uri="{BB962C8B-B14F-4D97-AF65-F5344CB8AC3E}">
        <p14:creationId xmlns:p14="http://schemas.microsoft.com/office/powerpoint/2010/main" val="3578707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368</TotalTime>
  <Words>1309</Words>
  <Application>Microsoft Office PowerPoint</Application>
  <PresentationFormat>Widescreen</PresentationFormat>
  <Paragraphs>194</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Trebuchet MS</vt:lpstr>
      <vt:lpstr>Wingdings 3</vt:lpstr>
      <vt:lpstr>Facet</vt:lpstr>
      <vt:lpstr>Project No. 606 - Bar Ilan University Software Development Café recommendation system for coffee enthusiastic</vt:lpstr>
      <vt:lpstr>Introduction</vt:lpstr>
      <vt:lpstr>Introduction</vt:lpstr>
      <vt:lpstr>Our System</vt:lpstr>
      <vt:lpstr>Our System</vt:lpstr>
      <vt:lpstr>WEBSITE LINK…</vt:lpstr>
      <vt:lpstr>Technology</vt:lpstr>
      <vt:lpstr>Technology</vt:lpstr>
      <vt:lpstr>Technology</vt:lpstr>
      <vt:lpstr>Technology</vt:lpstr>
      <vt:lpstr>Technology</vt:lpstr>
      <vt:lpstr>Technology</vt:lpstr>
      <vt:lpstr>Technology</vt:lpstr>
      <vt:lpstr>User Experience</vt:lpstr>
      <vt:lpstr>Results &amp; Performance</vt:lpstr>
      <vt:lpstr>Future Potential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omer sela</dc:creator>
  <cp:lastModifiedBy>omer sela</cp:lastModifiedBy>
  <cp:revision>8</cp:revision>
  <dcterms:created xsi:type="dcterms:W3CDTF">2024-07-27T13:45:40Z</dcterms:created>
  <dcterms:modified xsi:type="dcterms:W3CDTF">2024-09-14T17:46:35Z</dcterms:modified>
</cp:coreProperties>
</file>