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57"/>
  </p:notesMasterIdLst>
  <p:sldIdLst>
    <p:sldId id="256" r:id="rId2"/>
    <p:sldId id="377" r:id="rId3"/>
    <p:sldId id="258" r:id="rId4"/>
    <p:sldId id="348" r:id="rId5"/>
    <p:sldId id="349" r:id="rId6"/>
    <p:sldId id="350" r:id="rId7"/>
    <p:sldId id="351" r:id="rId8"/>
    <p:sldId id="369" r:id="rId9"/>
    <p:sldId id="392" r:id="rId10"/>
    <p:sldId id="343" r:id="rId11"/>
    <p:sldId id="263" r:id="rId12"/>
    <p:sldId id="266" r:id="rId13"/>
    <p:sldId id="387" r:id="rId14"/>
    <p:sldId id="388" r:id="rId15"/>
    <p:sldId id="389" r:id="rId16"/>
    <p:sldId id="390" r:id="rId17"/>
    <p:sldId id="282" r:id="rId18"/>
    <p:sldId id="281" r:id="rId19"/>
    <p:sldId id="286" r:id="rId20"/>
    <p:sldId id="289" r:id="rId21"/>
    <p:sldId id="291" r:id="rId22"/>
    <p:sldId id="374" r:id="rId23"/>
    <p:sldId id="380" r:id="rId24"/>
    <p:sldId id="379" r:id="rId25"/>
    <p:sldId id="384" r:id="rId26"/>
    <p:sldId id="382" r:id="rId27"/>
    <p:sldId id="383" r:id="rId28"/>
    <p:sldId id="385" r:id="rId29"/>
    <p:sldId id="386" r:id="rId30"/>
    <p:sldId id="297" r:id="rId31"/>
    <p:sldId id="357" r:id="rId32"/>
    <p:sldId id="356" r:id="rId33"/>
    <p:sldId id="355" r:id="rId34"/>
    <p:sldId id="354" r:id="rId35"/>
    <p:sldId id="359" r:id="rId36"/>
    <p:sldId id="360" r:id="rId37"/>
    <p:sldId id="361" r:id="rId38"/>
    <p:sldId id="363" r:id="rId39"/>
    <p:sldId id="364" r:id="rId40"/>
    <p:sldId id="367" r:id="rId41"/>
    <p:sldId id="353" r:id="rId42"/>
    <p:sldId id="368" r:id="rId43"/>
    <p:sldId id="365" r:id="rId44"/>
    <p:sldId id="299" r:id="rId45"/>
    <p:sldId id="391" r:id="rId46"/>
    <p:sldId id="393" r:id="rId47"/>
    <p:sldId id="398" r:id="rId48"/>
    <p:sldId id="397" r:id="rId49"/>
    <p:sldId id="396" r:id="rId50"/>
    <p:sldId id="395" r:id="rId51"/>
    <p:sldId id="394" r:id="rId52"/>
    <p:sldId id="298" r:id="rId53"/>
    <p:sldId id="303" r:id="rId54"/>
    <p:sldId id="304" r:id="rId55"/>
    <p:sldId id="345" r:id="rId56"/>
  </p:sldIdLst>
  <p:sldSz cx="9144000" cy="6858000" type="screen4x3"/>
  <p:notesSz cx="7559675" cy="10691813"/>
  <p:defaultTextStyle>
    <a:defPPr>
      <a:defRPr lang="en-GB"/>
    </a:defPPr>
    <a:lvl1pPr algn="l" defTabSz="4064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673100" indent="-258763" algn="l" defTabSz="4064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036638" indent="-206375" algn="l" defTabSz="4064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450975" indent="-206375" algn="l" defTabSz="4064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65313" indent="-206375" algn="l" defTabSz="4064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96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B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5637" autoAdjust="0"/>
  </p:normalViewPr>
  <p:slideViewPr>
    <p:cSldViewPr>
      <p:cViewPr>
        <p:scale>
          <a:sx n="50" d="100"/>
          <a:sy n="50" d="100"/>
        </p:scale>
        <p:origin x="1896" y="36"/>
      </p:cViewPr>
      <p:guideLst>
        <p:guide orient="horz" pos="1960"/>
        <p:guide pos="2612"/>
      </p:guideLst>
    </p:cSldViewPr>
  </p:slideViewPr>
  <p:outlineViewPr>
    <p:cViewPr varScale="1">
      <p:scale>
        <a:sx n="170" d="200"/>
        <a:sy n="170" d="200"/>
      </p:scale>
      <p:origin x="0" y="-1869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75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Plan1!$A$3:$D$3</c:f>
              <c:strCache>
                <c:ptCount val="4"/>
                <c:pt idx="0">
                  <c:v>Paralellal</c:v>
                </c:pt>
                <c:pt idx="1">
                  <c:v>Hardcode</c:v>
                </c:pt>
                <c:pt idx="2">
                  <c:v>Lookup Table</c:v>
                </c:pt>
                <c:pt idx="3">
                  <c:v>Compact LKT</c:v>
                </c:pt>
              </c:strCache>
            </c:strRef>
          </c:cat>
          <c:val>
            <c:numRef>
              <c:f>Plan1!$A$4:$D$4</c:f>
              <c:numCache>
                <c:formatCode>General</c:formatCode>
                <c:ptCount val="4"/>
                <c:pt idx="0">
                  <c:v>6710</c:v>
                </c:pt>
                <c:pt idx="1">
                  <c:v>6293</c:v>
                </c:pt>
                <c:pt idx="2">
                  <c:v>5088</c:v>
                </c:pt>
                <c:pt idx="3">
                  <c:v>3208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742424"/>
        <c:axId val="338406928"/>
      </c:barChart>
      <c:catAx>
        <c:axId val="33874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8406928"/>
        <c:crosses val="autoZero"/>
        <c:auto val="1"/>
        <c:lblAlgn val="ctr"/>
        <c:lblOffset val="100"/>
        <c:noMultiLvlLbl val="0"/>
      </c:catAx>
      <c:valAx>
        <c:axId val="33840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874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Plan1!$A$11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Plan1!$B$10:$D$10</c:f>
              <c:strCache>
                <c:ptCount val="3"/>
                <c:pt idx="0">
                  <c:v>Paralellal</c:v>
                </c:pt>
                <c:pt idx="1">
                  <c:v>Hardcode</c:v>
                </c:pt>
                <c:pt idx="2">
                  <c:v>Lookup Table</c:v>
                </c:pt>
              </c:strCache>
            </c:strRef>
          </c:cat>
          <c:val>
            <c:numRef>
              <c:f>Plan1!$B$11:$D$11</c:f>
              <c:numCache>
                <c:formatCode>General</c:formatCode>
                <c:ptCount val="3"/>
                <c:pt idx="0">
                  <c:v>6710</c:v>
                </c:pt>
                <c:pt idx="1">
                  <c:v>6293</c:v>
                </c:pt>
                <c:pt idx="2">
                  <c:v>5088</c:v>
                </c:pt>
              </c:numCache>
            </c:numRef>
          </c:val>
        </c:ser>
        <c:ser>
          <c:idx val="1"/>
          <c:order val="1"/>
          <c:tx>
            <c:strRef>
              <c:f>Plan1!$A$12</c:f>
              <c:strCache>
                <c:ptCount val="1"/>
                <c:pt idx="0">
                  <c:v>Fast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Plan1!$B$10:$D$10</c:f>
              <c:strCache>
                <c:ptCount val="3"/>
                <c:pt idx="0">
                  <c:v>Paralellal</c:v>
                </c:pt>
                <c:pt idx="1">
                  <c:v>Hardcode</c:v>
                </c:pt>
                <c:pt idx="2">
                  <c:v>Lookup Table</c:v>
                </c:pt>
              </c:strCache>
            </c:strRef>
          </c:cat>
          <c:val>
            <c:numRef>
              <c:f>Plan1!$B$12:$D$12</c:f>
              <c:numCache>
                <c:formatCode>General</c:formatCode>
                <c:ptCount val="3"/>
                <c:pt idx="0">
                  <c:v>3138</c:v>
                </c:pt>
                <c:pt idx="1">
                  <c:v>3124</c:v>
                </c:pt>
                <c:pt idx="2">
                  <c:v>2876</c:v>
                </c:pt>
              </c:numCache>
            </c:numRef>
          </c:val>
        </c:ser>
        <c:ser>
          <c:idx val="2"/>
          <c:order val="2"/>
          <c:tx>
            <c:strRef>
              <c:f>Plan1!$A$13</c:f>
              <c:strCache>
                <c:ptCount val="1"/>
                <c:pt idx="0">
                  <c:v>Ultra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Plan1!$B$10:$D$10</c:f>
              <c:strCache>
                <c:ptCount val="3"/>
                <c:pt idx="0">
                  <c:v>Paralellal</c:v>
                </c:pt>
                <c:pt idx="1">
                  <c:v>Hardcode</c:v>
                </c:pt>
                <c:pt idx="2">
                  <c:v>Lookup Table</c:v>
                </c:pt>
              </c:strCache>
            </c:strRef>
          </c:cat>
          <c:val>
            <c:numRef>
              <c:f>Plan1!$B$13:$D$13</c:f>
              <c:numCache>
                <c:formatCode>General</c:formatCode>
                <c:ptCount val="3"/>
                <c:pt idx="0">
                  <c:v>2328</c:v>
                </c:pt>
                <c:pt idx="1">
                  <c:v>2163</c:v>
                </c:pt>
                <c:pt idx="2">
                  <c:v>1988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217840"/>
        <c:axId val="393212744"/>
      </c:barChart>
      <c:catAx>
        <c:axId val="39321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212744"/>
        <c:crosses val="autoZero"/>
        <c:auto val="1"/>
        <c:lblAlgn val="ctr"/>
        <c:lblOffset val="100"/>
        <c:noMultiLvlLbl val="0"/>
      </c:catAx>
      <c:valAx>
        <c:axId val="39321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21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07526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07526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07526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07526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591BE165-42AC-4C6A-96F5-13416CE378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8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673100" indent="-258763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036638" indent="-206375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450975" indent="-206375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65313" indent="-206375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073631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1C854B4F-C7E9-41F5-9567-5F1E49925879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Trocando as in Exchange </a:t>
            </a:r>
            <a:r>
              <a:rPr lang="pt-BR" sz="1089" dirty="0" err="1" smtClean="0"/>
              <a:t>and</a:t>
            </a:r>
            <a:r>
              <a:rPr lang="pt-BR" sz="1089" dirty="0" smtClean="0"/>
              <a:t> trocando as </a:t>
            </a:r>
            <a:r>
              <a:rPr lang="pt-BR" sz="1089" dirty="0" err="1" smtClean="0"/>
              <a:t>flipping</a:t>
            </a:r>
            <a:endParaRPr lang="pt-BR" sz="1089" dirty="0" smtClean="0"/>
          </a:p>
        </p:txBody>
      </p:sp>
    </p:spTree>
    <p:extLst>
      <p:ext uri="{BB962C8B-B14F-4D97-AF65-F5344CB8AC3E}">
        <p14:creationId xmlns:p14="http://schemas.microsoft.com/office/powerpoint/2010/main" val="70355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EE560A9B-A5BE-435D-8A51-CF9D5FFE5C26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13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207086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F2806EF9-1D7A-44B6-A8F4-6D7A245CC38C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14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55023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882CC593-8347-478F-8FA8-2B752A5285CD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15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213211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82074F12-C734-4BD6-8D41-C50CA0028941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16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2786627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723E6915-FEEE-4979-8E78-44767004D4E2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17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200128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33F0F69E-1ACF-41CA-ACD8-E8797F4E32DC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18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marL="215900" eaLnBrk="1">
              <a:lnSpc>
                <a:spcPct val="93000"/>
              </a:lnSpc>
              <a:spcBef>
                <a:spcPct val="0"/>
              </a:spcBef>
              <a:buSzPct val="45000"/>
              <a:buFont typeface="StarSymbol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endParaRPr lang="en-US" sz="2000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59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66467AE3-EDC0-459C-AA26-BEB77CF1B838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19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335920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001ACCAB-69C0-4B25-BFBC-227E9A73A213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20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O sistema operacional foi concebido em camadas para facilitar o desenvolvimento e permitir um acesso ao hardware simplificado através de uma controladora. Isto facilita para os desenvolvedores que fazem acesso apenas ao </a:t>
            </a:r>
            <a:r>
              <a:rPr lang="pt-BR" sz="1089" dirty="0" err="1" smtClean="0"/>
              <a:t>kernel</a:t>
            </a:r>
            <a:r>
              <a:rPr lang="pt-BR" sz="1089" dirty="0" smtClean="0"/>
              <a:t>. Este por sua vez faz uso de uma biblioteca de cálculos que implementa os algoritmos de detecção e correção de erros.</a:t>
            </a:r>
          </a:p>
        </p:txBody>
      </p:sp>
    </p:spTree>
    <p:extLst>
      <p:ext uri="{BB962C8B-B14F-4D97-AF65-F5344CB8AC3E}">
        <p14:creationId xmlns:p14="http://schemas.microsoft.com/office/powerpoint/2010/main" val="3509022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0942DDBA-CEFB-4AD4-8B4E-5AB65285DB35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21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Já o algoritmo de </a:t>
            </a:r>
            <a:r>
              <a:rPr lang="pt-BR" sz="1089" dirty="0" err="1" smtClean="0"/>
              <a:t>hamming</a:t>
            </a:r>
            <a:r>
              <a:rPr lang="pt-BR" sz="1089" dirty="0" smtClean="0"/>
              <a:t>, por conseguir corrigir os erros, permite a recuperação do processo evitando a perda das informações e valores deste.</a:t>
            </a:r>
          </a:p>
        </p:txBody>
      </p:sp>
    </p:spTree>
    <p:extLst>
      <p:ext uri="{BB962C8B-B14F-4D97-AF65-F5344CB8AC3E}">
        <p14:creationId xmlns:p14="http://schemas.microsoft.com/office/powerpoint/2010/main" val="21114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5389835C-5282-4FFB-8128-BC0D86D74ADB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22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Os bits em verde não geraram nenhum impacto, em geral por não serem implementados ou por representarem funções não utilizadas como </a:t>
            </a:r>
            <a:r>
              <a:rPr lang="pt-BR" sz="1089" dirty="0" err="1" smtClean="0"/>
              <a:t>half-cary</a:t>
            </a:r>
            <a:r>
              <a:rPr lang="pt-BR" sz="1089" dirty="0" smtClean="0"/>
              <a:t> </a:t>
            </a:r>
            <a:r>
              <a:rPr lang="pt-BR" sz="1089" dirty="0" err="1" smtClean="0"/>
              <a:t>flag</a:t>
            </a:r>
            <a:endParaRPr lang="pt-BR" sz="1089" dirty="0" smtClean="0"/>
          </a:p>
          <a:p>
            <a:pPr defTabSz="407526">
              <a:defRPr/>
            </a:pPr>
            <a:r>
              <a:rPr lang="pt-BR" sz="1089" dirty="0" smtClean="0"/>
              <a:t>Os bits em amarelo geraram problemas em algum processo, mas o sistema </a:t>
            </a:r>
            <a:r>
              <a:rPr lang="pt-BR" sz="1089" dirty="0" err="1" smtClean="0"/>
              <a:t>continou</a:t>
            </a:r>
            <a:r>
              <a:rPr lang="pt-BR" sz="1089" dirty="0" smtClean="0"/>
              <a:t> operando, geralmente em modo degradado de funcionamento.</a:t>
            </a:r>
          </a:p>
          <a:p>
            <a:pPr defTabSz="407526">
              <a:defRPr/>
            </a:pPr>
            <a:r>
              <a:rPr lang="pt-BR" sz="1089" dirty="0" smtClean="0"/>
              <a:t>Os bits em vermelho geram falhas irrecuperáveis no sistema, geralmente levando o mesmo ao travamento completo.</a:t>
            </a:r>
          </a:p>
        </p:txBody>
      </p:sp>
    </p:spTree>
    <p:extLst>
      <p:ext uri="{BB962C8B-B14F-4D97-AF65-F5344CB8AC3E}">
        <p14:creationId xmlns:p14="http://schemas.microsoft.com/office/powerpoint/2010/main" val="86148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D4FABD9D-036F-48AB-845E-FD40C2D2871E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3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37246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EF8CAC79-772D-4E0F-95B2-AE7469053F96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30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marL="215900" eaLnBrk="1">
              <a:lnSpc>
                <a:spcPct val="93000"/>
              </a:lnSpc>
              <a:spcBef>
                <a:spcPct val="0"/>
              </a:spcBef>
              <a:buSzPct val="45000"/>
              <a:buFont typeface="StarSymbol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endParaRPr lang="en-US" sz="2000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79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168D9436-6485-4AE3-895B-E9E793F3BF7B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31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Dentre as alternativas de correção de erros em mensagens binárias, o algoritmo de </a:t>
            </a:r>
            <a:r>
              <a:rPr lang="pt-BR" sz="1089" dirty="0" err="1" smtClean="0"/>
              <a:t>hamming</a:t>
            </a:r>
            <a:r>
              <a:rPr lang="pt-BR" sz="1089" dirty="0" smtClean="0"/>
              <a:t> é um dos que apresenta o menor custo computacional. Isto motivou sua escolha, considerando que o foco são os hardwares de baixa capacidade de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1807125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</a:t>
            </a:r>
            <a:r>
              <a:rPr lang="pt-BR" dirty="0" err="1" smtClean="0"/>
              <a:t>naive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B85E-2F40-4F95-BAAD-F375F2EE5E33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9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</a:t>
            </a:r>
            <a:r>
              <a:rPr lang="pt-BR" dirty="0" err="1" smtClean="0"/>
              <a:t>so</a:t>
            </a:r>
            <a:r>
              <a:rPr lang="pt-BR" dirty="0" smtClean="0"/>
              <a:t> acha paridade no fim soma normal)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B85E-2F40-4F95-BAAD-F375F2EE5E33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52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padroniza </a:t>
            </a:r>
            <a:r>
              <a:rPr lang="pt-BR" dirty="0" err="1" smtClean="0"/>
              <a:t>tam</a:t>
            </a:r>
            <a:r>
              <a:rPr lang="pt-BR" dirty="0" smtClean="0"/>
              <a:t> </a:t>
            </a:r>
            <a:r>
              <a:rPr lang="pt-BR" dirty="0" err="1" smtClean="0"/>
              <a:t>msg</a:t>
            </a:r>
            <a:r>
              <a:rPr lang="pt-BR" dirty="0" smtClean="0"/>
              <a:t> p/ 10 bytes</a:t>
            </a:r>
          </a:p>
          <a:p>
            <a:r>
              <a:rPr lang="pt-BR" dirty="0" smtClean="0"/>
              <a:t>Loop </a:t>
            </a:r>
            <a:r>
              <a:rPr lang="pt-BR" dirty="0" err="1" smtClean="0"/>
              <a:t>unroll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B85E-2F40-4F95-BAAD-F375F2EE5E33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49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458AA5AF-CCCC-4A9A-9B08-6D7DFFCCC458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44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marL="215900" eaLnBrk="1">
              <a:lnSpc>
                <a:spcPct val="93000"/>
              </a:lnSpc>
              <a:spcBef>
                <a:spcPct val="0"/>
              </a:spcBef>
              <a:buSzPct val="45000"/>
              <a:buFont typeface="StarSymbol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endParaRPr lang="en-US" sz="2000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28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8EB05791-C238-46C0-97FE-3A329D4BE656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52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Percebemos que o sistema proposto, mesmo com a solução mista, com ambos os algoritmos de CRC e </a:t>
            </a:r>
            <a:r>
              <a:rPr lang="pt-BR" sz="1089" dirty="0" err="1" smtClean="0"/>
              <a:t>Hanmming</a:t>
            </a:r>
            <a:r>
              <a:rPr lang="pt-BR" sz="1089" dirty="0" smtClean="0"/>
              <a:t>, apresenta um consumo compatível com as alternativas disponibilizadas.</a:t>
            </a:r>
          </a:p>
        </p:txBody>
      </p:sp>
    </p:spTree>
    <p:extLst>
      <p:ext uri="{BB962C8B-B14F-4D97-AF65-F5344CB8AC3E}">
        <p14:creationId xmlns:p14="http://schemas.microsoft.com/office/powerpoint/2010/main" val="4053040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1E00219B-47FE-4AB7-8BF3-ED1863325CED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53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15240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0F7FCABE-E3B4-4ED7-84AD-A4B4EAB876F8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54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2492632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Orientadores: </a:t>
            </a:r>
            <a:r>
              <a:rPr lang="pt-BR" dirty="0" err="1" smtClean="0"/>
              <a:t>Luis</a:t>
            </a:r>
            <a:r>
              <a:rPr lang="pt-BR" dirty="0" smtClean="0"/>
              <a:t> e Carlos </a:t>
            </a:r>
          </a:p>
          <a:p>
            <a:r>
              <a:rPr lang="pt-BR" dirty="0" smtClean="0"/>
              <a:t>Alunos IC/TFG (</a:t>
            </a:r>
            <a:r>
              <a:rPr lang="pt-BR" dirty="0" err="1" smtClean="0"/>
              <a:t>adriano</a:t>
            </a:r>
            <a:r>
              <a:rPr lang="pt-BR" dirty="0" smtClean="0"/>
              <a:t>, </a:t>
            </a:r>
            <a:r>
              <a:rPr lang="pt-BR" dirty="0" err="1" smtClean="0"/>
              <a:t>cesar</a:t>
            </a:r>
            <a:r>
              <a:rPr lang="pt-BR" dirty="0" smtClean="0"/>
              <a:t>, </a:t>
            </a:r>
            <a:r>
              <a:rPr lang="pt-BR" dirty="0" err="1" smtClean="0"/>
              <a:t>lucas</a:t>
            </a:r>
            <a:r>
              <a:rPr lang="pt-BR" dirty="0" smtClean="0"/>
              <a:t>, </a:t>
            </a:r>
            <a:r>
              <a:rPr lang="pt-BR" dirty="0" err="1" smtClean="0"/>
              <a:t>henrique</a:t>
            </a:r>
            <a:r>
              <a:rPr lang="pt-BR" dirty="0" smtClean="0"/>
              <a:t>, </a:t>
            </a:r>
            <a:r>
              <a:rPr lang="pt-BR" dirty="0" err="1" smtClean="0"/>
              <a:t>rafael</a:t>
            </a:r>
            <a:r>
              <a:rPr lang="pt-BR" dirty="0" smtClean="0"/>
              <a:t>) (drivers e testes)</a:t>
            </a:r>
          </a:p>
          <a:p>
            <a:r>
              <a:rPr lang="pt-BR" dirty="0" smtClean="0"/>
              <a:t>Enzo pela ajuda na 1ª versão do </a:t>
            </a:r>
            <a:r>
              <a:rPr lang="pt-BR" dirty="0" err="1" smtClean="0"/>
              <a:t>kernel</a:t>
            </a:r>
            <a:r>
              <a:rPr lang="pt-BR" dirty="0" smtClean="0"/>
              <a:t> e a e </a:t>
            </a:r>
            <a:r>
              <a:rPr lang="pt-BR" dirty="0" err="1" smtClean="0"/>
              <a:t>Thaty</a:t>
            </a:r>
            <a:r>
              <a:rPr lang="pt-BR" dirty="0" smtClean="0"/>
              <a:t> pelas revisões do documento</a:t>
            </a:r>
          </a:p>
          <a:p>
            <a:r>
              <a:rPr lang="pt-BR" dirty="0" smtClean="0"/>
              <a:t>Armando pela ajuda na estatística e análises de confiabilidade</a:t>
            </a:r>
          </a:p>
          <a:p>
            <a:r>
              <a:rPr lang="pt-BR" dirty="0" smtClean="0"/>
              <a:t>Alberto Fabiano pelas conversas sobre segurança e embarcados</a:t>
            </a:r>
          </a:p>
          <a:p>
            <a:r>
              <a:rPr lang="pt-BR" dirty="0" smtClean="0"/>
              <a:t>Colegas do Grupo de engenharia biomédica apoio e infraestrutura.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1BE165-42AC-4C6A-96F5-13416CE378B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105A9D17-4112-49D8-9CAA-ADF28AE2C933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4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Existem diversas fontes que podem gerar erros nos bits. O bombardeamento de partículas é particularmente crítico principalmente se considerado </a:t>
            </a:r>
            <a:r>
              <a:rPr lang="pt-BR" sz="1089" smtClean="0"/>
              <a:t>duas projeções, a primeira </a:t>
            </a:r>
            <a:endParaRPr lang="pt-BR" sz="1089" dirty="0" smtClean="0"/>
          </a:p>
        </p:txBody>
      </p:sp>
    </p:spTree>
    <p:extLst>
      <p:ext uri="{BB962C8B-B14F-4D97-AF65-F5344CB8AC3E}">
        <p14:creationId xmlns:p14="http://schemas.microsoft.com/office/powerpoint/2010/main" val="31854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9BEA68F8-D0C6-4424-8F4E-2DAB51A86AB6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5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338011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EDEE8422-1F15-4783-B2E5-89AAF7C0E849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6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r>
              <a:rPr lang="pt-BR" sz="1089" dirty="0" smtClean="0"/>
              <a:t>A segunda fonte de problemas </a:t>
            </a:r>
          </a:p>
        </p:txBody>
      </p:sp>
    </p:spTree>
    <p:extLst>
      <p:ext uri="{BB962C8B-B14F-4D97-AF65-F5344CB8AC3E}">
        <p14:creationId xmlns:p14="http://schemas.microsoft.com/office/powerpoint/2010/main" val="113632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Junho 2014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1BE165-42AC-4C6A-96F5-13416CE378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3C12A60A-84B0-4717-ACC1-ECEEEA270418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10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marL="215900" eaLnBrk="1">
              <a:lnSpc>
                <a:spcPct val="93000"/>
              </a:lnSpc>
              <a:spcBef>
                <a:spcPct val="0"/>
              </a:spcBef>
              <a:buSzPct val="45000"/>
              <a:buFont typeface="StarSymbol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endParaRPr lang="en-US" sz="2000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82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B0341945-90FE-4991-BFBE-2DB170F1C286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11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401949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3225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7797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2369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694113" indent="-206375" defTabSz="406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06400">
              <a:spcBef>
                <a:spcPct val="0"/>
              </a:spcBef>
            </a:pPr>
            <a:fld id="{B9EFE804-E25B-46FE-8C9E-3EA75EE68559}" type="slidenum">
              <a:rPr lang="en-US" sz="1400" smtClean="0">
                <a:ea typeface="Arial Unicode MS" panose="020B0604020202020204" pitchFamily="34" charset="-128"/>
              </a:rPr>
              <a:pPr defTabSz="406400">
                <a:spcBef>
                  <a:spcPct val="0"/>
                </a:spcBef>
              </a:pPr>
              <a:t>12</a:t>
            </a:fld>
            <a:endParaRPr lang="en-US" sz="1400" smtClean="0">
              <a:ea typeface="Arial Unicode MS" panose="020B0604020202020204" pitchFamily="34" charset="-128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26">
              <a:defRPr/>
            </a:pPr>
            <a:endParaRPr lang="pt-BR" sz="1089" smtClean="0"/>
          </a:p>
        </p:txBody>
      </p:sp>
    </p:spTree>
    <p:extLst>
      <p:ext uri="{BB962C8B-B14F-4D97-AF65-F5344CB8AC3E}">
        <p14:creationId xmlns:p14="http://schemas.microsoft.com/office/powerpoint/2010/main" val="364966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pptbackgrounds.net/uploads/white-3d-abstract-ray-of-light-backgrounds-wallpaper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8" b="-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15"/>
          <p:cNvGrpSpPr>
            <a:grpSpLocks/>
          </p:cNvGrpSpPr>
          <p:nvPr userDrawn="1"/>
        </p:nvGrpSpPr>
        <p:grpSpPr bwMode="auto">
          <a:xfrm>
            <a:off x="3656013" y="995363"/>
            <a:ext cx="1831975" cy="1831975"/>
            <a:chOff x="6922709" y="3298453"/>
            <a:chExt cx="3422650" cy="3422650"/>
          </a:xfrm>
        </p:grpSpPr>
        <p:sp>
          <p:nvSpPr>
            <p:cNvPr id="6" name="AutoShape 192"/>
            <p:cNvSpPr>
              <a:spLocks noChangeAspect="1" noChangeArrowheads="1" noTextEdit="1"/>
            </p:cNvSpPr>
            <p:nvPr userDrawn="1"/>
          </p:nvSpPr>
          <p:spPr bwMode="auto">
            <a:xfrm>
              <a:off x="6922709" y="3298453"/>
              <a:ext cx="3422650" cy="342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194"/>
            <p:cNvSpPr>
              <a:spLocks noEditPoints="1"/>
            </p:cNvSpPr>
            <p:nvPr userDrawn="1"/>
          </p:nvSpPr>
          <p:spPr bwMode="auto">
            <a:xfrm>
              <a:off x="6922709" y="3298453"/>
              <a:ext cx="3403599" cy="3403599"/>
            </a:xfrm>
            <a:custGeom>
              <a:avLst/>
              <a:gdLst>
                <a:gd name="T0" fmla="*/ 9901 w 16589"/>
                <a:gd name="T1" fmla="*/ 15081 h 16586"/>
                <a:gd name="T2" fmla="*/ 6867 w 16589"/>
                <a:gd name="T3" fmla="*/ 15115 h 16586"/>
                <a:gd name="T4" fmla="*/ 4062 w 16589"/>
                <a:gd name="T5" fmla="*/ 15617 h 16586"/>
                <a:gd name="T6" fmla="*/ 4492 w 16589"/>
                <a:gd name="T7" fmla="*/ 14122 h 16586"/>
                <a:gd name="T8" fmla="*/ 2478 w 16589"/>
                <a:gd name="T9" fmla="*/ 12122 h 16586"/>
                <a:gd name="T10" fmla="*/ 1230 w 16589"/>
                <a:gd name="T11" fmla="*/ 12953 h 16586"/>
                <a:gd name="T12" fmla="*/ 0 w 16589"/>
                <a:gd name="T13" fmla="*/ 10032 h 16586"/>
                <a:gd name="T14" fmla="*/ 1471 w 16589"/>
                <a:gd name="T15" fmla="*/ 9740 h 16586"/>
                <a:gd name="T16" fmla="*/ 1468 w 16589"/>
                <a:gd name="T17" fmla="*/ 6819 h 16586"/>
                <a:gd name="T18" fmla="*/ 966 w 16589"/>
                <a:gd name="T19" fmla="*/ 4069 h 16586"/>
                <a:gd name="T20" fmla="*/ 2471 w 16589"/>
                <a:gd name="T21" fmla="*/ 4440 h 16586"/>
                <a:gd name="T22" fmla="*/ 4533 w 16589"/>
                <a:gd name="T23" fmla="*/ 2402 h 16586"/>
                <a:gd name="T24" fmla="*/ 4062 w 16589"/>
                <a:gd name="T25" fmla="*/ 973 h 16586"/>
                <a:gd name="T26" fmla="*/ 6880 w 16589"/>
                <a:gd name="T27" fmla="*/ 1433 h 16586"/>
                <a:gd name="T28" fmla="*/ 8307 w 16589"/>
                <a:gd name="T29" fmla="*/ 1296 h 16586"/>
                <a:gd name="T30" fmla="*/ 10022 w 16589"/>
                <a:gd name="T31" fmla="*/ 34 h 16586"/>
                <a:gd name="T32" fmla="*/ 12881 w 16589"/>
                <a:gd name="T33" fmla="*/ 1213 h 16586"/>
                <a:gd name="T34" fmla="*/ 14191 w 16589"/>
                <a:gd name="T35" fmla="*/ 4509 h 16586"/>
                <a:gd name="T36" fmla="*/ 15617 w 16589"/>
                <a:gd name="T37" fmla="*/ 4069 h 16586"/>
                <a:gd name="T38" fmla="*/ 15153 w 16589"/>
                <a:gd name="T39" fmla="*/ 6843 h 16586"/>
                <a:gd name="T40" fmla="*/ 15290 w 16589"/>
                <a:gd name="T41" fmla="*/ 8276 h 16586"/>
                <a:gd name="T42" fmla="*/ 16589 w 16589"/>
                <a:gd name="T43" fmla="*/ 9998 h 16586"/>
                <a:gd name="T44" fmla="*/ 15404 w 16589"/>
                <a:gd name="T45" fmla="*/ 12871 h 16586"/>
                <a:gd name="T46" fmla="*/ 14191 w 16589"/>
                <a:gd name="T47" fmla="*/ 12039 h 16586"/>
                <a:gd name="T48" fmla="*/ 12977 w 16589"/>
                <a:gd name="T49" fmla="*/ 15335 h 16586"/>
                <a:gd name="T50" fmla="*/ 10070 w 16589"/>
                <a:gd name="T51" fmla="*/ 16572 h 16586"/>
                <a:gd name="T52" fmla="*/ 6946 w 16589"/>
                <a:gd name="T53" fmla="*/ 2973 h 16586"/>
                <a:gd name="T54" fmla="*/ 4475 w 16589"/>
                <a:gd name="T55" fmla="*/ 4396 h 16586"/>
                <a:gd name="T56" fmla="*/ 3049 w 16589"/>
                <a:gd name="T57" fmla="*/ 6870 h 16586"/>
                <a:gd name="T58" fmla="*/ 3049 w 16589"/>
                <a:gd name="T59" fmla="*/ 9719 h 16586"/>
                <a:gd name="T60" fmla="*/ 4475 w 16589"/>
                <a:gd name="T61" fmla="*/ 12187 h 16586"/>
                <a:gd name="T62" fmla="*/ 6946 w 16589"/>
                <a:gd name="T63" fmla="*/ 13613 h 16586"/>
                <a:gd name="T64" fmla="*/ 9799 w 16589"/>
                <a:gd name="T65" fmla="*/ 13613 h 16586"/>
                <a:gd name="T66" fmla="*/ 12270 w 16589"/>
                <a:gd name="T67" fmla="*/ 12187 h 16586"/>
                <a:gd name="T68" fmla="*/ 13696 w 16589"/>
                <a:gd name="T69" fmla="*/ 9719 h 16586"/>
                <a:gd name="T70" fmla="*/ 13696 w 16589"/>
                <a:gd name="T71" fmla="*/ 6870 h 16586"/>
                <a:gd name="T72" fmla="*/ 12270 w 16589"/>
                <a:gd name="T73" fmla="*/ 4396 h 16586"/>
                <a:gd name="T74" fmla="*/ 9799 w 16589"/>
                <a:gd name="T75" fmla="*/ 2973 h 16586"/>
                <a:gd name="T76" fmla="*/ 6946 w 16589"/>
                <a:gd name="T77" fmla="*/ 2973 h 16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89" h="16586">
                  <a:moveTo>
                    <a:pt x="9781" y="15108"/>
                  </a:moveTo>
                  <a:cubicBezTo>
                    <a:pt x="9819" y="15098"/>
                    <a:pt x="9860" y="15091"/>
                    <a:pt x="9901" y="15081"/>
                  </a:cubicBezTo>
                  <a:cubicBezTo>
                    <a:pt x="9396" y="15198"/>
                    <a:pt x="8870" y="15253"/>
                    <a:pt x="8307" y="15253"/>
                  </a:cubicBezTo>
                  <a:cubicBezTo>
                    <a:pt x="7802" y="15253"/>
                    <a:pt x="7324" y="15208"/>
                    <a:pt x="6867" y="15115"/>
                  </a:cubicBezTo>
                  <a:lnTo>
                    <a:pt x="6571" y="16586"/>
                  </a:lnTo>
                  <a:cubicBezTo>
                    <a:pt x="5705" y="16411"/>
                    <a:pt x="4887" y="16091"/>
                    <a:pt x="4062" y="15617"/>
                  </a:cubicBezTo>
                  <a:cubicBezTo>
                    <a:pt x="3921" y="15534"/>
                    <a:pt x="3787" y="15452"/>
                    <a:pt x="3657" y="15369"/>
                  </a:cubicBezTo>
                  <a:lnTo>
                    <a:pt x="4492" y="14122"/>
                  </a:lnTo>
                  <a:cubicBezTo>
                    <a:pt x="4495" y="14122"/>
                    <a:pt x="4499" y="14125"/>
                    <a:pt x="4506" y="14129"/>
                  </a:cubicBezTo>
                  <a:cubicBezTo>
                    <a:pt x="3667" y="13596"/>
                    <a:pt x="3018" y="12950"/>
                    <a:pt x="2478" y="12122"/>
                  </a:cubicBezTo>
                  <a:lnTo>
                    <a:pt x="2478" y="12122"/>
                  </a:lnTo>
                  <a:lnTo>
                    <a:pt x="1230" y="12953"/>
                  </a:lnTo>
                  <a:cubicBezTo>
                    <a:pt x="1141" y="12816"/>
                    <a:pt x="1052" y="12671"/>
                    <a:pt x="966" y="12520"/>
                  </a:cubicBezTo>
                  <a:cubicBezTo>
                    <a:pt x="491" y="11702"/>
                    <a:pt x="175" y="10891"/>
                    <a:pt x="0" y="10032"/>
                  </a:cubicBezTo>
                  <a:lnTo>
                    <a:pt x="1471" y="9740"/>
                  </a:lnTo>
                  <a:lnTo>
                    <a:pt x="1471" y="9740"/>
                  </a:lnTo>
                  <a:cubicBezTo>
                    <a:pt x="1371" y="9272"/>
                    <a:pt x="1323" y="8788"/>
                    <a:pt x="1323" y="8276"/>
                  </a:cubicBezTo>
                  <a:cubicBezTo>
                    <a:pt x="1323" y="7764"/>
                    <a:pt x="1371" y="7283"/>
                    <a:pt x="1468" y="6819"/>
                  </a:cubicBezTo>
                  <a:lnTo>
                    <a:pt x="7" y="6526"/>
                  </a:lnTo>
                  <a:cubicBezTo>
                    <a:pt x="182" y="5678"/>
                    <a:pt x="498" y="4877"/>
                    <a:pt x="966" y="4069"/>
                  </a:cubicBezTo>
                  <a:cubicBezTo>
                    <a:pt x="1055" y="3915"/>
                    <a:pt x="1148" y="3763"/>
                    <a:pt x="1241" y="3619"/>
                  </a:cubicBezTo>
                  <a:lnTo>
                    <a:pt x="2471" y="4440"/>
                  </a:lnTo>
                  <a:lnTo>
                    <a:pt x="2471" y="4440"/>
                  </a:lnTo>
                  <a:cubicBezTo>
                    <a:pt x="3018" y="3595"/>
                    <a:pt x="3677" y="2942"/>
                    <a:pt x="4533" y="2402"/>
                  </a:cubicBezTo>
                  <a:lnTo>
                    <a:pt x="3719" y="1182"/>
                  </a:lnTo>
                  <a:cubicBezTo>
                    <a:pt x="3832" y="1110"/>
                    <a:pt x="3945" y="1041"/>
                    <a:pt x="4062" y="973"/>
                  </a:cubicBezTo>
                  <a:cubicBezTo>
                    <a:pt x="4897" y="491"/>
                    <a:pt x="5719" y="172"/>
                    <a:pt x="6595" y="0"/>
                  </a:cubicBezTo>
                  <a:lnTo>
                    <a:pt x="6880" y="1433"/>
                  </a:lnTo>
                  <a:cubicBezTo>
                    <a:pt x="6874" y="1433"/>
                    <a:pt x="6863" y="1437"/>
                    <a:pt x="6853" y="1437"/>
                  </a:cubicBezTo>
                  <a:cubicBezTo>
                    <a:pt x="7317" y="1340"/>
                    <a:pt x="7798" y="1296"/>
                    <a:pt x="8307" y="1296"/>
                  </a:cubicBezTo>
                  <a:cubicBezTo>
                    <a:pt x="8812" y="1296"/>
                    <a:pt x="9286" y="1340"/>
                    <a:pt x="9743" y="1433"/>
                  </a:cubicBezTo>
                  <a:lnTo>
                    <a:pt x="10022" y="34"/>
                  </a:lnTo>
                  <a:cubicBezTo>
                    <a:pt x="10159" y="65"/>
                    <a:pt x="10297" y="100"/>
                    <a:pt x="10434" y="134"/>
                  </a:cubicBezTo>
                  <a:cubicBezTo>
                    <a:pt x="11352" y="381"/>
                    <a:pt x="12149" y="732"/>
                    <a:pt x="12881" y="1213"/>
                  </a:cubicBezTo>
                  <a:lnTo>
                    <a:pt x="12087" y="2402"/>
                  </a:lnTo>
                  <a:cubicBezTo>
                    <a:pt x="12964" y="2959"/>
                    <a:pt x="13634" y="3633"/>
                    <a:pt x="14191" y="4509"/>
                  </a:cubicBezTo>
                  <a:lnTo>
                    <a:pt x="15393" y="3701"/>
                  </a:lnTo>
                  <a:cubicBezTo>
                    <a:pt x="15472" y="3822"/>
                    <a:pt x="15545" y="3942"/>
                    <a:pt x="15617" y="4069"/>
                  </a:cubicBezTo>
                  <a:cubicBezTo>
                    <a:pt x="16091" y="4887"/>
                    <a:pt x="16407" y="5698"/>
                    <a:pt x="16583" y="6561"/>
                  </a:cubicBezTo>
                  <a:lnTo>
                    <a:pt x="15153" y="6843"/>
                  </a:lnTo>
                  <a:lnTo>
                    <a:pt x="15153" y="6843"/>
                  </a:lnTo>
                  <a:cubicBezTo>
                    <a:pt x="15246" y="7300"/>
                    <a:pt x="15290" y="7774"/>
                    <a:pt x="15290" y="8276"/>
                  </a:cubicBezTo>
                  <a:cubicBezTo>
                    <a:pt x="15290" y="8781"/>
                    <a:pt x="15246" y="9255"/>
                    <a:pt x="15153" y="9712"/>
                  </a:cubicBezTo>
                  <a:lnTo>
                    <a:pt x="16589" y="9998"/>
                  </a:lnTo>
                  <a:cubicBezTo>
                    <a:pt x="16414" y="10871"/>
                    <a:pt x="16098" y="11692"/>
                    <a:pt x="15617" y="12520"/>
                  </a:cubicBezTo>
                  <a:cubicBezTo>
                    <a:pt x="15548" y="12641"/>
                    <a:pt x="15476" y="12757"/>
                    <a:pt x="15404" y="12871"/>
                  </a:cubicBezTo>
                  <a:lnTo>
                    <a:pt x="14180" y="12053"/>
                  </a:lnTo>
                  <a:cubicBezTo>
                    <a:pt x="14184" y="12049"/>
                    <a:pt x="14187" y="12046"/>
                    <a:pt x="14191" y="12039"/>
                  </a:cubicBezTo>
                  <a:cubicBezTo>
                    <a:pt x="13648" y="12895"/>
                    <a:pt x="12998" y="13558"/>
                    <a:pt x="12153" y="14105"/>
                  </a:cubicBezTo>
                  <a:lnTo>
                    <a:pt x="12977" y="15335"/>
                  </a:lnTo>
                  <a:cubicBezTo>
                    <a:pt x="12830" y="15431"/>
                    <a:pt x="12678" y="15524"/>
                    <a:pt x="12520" y="15617"/>
                  </a:cubicBezTo>
                  <a:cubicBezTo>
                    <a:pt x="11713" y="16081"/>
                    <a:pt x="10915" y="16397"/>
                    <a:pt x="10070" y="16572"/>
                  </a:cubicBezTo>
                  <a:lnTo>
                    <a:pt x="9781" y="15108"/>
                  </a:lnTo>
                  <a:close/>
                  <a:moveTo>
                    <a:pt x="6946" y="2973"/>
                  </a:moveTo>
                  <a:cubicBezTo>
                    <a:pt x="6492" y="3096"/>
                    <a:pt x="6059" y="3279"/>
                    <a:pt x="5619" y="3529"/>
                  </a:cubicBezTo>
                  <a:cubicBezTo>
                    <a:pt x="5179" y="3779"/>
                    <a:pt x="4805" y="4069"/>
                    <a:pt x="4475" y="4396"/>
                  </a:cubicBezTo>
                  <a:cubicBezTo>
                    <a:pt x="4145" y="4723"/>
                    <a:pt x="3860" y="5107"/>
                    <a:pt x="3609" y="5543"/>
                  </a:cubicBezTo>
                  <a:cubicBezTo>
                    <a:pt x="3358" y="5979"/>
                    <a:pt x="3172" y="6416"/>
                    <a:pt x="3049" y="6870"/>
                  </a:cubicBezTo>
                  <a:cubicBezTo>
                    <a:pt x="2928" y="7317"/>
                    <a:pt x="2870" y="7788"/>
                    <a:pt x="2870" y="8293"/>
                  </a:cubicBezTo>
                  <a:cubicBezTo>
                    <a:pt x="2870" y="8798"/>
                    <a:pt x="2928" y="9269"/>
                    <a:pt x="3049" y="9719"/>
                  </a:cubicBezTo>
                  <a:cubicBezTo>
                    <a:pt x="3170" y="10169"/>
                    <a:pt x="3355" y="10606"/>
                    <a:pt x="3609" y="11046"/>
                  </a:cubicBezTo>
                  <a:cubicBezTo>
                    <a:pt x="3863" y="11486"/>
                    <a:pt x="4145" y="11860"/>
                    <a:pt x="4475" y="12187"/>
                  </a:cubicBezTo>
                  <a:cubicBezTo>
                    <a:pt x="4805" y="12520"/>
                    <a:pt x="5183" y="12802"/>
                    <a:pt x="5619" y="13056"/>
                  </a:cubicBezTo>
                  <a:cubicBezTo>
                    <a:pt x="6059" y="13311"/>
                    <a:pt x="6492" y="13493"/>
                    <a:pt x="6946" y="13613"/>
                  </a:cubicBezTo>
                  <a:cubicBezTo>
                    <a:pt x="7400" y="13733"/>
                    <a:pt x="7867" y="13795"/>
                    <a:pt x="8372" y="13795"/>
                  </a:cubicBezTo>
                  <a:cubicBezTo>
                    <a:pt x="8877" y="13795"/>
                    <a:pt x="9348" y="13737"/>
                    <a:pt x="9799" y="13613"/>
                  </a:cubicBezTo>
                  <a:cubicBezTo>
                    <a:pt x="10250" y="13489"/>
                    <a:pt x="10685" y="13311"/>
                    <a:pt x="11125" y="13056"/>
                  </a:cubicBezTo>
                  <a:cubicBezTo>
                    <a:pt x="11562" y="12802"/>
                    <a:pt x="11940" y="12520"/>
                    <a:pt x="12270" y="12187"/>
                  </a:cubicBezTo>
                  <a:cubicBezTo>
                    <a:pt x="12600" y="11860"/>
                    <a:pt x="12885" y="11482"/>
                    <a:pt x="13139" y="11046"/>
                  </a:cubicBezTo>
                  <a:cubicBezTo>
                    <a:pt x="13393" y="10606"/>
                    <a:pt x="13576" y="10173"/>
                    <a:pt x="13696" y="9719"/>
                  </a:cubicBezTo>
                  <a:cubicBezTo>
                    <a:pt x="13816" y="9265"/>
                    <a:pt x="13878" y="8798"/>
                    <a:pt x="13878" y="8293"/>
                  </a:cubicBezTo>
                  <a:cubicBezTo>
                    <a:pt x="13878" y="7788"/>
                    <a:pt x="13820" y="7317"/>
                    <a:pt x="13696" y="6870"/>
                  </a:cubicBezTo>
                  <a:cubicBezTo>
                    <a:pt x="13572" y="6423"/>
                    <a:pt x="13393" y="5983"/>
                    <a:pt x="13139" y="5543"/>
                  </a:cubicBezTo>
                  <a:cubicBezTo>
                    <a:pt x="12885" y="5103"/>
                    <a:pt x="12600" y="4729"/>
                    <a:pt x="12270" y="4396"/>
                  </a:cubicBezTo>
                  <a:cubicBezTo>
                    <a:pt x="11940" y="4069"/>
                    <a:pt x="11562" y="3784"/>
                    <a:pt x="11125" y="3529"/>
                  </a:cubicBezTo>
                  <a:cubicBezTo>
                    <a:pt x="10685" y="3279"/>
                    <a:pt x="10252" y="3096"/>
                    <a:pt x="9799" y="2973"/>
                  </a:cubicBezTo>
                  <a:cubicBezTo>
                    <a:pt x="9346" y="2850"/>
                    <a:pt x="8878" y="2794"/>
                    <a:pt x="8372" y="2794"/>
                  </a:cubicBezTo>
                  <a:cubicBezTo>
                    <a:pt x="7866" y="2794"/>
                    <a:pt x="7396" y="2852"/>
                    <a:pt x="6946" y="2973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chemeClr val="bg1"/>
                </a:gs>
                <a:gs pos="34000">
                  <a:schemeClr val="bg1">
                    <a:lumMod val="100000"/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6900000" scaled="0"/>
              <a:tileRect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195"/>
            <p:cNvSpPr>
              <a:spLocks/>
            </p:cNvSpPr>
            <p:nvPr userDrawn="1"/>
          </p:nvSpPr>
          <p:spPr bwMode="auto">
            <a:xfrm>
              <a:off x="7859334" y="4225553"/>
              <a:ext cx="1539875" cy="1538288"/>
            </a:xfrm>
            <a:custGeom>
              <a:avLst/>
              <a:gdLst>
                <a:gd name="T0" fmla="*/ 0 w 970"/>
                <a:gd name="T1" fmla="*/ 969 h 969"/>
                <a:gd name="T2" fmla="*/ 0 w 970"/>
                <a:gd name="T3" fmla="*/ 0 h 969"/>
                <a:gd name="T4" fmla="*/ 970 w 970"/>
                <a:gd name="T5" fmla="*/ 0 h 969"/>
                <a:gd name="T6" fmla="*/ 969 w 970"/>
                <a:gd name="T7" fmla="*/ 175 h 969"/>
                <a:gd name="T8" fmla="*/ 174 w 970"/>
                <a:gd name="T9" fmla="*/ 177 h 969"/>
                <a:gd name="T10" fmla="*/ 174 w 970"/>
                <a:gd name="T11" fmla="*/ 398 h 969"/>
                <a:gd name="T12" fmla="*/ 764 w 970"/>
                <a:gd name="T13" fmla="*/ 398 h 969"/>
                <a:gd name="T14" fmla="*/ 765 w 970"/>
                <a:gd name="T15" fmla="*/ 569 h 969"/>
                <a:gd name="T16" fmla="*/ 174 w 970"/>
                <a:gd name="T17" fmla="*/ 569 h 969"/>
                <a:gd name="T18" fmla="*/ 174 w 970"/>
                <a:gd name="T19" fmla="*/ 797 h 969"/>
                <a:gd name="T20" fmla="*/ 970 w 970"/>
                <a:gd name="T21" fmla="*/ 792 h 969"/>
                <a:gd name="T22" fmla="*/ 970 w 970"/>
                <a:gd name="T23" fmla="*/ 969 h 969"/>
                <a:gd name="T24" fmla="*/ 0 w 970"/>
                <a:gd name="T2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0" h="969">
                  <a:moveTo>
                    <a:pt x="0" y="969"/>
                  </a:moveTo>
                  <a:lnTo>
                    <a:pt x="0" y="0"/>
                  </a:lnTo>
                  <a:lnTo>
                    <a:pt x="970" y="0"/>
                  </a:lnTo>
                  <a:lnTo>
                    <a:pt x="969" y="175"/>
                  </a:lnTo>
                  <a:lnTo>
                    <a:pt x="174" y="177"/>
                  </a:lnTo>
                  <a:lnTo>
                    <a:pt x="174" y="398"/>
                  </a:lnTo>
                  <a:lnTo>
                    <a:pt x="764" y="398"/>
                  </a:lnTo>
                  <a:lnTo>
                    <a:pt x="765" y="569"/>
                  </a:lnTo>
                  <a:lnTo>
                    <a:pt x="174" y="569"/>
                  </a:lnTo>
                  <a:lnTo>
                    <a:pt x="174" y="797"/>
                  </a:lnTo>
                  <a:lnTo>
                    <a:pt x="970" y="792"/>
                  </a:lnTo>
                  <a:lnTo>
                    <a:pt x="970" y="969"/>
                  </a:lnTo>
                  <a:lnTo>
                    <a:pt x="0" y="969"/>
                  </a:lnTo>
                  <a:close/>
                </a:path>
              </a:pathLst>
            </a:custGeom>
            <a:gradFill>
              <a:gsLst>
                <a:gs pos="50000">
                  <a:schemeClr val="bg1"/>
                </a:gs>
                <a:gs pos="15000">
                  <a:schemeClr val="bg1">
                    <a:lumMod val="100000"/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</a:gsLst>
              <a:lin ang="690000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196"/>
            <p:cNvSpPr>
              <a:spLocks/>
            </p:cNvSpPr>
            <p:nvPr userDrawn="1"/>
          </p:nvSpPr>
          <p:spPr bwMode="auto">
            <a:xfrm>
              <a:off x="7937122" y="3473078"/>
              <a:ext cx="1454150" cy="2193925"/>
            </a:xfrm>
            <a:custGeom>
              <a:avLst/>
              <a:gdLst>
                <a:gd name="T0" fmla="*/ 0 w 916"/>
                <a:gd name="T1" fmla="*/ 1382 h 1382"/>
                <a:gd name="T2" fmla="*/ 735 w 916"/>
                <a:gd name="T3" fmla="*/ 0 h 1382"/>
                <a:gd name="T4" fmla="*/ 916 w 916"/>
                <a:gd name="T5" fmla="*/ 75 h 1382"/>
                <a:gd name="T6" fmla="*/ 278 w 916"/>
                <a:gd name="T7" fmla="*/ 1048 h 1382"/>
                <a:gd name="T8" fmla="*/ 367 w 916"/>
                <a:gd name="T9" fmla="*/ 1052 h 1382"/>
                <a:gd name="T10" fmla="*/ 0 w 916"/>
                <a:gd name="T11" fmla="*/ 138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1382">
                  <a:moveTo>
                    <a:pt x="0" y="1382"/>
                  </a:moveTo>
                  <a:lnTo>
                    <a:pt x="735" y="0"/>
                  </a:lnTo>
                  <a:lnTo>
                    <a:pt x="916" y="75"/>
                  </a:lnTo>
                  <a:lnTo>
                    <a:pt x="278" y="1048"/>
                  </a:lnTo>
                  <a:lnTo>
                    <a:pt x="367" y="1052"/>
                  </a:lnTo>
                  <a:lnTo>
                    <a:pt x="0" y="1382"/>
                  </a:lnTo>
                  <a:close/>
                </a:path>
              </a:pathLst>
            </a:custGeom>
            <a:gradFill>
              <a:gsLst>
                <a:gs pos="66000">
                  <a:srgbClr val="FF0000">
                    <a:alpha val="80000"/>
                  </a:srgbClr>
                </a:gs>
                <a:gs pos="90000">
                  <a:srgbClr val="FF0000">
                    <a:alpha val="0"/>
                  </a:srgbClr>
                </a:gs>
                <a:gs pos="24000">
                  <a:srgbClr val="FF0000">
                    <a:alpha val="0"/>
                  </a:srgbClr>
                </a:gs>
              </a:gsLst>
              <a:lin ang="690000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197"/>
            <p:cNvSpPr>
              <a:spLocks/>
            </p:cNvSpPr>
            <p:nvPr userDrawn="1"/>
          </p:nvSpPr>
          <p:spPr bwMode="auto">
            <a:xfrm>
              <a:off x="7956172" y="4322391"/>
              <a:ext cx="1352550" cy="2179638"/>
            </a:xfrm>
            <a:custGeom>
              <a:avLst/>
              <a:gdLst>
                <a:gd name="T0" fmla="*/ 0 w 852"/>
                <a:gd name="T1" fmla="*/ 1373 h 1373"/>
                <a:gd name="T2" fmla="*/ 37 w 852"/>
                <a:gd name="T3" fmla="*/ 1174 h 1373"/>
                <a:gd name="T4" fmla="*/ 69 w 852"/>
                <a:gd name="T5" fmla="*/ 1220 h 1373"/>
                <a:gd name="T6" fmla="*/ 548 w 852"/>
                <a:gd name="T7" fmla="*/ 334 h 1373"/>
                <a:gd name="T8" fmla="*/ 472 w 852"/>
                <a:gd name="T9" fmla="*/ 337 h 1373"/>
                <a:gd name="T10" fmla="*/ 852 w 852"/>
                <a:gd name="T11" fmla="*/ 0 h 1373"/>
                <a:gd name="T12" fmla="*/ 105 w 852"/>
                <a:gd name="T13" fmla="*/ 1238 h 1373"/>
                <a:gd name="T14" fmla="*/ 163 w 852"/>
                <a:gd name="T15" fmla="*/ 1242 h 1373"/>
                <a:gd name="T16" fmla="*/ 0 w 852"/>
                <a:gd name="T17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373">
                  <a:moveTo>
                    <a:pt x="0" y="1373"/>
                  </a:moveTo>
                  <a:lnTo>
                    <a:pt x="37" y="1174"/>
                  </a:lnTo>
                  <a:lnTo>
                    <a:pt x="69" y="1220"/>
                  </a:lnTo>
                  <a:lnTo>
                    <a:pt x="548" y="334"/>
                  </a:lnTo>
                  <a:lnTo>
                    <a:pt x="472" y="337"/>
                  </a:lnTo>
                  <a:lnTo>
                    <a:pt x="852" y="0"/>
                  </a:lnTo>
                  <a:lnTo>
                    <a:pt x="105" y="1238"/>
                  </a:lnTo>
                  <a:lnTo>
                    <a:pt x="163" y="1242"/>
                  </a:lnTo>
                  <a:lnTo>
                    <a:pt x="0" y="1373"/>
                  </a:lnTo>
                  <a:close/>
                </a:path>
              </a:pathLst>
            </a:custGeom>
            <a:gradFill>
              <a:gsLst>
                <a:gs pos="26000">
                  <a:srgbClr val="FF0000">
                    <a:alpha val="80000"/>
                  </a:srgbClr>
                </a:gs>
                <a:gs pos="11000">
                  <a:srgbClr val="FF0000">
                    <a:alpha val="0"/>
                  </a:srgbClr>
                </a:gs>
                <a:gs pos="85000">
                  <a:srgbClr val="FF0000">
                    <a:alpha val="0"/>
                  </a:srgbClr>
                </a:gs>
              </a:gsLst>
              <a:lin ang="690000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69160"/>
            <a:ext cx="6858000" cy="74868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918F-57AA-4348-8D31-1CE310C17C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8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F2B1-8F4E-4255-B988-7FF9DE5699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9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6B0D-2C10-4599-83CA-FD230A74C4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138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>
            <a:lvl1pPr>
              <a:defRPr sz="3266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F6F32-EC47-4F6D-894E-A51705ABB5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76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4060D-EF22-4C99-BE72-1E4F381BF3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7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E58A8-7DF8-4665-BA81-EA1E04E952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88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8717-FD16-44CA-8997-8ED708626E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08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39FF6-5A33-4E50-B25C-0F734486D7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22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25"/>
            <a:ext cx="7886700" cy="86409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A7719-B067-415A-A0D4-39942CFBDE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0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9AE7-E624-4A20-AE70-0FA8CECAD9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83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2C02E-674A-4DC8-9FFC-38009A3A9F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5900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54091-F2A4-4176-9CF4-A3BA81EE7E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[1920x1440 px] HD Wallpapers : Silver Light Blue Wave Abstract Backgrounds Powerpoi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1989138"/>
            <a:ext cx="686276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2060575"/>
            <a:ext cx="7886700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07526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07526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07526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4B74EC-0796-4D44-B170-35938A56D8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1032" name="Grupo 8"/>
          <p:cNvGrpSpPr>
            <a:grpSpLocks/>
          </p:cNvGrpSpPr>
          <p:nvPr userDrawn="1"/>
        </p:nvGrpSpPr>
        <p:grpSpPr bwMode="auto">
          <a:xfrm>
            <a:off x="5630863" y="3789363"/>
            <a:ext cx="4865687" cy="4867275"/>
            <a:chOff x="6922709" y="3298453"/>
            <a:chExt cx="3422650" cy="3422650"/>
          </a:xfrm>
        </p:grpSpPr>
        <p:sp>
          <p:nvSpPr>
            <p:cNvPr id="1035" name="AutoShape 192"/>
            <p:cNvSpPr>
              <a:spLocks noChangeAspect="1" noChangeArrowheads="1" noTextEdit="1"/>
            </p:cNvSpPr>
            <p:nvPr userDrawn="1"/>
          </p:nvSpPr>
          <p:spPr bwMode="auto">
            <a:xfrm>
              <a:off x="6922709" y="3298453"/>
              <a:ext cx="3422650" cy="342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6" name="Freeform 194"/>
            <p:cNvSpPr>
              <a:spLocks noEditPoints="1"/>
            </p:cNvSpPr>
            <p:nvPr userDrawn="1"/>
          </p:nvSpPr>
          <p:spPr bwMode="auto">
            <a:xfrm>
              <a:off x="6922709" y="3298453"/>
              <a:ext cx="3403600" cy="3403600"/>
            </a:xfrm>
            <a:custGeom>
              <a:avLst/>
              <a:gdLst>
                <a:gd name="T0" fmla="*/ 2147483646 w 16589"/>
                <a:gd name="T1" fmla="*/ 2147483646 h 16586"/>
                <a:gd name="T2" fmla="*/ 2147483646 w 16589"/>
                <a:gd name="T3" fmla="*/ 2147483646 h 16586"/>
                <a:gd name="T4" fmla="*/ 2147483646 w 16589"/>
                <a:gd name="T5" fmla="*/ 2147483646 h 16586"/>
                <a:gd name="T6" fmla="*/ 2147483646 w 16589"/>
                <a:gd name="T7" fmla="*/ 2147483646 h 16586"/>
                <a:gd name="T8" fmla="*/ 2147483646 w 16589"/>
                <a:gd name="T9" fmla="*/ 2147483646 h 16586"/>
                <a:gd name="T10" fmla="*/ 2147483646 w 16589"/>
                <a:gd name="T11" fmla="*/ 2147483646 h 16586"/>
                <a:gd name="T12" fmla="*/ 0 w 16589"/>
                <a:gd name="T13" fmla="*/ 2147483646 h 16586"/>
                <a:gd name="T14" fmla="*/ 2147483646 w 16589"/>
                <a:gd name="T15" fmla="*/ 2147483646 h 16586"/>
                <a:gd name="T16" fmla="*/ 2147483646 w 16589"/>
                <a:gd name="T17" fmla="*/ 2147483646 h 16586"/>
                <a:gd name="T18" fmla="*/ 2147483646 w 16589"/>
                <a:gd name="T19" fmla="*/ 2147483646 h 16586"/>
                <a:gd name="T20" fmla="*/ 2147483646 w 16589"/>
                <a:gd name="T21" fmla="*/ 2147483646 h 16586"/>
                <a:gd name="T22" fmla="*/ 2147483646 w 16589"/>
                <a:gd name="T23" fmla="*/ 2147483646 h 16586"/>
                <a:gd name="T24" fmla="*/ 2147483646 w 16589"/>
                <a:gd name="T25" fmla="*/ 2147483646 h 16586"/>
                <a:gd name="T26" fmla="*/ 2147483646 w 16589"/>
                <a:gd name="T27" fmla="*/ 2147483646 h 16586"/>
                <a:gd name="T28" fmla="*/ 2147483646 w 16589"/>
                <a:gd name="T29" fmla="*/ 2147483646 h 16586"/>
                <a:gd name="T30" fmla="*/ 2147483646 w 16589"/>
                <a:gd name="T31" fmla="*/ 293807264 h 16586"/>
                <a:gd name="T32" fmla="*/ 2147483646 w 16589"/>
                <a:gd name="T33" fmla="*/ 2147483646 h 16586"/>
                <a:gd name="T34" fmla="*/ 2147483646 w 16589"/>
                <a:gd name="T35" fmla="*/ 2147483646 h 16586"/>
                <a:gd name="T36" fmla="*/ 2147483646 w 16589"/>
                <a:gd name="T37" fmla="*/ 2147483646 h 16586"/>
                <a:gd name="T38" fmla="*/ 2147483646 w 16589"/>
                <a:gd name="T39" fmla="*/ 2147483646 h 16586"/>
                <a:gd name="T40" fmla="*/ 2147483646 w 16589"/>
                <a:gd name="T41" fmla="*/ 2147483646 h 16586"/>
                <a:gd name="T42" fmla="*/ 2147483646 w 16589"/>
                <a:gd name="T43" fmla="*/ 2147483646 h 16586"/>
                <a:gd name="T44" fmla="*/ 2147483646 w 16589"/>
                <a:gd name="T45" fmla="*/ 2147483646 h 16586"/>
                <a:gd name="T46" fmla="*/ 2147483646 w 16589"/>
                <a:gd name="T47" fmla="*/ 2147483646 h 16586"/>
                <a:gd name="T48" fmla="*/ 2147483646 w 16589"/>
                <a:gd name="T49" fmla="*/ 2147483646 h 16586"/>
                <a:gd name="T50" fmla="*/ 2147483646 w 16589"/>
                <a:gd name="T51" fmla="*/ 2147483646 h 16586"/>
                <a:gd name="T52" fmla="*/ 2147483646 w 16589"/>
                <a:gd name="T53" fmla="*/ 2147483646 h 16586"/>
                <a:gd name="T54" fmla="*/ 2147483646 w 16589"/>
                <a:gd name="T55" fmla="*/ 2147483646 h 16586"/>
                <a:gd name="T56" fmla="*/ 2147483646 w 16589"/>
                <a:gd name="T57" fmla="*/ 2147483646 h 16586"/>
                <a:gd name="T58" fmla="*/ 2147483646 w 16589"/>
                <a:gd name="T59" fmla="*/ 2147483646 h 16586"/>
                <a:gd name="T60" fmla="*/ 2147483646 w 16589"/>
                <a:gd name="T61" fmla="*/ 2147483646 h 16586"/>
                <a:gd name="T62" fmla="*/ 2147483646 w 16589"/>
                <a:gd name="T63" fmla="*/ 2147483646 h 16586"/>
                <a:gd name="T64" fmla="*/ 2147483646 w 16589"/>
                <a:gd name="T65" fmla="*/ 2147483646 h 16586"/>
                <a:gd name="T66" fmla="*/ 2147483646 w 16589"/>
                <a:gd name="T67" fmla="*/ 2147483646 h 16586"/>
                <a:gd name="T68" fmla="*/ 2147483646 w 16589"/>
                <a:gd name="T69" fmla="*/ 2147483646 h 16586"/>
                <a:gd name="T70" fmla="*/ 2147483646 w 16589"/>
                <a:gd name="T71" fmla="*/ 2147483646 h 16586"/>
                <a:gd name="T72" fmla="*/ 2147483646 w 16589"/>
                <a:gd name="T73" fmla="*/ 2147483646 h 16586"/>
                <a:gd name="T74" fmla="*/ 2147483646 w 16589"/>
                <a:gd name="T75" fmla="*/ 2147483646 h 16586"/>
                <a:gd name="T76" fmla="*/ 2147483646 w 16589"/>
                <a:gd name="T77" fmla="*/ 2147483646 h 165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589" h="16586">
                  <a:moveTo>
                    <a:pt x="9781" y="15108"/>
                  </a:moveTo>
                  <a:cubicBezTo>
                    <a:pt x="9819" y="15098"/>
                    <a:pt x="9860" y="15091"/>
                    <a:pt x="9901" y="15081"/>
                  </a:cubicBezTo>
                  <a:cubicBezTo>
                    <a:pt x="9396" y="15198"/>
                    <a:pt x="8870" y="15253"/>
                    <a:pt x="8307" y="15253"/>
                  </a:cubicBezTo>
                  <a:cubicBezTo>
                    <a:pt x="7802" y="15253"/>
                    <a:pt x="7324" y="15208"/>
                    <a:pt x="6867" y="15115"/>
                  </a:cubicBezTo>
                  <a:lnTo>
                    <a:pt x="6571" y="16586"/>
                  </a:lnTo>
                  <a:cubicBezTo>
                    <a:pt x="5705" y="16411"/>
                    <a:pt x="4887" y="16091"/>
                    <a:pt x="4062" y="15617"/>
                  </a:cubicBezTo>
                  <a:cubicBezTo>
                    <a:pt x="3921" y="15534"/>
                    <a:pt x="3787" y="15452"/>
                    <a:pt x="3657" y="15369"/>
                  </a:cubicBezTo>
                  <a:lnTo>
                    <a:pt x="4492" y="14122"/>
                  </a:lnTo>
                  <a:cubicBezTo>
                    <a:pt x="4495" y="14122"/>
                    <a:pt x="4499" y="14125"/>
                    <a:pt x="4506" y="14129"/>
                  </a:cubicBezTo>
                  <a:cubicBezTo>
                    <a:pt x="3667" y="13596"/>
                    <a:pt x="3018" y="12950"/>
                    <a:pt x="2478" y="12122"/>
                  </a:cubicBezTo>
                  <a:lnTo>
                    <a:pt x="1230" y="12953"/>
                  </a:lnTo>
                  <a:cubicBezTo>
                    <a:pt x="1141" y="12816"/>
                    <a:pt x="1052" y="12671"/>
                    <a:pt x="966" y="12520"/>
                  </a:cubicBezTo>
                  <a:cubicBezTo>
                    <a:pt x="491" y="11702"/>
                    <a:pt x="175" y="10891"/>
                    <a:pt x="0" y="10032"/>
                  </a:cubicBezTo>
                  <a:lnTo>
                    <a:pt x="1471" y="9740"/>
                  </a:lnTo>
                  <a:cubicBezTo>
                    <a:pt x="1371" y="9272"/>
                    <a:pt x="1323" y="8788"/>
                    <a:pt x="1323" y="8276"/>
                  </a:cubicBezTo>
                  <a:cubicBezTo>
                    <a:pt x="1323" y="7764"/>
                    <a:pt x="1371" y="7283"/>
                    <a:pt x="1468" y="6819"/>
                  </a:cubicBezTo>
                  <a:lnTo>
                    <a:pt x="7" y="6526"/>
                  </a:lnTo>
                  <a:cubicBezTo>
                    <a:pt x="182" y="5678"/>
                    <a:pt x="498" y="4877"/>
                    <a:pt x="966" y="4069"/>
                  </a:cubicBezTo>
                  <a:cubicBezTo>
                    <a:pt x="1055" y="3915"/>
                    <a:pt x="1148" y="3763"/>
                    <a:pt x="1241" y="3619"/>
                  </a:cubicBezTo>
                  <a:lnTo>
                    <a:pt x="2471" y="4440"/>
                  </a:lnTo>
                  <a:cubicBezTo>
                    <a:pt x="3018" y="3595"/>
                    <a:pt x="3677" y="2942"/>
                    <a:pt x="4533" y="2402"/>
                  </a:cubicBezTo>
                  <a:lnTo>
                    <a:pt x="3719" y="1182"/>
                  </a:lnTo>
                  <a:cubicBezTo>
                    <a:pt x="3832" y="1110"/>
                    <a:pt x="3945" y="1041"/>
                    <a:pt x="4062" y="973"/>
                  </a:cubicBezTo>
                  <a:cubicBezTo>
                    <a:pt x="4897" y="491"/>
                    <a:pt x="5719" y="172"/>
                    <a:pt x="6595" y="0"/>
                  </a:cubicBezTo>
                  <a:lnTo>
                    <a:pt x="6880" y="1433"/>
                  </a:lnTo>
                  <a:cubicBezTo>
                    <a:pt x="6874" y="1433"/>
                    <a:pt x="6863" y="1437"/>
                    <a:pt x="6853" y="1437"/>
                  </a:cubicBezTo>
                  <a:cubicBezTo>
                    <a:pt x="7317" y="1340"/>
                    <a:pt x="7798" y="1296"/>
                    <a:pt x="8307" y="1296"/>
                  </a:cubicBezTo>
                  <a:cubicBezTo>
                    <a:pt x="8812" y="1296"/>
                    <a:pt x="9286" y="1340"/>
                    <a:pt x="9743" y="1433"/>
                  </a:cubicBezTo>
                  <a:lnTo>
                    <a:pt x="10022" y="34"/>
                  </a:lnTo>
                  <a:cubicBezTo>
                    <a:pt x="10159" y="65"/>
                    <a:pt x="10297" y="100"/>
                    <a:pt x="10434" y="134"/>
                  </a:cubicBezTo>
                  <a:cubicBezTo>
                    <a:pt x="11352" y="381"/>
                    <a:pt x="12149" y="732"/>
                    <a:pt x="12881" y="1213"/>
                  </a:cubicBezTo>
                  <a:lnTo>
                    <a:pt x="12087" y="2402"/>
                  </a:lnTo>
                  <a:cubicBezTo>
                    <a:pt x="12964" y="2959"/>
                    <a:pt x="13634" y="3633"/>
                    <a:pt x="14191" y="4509"/>
                  </a:cubicBezTo>
                  <a:lnTo>
                    <a:pt x="15393" y="3701"/>
                  </a:lnTo>
                  <a:cubicBezTo>
                    <a:pt x="15472" y="3822"/>
                    <a:pt x="15545" y="3942"/>
                    <a:pt x="15617" y="4069"/>
                  </a:cubicBezTo>
                  <a:cubicBezTo>
                    <a:pt x="16091" y="4887"/>
                    <a:pt x="16407" y="5698"/>
                    <a:pt x="16583" y="6561"/>
                  </a:cubicBezTo>
                  <a:lnTo>
                    <a:pt x="15153" y="6843"/>
                  </a:lnTo>
                  <a:cubicBezTo>
                    <a:pt x="15246" y="7300"/>
                    <a:pt x="15290" y="7774"/>
                    <a:pt x="15290" y="8276"/>
                  </a:cubicBezTo>
                  <a:cubicBezTo>
                    <a:pt x="15290" y="8781"/>
                    <a:pt x="15246" y="9255"/>
                    <a:pt x="15153" y="9712"/>
                  </a:cubicBezTo>
                  <a:lnTo>
                    <a:pt x="16589" y="9998"/>
                  </a:lnTo>
                  <a:cubicBezTo>
                    <a:pt x="16414" y="10871"/>
                    <a:pt x="16098" y="11692"/>
                    <a:pt x="15617" y="12520"/>
                  </a:cubicBezTo>
                  <a:cubicBezTo>
                    <a:pt x="15548" y="12641"/>
                    <a:pt x="15476" y="12757"/>
                    <a:pt x="15404" y="12871"/>
                  </a:cubicBezTo>
                  <a:lnTo>
                    <a:pt x="14180" y="12053"/>
                  </a:lnTo>
                  <a:cubicBezTo>
                    <a:pt x="14184" y="12049"/>
                    <a:pt x="14187" y="12046"/>
                    <a:pt x="14191" y="12039"/>
                  </a:cubicBezTo>
                  <a:cubicBezTo>
                    <a:pt x="13648" y="12895"/>
                    <a:pt x="12998" y="13558"/>
                    <a:pt x="12153" y="14105"/>
                  </a:cubicBezTo>
                  <a:lnTo>
                    <a:pt x="12977" y="15335"/>
                  </a:lnTo>
                  <a:cubicBezTo>
                    <a:pt x="12830" y="15431"/>
                    <a:pt x="12678" y="15524"/>
                    <a:pt x="12520" y="15617"/>
                  </a:cubicBezTo>
                  <a:cubicBezTo>
                    <a:pt x="11713" y="16081"/>
                    <a:pt x="10915" y="16397"/>
                    <a:pt x="10070" y="16572"/>
                  </a:cubicBezTo>
                  <a:lnTo>
                    <a:pt x="9781" y="15108"/>
                  </a:lnTo>
                  <a:close/>
                  <a:moveTo>
                    <a:pt x="6946" y="2973"/>
                  </a:moveTo>
                  <a:cubicBezTo>
                    <a:pt x="6492" y="3096"/>
                    <a:pt x="6059" y="3279"/>
                    <a:pt x="5619" y="3529"/>
                  </a:cubicBezTo>
                  <a:cubicBezTo>
                    <a:pt x="5179" y="3779"/>
                    <a:pt x="4805" y="4069"/>
                    <a:pt x="4475" y="4396"/>
                  </a:cubicBezTo>
                  <a:cubicBezTo>
                    <a:pt x="4145" y="4723"/>
                    <a:pt x="3860" y="5107"/>
                    <a:pt x="3609" y="5543"/>
                  </a:cubicBezTo>
                  <a:cubicBezTo>
                    <a:pt x="3358" y="5979"/>
                    <a:pt x="3172" y="6416"/>
                    <a:pt x="3049" y="6870"/>
                  </a:cubicBezTo>
                  <a:cubicBezTo>
                    <a:pt x="2928" y="7317"/>
                    <a:pt x="2870" y="7788"/>
                    <a:pt x="2870" y="8293"/>
                  </a:cubicBezTo>
                  <a:cubicBezTo>
                    <a:pt x="2870" y="8798"/>
                    <a:pt x="2928" y="9269"/>
                    <a:pt x="3049" y="9719"/>
                  </a:cubicBezTo>
                  <a:cubicBezTo>
                    <a:pt x="3170" y="10169"/>
                    <a:pt x="3355" y="10606"/>
                    <a:pt x="3609" y="11046"/>
                  </a:cubicBezTo>
                  <a:cubicBezTo>
                    <a:pt x="3863" y="11486"/>
                    <a:pt x="4145" y="11860"/>
                    <a:pt x="4475" y="12187"/>
                  </a:cubicBezTo>
                  <a:cubicBezTo>
                    <a:pt x="4805" y="12520"/>
                    <a:pt x="5183" y="12802"/>
                    <a:pt x="5619" y="13056"/>
                  </a:cubicBezTo>
                  <a:cubicBezTo>
                    <a:pt x="6059" y="13311"/>
                    <a:pt x="6492" y="13493"/>
                    <a:pt x="6946" y="13613"/>
                  </a:cubicBezTo>
                  <a:cubicBezTo>
                    <a:pt x="7400" y="13733"/>
                    <a:pt x="7867" y="13795"/>
                    <a:pt x="8372" y="13795"/>
                  </a:cubicBezTo>
                  <a:cubicBezTo>
                    <a:pt x="8877" y="13795"/>
                    <a:pt x="9348" y="13737"/>
                    <a:pt x="9799" y="13613"/>
                  </a:cubicBezTo>
                  <a:cubicBezTo>
                    <a:pt x="10250" y="13489"/>
                    <a:pt x="10685" y="13311"/>
                    <a:pt x="11125" y="13056"/>
                  </a:cubicBezTo>
                  <a:cubicBezTo>
                    <a:pt x="11562" y="12802"/>
                    <a:pt x="11940" y="12520"/>
                    <a:pt x="12270" y="12187"/>
                  </a:cubicBezTo>
                  <a:cubicBezTo>
                    <a:pt x="12600" y="11860"/>
                    <a:pt x="12885" y="11482"/>
                    <a:pt x="13139" y="11046"/>
                  </a:cubicBezTo>
                  <a:cubicBezTo>
                    <a:pt x="13393" y="10606"/>
                    <a:pt x="13576" y="10173"/>
                    <a:pt x="13696" y="9719"/>
                  </a:cubicBezTo>
                  <a:cubicBezTo>
                    <a:pt x="13816" y="9265"/>
                    <a:pt x="13878" y="8798"/>
                    <a:pt x="13878" y="8293"/>
                  </a:cubicBezTo>
                  <a:cubicBezTo>
                    <a:pt x="13878" y="7788"/>
                    <a:pt x="13820" y="7317"/>
                    <a:pt x="13696" y="6870"/>
                  </a:cubicBezTo>
                  <a:cubicBezTo>
                    <a:pt x="13572" y="6423"/>
                    <a:pt x="13393" y="5983"/>
                    <a:pt x="13139" y="5543"/>
                  </a:cubicBezTo>
                  <a:cubicBezTo>
                    <a:pt x="12885" y="5103"/>
                    <a:pt x="12600" y="4729"/>
                    <a:pt x="12270" y="4396"/>
                  </a:cubicBezTo>
                  <a:cubicBezTo>
                    <a:pt x="11940" y="4069"/>
                    <a:pt x="11562" y="3784"/>
                    <a:pt x="11125" y="3529"/>
                  </a:cubicBezTo>
                  <a:cubicBezTo>
                    <a:pt x="10685" y="3279"/>
                    <a:pt x="10252" y="3096"/>
                    <a:pt x="9799" y="2973"/>
                  </a:cubicBezTo>
                  <a:cubicBezTo>
                    <a:pt x="9346" y="2850"/>
                    <a:pt x="8878" y="2794"/>
                    <a:pt x="8372" y="2794"/>
                  </a:cubicBezTo>
                  <a:cubicBezTo>
                    <a:pt x="7866" y="2794"/>
                    <a:pt x="7396" y="2852"/>
                    <a:pt x="6946" y="2973"/>
                  </a:cubicBez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7" name="Freeform 195"/>
            <p:cNvSpPr>
              <a:spLocks/>
            </p:cNvSpPr>
            <p:nvPr userDrawn="1"/>
          </p:nvSpPr>
          <p:spPr bwMode="auto">
            <a:xfrm>
              <a:off x="7859334" y="4225553"/>
              <a:ext cx="1539875" cy="1538288"/>
            </a:xfrm>
            <a:custGeom>
              <a:avLst/>
              <a:gdLst>
                <a:gd name="T0" fmla="*/ 0 w 970"/>
                <a:gd name="T1" fmla="*/ 2147483646 h 969"/>
                <a:gd name="T2" fmla="*/ 0 w 970"/>
                <a:gd name="T3" fmla="*/ 0 h 969"/>
                <a:gd name="T4" fmla="*/ 2147483646 w 970"/>
                <a:gd name="T5" fmla="*/ 0 h 969"/>
                <a:gd name="T6" fmla="*/ 2147483646 w 970"/>
                <a:gd name="T7" fmla="*/ 2147483646 h 969"/>
                <a:gd name="T8" fmla="*/ 2147483646 w 970"/>
                <a:gd name="T9" fmla="*/ 2147483646 h 969"/>
                <a:gd name="T10" fmla="*/ 2147483646 w 970"/>
                <a:gd name="T11" fmla="*/ 2147483646 h 969"/>
                <a:gd name="T12" fmla="*/ 2147483646 w 970"/>
                <a:gd name="T13" fmla="*/ 2147483646 h 969"/>
                <a:gd name="T14" fmla="*/ 2147483646 w 970"/>
                <a:gd name="T15" fmla="*/ 2147483646 h 969"/>
                <a:gd name="T16" fmla="*/ 2147483646 w 970"/>
                <a:gd name="T17" fmla="*/ 2147483646 h 969"/>
                <a:gd name="T18" fmla="*/ 2147483646 w 970"/>
                <a:gd name="T19" fmla="*/ 2147483646 h 969"/>
                <a:gd name="T20" fmla="*/ 2147483646 w 970"/>
                <a:gd name="T21" fmla="*/ 2147483646 h 969"/>
                <a:gd name="T22" fmla="*/ 2147483646 w 970"/>
                <a:gd name="T23" fmla="*/ 2147483646 h 969"/>
                <a:gd name="T24" fmla="*/ 0 w 970"/>
                <a:gd name="T25" fmla="*/ 2147483646 h 9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0" h="969">
                  <a:moveTo>
                    <a:pt x="0" y="969"/>
                  </a:moveTo>
                  <a:lnTo>
                    <a:pt x="0" y="0"/>
                  </a:lnTo>
                  <a:lnTo>
                    <a:pt x="970" y="0"/>
                  </a:lnTo>
                  <a:lnTo>
                    <a:pt x="969" y="175"/>
                  </a:lnTo>
                  <a:lnTo>
                    <a:pt x="174" y="177"/>
                  </a:lnTo>
                  <a:lnTo>
                    <a:pt x="174" y="398"/>
                  </a:lnTo>
                  <a:lnTo>
                    <a:pt x="764" y="398"/>
                  </a:lnTo>
                  <a:lnTo>
                    <a:pt x="765" y="569"/>
                  </a:lnTo>
                  <a:lnTo>
                    <a:pt x="174" y="569"/>
                  </a:lnTo>
                  <a:lnTo>
                    <a:pt x="174" y="797"/>
                  </a:lnTo>
                  <a:lnTo>
                    <a:pt x="970" y="792"/>
                  </a:lnTo>
                  <a:lnTo>
                    <a:pt x="970" y="969"/>
                  </a:lnTo>
                  <a:lnTo>
                    <a:pt x="0" y="969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" name="Freeform 196"/>
            <p:cNvSpPr>
              <a:spLocks/>
            </p:cNvSpPr>
            <p:nvPr userDrawn="1"/>
          </p:nvSpPr>
          <p:spPr bwMode="auto">
            <a:xfrm>
              <a:off x="7936662" y="3472600"/>
              <a:ext cx="1455045" cy="2194693"/>
            </a:xfrm>
            <a:custGeom>
              <a:avLst/>
              <a:gdLst>
                <a:gd name="T0" fmla="*/ 0 w 916"/>
                <a:gd name="T1" fmla="*/ 2193925 h 1382"/>
                <a:gd name="T2" fmla="*/ 1166813 w 916"/>
                <a:gd name="T3" fmla="*/ 0 h 1382"/>
                <a:gd name="T4" fmla="*/ 1454150 w 916"/>
                <a:gd name="T5" fmla="*/ 119063 h 1382"/>
                <a:gd name="T6" fmla="*/ 441325 w 916"/>
                <a:gd name="T7" fmla="*/ 1663700 h 1382"/>
                <a:gd name="T8" fmla="*/ 582613 w 916"/>
                <a:gd name="T9" fmla="*/ 1670050 h 1382"/>
                <a:gd name="T10" fmla="*/ 0 w 916"/>
                <a:gd name="T11" fmla="*/ 2193925 h 13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6" h="1382">
                  <a:moveTo>
                    <a:pt x="0" y="1382"/>
                  </a:moveTo>
                  <a:lnTo>
                    <a:pt x="735" y="0"/>
                  </a:lnTo>
                  <a:lnTo>
                    <a:pt x="916" y="75"/>
                  </a:lnTo>
                  <a:lnTo>
                    <a:pt x="278" y="1048"/>
                  </a:lnTo>
                  <a:lnTo>
                    <a:pt x="367" y="1052"/>
                  </a:lnTo>
                  <a:lnTo>
                    <a:pt x="0" y="1382"/>
                  </a:lnTo>
                  <a:close/>
                </a:path>
              </a:pathLst>
            </a:custGeom>
            <a:solidFill>
              <a:schemeClr val="accent1">
                <a:lumMod val="50000"/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8" name="Freeform 197"/>
            <p:cNvSpPr>
              <a:spLocks/>
            </p:cNvSpPr>
            <p:nvPr userDrawn="1"/>
          </p:nvSpPr>
          <p:spPr bwMode="auto">
            <a:xfrm>
              <a:off x="7955646" y="4322122"/>
              <a:ext cx="1353427" cy="2180182"/>
            </a:xfrm>
            <a:custGeom>
              <a:avLst/>
              <a:gdLst>
                <a:gd name="T0" fmla="*/ 0 w 852"/>
                <a:gd name="T1" fmla="*/ 2179638 h 1373"/>
                <a:gd name="T2" fmla="*/ 58738 w 852"/>
                <a:gd name="T3" fmla="*/ 1863725 h 1373"/>
                <a:gd name="T4" fmla="*/ 109538 w 852"/>
                <a:gd name="T5" fmla="*/ 1936750 h 1373"/>
                <a:gd name="T6" fmla="*/ 869950 w 852"/>
                <a:gd name="T7" fmla="*/ 530225 h 1373"/>
                <a:gd name="T8" fmla="*/ 749300 w 852"/>
                <a:gd name="T9" fmla="*/ 534988 h 1373"/>
                <a:gd name="T10" fmla="*/ 1352550 w 852"/>
                <a:gd name="T11" fmla="*/ 0 h 1373"/>
                <a:gd name="T12" fmla="*/ 166688 w 852"/>
                <a:gd name="T13" fmla="*/ 1965325 h 1373"/>
                <a:gd name="T14" fmla="*/ 258763 w 852"/>
                <a:gd name="T15" fmla="*/ 1971675 h 1373"/>
                <a:gd name="T16" fmla="*/ 0 w 852"/>
                <a:gd name="T17" fmla="*/ 2179638 h 1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2" h="1373">
                  <a:moveTo>
                    <a:pt x="0" y="1373"/>
                  </a:moveTo>
                  <a:lnTo>
                    <a:pt x="37" y="1174"/>
                  </a:lnTo>
                  <a:lnTo>
                    <a:pt x="69" y="1220"/>
                  </a:lnTo>
                  <a:lnTo>
                    <a:pt x="548" y="334"/>
                  </a:lnTo>
                  <a:lnTo>
                    <a:pt x="472" y="337"/>
                  </a:lnTo>
                  <a:lnTo>
                    <a:pt x="852" y="0"/>
                  </a:lnTo>
                  <a:lnTo>
                    <a:pt x="105" y="1238"/>
                  </a:lnTo>
                  <a:lnTo>
                    <a:pt x="163" y="1242"/>
                  </a:lnTo>
                  <a:lnTo>
                    <a:pt x="0" y="1373"/>
                  </a:lnTo>
                  <a:close/>
                </a:path>
              </a:pathLst>
            </a:custGeom>
            <a:solidFill>
              <a:schemeClr val="accent1">
                <a:lumMod val="50000"/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2155825" y="4448175"/>
            <a:ext cx="3003550" cy="2398713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 rot="5400000">
            <a:off x="6698456" y="1604170"/>
            <a:ext cx="2466975" cy="2398712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2565400"/>
            <a:ext cx="7772400" cy="2387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/>
              <a:t>Trocando bits por segurança</a:t>
            </a:r>
            <a:endParaRPr lang="pt-BR" sz="4000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300663"/>
            <a:ext cx="6858000" cy="1223962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Rodrigo </a:t>
            </a:r>
            <a:r>
              <a:rPr lang="pt-BR" dirty="0" smtClean="0"/>
              <a:t>Almeida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65400"/>
            <a:ext cx="77724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Fast</a:t>
            </a:r>
            <a:r>
              <a:rPr lang="pt-BR" dirty="0" smtClean="0"/>
              <a:t> </a:t>
            </a:r>
            <a:r>
              <a:rPr lang="pt-BR" dirty="0" err="1" smtClean="0"/>
              <a:t>concepts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013325"/>
            <a:ext cx="6858000" cy="7493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Conceitos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Sistemas embarcados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Microprocessador</a:t>
            </a:r>
          </a:p>
          <a:p>
            <a:pPr eaLnBrk="1" hangingPunct="1"/>
            <a:r>
              <a:rPr lang="pt-BR" smtClean="0"/>
              <a:t>Escassez de recursos</a:t>
            </a:r>
          </a:p>
          <a:p>
            <a:pPr eaLnBrk="1" hangingPunct="1"/>
            <a:r>
              <a:rPr lang="pt-BR" smtClean="0"/>
              <a:t>Pouca ou nenhuma interface com o usuário</a:t>
            </a:r>
          </a:p>
          <a:p>
            <a:pPr eaLnBrk="1" hangingPunct="1"/>
            <a:r>
              <a:rPr lang="pt-BR" smtClean="0"/>
              <a:t>Requisitos comuns</a:t>
            </a:r>
          </a:p>
          <a:p>
            <a:pPr lvl="1" eaLnBrk="1" hangingPunct="1"/>
            <a:r>
              <a:rPr lang="pt-BR" smtClean="0"/>
              <a:t>Alta disponibilidade</a:t>
            </a:r>
          </a:p>
          <a:p>
            <a:pPr lvl="1" eaLnBrk="1" hangingPunct="1"/>
            <a:r>
              <a:rPr lang="pt-BR" smtClean="0"/>
              <a:t>Processamento em tempo real</a:t>
            </a:r>
          </a:p>
          <a:p>
            <a:pPr lvl="1" eaLnBrk="1" hangingPunct="1"/>
            <a:r>
              <a:rPr lang="pt-BR" smtClean="0"/>
              <a:t>Baixo custo</a:t>
            </a:r>
          </a:p>
        </p:txBody>
      </p:sp>
      <p:pic>
        <p:nvPicPr>
          <p:cNvPr id="5" name="Picture 2" descr="http://4.bp.blogspot.com/_mU0FXBetJck/Sb1oGOPUctI/AAAAAAAAAHw/OpNl1ttwQk8/s400/Barquinho_blo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67250" y="2577306"/>
            <a:ext cx="3810000" cy="28479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Sistemas operacionais</a:t>
            </a: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2286000" y="1468438"/>
            <a:ext cx="4572000" cy="817562"/>
          </a:xfrm>
          <a:prstGeom prst="roundRect">
            <a:avLst>
              <a:gd name="adj" fmla="val 16667"/>
            </a:avLst>
          </a:prstGeom>
          <a:solidFill>
            <a:srgbClr val="FF950E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Aplicação</a:t>
            </a:r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2254250" y="2449513"/>
            <a:ext cx="4572000" cy="3101975"/>
          </a:xfrm>
          <a:prstGeom prst="roundRect">
            <a:avLst>
              <a:gd name="adj" fmla="val 16667"/>
            </a:avLst>
          </a:prstGeom>
          <a:solidFill>
            <a:srgbClr val="0084D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8420" rIns="81638" bIns="40819" anchor="ctr"/>
          <a:lstStyle/>
          <a:p>
            <a:pPr algn="ctr" defTabSz="407526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/>
            </a:pPr>
            <a:endParaRPr lang="pt-BR" sz="1996">
              <a:solidFill>
                <a:srgbClr val="000000"/>
              </a:solidFill>
            </a:endParaRP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2416175" y="3592513"/>
            <a:ext cx="4244975" cy="815975"/>
          </a:xfrm>
          <a:prstGeom prst="roundRect">
            <a:avLst>
              <a:gd name="adj" fmla="val 16667"/>
            </a:avLst>
          </a:prstGeom>
          <a:solidFill>
            <a:srgbClr val="83CA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Kernel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5354638" y="4572000"/>
            <a:ext cx="1306512" cy="817563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Drivers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5354638" y="2613025"/>
            <a:ext cx="1306512" cy="81597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dirty="0" smtClean="0"/>
              <a:t>Maquinas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dirty="0" smtClean="0"/>
              <a:t>Virtuais</a:t>
            </a: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5354638" y="5715000"/>
            <a:ext cx="1306512" cy="817563"/>
          </a:xfrm>
          <a:prstGeom prst="roundRect">
            <a:avLst>
              <a:gd name="adj" fmla="val 16667"/>
            </a:avLst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I/O</a:t>
            </a:r>
          </a:p>
        </p:txBody>
      </p: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3886200" y="5715000"/>
            <a:ext cx="1306513" cy="817563"/>
          </a:xfrm>
          <a:prstGeom prst="roundRect">
            <a:avLst>
              <a:gd name="adj" fmla="val 16667"/>
            </a:avLst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CPU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2416175" y="5715000"/>
            <a:ext cx="1306513" cy="817563"/>
          </a:xfrm>
          <a:prstGeom prst="roundRect">
            <a:avLst>
              <a:gd name="adj" fmla="val 16667"/>
            </a:avLst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Memória</a:t>
            </a:r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3886200" y="2613025"/>
            <a:ext cx="1306513" cy="8159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GUI</a:t>
            </a:r>
          </a:p>
        </p:txBody>
      </p: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2416175" y="4572000"/>
            <a:ext cx="1306513" cy="817563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Sistema de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Arquivos</a:t>
            </a:r>
          </a:p>
        </p:txBody>
      </p:sp>
      <p:sp>
        <p:nvSpPr>
          <p:cNvPr id="24589" name="AutoShape 12"/>
          <p:cNvSpPr>
            <a:spLocks noChangeArrowheads="1"/>
          </p:cNvSpPr>
          <p:nvPr/>
        </p:nvSpPr>
        <p:spPr bwMode="auto">
          <a:xfrm>
            <a:off x="3886200" y="4244975"/>
            <a:ext cx="1306513" cy="1144588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322513" indent="-206375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779713" indent="-206375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236913" indent="-206375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694113" indent="-206375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4388" algn="l"/>
                <a:tab pos="1222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>
                <a:solidFill>
                  <a:srgbClr val="000000"/>
                </a:solidFill>
              </a:rPr>
              <a:t>Troca de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>
                <a:solidFill>
                  <a:srgbClr val="000000"/>
                </a:solidFill>
              </a:rPr>
              <a:t>Contexto</a:t>
            </a:r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3886200" y="2613025"/>
            <a:ext cx="1306513" cy="81597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GUI</a:t>
            </a:r>
          </a:p>
        </p:txBody>
      </p: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2416175" y="2613025"/>
            <a:ext cx="1306513" cy="81597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Bibliotecas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C/C++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Troca de contexto</a:t>
            </a:r>
          </a:p>
        </p:txBody>
      </p:sp>
      <p:pic>
        <p:nvPicPr>
          <p:cNvPr id="26627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2875"/>
            <a:ext cx="47275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133725" y="1349375"/>
            <a:ext cx="2654300" cy="532130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pic>
        <p:nvPicPr>
          <p:cNvPr id="26629" name="Imagem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459038"/>
            <a:ext cx="2133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525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Troca de contexto</a:t>
            </a:r>
          </a:p>
        </p:txBody>
      </p:sp>
      <p:pic>
        <p:nvPicPr>
          <p:cNvPr id="28675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2875"/>
            <a:ext cx="47275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Imagem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459038"/>
            <a:ext cx="2133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2254250" y="1381125"/>
            <a:ext cx="873125" cy="532130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4013200" y="1349375"/>
            <a:ext cx="1774825" cy="532130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69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Troca de contexto</a:t>
            </a:r>
          </a:p>
        </p:txBody>
      </p:sp>
      <p:pic>
        <p:nvPicPr>
          <p:cNvPr id="30723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2875"/>
            <a:ext cx="47275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Imagem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459038"/>
            <a:ext cx="2133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894263" y="1381125"/>
            <a:ext cx="896937" cy="5321300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pic>
        <p:nvPicPr>
          <p:cNvPr id="30726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2875"/>
            <a:ext cx="47275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Imagem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459038"/>
            <a:ext cx="2133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3"/>
          <p:cNvSpPr>
            <a:spLocks noChangeArrowheads="1"/>
          </p:cNvSpPr>
          <p:nvPr/>
        </p:nvSpPr>
        <p:spPr bwMode="auto">
          <a:xfrm>
            <a:off x="2254250" y="1381125"/>
            <a:ext cx="1749425" cy="532130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30729" name="Rectangle 3"/>
          <p:cNvSpPr>
            <a:spLocks noChangeArrowheads="1"/>
          </p:cNvSpPr>
          <p:nvPr/>
        </p:nvSpPr>
        <p:spPr bwMode="auto">
          <a:xfrm>
            <a:off x="4902200" y="1349375"/>
            <a:ext cx="885825" cy="532130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74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Troca de contexto</a:t>
            </a:r>
          </a:p>
        </p:txBody>
      </p:sp>
      <p:pic>
        <p:nvPicPr>
          <p:cNvPr id="32771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2875"/>
            <a:ext cx="47275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Imagem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459038"/>
            <a:ext cx="2133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2875"/>
            <a:ext cx="47275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Imagem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459038"/>
            <a:ext cx="2133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2254250" y="1381125"/>
            <a:ext cx="2628900" cy="532130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089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Algoritmos de detecção/correção de erros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 utilizam na inserção de informações redundantes para realizar a detecção de erros na transmissão/armazenamento de informações.</a:t>
            </a:r>
          </a:p>
          <a:p>
            <a:pPr eaLnBrk="1" hangingPunct="1"/>
            <a:r>
              <a:rPr lang="pt-BR" smtClean="0"/>
              <a:t>CRC (ciclic redundant check)</a:t>
            </a:r>
          </a:p>
          <a:p>
            <a:pPr eaLnBrk="1" hangingPunct="1"/>
            <a:r>
              <a:rPr lang="pt-BR" smtClean="0"/>
              <a:t>Hamming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65400"/>
            <a:ext cx="77724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Desenvolvimento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Criação de um SO modelo para teste da metodologia</a:t>
            </a:r>
          </a:p>
          <a:p>
            <a:pPr eaLnBrk="1" hangingPunct="1"/>
            <a:r>
              <a:rPr lang="pt-BR" dirty="0" smtClean="0"/>
              <a:t>Inserção de um sistema de detecção/correção de erros na troca de contexto</a:t>
            </a:r>
          </a:p>
          <a:p>
            <a:pPr eaLnBrk="1" hangingPunct="1"/>
            <a:r>
              <a:rPr lang="pt-BR" dirty="0" smtClean="0"/>
              <a:t>Correção mista</a:t>
            </a:r>
          </a:p>
          <a:p>
            <a:pPr lvl="1" eaLnBrk="1" hangingPunct="1"/>
            <a:r>
              <a:rPr lang="pt-BR" dirty="0" smtClean="0"/>
              <a:t>Real time – </a:t>
            </a:r>
            <a:r>
              <a:rPr lang="pt-BR" dirty="0" err="1" smtClean="0"/>
              <a:t>Hamming</a:t>
            </a:r>
            <a:endParaRPr lang="pt-BR" dirty="0" smtClean="0"/>
          </a:p>
          <a:p>
            <a:pPr lvl="1" eaLnBrk="1" hangingPunct="1"/>
            <a:r>
              <a:rPr lang="pt-BR" dirty="0" smtClean="0"/>
              <a:t>“Normais” – CRC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548680"/>
            <a:ext cx="8688912" cy="280831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“Cada </a:t>
            </a:r>
            <a:r>
              <a:rPr lang="pt-BR" dirty="0"/>
              <a:t>vez mais há novas requisições de interfaces de interatividade remota em sistemas embarcados,  RF </a:t>
            </a:r>
            <a:r>
              <a:rPr lang="pt-BR" dirty="0" err="1"/>
              <a:t>ad-hoc</a:t>
            </a:r>
            <a:r>
              <a:rPr lang="pt-BR" dirty="0"/>
              <a:t> ou </a:t>
            </a:r>
            <a:r>
              <a:rPr lang="pt-BR" dirty="0" err="1"/>
              <a:t>mesh</a:t>
            </a:r>
            <a:r>
              <a:rPr lang="pt-BR" dirty="0"/>
              <a:t>, redes de sensores afetando balanceamento de carga em data centers, entre outros fatores que tem aumentado a criticidade da segurança sendo realmente uma nova dimensão no design de sistemas </a:t>
            </a:r>
            <a:r>
              <a:rPr lang="pt-BR" dirty="0" smtClean="0"/>
              <a:t>embarcados</a:t>
            </a:r>
            <a:r>
              <a:rPr lang="pt-BR" dirty="0"/>
              <a:t>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15526"/>
          <a:stretch/>
        </p:blipFill>
        <p:spPr>
          <a:xfrm>
            <a:off x="5580112" y="2996952"/>
            <a:ext cx="2670956" cy="3384376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251520" y="2852936"/>
            <a:ext cx="5112568" cy="30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pt-BR" dirty="0" smtClean="0"/>
              <a:t>Todo este cenário mostra que os velhos paradigmas de segurança por obscuridade não são mais suficientes, até porque hoje cada vez mais os requisitos são mais sofisticados e a falta de cultura de design seguro é uma constante, apesar deste cenário estar passando por mudanças. "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207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628650" y="620688"/>
            <a:ext cx="7886700" cy="864096"/>
          </a:xfrm>
        </p:spPr>
        <p:txBody>
          <a:bodyPr/>
          <a:lstStyle/>
          <a:p>
            <a:pPr eaLnBrk="1" hangingPunct="1"/>
            <a:r>
              <a:rPr lang="pt-BR" dirty="0" smtClean="0"/>
              <a:t>Sistema</a:t>
            </a:r>
            <a:br>
              <a:rPr lang="pt-BR" dirty="0" smtClean="0"/>
            </a:br>
            <a:r>
              <a:rPr lang="pt-BR" dirty="0" smtClean="0"/>
              <a:t>Operacional</a:t>
            </a:r>
          </a:p>
        </p:txBody>
      </p:sp>
      <p:grpSp>
        <p:nvGrpSpPr>
          <p:cNvPr id="63491" name="Group 902"/>
          <p:cNvGrpSpPr>
            <a:grpSpLocks noChangeAspect="1"/>
          </p:cNvGrpSpPr>
          <p:nvPr/>
        </p:nvGrpSpPr>
        <p:grpSpPr bwMode="auto">
          <a:xfrm>
            <a:off x="3348038" y="341313"/>
            <a:ext cx="5400675" cy="6442075"/>
            <a:chOff x="1179" y="131"/>
            <a:chExt cx="3402" cy="4058"/>
          </a:xfrm>
        </p:grpSpPr>
        <p:sp>
          <p:nvSpPr>
            <p:cNvPr id="63492" name="AutoShape 901"/>
            <p:cNvSpPr>
              <a:spLocks noChangeAspect="1" noChangeArrowheads="1" noTextEdit="1"/>
            </p:cNvSpPr>
            <p:nvPr/>
          </p:nvSpPr>
          <p:spPr bwMode="auto">
            <a:xfrm>
              <a:off x="1179" y="131"/>
              <a:ext cx="3402" cy="4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3493" name="Group 1103"/>
            <p:cNvGrpSpPr>
              <a:grpSpLocks/>
            </p:cNvGrpSpPr>
            <p:nvPr/>
          </p:nvGrpSpPr>
          <p:grpSpPr bwMode="auto">
            <a:xfrm>
              <a:off x="1270" y="137"/>
              <a:ext cx="3305" cy="3949"/>
              <a:chOff x="1270" y="137"/>
              <a:chExt cx="3305" cy="3949"/>
            </a:xfrm>
          </p:grpSpPr>
          <p:sp>
            <p:nvSpPr>
              <p:cNvPr id="63527" name="Rectangle 903"/>
              <p:cNvSpPr>
                <a:spLocks noChangeArrowheads="1"/>
              </p:cNvSpPr>
              <p:nvPr/>
            </p:nvSpPr>
            <p:spPr bwMode="auto">
              <a:xfrm>
                <a:off x="3573" y="3082"/>
                <a:ext cx="1002" cy="1004"/>
              </a:xfrm>
              <a:prstGeom prst="rect">
                <a:avLst/>
              </a:prstGeom>
              <a:solidFill>
                <a:srgbClr val="FFFFFF">
                  <a:alpha val="8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28" name="Rectangle 904"/>
              <p:cNvSpPr>
                <a:spLocks noChangeArrowheads="1"/>
              </p:cNvSpPr>
              <p:nvPr/>
            </p:nvSpPr>
            <p:spPr bwMode="auto">
              <a:xfrm>
                <a:off x="3573" y="3082"/>
                <a:ext cx="1002" cy="1004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29" name="Rectangle 905"/>
              <p:cNvSpPr>
                <a:spLocks noChangeArrowheads="1"/>
              </p:cNvSpPr>
              <p:nvPr/>
            </p:nvSpPr>
            <p:spPr bwMode="auto">
              <a:xfrm>
                <a:off x="3573" y="2962"/>
                <a:ext cx="672" cy="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0" name="Rectangle 906"/>
              <p:cNvSpPr>
                <a:spLocks noChangeArrowheads="1"/>
              </p:cNvSpPr>
              <p:nvPr/>
            </p:nvSpPr>
            <p:spPr bwMode="auto">
              <a:xfrm>
                <a:off x="3573" y="2962"/>
                <a:ext cx="672" cy="121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1" name="Rectangle 907"/>
              <p:cNvSpPr>
                <a:spLocks noChangeArrowheads="1"/>
              </p:cNvSpPr>
              <p:nvPr/>
            </p:nvSpPr>
            <p:spPr bwMode="auto">
              <a:xfrm>
                <a:off x="3585" y="2981"/>
                <a:ext cx="67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000" b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Generic Driver</a:t>
                </a:r>
                <a:endParaRPr lang="pt-BR" b="1"/>
              </a:p>
            </p:txBody>
          </p:sp>
          <p:sp>
            <p:nvSpPr>
              <p:cNvPr id="63532" name="Rectangle 908"/>
              <p:cNvSpPr>
                <a:spLocks noChangeArrowheads="1"/>
              </p:cNvSpPr>
              <p:nvPr/>
            </p:nvSpPr>
            <p:spPr bwMode="auto">
              <a:xfrm>
                <a:off x="3652" y="3703"/>
                <a:ext cx="855" cy="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3" name="Rectangle 909"/>
              <p:cNvSpPr>
                <a:spLocks noChangeArrowheads="1"/>
              </p:cNvSpPr>
              <p:nvPr/>
            </p:nvSpPr>
            <p:spPr bwMode="auto">
              <a:xfrm>
                <a:off x="3652" y="3703"/>
                <a:ext cx="855" cy="17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4" name="Rectangle 910"/>
              <p:cNvSpPr>
                <a:spLocks noChangeArrowheads="1"/>
              </p:cNvSpPr>
              <p:nvPr/>
            </p:nvSpPr>
            <p:spPr bwMode="auto">
              <a:xfrm>
                <a:off x="3655" y="3728"/>
                <a:ext cx="8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driverAbstrato</a:t>
                </a:r>
                <a:endParaRPr lang="pt-BR" b="1"/>
              </a:p>
            </p:txBody>
          </p:sp>
          <p:sp>
            <p:nvSpPr>
              <p:cNvPr id="63535" name="Rectangle 911"/>
              <p:cNvSpPr>
                <a:spLocks noChangeArrowheads="1"/>
              </p:cNvSpPr>
              <p:nvPr/>
            </p:nvSpPr>
            <p:spPr bwMode="auto">
              <a:xfrm>
                <a:off x="3652" y="3872"/>
                <a:ext cx="85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6" name="Rectangle 912"/>
              <p:cNvSpPr>
                <a:spLocks noChangeArrowheads="1"/>
              </p:cNvSpPr>
              <p:nvPr/>
            </p:nvSpPr>
            <p:spPr bwMode="auto">
              <a:xfrm>
                <a:off x="3652" y="3872"/>
                <a:ext cx="855" cy="49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7" name="Rectangle 913"/>
              <p:cNvSpPr>
                <a:spLocks noChangeArrowheads="1"/>
              </p:cNvSpPr>
              <p:nvPr/>
            </p:nvSpPr>
            <p:spPr bwMode="auto">
              <a:xfrm>
                <a:off x="3652" y="3920"/>
                <a:ext cx="85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8" name="Rectangle 914"/>
              <p:cNvSpPr>
                <a:spLocks noChangeArrowheads="1"/>
              </p:cNvSpPr>
              <p:nvPr/>
            </p:nvSpPr>
            <p:spPr bwMode="auto">
              <a:xfrm>
                <a:off x="3652" y="3920"/>
                <a:ext cx="855" cy="49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39" name="Rectangle 915"/>
              <p:cNvSpPr>
                <a:spLocks noChangeArrowheads="1"/>
              </p:cNvSpPr>
              <p:nvPr/>
            </p:nvSpPr>
            <p:spPr bwMode="auto">
              <a:xfrm>
                <a:off x="3888" y="3181"/>
                <a:ext cx="385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0" name="Rectangle 916"/>
              <p:cNvSpPr>
                <a:spLocks noChangeArrowheads="1"/>
              </p:cNvSpPr>
              <p:nvPr/>
            </p:nvSpPr>
            <p:spPr bwMode="auto">
              <a:xfrm>
                <a:off x="3888" y="3181"/>
                <a:ext cx="385" cy="169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1" name="Rectangle 917"/>
              <p:cNvSpPr>
                <a:spLocks noChangeArrowheads="1"/>
              </p:cNvSpPr>
              <p:nvPr/>
            </p:nvSpPr>
            <p:spPr bwMode="auto">
              <a:xfrm>
                <a:off x="3891" y="3206"/>
                <a:ext cx="3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driver</a:t>
                </a:r>
                <a:endParaRPr lang="pt-BR" b="1"/>
              </a:p>
            </p:txBody>
          </p:sp>
          <p:sp>
            <p:nvSpPr>
              <p:cNvPr id="63542" name="Rectangle 918"/>
              <p:cNvSpPr>
                <a:spLocks noChangeArrowheads="1"/>
              </p:cNvSpPr>
              <p:nvPr/>
            </p:nvSpPr>
            <p:spPr bwMode="auto">
              <a:xfrm>
                <a:off x="3888" y="3349"/>
                <a:ext cx="38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3" name="Rectangle 919"/>
              <p:cNvSpPr>
                <a:spLocks noChangeArrowheads="1"/>
              </p:cNvSpPr>
              <p:nvPr/>
            </p:nvSpPr>
            <p:spPr bwMode="auto">
              <a:xfrm>
                <a:off x="3888" y="3349"/>
                <a:ext cx="385" cy="49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4" name="Rectangle 920"/>
              <p:cNvSpPr>
                <a:spLocks noChangeArrowheads="1"/>
              </p:cNvSpPr>
              <p:nvPr/>
            </p:nvSpPr>
            <p:spPr bwMode="auto">
              <a:xfrm>
                <a:off x="3888" y="3398"/>
                <a:ext cx="38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5" name="Rectangle 921"/>
              <p:cNvSpPr>
                <a:spLocks noChangeArrowheads="1"/>
              </p:cNvSpPr>
              <p:nvPr/>
            </p:nvSpPr>
            <p:spPr bwMode="auto">
              <a:xfrm>
                <a:off x="3888" y="3398"/>
                <a:ext cx="385" cy="49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6" name="Rectangle 922"/>
              <p:cNvSpPr>
                <a:spLocks noChangeArrowheads="1"/>
              </p:cNvSpPr>
              <p:nvPr/>
            </p:nvSpPr>
            <p:spPr bwMode="auto">
              <a:xfrm>
                <a:off x="1724" y="2420"/>
                <a:ext cx="1964" cy="418"/>
              </a:xfrm>
              <a:prstGeom prst="rect">
                <a:avLst/>
              </a:prstGeom>
              <a:solidFill>
                <a:srgbClr val="FFFFFF">
                  <a:alpha val="8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7" name="Rectangle 923"/>
              <p:cNvSpPr>
                <a:spLocks noChangeArrowheads="1"/>
              </p:cNvSpPr>
              <p:nvPr/>
            </p:nvSpPr>
            <p:spPr bwMode="auto">
              <a:xfrm>
                <a:off x="1724" y="2420"/>
                <a:ext cx="1964" cy="418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8" name="Rectangle 924"/>
              <p:cNvSpPr>
                <a:spLocks noChangeArrowheads="1"/>
              </p:cNvSpPr>
              <p:nvPr/>
            </p:nvSpPr>
            <p:spPr bwMode="auto">
              <a:xfrm>
                <a:off x="1724" y="2299"/>
                <a:ext cx="1088" cy="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49" name="Rectangle 925"/>
              <p:cNvSpPr>
                <a:spLocks noChangeArrowheads="1"/>
              </p:cNvSpPr>
              <p:nvPr/>
            </p:nvSpPr>
            <p:spPr bwMode="auto">
              <a:xfrm>
                <a:off x="1724" y="2299"/>
                <a:ext cx="1088" cy="121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0" name="Rectangle 926"/>
              <p:cNvSpPr>
                <a:spLocks noChangeArrowheads="1"/>
              </p:cNvSpPr>
              <p:nvPr/>
            </p:nvSpPr>
            <p:spPr bwMode="auto">
              <a:xfrm>
                <a:off x="1736" y="2318"/>
                <a:ext cx="111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000" b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Controladora de Drivers</a:t>
                </a:r>
                <a:endParaRPr lang="pt-BR" b="1"/>
              </a:p>
            </p:txBody>
          </p:sp>
          <p:sp>
            <p:nvSpPr>
              <p:cNvPr id="63551" name="Rectangle 927"/>
              <p:cNvSpPr>
                <a:spLocks noChangeArrowheads="1"/>
              </p:cNvSpPr>
              <p:nvPr/>
            </p:nvSpPr>
            <p:spPr bwMode="auto">
              <a:xfrm>
                <a:off x="3081" y="2491"/>
                <a:ext cx="362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2" name="Rectangle 928"/>
              <p:cNvSpPr>
                <a:spLocks noChangeArrowheads="1"/>
              </p:cNvSpPr>
              <p:nvPr/>
            </p:nvSpPr>
            <p:spPr bwMode="auto">
              <a:xfrm>
                <a:off x="3081" y="2491"/>
                <a:ext cx="362" cy="169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3" name="Rectangle 929"/>
              <p:cNvSpPr>
                <a:spLocks noChangeArrowheads="1"/>
              </p:cNvSpPr>
              <p:nvPr/>
            </p:nvSpPr>
            <p:spPr bwMode="auto">
              <a:xfrm>
                <a:off x="3084" y="2516"/>
                <a:ext cx="30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ddCtr</a:t>
                </a:r>
                <a:endParaRPr lang="pt-BR" b="1"/>
              </a:p>
            </p:txBody>
          </p:sp>
          <p:sp>
            <p:nvSpPr>
              <p:cNvPr id="63554" name="Rectangle 930"/>
              <p:cNvSpPr>
                <a:spLocks noChangeArrowheads="1"/>
              </p:cNvSpPr>
              <p:nvPr/>
            </p:nvSpPr>
            <p:spPr bwMode="auto">
              <a:xfrm>
                <a:off x="3081" y="2659"/>
                <a:ext cx="362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5" name="Rectangle 931"/>
              <p:cNvSpPr>
                <a:spLocks noChangeArrowheads="1"/>
              </p:cNvSpPr>
              <p:nvPr/>
            </p:nvSpPr>
            <p:spPr bwMode="auto">
              <a:xfrm>
                <a:off x="3081" y="2659"/>
                <a:ext cx="362" cy="49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6" name="Rectangle 932"/>
              <p:cNvSpPr>
                <a:spLocks noChangeArrowheads="1"/>
              </p:cNvSpPr>
              <p:nvPr/>
            </p:nvSpPr>
            <p:spPr bwMode="auto">
              <a:xfrm>
                <a:off x="3081" y="2707"/>
                <a:ext cx="362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7" name="Rectangle 933"/>
              <p:cNvSpPr>
                <a:spLocks noChangeArrowheads="1"/>
              </p:cNvSpPr>
              <p:nvPr/>
            </p:nvSpPr>
            <p:spPr bwMode="auto">
              <a:xfrm>
                <a:off x="3081" y="2707"/>
                <a:ext cx="362" cy="49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8" name="Rectangle 934"/>
              <p:cNvSpPr>
                <a:spLocks noChangeArrowheads="1"/>
              </p:cNvSpPr>
              <p:nvPr/>
            </p:nvSpPr>
            <p:spPr bwMode="auto">
              <a:xfrm>
                <a:off x="2014" y="2491"/>
                <a:ext cx="732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59" name="Rectangle 935"/>
              <p:cNvSpPr>
                <a:spLocks noChangeArrowheads="1"/>
              </p:cNvSpPr>
              <p:nvPr/>
            </p:nvSpPr>
            <p:spPr bwMode="auto">
              <a:xfrm>
                <a:off x="2014" y="2491"/>
                <a:ext cx="732" cy="169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0" name="Rectangle 936"/>
              <p:cNvSpPr>
                <a:spLocks noChangeArrowheads="1"/>
              </p:cNvSpPr>
              <p:nvPr/>
            </p:nvSpPr>
            <p:spPr bwMode="auto">
              <a:xfrm>
                <a:off x="2018" y="2516"/>
                <a:ext cx="67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ddCtr_prm.h</a:t>
                </a:r>
                <a:endParaRPr lang="pt-BR" b="1"/>
              </a:p>
            </p:txBody>
          </p:sp>
          <p:sp>
            <p:nvSpPr>
              <p:cNvPr id="63561" name="Rectangle 937"/>
              <p:cNvSpPr>
                <a:spLocks noChangeArrowheads="1"/>
              </p:cNvSpPr>
              <p:nvPr/>
            </p:nvSpPr>
            <p:spPr bwMode="auto">
              <a:xfrm>
                <a:off x="2014" y="2659"/>
                <a:ext cx="732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2" name="Rectangle 938"/>
              <p:cNvSpPr>
                <a:spLocks noChangeArrowheads="1"/>
              </p:cNvSpPr>
              <p:nvPr/>
            </p:nvSpPr>
            <p:spPr bwMode="auto">
              <a:xfrm>
                <a:off x="2014" y="2659"/>
                <a:ext cx="732" cy="49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3" name="Rectangle 939"/>
              <p:cNvSpPr>
                <a:spLocks noChangeArrowheads="1"/>
              </p:cNvSpPr>
              <p:nvPr/>
            </p:nvSpPr>
            <p:spPr bwMode="auto">
              <a:xfrm>
                <a:off x="2014" y="2707"/>
                <a:ext cx="732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4" name="Rectangle 940"/>
              <p:cNvSpPr>
                <a:spLocks noChangeArrowheads="1"/>
              </p:cNvSpPr>
              <p:nvPr/>
            </p:nvSpPr>
            <p:spPr bwMode="auto">
              <a:xfrm>
                <a:off x="2014" y="2707"/>
                <a:ext cx="732" cy="49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5" name="Rectangle 941"/>
              <p:cNvSpPr>
                <a:spLocks noChangeArrowheads="1"/>
              </p:cNvSpPr>
              <p:nvPr/>
            </p:nvSpPr>
            <p:spPr bwMode="auto">
              <a:xfrm>
                <a:off x="1825" y="3165"/>
                <a:ext cx="524" cy="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6" name="Rectangle 942"/>
              <p:cNvSpPr>
                <a:spLocks noChangeArrowheads="1"/>
              </p:cNvSpPr>
              <p:nvPr/>
            </p:nvSpPr>
            <p:spPr bwMode="auto">
              <a:xfrm>
                <a:off x="1825" y="3165"/>
                <a:ext cx="524" cy="17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7" name="Rectangle 943"/>
              <p:cNvSpPr>
                <a:spLocks noChangeArrowheads="1"/>
              </p:cNvSpPr>
              <p:nvPr/>
            </p:nvSpPr>
            <p:spPr bwMode="auto">
              <a:xfrm>
                <a:off x="1827" y="3190"/>
                <a:ext cx="4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ctrlMngr</a:t>
                </a:r>
                <a:endParaRPr lang="pt-BR" b="1"/>
              </a:p>
            </p:txBody>
          </p:sp>
          <p:sp>
            <p:nvSpPr>
              <p:cNvPr id="63568" name="Rectangle 944"/>
              <p:cNvSpPr>
                <a:spLocks noChangeArrowheads="1"/>
              </p:cNvSpPr>
              <p:nvPr/>
            </p:nvSpPr>
            <p:spPr bwMode="auto">
              <a:xfrm>
                <a:off x="1825" y="3334"/>
                <a:ext cx="524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69" name="Rectangle 945"/>
              <p:cNvSpPr>
                <a:spLocks noChangeArrowheads="1"/>
              </p:cNvSpPr>
              <p:nvPr/>
            </p:nvSpPr>
            <p:spPr bwMode="auto">
              <a:xfrm>
                <a:off x="1825" y="3334"/>
                <a:ext cx="524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0" name="Rectangle 946"/>
              <p:cNvSpPr>
                <a:spLocks noChangeArrowheads="1"/>
              </p:cNvSpPr>
              <p:nvPr/>
            </p:nvSpPr>
            <p:spPr bwMode="auto">
              <a:xfrm>
                <a:off x="1825" y="3382"/>
                <a:ext cx="524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1" name="Rectangle 947"/>
              <p:cNvSpPr>
                <a:spLocks noChangeArrowheads="1"/>
              </p:cNvSpPr>
              <p:nvPr/>
            </p:nvSpPr>
            <p:spPr bwMode="auto">
              <a:xfrm>
                <a:off x="1825" y="3382"/>
                <a:ext cx="524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2" name="Rectangle 948"/>
              <p:cNvSpPr>
                <a:spLocks noChangeArrowheads="1"/>
              </p:cNvSpPr>
              <p:nvPr/>
            </p:nvSpPr>
            <p:spPr bwMode="auto">
              <a:xfrm>
                <a:off x="1902" y="3694"/>
                <a:ext cx="373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3" name="Rectangle 949"/>
              <p:cNvSpPr>
                <a:spLocks noChangeArrowheads="1"/>
              </p:cNvSpPr>
              <p:nvPr/>
            </p:nvSpPr>
            <p:spPr bwMode="auto">
              <a:xfrm>
                <a:off x="1902" y="3694"/>
                <a:ext cx="373" cy="16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4" name="Rectangle 950"/>
              <p:cNvSpPr>
                <a:spLocks noChangeArrowheads="1"/>
              </p:cNvSpPr>
              <p:nvPr/>
            </p:nvSpPr>
            <p:spPr bwMode="auto">
              <a:xfrm>
                <a:off x="1905" y="3719"/>
                <a:ext cx="31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Serial</a:t>
                </a:r>
                <a:endParaRPr lang="pt-BR" b="1"/>
              </a:p>
            </p:txBody>
          </p:sp>
          <p:sp>
            <p:nvSpPr>
              <p:cNvPr id="63575" name="Rectangle 951"/>
              <p:cNvSpPr>
                <a:spLocks noChangeArrowheads="1"/>
              </p:cNvSpPr>
              <p:nvPr/>
            </p:nvSpPr>
            <p:spPr bwMode="auto">
              <a:xfrm>
                <a:off x="1902" y="3863"/>
                <a:ext cx="373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6" name="Rectangle 952"/>
              <p:cNvSpPr>
                <a:spLocks noChangeArrowheads="1"/>
              </p:cNvSpPr>
              <p:nvPr/>
            </p:nvSpPr>
            <p:spPr bwMode="auto">
              <a:xfrm>
                <a:off x="1902" y="3863"/>
                <a:ext cx="373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7" name="Rectangle 953"/>
              <p:cNvSpPr>
                <a:spLocks noChangeArrowheads="1"/>
              </p:cNvSpPr>
              <p:nvPr/>
            </p:nvSpPr>
            <p:spPr bwMode="auto">
              <a:xfrm>
                <a:off x="1902" y="3911"/>
                <a:ext cx="373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8" name="Rectangle 954"/>
              <p:cNvSpPr>
                <a:spLocks noChangeArrowheads="1"/>
              </p:cNvSpPr>
              <p:nvPr/>
            </p:nvSpPr>
            <p:spPr bwMode="auto">
              <a:xfrm>
                <a:off x="1902" y="3911"/>
                <a:ext cx="373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79" name="Rectangle 955"/>
              <p:cNvSpPr>
                <a:spLocks noChangeArrowheads="1"/>
              </p:cNvSpPr>
              <p:nvPr/>
            </p:nvSpPr>
            <p:spPr bwMode="auto">
              <a:xfrm>
                <a:off x="1388" y="3165"/>
                <a:ext cx="39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0" name="Rectangle 956"/>
              <p:cNvSpPr>
                <a:spLocks noChangeArrowheads="1"/>
              </p:cNvSpPr>
              <p:nvPr/>
            </p:nvSpPr>
            <p:spPr bwMode="auto">
              <a:xfrm>
                <a:off x="1388" y="3165"/>
                <a:ext cx="398" cy="16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1" name="Rectangle 957"/>
              <p:cNvSpPr>
                <a:spLocks noChangeArrowheads="1"/>
              </p:cNvSpPr>
              <p:nvPr/>
            </p:nvSpPr>
            <p:spPr bwMode="auto">
              <a:xfrm>
                <a:off x="1392" y="3190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ctrPID</a:t>
                </a:r>
                <a:endParaRPr lang="pt-BR" b="1"/>
              </a:p>
            </p:txBody>
          </p:sp>
          <p:sp>
            <p:nvSpPr>
              <p:cNvPr id="63582" name="Rectangle 958"/>
              <p:cNvSpPr>
                <a:spLocks noChangeArrowheads="1"/>
              </p:cNvSpPr>
              <p:nvPr/>
            </p:nvSpPr>
            <p:spPr bwMode="auto">
              <a:xfrm>
                <a:off x="1388" y="3334"/>
                <a:ext cx="398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3" name="Rectangle 959"/>
              <p:cNvSpPr>
                <a:spLocks noChangeArrowheads="1"/>
              </p:cNvSpPr>
              <p:nvPr/>
            </p:nvSpPr>
            <p:spPr bwMode="auto">
              <a:xfrm>
                <a:off x="1388" y="3334"/>
                <a:ext cx="398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4" name="Rectangle 960"/>
              <p:cNvSpPr>
                <a:spLocks noChangeArrowheads="1"/>
              </p:cNvSpPr>
              <p:nvPr/>
            </p:nvSpPr>
            <p:spPr bwMode="auto">
              <a:xfrm>
                <a:off x="1388" y="3382"/>
                <a:ext cx="398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5" name="Rectangle 961"/>
              <p:cNvSpPr>
                <a:spLocks noChangeArrowheads="1"/>
              </p:cNvSpPr>
              <p:nvPr/>
            </p:nvSpPr>
            <p:spPr bwMode="auto">
              <a:xfrm>
                <a:off x="1388" y="3382"/>
                <a:ext cx="398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6" name="Rectangle 962"/>
              <p:cNvSpPr>
                <a:spLocks noChangeArrowheads="1"/>
              </p:cNvSpPr>
              <p:nvPr/>
            </p:nvSpPr>
            <p:spPr bwMode="auto">
              <a:xfrm>
                <a:off x="1586" y="3693"/>
                <a:ext cx="286" cy="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7" name="Rectangle 963"/>
              <p:cNvSpPr>
                <a:spLocks noChangeArrowheads="1"/>
              </p:cNvSpPr>
              <p:nvPr/>
            </p:nvSpPr>
            <p:spPr bwMode="auto">
              <a:xfrm>
                <a:off x="1586" y="3693"/>
                <a:ext cx="286" cy="17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88" name="Rectangle 964"/>
              <p:cNvSpPr>
                <a:spLocks noChangeArrowheads="1"/>
              </p:cNvSpPr>
              <p:nvPr/>
            </p:nvSpPr>
            <p:spPr bwMode="auto">
              <a:xfrm>
                <a:off x="1589" y="3719"/>
                <a:ext cx="22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DAC</a:t>
                </a:r>
                <a:endParaRPr lang="pt-BR" b="1"/>
              </a:p>
            </p:txBody>
          </p:sp>
          <p:sp>
            <p:nvSpPr>
              <p:cNvPr id="63589" name="Rectangle 965"/>
              <p:cNvSpPr>
                <a:spLocks noChangeArrowheads="1"/>
              </p:cNvSpPr>
              <p:nvPr/>
            </p:nvSpPr>
            <p:spPr bwMode="auto">
              <a:xfrm>
                <a:off x="1586" y="3862"/>
                <a:ext cx="286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0" name="Rectangle 966"/>
              <p:cNvSpPr>
                <a:spLocks noChangeArrowheads="1"/>
              </p:cNvSpPr>
              <p:nvPr/>
            </p:nvSpPr>
            <p:spPr bwMode="auto">
              <a:xfrm>
                <a:off x="1586" y="3862"/>
                <a:ext cx="286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1" name="Rectangle 967"/>
              <p:cNvSpPr>
                <a:spLocks noChangeArrowheads="1"/>
              </p:cNvSpPr>
              <p:nvPr/>
            </p:nvSpPr>
            <p:spPr bwMode="auto">
              <a:xfrm>
                <a:off x="1586" y="3910"/>
                <a:ext cx="286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2" name="Rectangle 968"/>
              <p:cNvSpPr>
                <a:spLocks noChangeArrowheads="1"/>
              </p:cNvSpPr>
              <p:nvPr/>
            </p:nvSpPr>
            <p:spPr bwMode="auto">
              <a:xfrm>
                <a:off x="1586" y="3910"/>
                <a:ext cx="286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3" name="Rectangle 969"/>
              <p:cNvSpPr>
                <a:spLocks noChangeArrowheads="1"/>
              </p:cNvSpPr>
              <p:nvPr/>
            </p:nvSpPr>
            <p:spPr bwMode="auto">
              <a:xfrm>
                <a:off x="1270" y="3694"/>
                <a:ext cx="285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4" name="Rectangle 970"/>
              <p:cNvSpPr>
                <a:spLocks noChangeArrowheads="1"/>
              </p:cNvSpPr>
              <p:nvPr/>
            </p:nvSpPr>
            <p:spPr bwMode="auto">
              <a:xfrm>
                <a:off x="1270" y="3694"/>
                <a:ext cx="285" cy="16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5" name="Rectangle 971"/>
              <p:cNvSpPr>
                <a:spLocks noChangeArrowheads="1"/>
              </p:cNvSpPr>
              <p:nvPr/>
            </p:nvSpPr>
            <p:spPr bwMode="auto">
              <a:xfrm>
                <a:off x="1274" y="3719"/>
                <a:ext cx="22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ADC</a:t>
                </a:r>
                <a:endParaRPr lang="pt-BR" b="1"/>
              </a:p>
            </p:txBody>
          </p:sp>
          <p:sp>
            <p:nvSpPr>
              <p:cNvPr id="63596" name="Rectangle 972"/>
              <p:cNvSpPr>
                <a:spLocks noChangeArrowheads="1"/>
              </p:cNvSpPr>
              <p:nvPr/>
            </p:nvSpPr>
            <p:spPr bwMode="auto">
              <a:xfrm>
                <a:off x="1270" y="3863"/>
                <a:ext cx="28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7" name="Rectangle 973"/>
              <p:cNvSpPr>
                <a:spLocks noChangeArrowheads="1"/>
              </p:cNvSpPr>
              <p:nvPr/>
            </p:nvSpPr>
            <p:spPr bwMode="auto">
              <a:xfrm>
                <a:off x="1270" y="3863"/>
                <a:ext cx="285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8" name="Rectangle 974"/>
              <p:cNvSpPr>
                <a:spLocks noChangeArrowheads="1"/>
              </p:cNvSpPr>
              <p:nvPr/>
            </p:nvSpPr>
            <p:spPr bwMode="auto">
              <a:xfrm>
                <a:off x="1270" y="3911"/>
                <a:ext cx="28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599" name="Rectangle 975"/>
              <p:cNvSpPr>
                <a:spLocks noChangeArrowheads="1"/>
              </p:cNvSpPr>
              <p:nvPr/>
            </p:nvSpPr>
            <p:spPr bwMode="auto">
              <a:xfrm>
                <a:off x="1270" y="3911"/>
                <a:ext cx="285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0" name="Rectangle 976"/>
              <p:cNvSpPr>
                <a:spLocks noChangeArrowheads="1"/>
              </p:cNvSpPr>
              <p:nvPr/>
            </p:nvSpPr>
            <p:spPr bwMode="auto">
              <a:xfrm>
                <a:off x="1406" y="258"/>
                <a:ext cx="2594" cy="6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1" name="Rectangle 977"/>
              <p:cNvSpPr>
                <a:spLocks noChangeArrowheads="1"/>
              </p:cNvSpPr>
              <p:nvPr/>
            </p:nvSpPr>
            <p:spPr bwMode="auto">
              <a:xfrm>
                <a:off x="1406" y="258"/>
                <a:ext cx="2594" cy="627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2" name="Rectangle 978"/>
              <p:cNvSpPr>
                <a:spLocks noChangeArrowheads="1"/>
              </p:cNvSpPr>
              <p:nvPr/>
            </p:nvSpPr>
            <p:spPr bwMode="auto">
              <a:xfrm>
                <a:off x="1406" y="137"/>
                <a:ext cx="440" cy="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3" name="Rectangle 979"/>
              <p:cNvSpPr>
                <a:spLocks noChangeArrowheads="1"/>
              </p:cNvSpPr>
              <p:nvPr/>
            </p:nvSpPr>
            <p:spPr bwMode="auto">
              <a:xfrm>
                <a:off x="1406" y="137"/>
                <a:ext cx="440" cy="121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4" name="Rectangle 980"/>
              <p:cNvSpPr>
                <a:spLocks noChangeArrowheads="1"/>
              </p:cNvSpPr>
              <p:nvPr/>
            </p:nvSpPr>
            <p:spPr bwMode="auto">
              <a:xfrm>
                <a:off x="1418" y="156"/>
                <a:ext cx="436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000" b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Aplicação</a:t>
                </a:r>
                <a:endParaRPr lang="pt-BR" b="1"/>
              </a:p>
            </p:txBody>
          </p:sp>
          <p:sp>
            <p:nvSpPr>
              <p:cNvPr id="63605" name="Rectangle 981"/>
              <p:cNvSpPr>
                <a:spLocks noChangeArrowheads="1"/>
              </p:cNvSpPr>
              <p:nvPr/>
            </p:nvSpPr>
            <p:spPr bwMode="auto">
              <a:xfrm>
                <a:off x="2542" y="344"/>
                <a:ext cx="32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6" name="Rectangle 982"/>
              <p:cNvSpPr>
                <a:spLocks noChangeArrowheads="1"/>
              </p:cNvSpPr>
              <p:nvPr/>
            </p:nvSpPr>
            <p:spPr bwMode="auto">
              <a:xfrm>
                <a:off x="2542" y="344"/>
                <a:ext cx="328" cy="16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7" name="Rectangle 983"/>
              <p:cNvSpPr>
                <a:spLocks noChangeArrowheads="1"/>
              </p:cNvSpPr>
              <p:nvPr/>
            </p:nvSpPr>
            <p:spPr bwMode="auto">
              <a:xfrm>
                <a:off x="2546" y="369"/>
                <a:ext cx="26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main</a:t>
                </a:r>
                <a:endParaRPr lang="pt-BR" b="1"/>
              </a:p>
            </p:txBody>
          </p:sp>
          <p:sp>
            <p:nvSpPr>
              <p:cNvPr id="63608" name="Rectangle 984"/>
              <p:cNvSpPr>
                <a:spLocks noChangeArrowheads="1"/>
              </p:cNvSpPr>
              <p:nvPr/>
            </p:nvSpPr>
            <p:spPr bwMode="auto">
              <a:xfrm>
                <a:off x="2542" y="512"/>
                <a:ext cx="328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09" name="Rectangle 985"/>
              <p:cNvSpPr>
                <a:spLocks noChangeArrowheads="1"/>
              </p:cNvSpPr>
              <p:nvPr/>
            </p:nvSpPr>
            <p:spPr bwMode="auto">
              <a:xfrm>
                <a:off x="2542" y="512"/>
                <a:ext cx="328" cy="4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0" name="Rectangle 986"/>
              <p:cNvSpPr>
                <a:spLocks noChangeArrowheads="1"/>
              </p:cNvSpPr>
              <p:nvPr/>
            </p:nvSpPr>
            <p:spPr bwMode="auto">
              <a:xfrm>
                <a:off x="2542" y="560"/>
                <a:ext cx="328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1" name="Rectangle 987"/>
              <p:cNvSpPr>
                <a:spLocks noChangeArrowheads="1"/>
              </p:cNvSpPr>
              <p:nvPr/>
            </p:nvSpPr>
            <p:spPr bwMode="auto">
              <a:xfrm>
                <a:off x="2542" y="560"/>
                <a:ext cx="328" cy="4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2" name="Rectangle 988"/>
              <p:cNvSpPr>
                <a:spLocks noChangeArrowheads="1"/>
              </p:cNvSpPr>
              <p:nvPr/>
            </p:nvSpPr>
            <p:spPr bwMode="auto">
              <a:xfrm>
                <a:off x="2441" y="3693"/>
                <a:ext cx="554" cy="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3" name="Rectangle 989"/>
              <p:cNvSpPr>
                <a:spLocks noChangeArrowheads="1"/>
              </p:cNvSpPr>
              <p:nvPr/>
            </p:nvSpPr>
            <p:spPr bwMode="auto">
              <a:xfrm>
                <a:off x="2441" y="3693"/>
                <a:ext cx="554" cy="17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4" name="Rectangle 990"/>
              <p:cNvSpPr>
                <a:spLocks noChangeArrowheads="1"/>
              </p:cNvSpPr>
              <p:nvPr/>
            </p:nvSpPr>
            <p:spPr bwMode="auto">
              <a:xfrm>
                <a:off x="2444" y="3719"/>
                <a:ext cx="4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Interrupt</a:t>
                </a:r>
                <a:endParaRPr lang="pt-BR" b="1"/>
              </a:p>
            </p:txBody>
          </p:sp>
          <p:sp>
            <p:nvSpPr>
              <p:cNvPr id="63615" name="Rectangle 991"/>
              <p:cNvSpPr>
                <a:spLocks noChangeArrowheads="1"/>
              </p:cNvSpPr>
              <p:nvPr/>
            </p:nvSpPr>
            <p:spPr bwMode="auto">
              <a:xfrm>
                <a:off x="2441" y="3862"/>
                <a:ext cx="554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6" name="Rectangle 992"/>
              <p:cNvSpPr>
                <a:spLocks noChangeArrowheads="1"/>
              </p:cNvSpPr>
              <p:nvPr/>
            </p:nvSpPr>
            <p:spPr bwMode="auto">
              <a:xfrm>
                <a:off x="2441" y="3862"/>
                <a:ext cx="554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7" name="Rectangle 993"/>
              <p:cNvSpPr>
                <a:spLocks noChangeArrowheads="1"/>
              </p:cNvSpPr>
              <p:nvPr/>
            </p:nvSpPr>
            <p:spPr bwMode="auto">
              <a:xfrm>
                <a:off x="2441" y="3910"/>
                <a:ext cx="554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8" name="Rectangle 994"/>
              <p:cNvSpPr>
                <a:spLocks noChangeArrowheads="1"/>
              </p:cNvSpPr>
              <p:nvPr/>
            </p:nvSpPr>
            <p:spPr bwMode="auto">
              <a:xfrm>
                <a:off x="2441" y="3910"/>
                <a:ext cx="554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19" name="Rectangle 995"/>
              <p:cNvSpPr>
                <a:spLocks noChangeArrowheads="1"/>
              </p:cNvSpPr>
              <p:nvPr/>
            </p:nvSpPr>
            <p:spPr bwMode="auto">
              <a:xfrm>
                <a:off x="3025" y="3692"/>
                <a:ext cx="373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0" name="Rectangle 996"/>
              <p:cNvSpPr>
                <a:spLocks noChangeArrowheads="1"/>
              </p:cNvSpPr>
              <p:nvPr/>
            </p:nvSpPr>
            <p:spPr bwMode="auto">
              <a:xfrm>
                <a:off x="3025" y="3692"/>
                <a:ext cx="373" cy="16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1" name="Rectangle 997"/>
              <p:cNvSpPr>
                <a:spLocks noChangeArrowheads="1"/>
              </p:cNvSpPr>
              <p:nvPr/>
            </p:nvSpPr>
            <p:spPr bwMode="auto">
              <a:xfrm>
                <a:off x="3030" y="3717"/>
                <a:ext cx="31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Timer</a:t>
                </a:r>
                <a:endParaRPr lang="pt-BR" b="1"/>
              </a:p>
            </p:txBody>
          </p:sp>
          <p:sp>
            <p:nvSpPr>
              <p:cNvPr id="63622" name="Rectangle 998"/>
              <p:cNvSpPr>
                <a:spLocks noChangeArrowheads="1"/>
              </p:cNvSpPr>
              <p:nvPr/>
            </p:nvSpPr>
            <p:spPr bwMode="auto">
              <a:xfrm>
                <a:off x="3025" y="3860"/>
                <a:ext cx="373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3" name="Rectangle 999"/>
              <p:cNvSpPr>
                <a:spLocks noChangeArrowheads="1"/>
              </p:cNvSpPr>
              <p:nvPr/>
            </p:nvSpPr>
            <p:spPr bwMode="auto">
              <a:xfrm>
                <a:off x="3025" y="3860"/>
                <a:ext cx="373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4" name="Rectangle 1000"/>
              <p:cNvSpPr>
                <a:spLocks noChangeArrowheads="1"/>
              </p:cNvSpPr>
              <p:nvPr/>
            </p:nvSpPr>
            <p:spPr bwMode="auto">
              <a:xfrm>
                <a:off x="3025" y="3908"/>
                <a:ext cx="373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5" name="Rectangle 1001"/>
              <p:cNvSpPr>
                <a:spLocks noChangeArrowheads="1"/>
              </p:cNvSpPr>
              <p:nvPr/>
            </p:nvSpPr>
            <p:spPr bwMode="auto">
              <a:xfrm>
                <a:off x="3025" y="3908"/>
                <a:ext cx="373" cy="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6" name="Rectangle 1002"/>
              <p:cNvSpPr>
                <a:spLocks noChangeArrowheads="1"/>
              </p:cNvSpPr>
              <p:nvPr/>
            </p:nvSpPr>
            <p:spPr bwMode="auto">
              <a:xfrm>
                <a:off x="1488" y="343"/>
                <a:ext cx="785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7" name="Rectangle 1003"/>
              <p:cNvSpPr>
                <a:spLocks noChangeArrowheads="1"/>
              </p:cNvSpPr>
              <p:nvPr/>
            </p:nvSpPr>
            <p:spPr bwMode="auto">
              <a:xfrm>
                <a:off x="1488" y="343"/>
                <a:ext cx="785" cy="16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28" name="Rectangle 1004"/>
              <p:cNvSpPr>
                <a:spLocks noChangeArrowheads="1"/>
              </p:cNvSpPr>
              <p:nvPr/>
            </p:nvSpPr>
            <p:spPr bwMode="auto">
              <a:xfrm>
                <a:off x="1492" y="368"/>
                <a:ext cx="72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serialMonitor</a:t>
                </a:r>
                <a:endParaRPr lang="pt-BR" b="1"/>
              </a:p>
            </p:txBody>
          </p:sp>
          <p:sp>
            <p:nvSpPr>
              <p:cNvPr id="63629" name="Rectangle 1005"/>
              <p:cNvSpPr>
                <a:spLocks noChangeArrowheads="1"/>
              </p:cNvSpPr>
              <p:nvPr/>
            </p:nvSpPr>
            <p:spPr bwMode="auto">
              <a:xfrm>
                <a:off x="1488" y="511"/>
                <a:ext cx="78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0" name="Rectangle 1006"/>
              <p:cNvSpPr>
                <a:spLocks noChangeArrowheads="1"/>
              </p:cNvSpPr>
              <p:nvPr/>
            </p:nvSpPr>
            <p:spPr bwMode="auto">
              <a:xfrm>
                <a:off x="1488" y="511"/>
                <a:ext cx="785" cy="4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1" name="Rectangle 1007"/>
              <p:cNvSpPr>
                <a:spLocks noChangeArrowheads="1"/>
              </p:cNvSpPr>
              <p:nvPr/>
            </p:nvSpPr>
            <p:spPr bwMode="auto">
              <a:xfrm>
                <a:off x="1488" y="559"/>
                <a:ext cx="78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2" name="Rectangle 1008"/>
              <p:cNvSpPr>
                <a:spLocks noChangeArrowheads="1"/>
              </p:cNvSpPr>
              <p:nvPr/>
            </p:nvSpPr>
            <p:spPr bwMode="auto">
              <a:xfrm>
                <a:off x="1488" y="559"/>
                <a:ext cx="785" cy="4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3" name="Rectangle 1009"/>
              <p:cNvSpPr>
                <a:spLocks noChangeArrowheads="1"/>
              </p:cNvSpPr>
              <p:nvPr/>
            </p:nvSpPr>
            <p:spPr bwMode="auto">
              <a:xfrm>
                <a:off x="3179" y="343"/>
                <a:ext cx="775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4" name="Rectangle 1010"/>
              <p:cNvSpPr>
                <a:spLocks noChangeArrowheads="1"/>
              </p:cNvSpPr>
              <p:nvPr/>
            </p:nvSpPr>
            <p:spPr bwMode="auto">
              <a:xfrm>
                <a:off x="3179" y="343"/>
                <a:ext cx="775" cy="16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5" name="Rectangle 1011"/>
              <p:cNvSpPr>
                <a:spLocks noChangeArrowheads="1"/>
              </p:cNvSpPr>
              <p:nvPr/>
            </p:nvSpPr>
            <p:spPr bwMode="auto">
              <a:xfrm>
                <a:off x="3183" y="368"/>
                <a:ext cx="71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pidController</a:t>
                </a:r>
                <a:endParaRPr lang="pt-BR" b="1"/>
              </a:p>
            </p:txBody>
          </p:sp>
          <p:sp>
            <p:nvSpPr>
              <p:cNvPr id="63636" name="Rectangle 1012"/>
              <p:cNvSpPr>
                <a:spLocks noChangeArrowheads="1"/>
              </p:cNvSpPr>
              <p:nvPr/>
            </p:nvSpPr>
            <p:spPr bwMode="auto">
              <a:xfrm>
                <a:off x="3179" y="512"/>
                <a:ext cx="775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7" name="Rectangle 1013"/>
              <p:cNvSpPr>
                <a:spLocks noChangeArrowheads="1"/>
              </p:cNvSpPr>
              <p:nvPr/>
            </p:nvSpPr>
            <p:spPr bwMode="auto">
              <a:xfrm>
                <a:off x="3179" y="512"/>
                <a:ext cx="775" cy="48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8" name="Rectangle 1014"/>
              <p:cNvSpPr>
                <a:spLocks noChangeArrowheads="1"/>
              </p:cNvSpPr>
              <p:nvPr/>
            </p:nvSpPr>
            <p:spPr bwMode="auto">
              <a:xfrm>
                <a:off x="3179" y="560"/>
                <a:ext cx="775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39" name="Rectangle 1015"/>
              <p:cNvSpPr>
                <a:spLocks noChangeArrowheads="1"/>
              </p:cNvSpPr>
              <p:nvPr/>
            </p:nvSpPr>
            <p:spPr bwMode="auto">
              <a:xfrm>
                <a:off x="3179" y="560"/>
                <a:ext cx="775" cy="49"/>
              </a:xfrm>
              <a:prstGeom prst="rect">
                <a:avLst/>
              </a:prstGeom>
              <a:noFill/>
              <a:ln w="19050">
                <a:solidFill>
                  <a:srgbClr val="CC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40" name="Freeform 1016"/>
              <p:cNvSpPr>
                <a:spLocks/>
              </p:cNvSpPr>
              <p:nvPr/>
            </p:nvSpPr>
            <p:spPr bwMode="auto">
              <a:xfrm>
                <a:off x="2299" y="427"/>
                <a:ext cx="93" cy="1"/>
              </a:xfrm>
              <a:custGeom>
                <a:avLst/>
                <a:gdLst>
                  <a:gd name="T0" fmla="*/ 47 w 186"/>
                  <a:gd name="T1" fmla="*/ 1 h 2"/>
                  <a:gd name="T2" fmla="*/ 34 w 186"/>
                  <a:gd name="T3" fmla="*/ 1 h 2"/>
                  <a:gd name="T4" fmla="*/ 34 w 186"/>
                  <a:gd name="T5" fmla="*/ 0 h 2"/>
                  <a:gd name="T6" fmla="*/ 0 w 186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6" h="2">
                    <a:moveTo>
                      <a:pt x="186" y="2"/>
                    </a:moveTo>
                    <a:lnTo>
                      <a:pt x="133" y="2"/>
                    </a:lnTo>
                    <a:lnTo>
                      <a:pt x="133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1" name="Freeform 1017"/>
              <p:cNvSpPr>
                <a:spLocks/>
              </p:cNvSpPr>
              <p:nvPr/>
            </p:nvSpPr>
            <p:spPr bwMode="auto">
              <a:xfrm>
                <a:off x="2374" y="399"/>
                <a:ext cx="168" cy="57"/>
              </a:xfrm>
              <a:custGeom>
                <a:avLst/>
                <a:gdLst>
                  <a:gd name="T0" fmla="*/ 84 w 336"/>
                  <a:gd name="T1" fmla="*/ 14 h 115"/>
                  <a:gd name="T2" fmla="*/ 43 w 336"/>
                  <a:gd name="T3" fmla="*/ 28 h 115"/>
                  <a:gd name="T4" fmla="*/ 0 w 336"/>
                  <a:gd name="T5" fmla="*/ 14 h 115"/>
                  <a:gd name="T6" fmla="*/ 43 w 336"/>
                  <a:gd name="T7" fmla="*/ 0 h 115"/>
                  <a:gd name="T8" fmla="*/ 84 w 336"/>
                  <a:gd name="T9" fmla="*/ 14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" h="115">
                    <a:moveTo>
                      <a:pt x="336" y="57"/>
                    </a:moveTo>
                    <a:lnTo>
                      <a:pt x="169" y="115"/>
                    </a:lnTo>
                    <a:lnTo>
                      <a:pt x="0" y="57"/>
                    </a:lnTo>
                    <a:lnTo>
                      <a:pt x="169" y="0"/>
                    </a:lnTo>
                    <a:lnTo>
                      <a:pt x="336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2" name="Freeform 1018"/>
              <p:cNvSpPr>
                <a:spLocks/>
              </p:cNvSpPr>
              <p:nvPr/>
            </p:nvSpPr>
            <p:spPr bwMode="auto">
              <a:xfrm>
                <a:off x="2374" y="399"/>
                <a:ext cx="168" cy="57"/>
              </a:xfrm>
              <a:custGeom>
                <a:avLst/>
                <a:gdLst>
                  <a:gd name="T0" fmla="*/ 84 w 336"/>
                  <a:gd name="T1" fmla="*/ 14 h 115"/>
                  <a:gd name="T2" fmla="*/ 43 w 336"/>
                  <a:gd name="T3" fmla="*/ 28 h 115"/>
                  <a:gd name="T4" fmla="*/ 0 w 336"/>
                  <a:gd name="T5" fmla="*/ 14 h 115"/>
                  <a:gd name="T6" fmla="*/ 43 w 336"/>
                  <a:gd name="T7" fmla="*/ 0 h 115"/>
                  <a:gd name="T8" fmla="*/ 84 w 336"/>
                  <a:gd name="T9" fmla="*/ 14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" h="115">
                    <a:moveTo>
                      <a:pt x="336" y="57"/>
                    </a:moveTo>
                    <a:lnTo>
                      <a:pt x="169" y="115"/>
                    </a:lnTo>
                    <a:lnTo>
                      <a:pt x="0" y="57"/>
                    </a:lnTo>
                    <a:lnTo>
                      <a:pt x="169" y="0"/>
                    </a:lnTo>
                    <a:lnTo>
                      <a:pt x="336" y="57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3" name="Freeform 1019"/>
              <p:cNvSpPr>
                <a:spLocks/>
              </p:cNvSpPr>
              <p:nvPr/>
            </p:nvSpPr>
            <p:spPr bwMode="auto">
              <a:xfrm>
                <a:off x="2285" y="379"/>
                <a:ext cx="96" cy="97"/>
              </a:xfrm>
              <a:custGeom>
                <a:avLst/>
                <a:gdLst>
                  <a:gd name="T0" fmla="*/ 48 w 192"/>
                  <a:gd name="T1" fmla="*/ 0 h 194"/>
                  <a:gd name="T2" fmla="*/ 0 w 192"/>
                  <a:gd name="T3" fmla="*/ 24 h 194"/>
                  <a:gd name="T4" fmla="*/ 48 w 192"/>
                  <a:gd name="T5" fmla="*/ 49 h 19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94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4" name="Freeform 1020"/>
              <p:cNvSpPr>
                <a:spLocks/>
              </p:cNvSpPr>
              <p:nvPr/>
            </p:nvSpPr>
            <p:spPr bwMode="auto">
              <a:xfrm>
                <a:off x="3020" y="428"/>
                <a:ext cx="132" cy="0"/>
              </a:xfrm>
              <a:custGeom>
                <a:avLst/>
                <a:gdLst>
                  <a:gd name="T0" fmla="*/ 0 w 265"/>
                  <a:gd name="T1" fmla="*/ 0 w 265"/>
                  <a:gd name="T2" fmla="*/ 0 w 265"/>
                  <a:gd name="T3" fmla="*/ 66 w 265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65">
                    <a:moveTo>
                      <a:pt x="0" y="0"/>
                    </a:moveTo>
                    <a:lnTo>
                      <a:pt x="2" y="0"/>
                    </a:lnTo>
                    <a:lnTo>
                      <a:pt x="26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5" name="Freeform 1021"/>
              <p:cNvSpPr>
                <a:spLocks/>
              </p:cNvSpPr>
              <p:nvPr/>
            </p:nvSpPr>
            <p:spPr bwMode="auto">
              <a:xfrm>
                <a:off x="2869" y="399"/>
                <a:ext cx="168" cy="57"/>
              </a:xfrm>
              <a:custGeom>
                <a:avLst/>
                <a:gdLst>
                  <a:gd name="T0" fmla="*/ 0 w 336"/>
                  <a:gd name="T1" fmla="*/ 14 h 115"/>
                  <a:gd name="T2" fmla="*/ 43 w 336"/>
                  <a:gd name="T3" fmla="*/ 0 h 115"/>
                  <a:gd name="T4" fmla="*/ 84 w 336"/>
                  <a:gd name="T5" fmla="*/ 14 h 115"/>
                  <a:gd name="T6" fmla="*/ 43 w 336"/>
                  <a:gd name="T7" fmla="*/ 28 h 115"/>
                  <a:gd name="T8" fmla="*/ 0 w 336"/>
                  <a:gd name="T9" fmla="*/ 14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" h="115">
                    <a:moveTo>
                      <a:pt x="0" y="57"/>
                    </a:moveTo>
                    <a:lnTo>
                      <a:pt x="169" y="0"/>
                    </a:lnTo>
                    <a:lnTo>
                      <a:pt x="336" y="57"/>
                    </a:lnTo>
                    <a:lnTo>
                      <a:pt x="169" y="115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6" name="Freeform 1022"/>
              <p:cNvSpPr>
                <a:spLocks/>
              </p:cNvSpPr>
              <p:nvPr/>
            </p:nvSpPr>
            <p:spPr bwMode="auto">
              <a:xfrm>
                <a:off x="2869" y="399"/>
                <a:ext cx="168" cy="57"/>
              </a:xfrm>
              <a:custGeom>
                <a:avLst/>
                <a:gdLst>
                  <a:gd name="T0" fmla="*/ 0 w 336"/>
                  <a:gd name="T1" fmla="*/ 14 h 115"/>
                  <a:gd name="T2" fmla="*/ 43 w 336"/>
                  <a:gd name="T3" fmla="*/ 0 h 115"/>
                  <a:gd name="T4" fmla="*/ 84 w 336"/>
                  <a:gd name="T5" fmla="*/ 14 h 115"/>
                  <a:gd name="T6" fmla="*/ 43 w 336"/>
                  <a:gd name="T7" fmla="*/ 28 h 115"/>
                  <a:gd name="T8" fmla="*/ 0 w 336"/>
                  <a:gd name="T9" fmla="*/ 14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" h="115">
                    <a:moveTo>
                      <a:pt x="0" y="57"/>
                    </a:moveTo>
                    <a:lnTo>
                      <a:pt x="169" y="0"/>
                    </a:lnTo>
                    <a:lnTo>
                      <a:pt x="336" y="57"/>
                    </a:lnTo>
                    <a:lnTo>
                      <a:pt x="169" y="115"/>
                    </a:lnTo>
                    <a:lnTo>
                      <a:pt x="0" y="57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7" name="Freeform 1023"/>
              <p:cNvSpPr>
                <a:spLocks/>
              </p:cNvSpPr>
              <p:nvPr/>
            </p:nvSpPr>
            <p:spPr bwMode="auto">
              <a:xfrm>
                <a:off x="3070" y="380"/>
                <a:ext cx="96" cy="96"/>
              </a:xfrm>
              <a:custGeom>
                <a:avLst/>
                <a:gdLst>
                  <a:gd name="T0" fmla="*/ 0 w 192"/>
                  <a:gd name="T1" fmla="*/ 48 h 192"/>
                  <a:gd name="T2" fmla="*/ 48 w 192"/>
                  <a:gd name="T3" fmla="*/ 24 h 192"/>
                  <a:gd name="T4" fmla="*/ 0 w 192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92">
                    <a:moveTo>
                      <a:pt x="0" y="192"/>
                    </a:move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8" name="Freeform 1024"/>
              <p:cNvSpPr>
                <a:spLocks/>
              </p:cNvSpPr>
              <p:nvPr/>
            </p:nvSpPr>
            <p:spPr bwMode="auto">
              <a:xfrm>
                <a:off x="3262" y="2755"/>
                <a:ext cx="599" cy="510"/>
              </a:xfrm>
              <a:custGeom>
                <a:avLst/>
                <a:gdLst>
                  <a:gd name="T0" fmla="*/ 299 w 1199"/>
                  <a:gd name="T1" fmla="*/ 255 h 1022"/>
                  <a:gd name="T2" fmla="*/ 0 w 1199"/>
                  <a:gd name="T3" fmla="*/ 255 h 1022"/>
                  <a:gd name="T4" fmla="*/ 0 w 1199"/>
                  <a:gd name="T5" fmla="*/ 0 h 10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99" h="1022">
                    <a:moveTo>
                      <a:pt x="1199" y="1022"/>
                    </a:moveTo>
                    <a:lnTo>
                      <a:pt x="0" y="102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49" name="Freeform 1025"/>
              <p:cNvSpPr>
                <a:spLocks/>
              </p:cNvSpPr>
              <p:nvPr/>
            </p:nvSpPr>
            <p:spPr bwMode="auto">
              <a:xfrm>
                <a:off x="3778" y="3217"/>
                <a:ext cx="96" cy="96"/>
              </a:xfrm>
              <a:custGeom>
                <a:avLst/>
                <a:gdLst>
                  <a:gd name="T0" fmla="*/ 0 w 192"/>
                  <a:gd name="T1" fmla="*/ 48 h 192"/>
                  <a:gd name="T2" fmla="*/ 48 w 192"/>
                  <a:gd name="T3" fmla="*/ 24 h 192"/>
                  <a:gd name="T4" fmla="*/ 0 w 192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92">
                    <a:moveTo>
                      <a:pt x="0" y="192"/>
                    </a:move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0" name="Rectangle 1026"/>
              <p:cNvSpPr>
                <a:spLocks noChangeArrowheads="1"/>
              </p:cNvSpPr>
              <p:nvPr/>
            </p:nvSpPr>
            <p:spPr bwMode="auto">
              <a:xfrm>
                <a:off x="3671" y="3176"/>
                <a:ext cx="4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000" b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*</a:t>
                </a:r>
                <a:endParaRPr lang="pt-BR" b="1"/>
              </a:p>
            </p:txBody>
          </p:sp>
          <p:sp>
            <p:nvSpPr>
              <p:cNvPr id="63651" name="Freeform 1027"/>
              <p:cNvSpPr>
                <a:spLocks/>
              </p:cNvSpPr>
              <p:nvPr/>
            </p:nvSpPr>
            <p:spPr bwMode="auto">
              <a:xfrm>
                <a:off x="4079" y="3555"/>
                <a:ext cx="1" cy="148"/>
              </a:xfrm>
              <a:custGeom>
                <a:avLst/>
                <a:gdLst>
                  <a:gd name="T0" fmla="*/ 1 w 2"/>
                  <a:gd name="T1" fmla="*/ 0 h 295"/>
                  <a:gd name="T2" fmla="*/ 1 w 2"/>
                  <a:gd name="T3" fmla="*/ 34 h 295"/>
                  <a:gd name="T4" fmla="*/ 0 w 2"/>
                  <a:gd name="T5" fmla="*/ 34 h 295"/>
                  <a:gd name="T6" fmla="*/ 0 w 2"/>
                  <a:gd name="T7" fmla="*/ 74 h 2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295">
                    <a:moveTo>
                      <a:pt x="2" y="0"/>
                    </a:moveTo>
                    <a:lnTo>
                      <a:pt x="2" y="134"/>
                    </a:lnTo>
                    <a:lnTo>
                      <a:pt x="0" y="134"/>
                    </a:lnTo>
                    <a:lnTo>
                      <a:pt x="0" y="2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2" name="Freeform 1028"/>
              <p:cNvSpPr>
                <a:spLocks/>
              </p:cNvSpPr>
              <p:nvPr/>
            </p:nvSpPr>
            <p:spPr bwMode="auto">
              <a:xfrm>
                <a:off x="4032" y="3459"/>
                <a:ext cx="96" cy="96"/>
              </a:xfrm>
              <a:custGeom>
                <a:avLst/>
                <a:gdLst>
                  <a:gd name="T0" fmla="*/ 48 w 192"/>
                  <a:gd name="T1" fmla="*/ 48 h 192"/>
                  <a:gd name="T2" fmla="*/ 24 w 192"/>
                  <a:gd name="T3" fmla="*/ 0 h 192"/>
                  <a:gd name="T4" fmla="*/ 0 w 192"/>
                  <a:gd name="T5" fmla="*/ 48 h 192"/>
                  <a:gd name="T6" fmla="*/ 48 w 192"/>
                  <a:gd name="T7" fmla="*/ 48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192" y="192"/>
                    </a:moveTo>
                    <a:lnTo>
                      <a:pt x="96" y="0"/>
                    </a:lnTo>
                    <a:lnTo>
                      <a:pt x="0" y="192"/>
                    </a:lnTo>
                    <a:lnTo>
                      <a:pt x="192" y="1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3" name="Freeform 1029"/>
              <p:cNvSpPr>
                <a:spLocks/>
              </p:cNvSpPr>
              <p:nvPr/>
            </p:nvSpPr>
            <p:spPr bwMode="auto">
              <a:xfrm>
                <a:off x="4032" y="3459"/>
                <a:ext cx="96" cy="96"/>
              </a:xfrm>
              <a:custGeom>
                <a:avLst/>
                <a:gdLst>
                  <a:gd name="T0" fmla="*/ 48 w 192"/>
                  <a:gd name="T1" fmla="*/ 48 h 192"/>
                  <a:gd name="T2" fmla="*/ 24 w 192"/>
                  <a:gd name="T3" fmla="*/ 0 h 192"/>
                  <a:gd name="T4" fmla="*/ 0 w 192"/>
                  <a:gd name="T5" fmla="*/ 48 h 192"/>
                  <a:gd name="T6" fmla="*/ 48 w 192"/>
                  <a:gd name="T7" fmla="*/ 48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192" y="192"/>
                    </a:moveTo>
                    <a:lnTo>
                      <a:pt x="96" y="0"/>
                    </a:lnTo>
                    <a:lnTo>
                      <a:pt x="0" y="192"/>
                    </a:lnTo>
                    <a:lnTo>
                      <a:pt x="192" y="19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4" name="Freeform 1030"/>
              <p:cNvSpPr>
                <a:spLocks/>
              </p:cNvSpPr>
              <p:nvPr/>
            </p:nvSpPr>
            <p:spPr bwMode="auto">
              <a:xfrm>
                <a:off x="3212" y="3788"/>
                <a:ext cx="330" cy="294"/>
              </a:xfrm>
              <a:custGeom>
                <a:avLst/>
                <a:gdLst>
                  <a:gd name="T0" fmla="*/ 165 w 660"/>
                  <a:gd name="T1" fmla="*/ 0 h 590"/>
                  <a:gd name="T2" fmla="*/ 109 w 660"/>
                  <a:gd name="T3" fmla="*/ 0 h 590"/>
                  <a:gd name="T4" fmla="*/ 109 w 660"/>
                  <a:gd name="T5" fmla="*/ 147 h 590"/>
                  <a:gd name="T6" fmla="*/ 0 w 660"/>
                  <a:gd name="T7" fmla="*/ 147 h 590"/>
                  <a:gd name="T8" fmla="*/ 0 w 660"/>
                  <a:gd name="T9" fmla="*/ 84 h 5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0" h="590">
                    <a:moveTo>
                      <a:pt x="660" y="0"/>
                    </a:moveTo>
                    <a:lnTo>
                      <a:pt x="435" y="0"/>
                    </a:lnTo>
                    <a:lnTo>
                      <a:pt x="435" y="590"/>
                    </a:lnTo>
                    <a:lnTo>
                      <a:pt x="0" y="590"/>
                    </a:lnTo>
                    <a:lnTo>
                      <a:pt x="0" y="33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5" name="Freeform 1031"/>
              <p:cNvSpPr>
                <a:spLocks/>
              </p:cNvSpPr>
              <p:nvPr/>
            </p:nvSpPr>
            <p:spPr bwMode="auto">
              <a:xfrm>
                <a:off x="3542" y="3740"/>
                <a:ext cx="96" cy="96"/>
              </a:xfrm>
              <a:custGeom>
                <a:avLst/>
                <a:gdLst>
                  <a:gd name="T0" fmla="*/ 0 w 192"/>
                  <a:gd name="T1" fmla="*/ 48 h 192"/>
                  <a:gd name="T2" fmla="*/ 48 w 192"/>
                  <a:gd name="T3" fmla="*/ 24 h 192"/>
                  <a:gd name="T4" fmla="*/ 0 w 192"/>
                  <a:gd name="T5" fmla="*/ 0 h 192"/>
                  <a:gd name="T6" fmla="*/ 0 w 192"/>
                  <a:gd name="T7" fmla="*/ 48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192"/>
                    </a:moveTo>
                    <a:lnTo>
                      <a:pt x="192" y="96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6" name="Freeform 1032"/>
              <p:cNvSpPr>
                <a:spLocks/>
              </p:cNvSpPr>
              <p:nvPr/>
            </p:nvSpPr>
            <p:spPr bwMode="auto">
              <a:xfrm>
                <a:off x="3542" y="3740"/>
                <a:ext cx="96" cy="96"/>
              </a:xfrm>
              <a:custGeom>
                <a:avLst/>
                <a:gdLst>
                  <a:gd name="T0" fmla="*/ 0 w 192"/>
                  <a:gd name="T1" fmla="*/ 48 h 192"/>
                  <a:gd name="T2" fmla="*/ 48 w 192"/>
                  <a:gd name="T3" fmla="*/ 24 h 192"/>
                  <a:gd name="T4" fmla="*/ 0 w 192"/>
                  <a:gd name="T5" fmla="*/ 0 h 192"/>
                  <a:gd name="T6" fmla="*/ 0 w 192"/>
                  <a:gd name="T7" fmla="*/ 48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192"/>
                    </a:moveTo>
                    <a:lnTo>
                      <a:pt x="192" y="96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7" name="Freeform 1033"/>
              <p:cNvSpPr>
                <a:spLocks/>
              </p:cNvSpPr>
              <p:nvPr/>
            </p:nvSpPr>
            <p:spPr bwMode="auto">
              <a:xfrm>
                <a:off x="2349" y="3249"/>
                <a:ext cx="1193" cy="837"/>
              </a:xfrm>
              <a:custGeom>
                <a:avLst/>
                <a:gdLst>
                  <a:gd name="T0" fmla="*/ 596 w 2387"/>
                  <a:gd name="T1" fmla="*/ 269 h 1675"/>
                  <a:gd name="T2" fmla="*/ 540 w 2387"/>
                  <a:gd name="T3" fmla="*/ 269 h 1675"/>
                  <a:gd name="T4" fmla="*/ 540 w 2387"/>
                  <a:gd name="T5" fmla="*/ 418 h 1675"/>
                  <a:gd name="T6" fmla="*/ 18 w 2387"/>
                  <a:gd name="T7" fmla="*/ 418 h 1675"/>
                  <a:gd name="T8" fmla="*/ 18 w 2387"/>
                  <a:gd name="T9" fmla="*/ 0 h 1675"/>
                  <a:gd name="T10" fmla="*/ 0 w 2387"/>
                  <a:gd name="T11" fmla="*/ 0 h 16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87" h="1675">
                    <a:moveTo>
                      <a:pt x="2387" y="1077"/>
                    </a:moveTo>
                    <a:lnTo>
                      <a:pt x="2162" y="1077"/>
                    </a:lnTo>
                    <a:lnTo>
                      <a:pt x="2162" y="1675"/>
                    </a:lnTo>
                    <a:lnTo>
                      <a:pt x="73" y="1675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8" name="Freeform 1034"/>
              <p:cNvSpPr>
                <a:spLocks/>
              </p:cNvSpPr>
              <p:nvPr/>
            </p:nvSpPr>
            <p:spPr bwMode="auto">
              <a:xfrm>
                <a:off x="3542" y="3740"/>
                <a:ext cx="96" cy="96"/>
              </a:xfrm>
              <a:custGeom>
                <a:avLst/>
                <a:gdLst>
                  <a:gd name="T0" fmla="*/ 0 w 192"/>
                  <a:gd name="T1" fmla="*/ 48 h 192"/>
                  <a:gd name="T2" fmla="*/ 48 w 192"/>
                  <a:gd name="T3" fmla="*/ 24 h 192"/>
                  <a:gd name="T4" fmla="*/ 0 w 192"/>
                  <a:gd name="T5" fmla="*/ 0 h 192"/>
                  <a:gd name="T6" fmla="*/ 0 w 192"/>
                  <a:gd name="T7" fmla="*/ 48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192"/>
                    </a:moveTo>
                    <a:lnTo>
                      <a:pt x="192" y="96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59" name="Freeform 1035"/>
              <p:cNvSpPr>
                <a:spLocks/>
              </p:cNvSpPr>
              <p:nvPr/>
            </p:nvSpPr>
            <p:spPr bwMode="auto">
              <a:xfrm>
                <a:off x="3542" y="3740"/>
                <a:ext cx="96" cy="96"/>
              </a:xfrm>
              <a:custGeom>
                <a:avLst/>
                <a:gdLst>
                  <a:gd name="T0" fmla="*/ 0 w 192"/>
                  <a:gd name="T1" fmla="*/ 48 h 192"/>
                  <a:gd name="T2" fmla="*/ 48 w 192"/>
                  <a:gd name="T3" fmla="*/ 24 h 192"/>
                  <a:gd name="T4" fmla="*/ 0 w 192"/>
                  <a:gd name="T5" fmla="*/ 0 h 192"/>
                  <a:gd name="T6" fmla="*/ 0 w 192"/>
                  <a:gd name="T7" fmla="*/ 48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192"/>
                    </a:moveTo>
                    <a:lnTo>
                      <a:pt x="192" y="96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60" name="Freeform 1036"/>
              <p:cNvSpPr>
                <a:spLocks/>
              </p:cNvSpPr>
              <p:nvPr/>
            </p:nvSpPr>
            <p:spPr bwMode="auto">
              <a:xfrm>
                <a:off x="2745" y="2574"/>
                <a:ext cx="336" cy="0"/>
              </a:xfrm>
              <a:custGeom>
                <a:avLst/>
                <a:gdLst>
                  <a:gd name="T0" fmla="*/ 168 w 672"/>
                  <a:gd name="T1" fmla="*/ 84 w 672"/>
                  <a:gd name="T2" fmla="*/ 84 w 672"/>
                  <a:gd name="T3" fmla="*/ 0 w 67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672">
                    <a:moveTo>
                      <a:pt x="672" y="0"/>
                    </a:moveTo>
                    <a:lnTo>
                      <a:pt x="336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61" name="Freeform 1037"/>
              <p:cNvSpPr>
                <a:spLocks/>
              </p:cNvSpPr>
              <p:nvPr/>
            </p:nvSpPr>
            <p:spPr bwMode="auto">
              <a:xfrm>
                <a:off x="1587" y="2756"/>
                <a:ext cx="793" cy="382"/>
              </a:xfrm>
              <a:custGeom>
                <a:avLst/>
                <a:gdLst>
                  <a:gd name="T0" fmla="*/ 397 w 1586"/>
                  <a:gd name="T1" fmla="*/ 0 h 765"/>
                  <a:gd name="T2" fmla="*/ 397 w 1586"/>
                  <a:gd name="T3" fmla="*/ 79 h 765"/>
                  <a:gd name="T4" fmla="*/ 0 w 1586"/>
                  <a:gd name="T5" fmla="*/ 79 h 765"/>
                  <a:gd name="T6" fmla="*/ 0 w 1586"/>
                  <a:gd name="T7" fmla="*/ 191 h 7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6" h="765">
                    <a:moveTo>
                      <a:pt x="1586" y="0"/>
                    </a:moveTo>
                    <a:lnTo>
                      <a:pt x="1586" y="319"/>
                    </a:lnTo>
                    <a:lnTo>
                      <a:pt x="0" y="319"/>
                    </a:lnTo>
                    <a:lnTo>
                      <a:pt x="0" y="76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62" name="Freeform 1038"/>
              <p:cNvSpPr>
                <a:spLocks/>
              </p:cNvSpPr>
              <p:nvPr/>
            </p:nvSpPr>
            <p:spPr bwMode="auto">
              <a:xfrm>
                <a:off x="1539" y="3055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63" name="Freeform 1039"/>
              <p:cNvSpPr>
                <a:spLocks/>
              </p:cNvSpPr>
              <p:nvPr/>
            </p:nvSpPr>
            <p:spPr bwMode="auto">
              <a:xfrm>
                <a:off x="2086" y="2756"/>
                <a:ext cx="294" cy="382"/>
              </a:xfrm>
              <a:custGeom>
                <a:avLst/>
                <a:gdLst>
                  <a:gd name="T0" fmla="*/ 147 w 587"/>
                  <a:gd name="T1" fmla="*/ 0 h 765"/>
                  <a:gd name="T2" fmla="*/ 147 w 587"/>
                  <a:gd name="T3" fmla="*/ 79 h 765"/>
                  <a:gd name="T4" fmla="*/ 0 w 587"/>
                  <a:gd name="T5" fmla="*/ 79 h 765"/>
                  <a:gd name="T6" fmla="*/ 0 w 587"/>
                  <a:gd name="T7" fmla="*/ 191 h 7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87" h="765">
                    <a:moveTo>
                      <a:pt x="587" y="0"/>
                    </a:moveTo>
                    <a:lnTo>
                      <a:pt x="587" y="319"/>
                    </a:lnTo>
                    <a:lnTo>
                      <a:pt x="0" y="319"/>
                    </a:lnTo>
                    <a:lnTo>
                      <a:pt x="0" y="76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64" name="Freeform 1040"/>
              <p:cNvSpPr>
                <a:spLocks/>
              </p:cNvSpPr>
              <p:nvPr/>
            </p:nvSpPr>
            <p:spPr bwMode="auto">
              <a:xfrm>
                <a:off x="2038" y="3055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65" name="Rectangle 1041"/>
              <p:cNvSpPr>
                <a:spLocks noChangeArrowheads="1"/>
              </p:cNvSpPr>
              <p:nvPr/>
            </p:nvSpPr>
            <p:spPr bwMode="auto">
              <a:xfrm>
                <a:off x="1416" y="1081"/>
                <a:ext cx="2585" cy="10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66" name="Rectangle 1042"/>
              <p:cNvSpPr>
                <a:spLocks noChangeArrowheads="1"/>
              </p:cNvSpPr>
              <p:nvPr/>
            </p:nvSpPr>
            <p:spPr bwMode="auto">
              <a:xfrm>
                <a:off x="1416" y="1081"/>
                <a:ext cx="2585" cy="109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67" name="Rectangle 1043"/>
              <p:cNvSpPr>
                <a:spLocks noChangeArrowheads="1"/>
              </p:cNvSpPr>
              <p:nvPr/>
            </p:nvSpPr>
            <p:spPr bwMode="auto">
              <a:xfrm>
                <a:off x="1416" y="960"/>
                <a:ext cx="302" cy="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68" name="Rectangle 1044"/>
              <p:cNvSpPr>
                <a:spLocks noChangeArrowheads="1"/>
              </p:cNvSpPr>
              <p:nvPr/>
            </p:nvSpPr>
            <p:spPr bwMode="auto">
              <a:xfrm>
                <a:off x="1416" y="960"/>
                <a:ext cx="302" cy="1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69" name="Rectangle 1045"/>
              <p:cNvSpPr>
                <a:spLocks noChangeArrowheads="1"/>
              </p:cNvSpPr>
              <p:nvPr/>
            </p:nvSpPr>
            <p:spPr bwMode="auto">
              <a:xfrm>
                <a:off x="1428" y="980"/>
                <a:ext cx="29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000" b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Kernel</a:t>
                </a:r>
                <a:endParaRPr lang="pt-BR" b="1"/>
              </a:p>
            </p:txBody>
          </p:sp>
          <p:sp>
            <p:nvSpPr>
              <p:cNvPr id="63670" name="Rectangle 1046"/>
              <p:cNvSpPr>
                <a:spLocks noChangeArrowheads="1"/>
              </p:cNvSpPr>
              <p:nvPr/>
            </p:nvSpPr>
            <p:spPr bwMode="auto">
              <a:xfrm>
                <a:off x="2505" y="1640"/>
                <a:ext cx="403" cy="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1" name="Rectangle 1047"/>
              <p:cNvSpPr>
                <a:spLocks noChangeArrowheads="1"/>
              </p:cNvSpPr>
              <p:nvPr/>
            </p:nvSpPr>
            <p:spPr bwMode="auto">
              <a:xfrm>
                <a:off x="2505" y="1640"/>
                <a:ext cx="403" cy="17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2" name="Rectangle 1048"/>
              <p:cNvSpPr>
                <a:spLocks noChangeArrowheads="1"/>
              </p:cNvSpPr>
              <p:nvPr/>
            </p:nvSpPr>
            <p:spPr bwMode="auto">
              <a:xfrm>
                <a:off x="2508" y="1666"/>
                <a:ext cx="3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kernel</a:t>
                </a:r>
                <a:endParaRPr lang="pt-BR" b="1"/>
              </a:p>
            </p:txBody>
          </p:sp>
          <p:sp>
            <p:nvSpPr>
              <p:cNvPr id="63673" name="Rectangle 1049"/>
              <p:cNvSpPr>
                <a:spLocks noChangeArrowheads="1"/>
              </p:cNvSpPr>
              <p:nvPr/>
            </p:nvSpPr>
            <p:spPr bwMode="auto">
              <a:xfrm>
                <a:off x="2505" y="1809"/>
                <a:ext cx="403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4" name="Rectangle 1050"/>
              <p:cNvSpPr>
                <a:spLocks noChangeArrowheads="1"/>
              </p:cNvSpPr>
              <p:nvPr/>
            </p:nvSpPr>
            <p:spPr bwMode="auto">
              <a:xfrm>
                <a:off x="2505" y="1809"/>
                <a:ext cx="403" cy="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5" name="Rectangle 1051"/>
              <p:cNvSpPr>
                <a:spLocks noChangeArrowheads="1"/>
              </p:cNvSpPr>
              <p:nvPr/>
            </p:nvSpPr>
            <p:spPr bwMode="auto">
              <a:xfrm>
                <a:off x="2505" y="1857"/>
                <a:ext cx="403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6" name="Rectangle 1052"/>
              <p:cNvSpPr>
                <a:spLocks noChangeArrowheads="1"/>
              </p:cNvSpPr>
              <p:nvPr/>
            </p:nvSpPr>
            <p:spPr bwMode="auto">
              <a:xfrm>
                <a:off x="2505" y="1857"/>
                <a:ext cx="403" cy="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7" name="Rectangle 1053"/>
              <p:cNvSpPr>
                <a:spLocks noChangeArrowheads="1"/>
              </p:cNvSpPr>
              <p:nvPr/>
            </p:nvSpPr>
            <p:spPr bwMode="auto">
              <a:xfrm>
                <a:off x="1511" y="1200"/>
                <a:ext cx="1032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8" name="Rectangle 1054"/>
              <p:cNvSpPr>
                <a:spLocks noChangeArrowheads="1"/>
              </p:cNvSpPr>
              <p:nvPr/>
            </p:nvSpPr>
            <p:spPr bwMode="auto">
              <a:xfrm>
                <a:off x="1511" y="1200"/>
                <a:ext cx="1032" cy="16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79" name="Rectangle 1055"/>
              <p:cNvSpPr>
                <a:spLocks noChangeArrowheads="1"/>
              </p:cNvSpPr>
              <p:nvPr/>
            </p:nvSpPr>
            <p:spPr bwMode="auto">
              <a:xfrm>
                <a:off x="1514" y="1226"/>
                <a:ext cx="97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kernel_definitions</a:t>
                </a:r>
                <a:endParaRPr lang="pt-BR" b="1"/>
              </a:p>
            </p:txBody>
          </p:sp>
          <p:sp>
            <p:nvSpPr>
              <p:cNvPr id="63680" name="Rectangle 1056"/>
              <p:cNvSpPr>
                <a:spLocks noChangeArrowheads="1"/>
              </p:cNvSpPr>
              <p:nvPr/>
            </p:nvSpPr>
            <p:spPr bwMode="auto">
              <a:xfrm>
                <a:off x="1511" y="1369"/>
                <a:ext cx="103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1" name="Rectangle 1057"/>
              <p:cNvSpPr>
                <a:spLocks noChangeArrowheads="1"/>
              </p:cNvSpPr>
              <p:nvPr/>
            </p:nvSpPr>
            <p:spPr bwMode="auto">
              <a:xfrm>
                <a:off x="1511" y="1369"/>
                <a:ext cx="1032" cy="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2" name="Rectangle 1058"/>
              <p:cNvSpPr>
                <a:spLocks noChangeArrowheads="1"/>
              </p:cNvSpPr>
              <p:nvPr/>
            </p:nvSpPr>
            <p:spPr bwMode="auto">
              <a:xfrm>
                <a:off x="1511" y="1417"/>
                <a:ext cx="103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3" name="Rectangle 1059"/>
              <p:cNvSpPr>
                <a:spLocks noChangeArrowheads="1"/>
              </p:cNvSpPr>
              <p:nvPr/>
            </p:nvSpPr>
            <p:spPr bwMode="auto">
              <a:xfrm>
                <a:off x="1511" y="1417"/>
                <a:ext cx="1032" cy="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4" name="Rectangle 1060"/>
              <p:cNvSpPr>
                <a:spLocks noChangeArrowheads="1"/>
              </p:cNvSpPr>
              <p:nvPr/>
            </p:nvSpPr>
            <p:spPr bwMode="auto">
              <a:xfrm>
                <a:off x="3326" y="1246"/>
                <a:ext cx="479" cy="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5" name="Rectangle 1061"/>
              <p:cNvSpPr>
                <a:spLocks noChangeArrowheads="1"/>
              </p:cNvSpPr>
              <p:nvPr/>
            </p:nvSpPr>
            <p:spPr bwMode="auto">
              <a:xfrm>
                <a:off x="3326" y="1246"/>
                <a:ext cx="479" cy="17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6" name="Rectangle 1062"/>
              <p:cNvSpPr>
                <a:spLocks noChangeArrowheads="1"/>
              </p:cNvSpPr>
              <p:nvPr/>
            </p:nvSpPr>
            <p:spPr bwMode="auto">
              <a:xfrm>
                <a:off x="3328" y="1272"/>
                <a:ext cx="42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process</a:t>
                </a:r>
                <a:endParaRPr lang="pt-BR" b="1"/>
              </a:p>
            </p:txBody>
          </p:sp>
          <p:sp>
            <p:nvSpPr>
              <p:cNvPr id="63687" name="Rectangle 1063"/>
              <p:cNvSpPr>
                <a:spLocks noChangeArrowheads="1"/>
              </p:cNvSpPr>
              <p:nvPr/>
            </p:nvSpPr>
            <p:spPr bwMode="auto">
              <a:xfrm>
                <a:off x="3326" y="1415"/>
                <a:ext cx="479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8" name="Rectangle 1064"/>
              <p:cNvSpPr>
                <a:spLocks noChangeArrowheads="1"/>
              </p:cNvSpPr>
              <p:nvPr/>
            </p:nvSpPr>
            <p:spPr bwMode="auto">
              <a:xfrm>
                <a:off x="3326" y="1415"/>
                <a:ext cx="479" cy="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89" name="Rectangle 1065"/>
              <p:cNvSpPr>
                <a:spLocks noChangeArrowheads="1"/>
              </p:cNvSpPr>
              <p:nvPr/>
            </p:nvSpPr>
            <p:spPr bwMode="auto">
              <a:xfrm>
                <a:off x="3326" y="1463"/>
                <a:ext cx="479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90" name="Rectangle 1066"/>
              <p:cNvSpPr>
                <a:spLocks noChangeArrowheads="1"/>
              </p:cNvSpPr>
              <p:nvPr/>
            </p:nvSpPr>
            <p:spPr bwMode="auto">
              <a:xfrm>
                <a:off x="3326" y="1463"/>
                <a:ext cx="479" cy="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91" name="Freeform 1067"/>
              <p:cNvSpPr>
                <a:spLocks/>
              </p:cNvSpPr>
              <p:nvPr/>
            </p:nvSpPr>
            <p:spPr bwMode="auto">
              <a:xfrm>
                <a:off x="3059" y="1330"/>
                <a:ext cx="240" cy="395"/>
              </a:xfrm>
              <a:custGeom>
                <a:avLst/>
                <a:gdLst>
                  <a:gd name="T0" fmla="*/ 0 w 480"/>
                  <a:gd name="T1" fmla="*/ 198 h 789"/>
                  <a:gd name="T2" fmla="*/ 28 w 480"/>
                  <a:gd name="T3" fmla="*/ 198 h 789"/>
                  <a:gd name="T4" fmla="*/ 28 w 480"/>
                  <a:gd name="T5" fmla="*/ 0 h 789"/>
                  <a:gd name="T6" fmla="*/ 120 w 480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0" h="789">
                    <a:moveTo>
                      <a:pt x="0" y="789"/>
                    </a:moveTo>
                    <a:lnTo>
                      <a:pt x="110" y="789"/>
                    </a:lnTo>
                    <a:lnTo>
                      <a:pt x="110" y="0"/>
                    </a:lnTo>
                    <a:lnTo>
                      <a:pt x="4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92" name="Freeform 1068"/>
              <p:cNvSpPr>
                <a:spLocks/>
              </p:cNvSpPr>
              <p:nvPr/>
            </p:nvSpPr>
            <p:spPr bwMode="auto">
              <a:xfrm>
                <a:off x="2908" y="1696"/>
                <a:ext cx="168" cy="57"/>
              </a:xfrm>
              <a:custGeom>
                <a:avLst/>
                <a:gdLst>
                  <a:gd name="T0" fmla="*/ 0 w 336"/>
                  <a:gd name="T1" fmla="*/ 14 h 115"/>
                  <a:gd name="T2" fmla="*/ 42 w 336"/>
                  <a:gd name="T3" fmla="*/ 0 h 115"/>
                  <a:gd name="T4" fmla="*/ 84 w 336"/>
                  <a:gd name="T5" fmla="*/ 14 h 115"/>
                  <a:gd name="T6" fmla="*/ 42 w 336"/>
                  <a:gd name="T7" fmla="*/ 28 h 115"/>
                  <a:gd name="T8" fmla="*/ 0 w 336"/>
                  <a:gd name="T9" fmla="*/ 14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" h="115">
                    <a:moveTo>
                      <a:pt x="0" y="57"/>
                    </a:moveTo>
                    <a:lnTo>
                      <a:pt x="167" y="0"/>
                    </a:lnTo>
                    <a:lnTo>
                      <a:pt x="336" y="57"/>
                    </a:lnTo>
                    <a:lnTo>
                      <a:pt x="167" y="115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93" name="Freeform 1069"/>
              <p:cNvSpPr>
                <a:spLocks/>
              </p:cNvSpPr>
              <p:nvPr/>
            </p:nvSpPr>
            <p:spPr bwMode="auto">
              <a:xfrm>
                <a:off x="2908" y="1696"/>
                <a:ext cx="168" cy="57"/>
              </a:xfrm>
              <a:custGeom>
                <a:avLst/>
                <a:gdLst>
                  <a:gd name="T0" fmla="*/ 0 w 336"/>
                  <a:gd name="T1" fmla="*/ 14 h 115"/>
                  <a:gd name="T2" fmla="*/ 42 w 336"/>
                  <a:gd name="T3" fmla="*/ 0 h 115"/>
                  <a:gd name="T4" fmla="*/ 84 w 336"/>
                  <a:gd name="T5" fmla="*/ 14 h 115"/>
                  <a:gd name="T6" fmla="*/ 42 w 336"/>
                  <a:gd name="T7" fmla="*/ 28 h 115"/>
                  <a:gd name="T8" fmla="*/ 0 w 336"/>
                  <a:gd name="T9" fmla="*/ 14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" h="115">
                    <a:moveTo>
                      <a:pt x="0" y="57"/>
                    </a:moveTo>
                    <a:lnTo>
                      <a:pt x="167" y="0"/>
                    </a:lnTo>
                    <a:lnTo>
                      <a:pt x="336" y="57"/>
                    </a:lnTo>
                    <a:lnTo>
                      <a:pt x="167" y="115"/>
                    </a:lnTo>
                    <a:lnTo>
                      <a:pt x="0" y="57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94" name="Freeform 1070"/>
              <p:cNvSpPr>
                <a:spLocks/>
              </p:cNvSpPr>
              <p:nvPr/>
            </p:nvSpPr>
            <p:spPr bwMode="auto">
              <a:xfrm>
                <a:off x="3217" y="1282"/>
                <a:ext cx="96" cy="96"/>
              </a:xfrm>
              <a:custGeom>
                <a:avLst/>
                <a:gdLst>
                  <a:gd name="T0" fmla="*/ 0 w 192"/>
                  <a:gd name="T1" fmla="*/ 48 h 192"/>
                  <a:gd name="T2" fmla="*/ 48 w 192"/>
                  <a:gd name="T3" fmla="*/ 24 h 192"/>
                  <a:gd name="T4" fmla="*/ 0 w 192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92">
                    <a:moveTo>
                      <a:pt x="0" y="192"/>
                    </a:move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695" name="Rectangle 1071"/>
              <p:cNvSpPr>
                <a:spLocks noChangeArrowheads="1"/>
              </p:cNvSpPr>
              <p:nvPr/>
            </p:nvSpPr>
            <p:spPr bwMode="auto">
              <a:xfrm>
                <a:off x="3110" y="1241"/>
                <a:ext cx="4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000" b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*</a:t>
                </a:r>
                <a:endParaRPr lang="pt-BR" b="1"/>
              </a:p>
            </p:txBody>
          </p:sp>
          <p:sp>
            <p:nvSpPr>
              <p:cNvPr id="63696" name="Rectangle 1072"/>
              <p:cNvSpPr>
                <a:spLocks noChangeArrowheads="1"/>
              </p:cNvSpPr>
              <p:nvPr/>
            </p:nvSpPr>
            <p:spPr bwMode="auto">
              <a:xfrm>
                <a:off x="1694" y="1814"/>
                <a:ext cx="499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97" name="Rectangle 1073"/>
              <p:cNvSpPr>
                <a:spLocks noChangeArrowheads="1"/>
              </p:cNvSpPr>
              <p:nvPr/>
            </p:nvSpPr>
            <p:spPr bwMode="auto">
              <a:xfrm>
                <a:off x="1694" y="1814"/>
                <a:ext cx="499" cy="16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698" name="Rectangle 1074"/>
              <p:cNvSpPr>
                <a:spLocks noChangeArrowheads="1"/>
              </p:cNvSpPr>
              <p:nvPr/>
            </p:nvSpPr>
            <p:spPr bwMode="auto">
              <a:xfrm>
                <a:off x="1697" y="1839"/>
                <a:ext cx="4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calculus</a:t>
                </a:r>
                <a:endParaRPr lang="pt-BR" b="1"/>
              </a:p>
            </p:txBody>
          </p:sp>
          <p:sp>
            <p:nvSpPr>
              <p:cNvPr id="63699" name="Rectangle 1075"/>
              <p:cNvSpPr>
                <a:spLocks noChangeArrowheads="1"/>
              </p:cNvSpPr>
              <p:nvPr/>
            </p:nvSpPr>
            <p:spPr bwMode="auto">
              <a:xfrm>
                <a:off x="1694" y="1982"/>
                <a:ext cx="499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00" name="Rectangle 1076"/>
              <p:cNvSpPr>
                <a:spLocks noChangeArrowheads="1"/>
              </p:cNvSpPr>
              <p:nvPr/>
            </p:nvSpPr>
            <p:spPr bwMode="auto">
              <a:xfrm>
                <a:off x="1694" y="1982"/>
                <a:ext cx="499" cy="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01" name="Rectangle 1077"/>
              <p:cNvSpPr>
                <a:spLocks noChangeArrowheads="1"/>
              </p:cNvSpPr>
              <p:nvPr/>
            </p:nvSpPr>
            <p:spPr bwMode="auto">
              <a:xfrm>
                <a:off x="1694" y="2031"/>
                <a:ext cx="499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02" name="Rectangle 1078"/>
              <p:cNvSpPr>
                <a:spLocks noChangeArrowheads="1"/>
              </p:cNvSpPr>
              <p:nvPr/>
            </p:nvSpPr>
            <p:spPr bwMode="auto">
              <a:xfrm>
                <a:off x="1694" y="2031"/>
                <a:ext cx="499" cy="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03" name="Freeform 1079"/>
              <p:cNvSpPr>
                <a:spLocks/>
              </p:cNvSpPr>
              <p:nvPr/>
            </p:nvSpPr>
            <p:spPr bwMode="auto">
              <a:xfrm>
                <a:off x="2232" y="1898"/>
                <a:ext cx="273" cy="7"/>
              </a:xfrm>
              <a:custGeom>
                <a:avLst/>
                <a:gdLst>
                  <a:gd name="T0" fmla="*/ 137 w 545"/>
                  <a:gd name="T1" fmla="*/ 4 h 13"/>
                  <a:gd name="T2" fmla="*/ 70 w 545"/>
                  <a:gd name="T3" fmla="*/ 4 h 13"/>
                  <a:gd name="T4" fmla="*/ 70 w 545"/>
                  <a:gd name="T5" fmla="*/ 0 h 13"/>
                  <a:gd name="T6" fmla="*/ 0 w 545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45" h="13">
                    <a:moveTo>
                      <a:pt x="545" y="13"/>
                    </a:moveTo>
                    <a:lnTo>
                      <a:pt x="280" y="13"/>
                    </a:lnTo>
                    <a:lnTo>
                      <a:pt x="28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04" name="Freeform 1080"/>
              <p:cNvSpPr>
                <a:spLocks/>
              </p:cNvSpPr>
              <p:nvPr/>
            </p:nvSpPr>
            <p:spPr bwMode="auto">
              <a:xfrm>
                <a:off x="2212" y="1868"/>
                <a:ext cx="97" cy="60"/>
              </a:xfrm>
              <a:custGeom>
                <a:avLst/>
                <a:gdLst>
                  <a:gd name="T0" fmla="*/ 49 w 194"/>
                  <a:gd name="T1" fmla="*/ 0 h 121"/>
                  <a:gd name="T2" fmla="*/ 0 w 194"/>
                  <a:gd name="T3" fmla="*/ 15 h 121"/>
                  <a:gd name="T4" fmla="*/ 49 w 194"/>
                  <a:gd name="T5" fmla="*/ 30 h 1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4" h="121">
                    <a:moveTo>
                      <a:pt x="194" y="0"/>
                    </a:moveTo>
                    <a:lnTo>
                      <a:pt x="0" y="62"/>
                    </a:lnTo>
                    <a:lnTo>
                      <a:pt x="194" y="12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05" name="Oval 1081"/>
              <p:cNvSpPr>
                <a:spLocks noChangeArrowheads="1"/>
              </p:cNvSpPr>
              <p:nvPr/>
            </p:nvSpPr>
            <p:spPr bwMode="auto">
              <a:xfrm>
                <a:off x="2386" y="1587"/>
                <a:ext cx="114" cy="10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06" name="Oval 1082"/>
              <p:cNvSpPr>
                <a:spLocks noChangeArrowheads="1"/>
              </p:cNvSpPr>
              <p:nvPr/>
            </p:nvSpPr>
            <p:spPr bwMode="auto">
              <a:xfrm>
                <a:off x="2386" y="1587"/>
                <a:ext cx="114" cy="10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07" name="Line 1083"/>
              <p:cNvSpPr>
                <a:spLocks noChangeShapeType="1"/>
              </p:cNvSpPr>
              <p:nvPr/>
            </p:nvSpPr>
            <p:spPr bwMode="auto">
              <a:xfrm>
                <a:off x="2443" y="1587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08" name="Line 1084"/>
              <p:cNvSpPr>
                <a:spLocks noChangeShapeType="1"/>
              </p:cNvSpPr>
              <p:nvPr/>
            </p:nvSpPr>
            <p:spPr bwMode="auto">
              <a:xfrm>
                <a:off x="2386" y="1641"/>
                <a:ext cx="11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09" name="Freeform 1085"/>
              <p:cNvSpPr>
                <a:spLocks/>
              </p:cNvSpPr>
              <p:nvPr/>
            </p:nvSpPr>
            <p:spPr bwMode="auto">
              <a:xfrm>
                <a:off x="2027" y="1465"/>
                <a:ext cx="359" cy="176"/>
              </a:xfrm>
              <a:custGeom>
                <a:avLst/>
                <a:gdLst>
                  <a:gd name="T0" fmla="*/ 180 w 718"/>
                  <a:gd name="T1" fmla="*/ 88 h 351"/>
                  <a:gd name="T2" fmla="*/ 0 w 718"/>
                  <a:gd name="T3" fmla="*/ 88 h 351"/>
                  <a:gd name="T4" fmla="*/ 0 w 718"/>
                  <a:gd name="T5" fmla="*/ 0 h 3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18" h="351">
                    <a:moveTo>
                      <a:pt x="718" y="351"/>
                    </a:moveTo>
                    <a:lnTo>
                      <a:pt x="0" y="351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10" name="Rectangle 1086"/>
              <p:cNvSpPr>
                <a:spLocks noChangeArrowheads="1"/>
              </p:cNvSpPr>
              <p:nvPr/>
            </p:nvSpPr>
            <p:spPr bwMode="auto">
              <a:xfrm>
                <a:off x="3223" y="1742"/>
                <a:ext cx="66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11" name="Rectangle 1087"/>
              <p:cNvSpPr>
                <a:spLocks noChangeArrowheads="1"/>
              </p:cNvSpPr>
              <p:nvPr/>
            </p:nvSpPr>
            <p:spPr bwMode="auto">
              <a:xfrm>
                <a:off x="3223" y="1742"/>
                <a:ext cx="662" cy="2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12" name="Rectangle 1088"/>
              <p:cNvSpPr>
                <a:spLocks noChangeArrowheads="1"/>
              </p:cNvSpPr>
              <p:nvPr/>
            </p:nvSpPr>
            <p:spPr bwMode="auto">
              <a:xfrm>
                <a:off x="3218" y="1768"/>
                <a:ext cx="63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000" b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&lt;&lt;interface&gt;&gt;</a:t>
                </a:r>
                <a:endParaRPr lang="pt-BR" b="1"/>
              </a:p>
            </p:txBody>
          </p:sp>
          <p:sp>
            <p:nvSpPr>
              <p:cNvPr id="63713" name="Rectangle 1089"/>
              <p:cNvSpPr>
                <a:spLocks noChangeArrowheads="1"/>
              </p:cNvSpPr>
              <p:nvPr/>
            </p:nvSpPr>
            <p:spPr bwMode="auto">
              <a:xfrm>
                <a:off x="3303" y="1864"/>
                <a:ext cx="45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indent="-206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914400"/>
                <a:r>
                  <a:rPr lang="pt-BR" sz="1200" b="1">
                    <a:solidFill>
                      <a:srgbClr val="000000"/>
                    </a:solidFill>
                    <a:latin typeface="DejaVu Sans" panose="020B0603030804020204" pitchFamily="34" charset="0"/>
                  </a:rPr>
                  <a:t>function</a:t>
                </a:r>
                <a:endParaRPr lang="pt-BR" b="1"/>
              </a:p>
            </p:txBody>
          </p:sp>
          <p:sp>
            <p:nvSpPr>
              <p:cNvPr id="63714" name="Rectangle 1090"/>
              <p:cNvSpPr>
                <a:spLocks noChangeArrowheads="1"/>
              </p:cNvSpPr>
              <p:nvPr/>
            </p:nvSpPr>
            <p:spPr bwMode="auto">
              <a:xfrm>
                <a:off x="3223" y="2007"/>
                <a:ext cx="662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15" name="Rectangle 1091"/>
              <p:cNvSpPr>
                <a:spLocks noChangeArrowheads="1"/>
              </p:cNvSpPr>
              <p:nvPr/>
            </p:nvSpPr>
            <p:spPr bwMode="auto">
              <a:xfrm>
                <a:off x="3223" y="2007"/>
                <a:ext cx="662" cy="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16" name="Rectangle 1092"/>
              <p:cNvSpPr>
                <a:spLocks noChangeArrowheads="1"/>
              </p:cNvSpPr>
              <p:nvPr/>
            </p:nvSpPr>
            <p:spPr bwMode="auto">
              <a:xfrm>
                <a:off x="3223" y="2056"/>
                <a:ext cx="662" cy="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17" name="Rectangle 1093"/>
              <p:cNvSpPr>
                <a:spLocks noChangeArrowheads="1"/>
              </p:cNvSpPr>
              <p:nvPr/>
            </p:nvSpPr>
            <p:spPr bwMode="auto">
              <a:xfrm>
                <a:off x="3223" y="2056"/>
                <a:ext cx="662" cy="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b="1"/>
              </a:p>
            </p:txBody>
          </p:sp>
          <p:sp>
            <p:nvSpPr>
              <p:cNvPr id="63718" name="Freeform 1094"/>
              <p:cNvSpPr>
                <a:spLocks/>
              </p:cNvSpPr>
              <p:nvPr/>
            </p:nvSpPr>
            <p:spPr bwMode="auto">
              <a:xfrm>
                <a:off x="3554" y="1511"/>
                <a:ext cx="11" cy="121"/>
              </a:xfrm>
              <a:custGeom>
                <a:avLst/>
                <a:gdLst>
                  <a:gd name="T0" fmla="*/ 0 w 23"/>
                  <a:gd name="T1" fmla="*/ 60 h 244"/>
                  <a:gd name="T2" fmla="*/ 0 w 23"/>
                  <a:gd name="T3" fmla="*/ 33 h 244"/>
                  <a:gd name="T4" fmla="*/ 5 w 23"/>
                  <a:gd name="T5" fmla="*/ 33 h 244"/>
                  <a:gd name="T6" fmla="*/ 5 w 23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" h="244">
                    <a:moveTo>
                      <a:pt x="0" y="244"/>
                    </a:moveTo>
                    <a:lnTo>
                      <a:pt x="0" y="136"/>
                    </a:lnTo>
                    <a:lnTo>
                      <a:pt x="23" y="136"/>
                    </a:lnTo>
                    <a:lnTo>
                      <a:pt x="2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19" name="Freeform 1095"/>
              <p:cNvSpPr>
                <a:spLocks/>
              </p:cNvSpPr>
              <p:nvPr/>
            </p:nvSpPr>
            <p:spPr bwMode="auto">
              <a:xfrm>
                <a:off x="3506" y="1632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20" name="Freeform 1096"/>
              <p:cNvSpPr>
                <a:spLocks/>
              </p:cNvSpPr>
              <p:nvPr/>
            </p:nvSpPr>
            <p:spPr bwMode="auto">
              <a:xfrm>
                <a:off x="3506" y="1632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21" name="Freeform 1097"/>
              <p:cNvSpPr>
                <a:spLocks/>
              </p:cNvSpPr>
              <p:nvPr/>
            </p:nvSpPr>
            <p:spPr bwMode="auto">
              <a:xfrm>
                <a:off x="1880" y="608"/>
                <a:ext cx="1685" cy="528"/>
              </a:xfrm>
              <a:custGeom>
                <a:avLst/>
                <a:gdLst>
                  <a:gd name="T0" fmla="*/ 843 w 3370"/>
                  <a:gd name="T1" fmla="*/ 264 h 1056"/>
                  <a:gd name="T2" fmla="*/ 843 w 3370"/>
                  <a:gd name="T3" fmla="*/ 189 h 1056"/>
                  <a:gd name="T4" fmla="*/ 0 w 3370"/>
                  <a:gd name="T5" fmla="*/ 189 h 1056"/>
                  <a:gd name="T6" fmla="*/ 0 w 3370"/>
                  <a:gd name="T7" fmla="*/ 0 h 10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370" h="1056">
                    <a:moveTo>
                      <a:pt x="3370" y="1056"/>
                    </a:moveTo>
                    <a:lnTo>
                      <a:pt x="3370" y="753"/>
                    </a:lnTo>
                    <a:lnTo>
                      <a:pt x="0" y="75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22" name="Freeform 1098"/>
              <p:cNvSpPr>
                <a:spLocks/>
              </p:cNvSpPr>
              <p:nvPr/>
            </p:nvSpPr>
            <p:spPr bwMode="auto">
              <a:xfrm>
                <a:off x="3517" y="1136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23" name="Freeform 1099"/>
              <p:cNvSpPr>
                <a:spLocks/>
              </p:cNvSpPr>
              <p:nvPr/>
            </p:nvSpPr>
            <p:spPr bwMode="auto">
              <a:xfrm>
                <a:off x="3517" y="1136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24" name="Freeform 1100"/>
              <p:cNvSpPr>
                <a:spLocks/>
              </p:cNvSpPr>
              <p:nvPr/>
            </p:nvSpPr>
            <p:spPr bwMode="auto">
              <a:xfrm>
                <a:off x="3565" y="608"/>
                <a:ext cx="1" cy="528"/>
              </a:xfrm>
              <a:custGeom>
                <a:avLst/>
                <a:gdLst>
                  <a:gd name="T0" fmla="*/ 0 w 2"/>
                  <a:gd name="T1" fmla="*/ 264 h 1056"/>
                  <a:gd name="T2" fmla="*/ 0 w 2"/>
                  <a:gd name="T3" fmla="*/ 186 h 1056"/>
                  <a:gd name="T4" fmla="*/ 1 w 2"/>
                  <a:gd name="T5" fmla="*/ 186 h 1056"/>
                  <a:gd name="T6" fmla="*/ 1 w 2"/>
                  <a:gd name="T7" fmla="*/ 0 h 10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1056">
                    <a:moveTo>
                      <a:pt x="0" y="1056"/>
                    </a:moveTo>
                    <a:lnTo>
                      <a:pt x="0" y="743"/>
                    </a:lnTo>
                    <a:lnTo>
                      <a:pt x="2" y="743"/>
                    </a:lnTo>
                    <a:lnTo>
                      <a:pt x="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25" name="Freeform 1101"/>
              <p:cNvSpPr>
                <a:spLocks/>
              </p:cNvSpPr>
              <p:nvPr/>
            </p:nvSpPr>
            <p:spPr bwMode="auto">
              <a:xfrm>
                <a:off x="3517" y="1136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726" name="Freeform 1102"/>
              <p:cNvSpPr>
                <a:spLocks/>
              </p:cNvSpPr>
              <p:nvPr/>
            </p:nvSpPr>
            <p:spPr bwMode="auto">
              <a:xfrm>
                <a:off x="3517" y="1136"/>
                <a:ext cx="96" cy="96"/>
              </a:xfrm>
              <a:custGeom>
                <a:avLst/>
                <a:gdLst>
                  <a:gd name="T0" fmla="*/ 0 w 192"/>
                  <a:gd name="T1" fmla="*/ 0 h 192"/>
                  <a:gd name="T2" fmla="*/ 24 w 192"/>
                  <a:gd name="T3" fmla="*/ 48 h 192"/>
                  <a:gd name="T4" fmla="*/ 48 w 192"/>
                  <a:gd name="T5" fmla="*/ 0 h 192"/>
                  <a:gd name="T6" fmla="*/ 0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96" y="192"/>
                    </a:ln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3494" name="Freeform 1104"/>
            <p:cNvSpPr>
              <a:spLocks/>
            </p:cNvSpPr>
            <p:nvPr/>
          </p:nvSpPr>
          <p:spPr bwMode="auto">
            <a:xfrm>
              <a:off x="2706" y="760"/>
              <a:ext cx="1" cy="853"/>
            </a:xfrm>
            <a:custGeom>
              <a:avLst/>
              <a:gdLst>
                <a:gd name="T0" fmla="*/ 0 w 2"/>
                <a:gd name="T1" fmla="*/ 0 h 1707"/>
                <a:gd name="T2" fmla="*/ 0 w 2"/>
                <a:gd name="T3" fmla="*/ 180 h 1707"/>
                <a:gd name="T4" fmla="*/ 1 w 2"/>
                <a:gd name="T5" fmla="*/ 180 h 1707"/>
                <a:gd name="T6" fmla="*/ 1 w 2"/>
                <a:gd name="T7" fmla="*/ 426 h 17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707">
                  <a:moveTo>
                    <a:pt x="0" y="0"/>
                  </a:moveTo>
                  <a:lnTo>
                    <a:pt x="0" y="723"/>
                  </a:lnTo>
                  <a:lnTo>
                    <a:pt x="2" y="723"/>
                  </a:lnTo>
                  <a:lnTo>
                    <a:pt x="2" y="170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95" name="Freeform 1105"/>
            <p:cNvSpPr>
              <a:spLocks/>
            </p:cNvSpPr>
            <p:nvPr/>
          </p:nvSpPr>
          <p:spPr bwMode="auto">
            <a:xfrm>
              <a:off x="2677" y="609"/>
              <a:ext cx="58" cy="168"/>
            </a:xfrm>
            <a:custGeom>
              <a:avLst/>
              <a:gdLst>
                <a:gd name="T0" fmla="*/ 15 w 115"/>
                <a:gd name="T1" fmla="*/ 0 h 336"/>
                <a:gd name="T2" fmla="*/ 29 w 115"/>
                <a:gd name="T3" fmla="*/ 42 h 336"/>
                <a:gd name="T4" fmla="*/ 15 w 115"/>
                <a:gd name="T5" fmla="*/ 84 h 336"/>
                <a:gd name="T6" fmla="*/ 0 w 115"/>
                <a:gd name="T7" fmla="*/ 42 h 336"/>
                <a:gd name="T8" fmla="*/ 15 w 11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336">
                  <a:moveTo>
                    <a:pt x="57" y="0"/>
                  </a:moveTo>
                  <a:lnTo>
                    <a:pt x="115" y="167"/>
                  </a:lnTo>
                  <a:lnTo>
                    <a:pt x="57" y="336"/>
                  </a:lnTo>
                  <a:lnTo>
                    <a:pt x="0" y="16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96" name="Freeform 1106"/>
            <p:cNvSpPr>
              <a:spLocks/>
            </p:cNvSpPr>
            <p:nvPr/>
          </p:nvSpPr>
          <p:spPr bwMode="auto">
            <a:xfrm>
              <a:off x="2677" y="609"/>
              <a:ext cx="58" cy="168"/>
            </a:xfrm>
            <a:custGeom>
              <a:avLst/>
              <a:gdLst>
                <a:gd name="T0" fmla="*/ 15 w 115"/>
                <a:gd name="T1" fmla="*/ 0 h 336"/>
                <a:gd name="T2" fmla="*/ 29 w 115"/>
                <a:gd name="T3" fmla="*/ 42 h 336"/>
                <a:gd name="T4" fmla="*/ 15 w 115"/>
                <a:gd name="T5" fmla="*/ 84 h 336"/>
                <a:gd name="T6" fmla="*/ 0 w 115"/>
                <a:gd name="T7" fmla="*/ 42 h 336"/>
                <a:gd name="T8" fmla="*/ 15 w 11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336">
                  <a:moveTo>
                    <a:pt x="57" y="0"/>
                  </a:moveTo>
                  <a:lnTo>
                    <a:pt x="115" y="167"/>
                  </a:lnTo>
                  <a:lnTo>
                    <a:pt x="57" y="336"/>
                  </a:lnTo>
                  <a:lnTo>
                    <a:pt x="0" y="167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97" name="Freeform 1107"/>
            <p:cNvSpPr>
              <a:spLocks/>
            </p:cNvSpPr>
            <p:nvPr/>
          </p:nvSpPr>
          <p:spPr bwMode="auto">
            <a:xfrm>
              <a:off x="2659" y="1531"/>
              <a:ext cx="96" cy="96"/>
            </a:xfrm>
            <a:custGeom>
              <a:avLst/>
              <a:gdLst>
                <a:gd name="T0" fmla="*/ 0 w 192"/>
                <a:gd name="T1" fmla="*/ 0 h 192"/>
                <a:gd name="T2" fmla="*/ 24 w 192"/>
                <a:gd name="T3" fmla="*/ 48 h 192"/>
                <a:gd name="T4" fmla="*/ 48 w 192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92">
                  <a:moveTo>
                    <a:pt x="0" y="0"/>
                  </a:moveTo>
                  <a:lnTo>
                    <a:pt x="96" y="192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98" name="Freeform 1108"/>
            <p:cNvSpPr>
              <a:spLocks/>
            </p:cNvSpPr>
            <p:nvPr/>
          </p:nvSpPr>
          <p:spPr bwMode="auto">
            <a:xfrm>
              <a:off x="2707" y="2057"/>
              <a:ext cx="555" cy="406"/>
            </a:xfrm>
            <a:custGeom>
              <a:avLst/>
              <a:gdLst>
                <a:gd name="T0" fmla="*/ 0 w 1110"/>
                <a:gd name="T1" fmla="*/ 0 h 812"/>
                <a:gd name="T2" fmla="*/ 0 w 1110"/>
                <a:gd name="T3" fmla="*/ 69 h 812"/>
                <a:gd name="T4" fmla="*/ 278 w 1110"/>
                <a:gd name="T5" fmla="*/ 69 h 812"/>
                <a:gd name="T6" fmla="*/ 278 w 1110"/>
                <a:gd name="T7" fmla="*/ 203 h 8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0" h="812">
                  <a:moveTo>
                    <a:pt x="0" y="0"/>
                  </a:moveTo>
                  <a:lnTo>
                    <a:pt x="0" y="276"/>
                  </a:lnTo>
                  <a:lnTo>
                    <a:pt x="1110" y="276"/>
                  </a:lnTo>
                  <a:lnTo>
                    <a:pt x="1110" y="81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99" name="Freeform 1109"/>
            <p:cNvSpPr>
              <a:spLocks/>
            </p:cNvSpPr>
            <p:nvPr/>
          </p:nvSpPr>
          <p:spPr bwMode="auto">
            <a:xfrm>
              <a:off x="2678" y="1905"/>
              <a:ext cx="57" cy="169"/>
            </a:xfrm>
            <a:custGeom>
              <a:avLst/>
              <a:gdLst>
                <a:gd name="T0" fmla="*/ 14 w 115"/>
                <a:gd name="T1" fmla="*/ 0 h 338"/>
                <a:gd name="T2" fmla="*/ 28 w 115"/>
                <a:gd name="T3" fmla="*/ 43 h 338"/>
                <a:gd name="T4" fmla="*/ 14 w 115"/>
                <a:gd name="T5" fmla="*/ 85 h 338"/>
                <a:gd name="T6" fmla="*/ 0 w 115"/>
                <a:gd name="T7" fmla="*/ 43 h 338"/>
                <a:gd name="T8" fmla="*/ 14 w 115"/>
                <a:gd name="T9" fmla="*/ 0 h 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338">
                  <a:moveTo>
                    <a:pt x="57" y="0"/>
                  </a:moveTo>
                  <a:lnTo>
                    <a:pt x="115" y="169"/>
                  </a:lnTo>
                  <a:lnTo>
                    <a:pt x="57" y="338"/>
                  </a:lnTo>
                  <a:lnTo>
                    <a:pt x="0" y="16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0" name="Freeform 1110"/>
            <p:cNvSpPr>
              <a:spLocks/>
            </p:cNvSpPr>
            <p:nvPr/>
          </p:nvSpPr>
          <p:spPr bwMode="auto">
            <a:xfrm>
              <a:off x="2678" y="1905"/>
              <a:ext cx="57" cy="169"/>
            </a:xfrm>
            <a:custGeom>
              <a:avLst/>
              <a:gdLst>
                <a:gd name="T0" fmla="*/ 14 w 115"/>
                <a:gd name="T1" fmla="*/ 0 h 338"/>
                <a:gd name="T2" fmla="*/ 28 w 115"/>
                <a:gd name="T3" fmla="*/ 43 h 338"/>
                <a:gd name="T4" fmla="*/ 14 w 115"/>
                <a:gd name="T5" fmla="*/ 85 h 338"/>
                <a:gd name="T6" fmla="*/ 0 w 115"/>
                <a:gd name="T7" fmla="*/ 43 h 338"/>
                <a:gd name="T8" fmla="*/ 14 w 115"/>
                <a:gd name="T9" fmla="*/ 0 h 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338">
                  <a:moveTo>
                    <a:pt x="57" y="0"/>
                  </a:moveTo>
                  <a:lnTo>
                    <a:pt x="115" y="169"/>
                  </a:lnTo>
                  <a:lnTo>
                    <a:pt x="57" y="338"/>
                  </a:lnTo>
                  <a:lnTo>
                    <a:pt x="0" y="169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1" name="Freeform 1111"/>
            <p:cNvSpPr>
              <a:spLocks/>
            </p:cNvSpPr>
            <p:nvPr/>
          </p:nvSpPr>
          <p:spPr bwMode="auto">
            <a:xfrm>
              <a:off x="3214" y="2380"/>
              <a:ext cx="96" cy="97"/>
            </a:xfrm>
            <a:custGeom>
              <a:avLst/>
              <a:gdLst>
                <a:gd name="T0" fmla="*/ 0 w 192"/>
                <a:gd name="T1" fmla="*/ 0 h 194"/>
                <a:gd name="T2" fmla="*/ 24 w 192"/>
                <a:gd name="T3" fmla="*/ 49 h 194"/>
                <a:gd name="T4" fmla="*/ 48 w 192"/>
                <a:gd name="T5" fmla="*/ 0 h 1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94">
                  <a:moveTo>
                    <a:pt x="0" y="0"/>
                  </a:moveTo>
                  <a:lnTo>
                    <a:pt x="96" y="194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2" name="Freeform 1112"/>
            <p:cNvSpPr>
              <a:spLocks/>
            </p:cNvSpPr>
            <p:nvPr/>
          </p:nvSpPr>
          <p:spPr bwMode="auto">
            <a:xfrm>
              <a:off x="1413" y="3430"/>
              <a:ext cx="174" cy="237"/>
            </a:xfrm>
            <a:custGeom>
              <a:avLst/>
              <a:gdLst>
                <a:gd name="T0" fmla="*/ 87 w 347"/>
                <a:gd name="T1" fmla="*/ 0 h 474"/>
                <a:gd name="T2" fmla="*/ 87 w 347"/>
                <a:gd name="T3" fmla="*/ 34 h 474"/>
                <a:gd name="T4" fmla="*/ 0 w 347"/>
                <a:gd name="T5" fmla="*/ 34 h 474"/>
                <a:gd name="T6" fmla="*/ 0 w 347"/>
                <a:gd name="T7" fmla="*/ 119 h 4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7" h="474">
                  <a:moveTo>
                    <a:pt x="347" y="0"/>
                  </a:moveTo>
                  <a:lnTo>
                    <a:pt x="347" y="135"/>
                  </a:lnTo>
                  <a:lnTo>
                    <a:pt x="0" y="135"/>
                  </a:lnTo>
                  <a:lnTo>
                    <a:pt x="0" y="4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3" name="Freeform 1113"/>
            <p:cNvSpPr>
              <a:spLocks/>
            </p:cNvSpPr>
            <p:nvPr/>
          </p:nvSpPr>
          <p:spPr bwMode="auto">
            <a:xfrm>
              <a:off x="1364" y="3584"/>
              <a:ext cx="96" cy="96"/>
            </a:xfrm>
            <a:custGeom>
              <a:avLst/>
              <a:gdLst>
                <a:gd name="T0" fmla="*/ 0 w 192"/>
                <a:gd name="T1" fmla="*/ 0 h 192"/>
                <a:gd name="T2" fmla="*/ 25 w 192"/>
                <a:gd name="T3" fmla="*/ 48 h 192"/>
                <a:gd name="T4" fmla="*/ 48 w 192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92">
                  <a:moveTo>
                    <a:pt x="0" y="0"/>
                  </a:moveTo>
                  <a:lnTo>
                    <a:pt x="98" y="192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4" name="Freeform 1114"/>
            <p:cNvSpPr>
              <a:spLocks/>
            </p:cNvSpPr>
            <p:nvPr/>
          </p:nvSpPr>
          <p:spPr bwMode="auto">
            <a:xfrm>
              <a:off x="2086" y="3430"/>
              <a:ext cx="2" cy="237"/>
            </a:xfrm>
            <a:custGeom>
              <a:avLst/>
              <a:gdLst>
                <a:gd name="T0" fmla="*/ 0 w 4"/>
                <a:gd name="T1" fmla="*/ 0 h 474"/>
                <a:gd name="T2" fmla="*/ 0 w 4"/>
                <a:gd name="T3" fmla="*/ 44 h 474"/>
                <a:gd name="T4" fmla="*/ 1 w 4"/>
                <a:gd name="T5" fmla="*/ 44 h 474"/>
                <a:gd name="T6" fmla="*/ 1 w 4"/>
                <a:gd name="T7" fmla="*/ 119 h 4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74">
                  <a:moveTo>
                    <a:pt x="0" y="0"/>
                  </a:moveTo>
                  <a:lnTo>
                    <a:pt x="0" y="175"/>
                  </a:lnTo>
                  <a:lnTo>
                    <a:pt x="4" y="175"/>
                  </a:lnTo>
                  <a:lnTo>
                    <a:pt x="4" y="4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5" name="Freeform 1115"/>
            <p:cNvSpPr>
              <a:spLocks/>
            </p:cNvSpPr>
            <p:nvPr/>
          </p:nvSpPr>
          <p:spPr bwMode="auto">
            <a:xfrm>
              <a:off x="2040" y="3584"/>
              <a:ext cx="96" cy="96"/>
            </a:xfrm>
            <a:custGeom>
              <a:avLst/>
              <a:gdLst>
                <a:gd name="T0" fmla="*/ 0 w 192"/>
                <a:gd name="T1" fmla="*/ 0 h 192"/>
                <a:gd name="T2" fmla="*/ 24 w 192"/>
                <a:gd name="T3" fmla="*/ 48 h 192"/>
                <a:gd name="T4" fmla="*/ 48 w 192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92">
                  <a:moveTo>
                    <a:pt x="0" y="0"/>
                  </a:moveTo>
                  <a:lnTo>
                    <a:pt x="96" y="192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6" name="Freeform 1116"/>
            <p:cNvSpPr>
              <a:spLocks/>
            </p:cNvSpPr>
            <p:nvPr/>
          </p:nvSpPr>
          <p:spPr bwMode="auto">
            <a:xfrm>
              <a:off x="1587" y="3435"/>
              <a:ext cx="141" cy="231"/>
            </a:xfrm>
            <a:custGeom>
              <a:avLst/>
              <a:gdLst>
                <a:gd name="T0" fmla="*/ 0 w 282"/>
                <a:gd name="T1" fmla="*/ 0 h 461"/>
                <a:gd name="T2" fmla="*/ 0 w 282"/>
                <a:gd name="T3" fmla="*/ 31 h 461"/>
                <a:gd name="T4" fmla="*/ 71 w 282"/>
                <a:gd name="T5" fmla="*/ 31 h 461"/>
                <a:gd name="T6" fmla="*/ 71 w 282"/>
                <a:gd name="T7" fmla="*/ 116 h 4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461">
                  <a:moveTo>
                    <a:pt x="0" y="0"/>
                  </a:moveTo>
                  <a:lnTo>
                    <a:pt x="0" y="123"/>
                  </a:lnTo>
                  <a:lnTo>
                    <a:pt x="282" y="123"/>
                  </a:lnTo>
                  <a:lnTo>
                    <a:pt x="282" y="46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7" name="Freeform 1117"/>
            <p:cNvSpPr>
              <a:spLocks/>
            </p:cNvSpPr>
            <p:nvPr/>
          </p:nvSpPr>
          <p:spPr bwMode="auto">
            <a:xfrm>
              <a:off x="1680" y="3583"/>
              <a:ext cx="97" cy="96"/>
            </a:xfrm>
            <a:custGeom>
              <a:avLst/>
              <a:gdLst>
                <a:gd name="T0" fmla="*/ 0 w 194"/>
                <a:gd name="T1" fmla="*/ 0 h 192"/>
                <a:gd name="T2" fmla="*/ 24 w 194"/>
                <a:gd name="T3" fmla="*/ 48 h 192"/>
                <a:gd name="T4" fmla="*/ 49 w 19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4" h="192">
                  <a:moveTo>
                    <a:pt x="0" y="0"/>
                  </a:moveTo>
                  <a:lnTo>
                    <a:pt x="96" y="192"/>
                  </a:lnTo>
                  <a:lnTo>
                    <a:pt x="19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8" name="Freeform 1118"/>
            <p:cNvSpPr>
              <a:spLocks/>
            </p:cNvSpPr>
            <p:nvPr/>
          </p:nvSpPr>
          <p:spPr bwMode="auto">
            <a:xfrm>
              <a:off x="2380" y="2756"/>
              <a:ext cx="337" cy="910"/>
            </a:xfrm>
            <a:custGeom>
              <a:avLst/>
              <a:gdLst>
                <a:gd name="T0" fmla="*/ 0 w 674"/>
                <a:gd name="T1" fmla="*/ 0 h 1821"/>
                <a:gd name="T2" fmla="*/ 0 w 674"/>
                <a:gd name="T3" fmla="*/ 79 h 1821"/>
                <a:gd name="T4" fmla="*/ 169 w 674"/>
                <a:gd name="T5" fmla="*/ 79 h 1821"/>
                <a:gd name="T6" fmla="*/ 169 w 674"/>
                <a:gd name="T7" fmla="*/ 455 h 18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4" h="1821">
                  <a:moveTo>
                    <a:pt x="0" y="0"/>
                  </a:moveTo>
                  <a:lnTo>
                    <a:pt x="0" y="319"/>
                  </a:lnTo>
                  <a:lnTo>
                    <a:pt x="674" y="319"/>
                  </a:lnTo>
                  <a:lnTo>
                    <a:pt x="674" y="182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09" name="Freeform 1119"/>
            <p:cNvSpPr>
              <a:spLocks/>
            </p:cNvSpPr>
            <p:nvPr/>
          </p:nvSpPr>
          <p:spPr bwMode="auto">
            <a:xfrm>
              <a:off x="2669" y="3583"/>
              <a:ext cx="96" cy="96"/>
            </a:xfrm>
            <a:custGeom>
              <a:avLst/>
              <a:gdLst>
                <a:gd name="T0" fmla="*/ 0 w 193"/>
                <a:gd name="T1" fmla="*/ 0 h 192"/>
                <a:gd name="T2" fmla="*/ 24 w 193"/>
                <a:gd name="T3" fmla="*/ 48 h 192"/>
                <a:gd name="T4" fmla="*/ 48 w 193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3" h="192">
                  <a:moveTo>
                    <a:pt x="0" y="0"/>
                  </a:moveTo>
                  <a:lnTo>
                    <a:pt x="96" y="192"/>
                  </a:lnTo>
                  <a:lnTo>
                    <a:pt x="19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0" name="Freeform 1120"/>
            <p:cNvSpPr>
              <a:spLocks/>
            </p:cNvSpPr>
            <p:nvPr/>
          </p:nvSpPr>
          <p:spPr bwMode="auto">
            <a:xfrm>
              <a:off x="2380" y="2756"/>
              <a:ext cx="832" cy="909"/>
            </a:xfrm>
            <a:custGeom>
              <a:avLst/>
              <a:gdLst>
                <a:gd name="T0" fmla="*/ 0 w 1664"/>
                <a:gd name="T1" fmla="*/ 0 h 1819"/>
                <a:gd name="T2" fmla="*/ 0 w 1664"/>
                <a:gd name="T3" fmla="*/ 79 h 1819"/>
                <a:gd name="T4" fmla="*/ 416 w 1664"/>
                <a:gd name="T5" fmla="*/ 79 h 1819"/>
                <a:gd name="T6" fmla="*/ 416 w 1664"/>
                <a:gd name="T7" fmla="*/ 454 h 18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4" h="1819">
                  <a:moveTo>
                    <a:pt x="0" y="0"/>
                  </a:moveTo>
                  <a:lnTo>
                    <a:pt x="0" y="317"/>
                  </a:lnTo>
                  <a:lnTo>
                    <a:pt x="1664" y="317"/>
                  </a:lnTo>
                  <a:lnTo>
                    <a:pt x="1664" y="181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1" name="Freeform 1121"/>
            <p:cNvSpPr>
              <a:spLocks/>
            </p:cNvSpPr>
            <p:nvPr/>
          </p:nvSpPr>
          <p:spPr bwMode="auto">
            <a:xfrm>
              <a:off x="3164" y="3581"/>
              <a:ext cx="96" cy="97"/>
            </a:xfrm>
            <a:custGeom>
              <a:avLst/>
              <a:gdLst>
                <a:gd name="T0" fmla="*/ 0 w 193"/>
                <a:gd name="T1" fmla="*/ 0 h 194"/>
                <a:gd name="T2" fmla="*/ 24 w 193"/>
                <a:gd name="T3" fmla="*/ 49 h 194"/>
                <a:gd name="T4" fmla="*/ 48 w 193"/>
                <a:gd name="T5" fmla="*/ 0 h 1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3" h="194">
                  <a:moveTo>
                    <a:pt x="0" y="0"/>
                  </a:moveTo>
                  <a:lnTo>
                    <a:pt x="97" y="194"/>
                  </a:lnTo>
                  <a:lnTo>
                    <a:pt x="19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2" name="Freeform 1122"/>
            <p:cNvSpPr>
              <a:spLocks/>
            </p:cNvSpPr>
            <p:nvPr/>
          </p:nvSpPr>
          <p:spPr bwMode="auto">
            <a:xfrm>
              <a:off x="2717" y="3788"/>
              <a:ext cx="825" cy="296"/>
            </a:xfrm>
            <a:custGeom>
              <a:avLst/>
              <a:gdLst>
                <a:gd name="T0" fmla="*/ 413 w 1650"/>
                <a:gd name="T1" fmla="*/ 0 h 594"/>
                <a:gd name="T2" fmla="*/ 357 w 1650"/>
                <a:gd name="T3" fmla="*/ 0 h 594"/>
                <a:gd name="T4" fmla="*/ 357 w 1650"/>
                <a:gd name="T5" fmla="*/ 148 h 594"/>
                <a:gd name="T6" fmla="*/ 0 w 1650"/>
                <a:gd name="T7" fmla="*/ 148 h 594"/>
                <a:gd name="T8" fmla="*/ 0 w 1650"/>
                <a:gd name="T9" fmla="*/ 84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0" h="594">
                  <a:moveTo>
                    <a:pt x="1650" y="0"/>
                  </a:moveTo>
                  <a:lnTo>
                    <a:pt x="1425" y="0"/>
                  </a:lnTo>
                  <a:lnTo>
                    <a:pt x="1425" y="594"/>
                  </a:lnTo>
                  <a:lnTo>
                    <a:pt x="0" y="594"/>
                  </a:lnTo>
                  <a:lnTo>
                    <a:pt x="0" y="3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3" name="Freeform 1123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4" name="Freeform 1124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5" name="Freeform 1125"/>
            <p:cNvSpPr>
              <a:spLocks/>
            </p:cNvSpPr>
            <p:nvPr/>
          </p:nvSpPr>
          <p:spPr bwMode="auto">
            <a:xfrm>
              <a:off x="2088" y="3788"/>
              <a:ext cx="1454" cy="297"/>
            </a:xfrm>
            <a:custGeom>
              <a:avLst/>
              <a:gdLst>
                <a:gd name="T0" fmla="*/ 727 w 2907"/>
                <a:gd name="T1" fmla="*/ 0 h 596"/>
                <a:gd name="T2" fmla="*/ 671 w 2907"/>
                <a:gd name="T3" fmla="*/ 0 h 596"/>
                <a:gd name="T4" fmla="*/ 671 w 2907"/>
                <a:gd name="T5" fmla="*/ 148 h 596"/>
                <a:gd name="T6" fmla="*/ 0 w 2907"/>
                <a:gd name="T7" fmla="*/ 148 h 596"/>
                <a:gd name="T8" fmla="*/ 0 w 2907"/>
                <a:gd name="T9" fmla="*/ 85 h 5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7" h="596">
                  <a:moveTo>
                    <a:pt x="2907" y="0"/>
                  </a:moveTo>
                  <a:lnTo>
                    <a:pt x="2682" y="0"/>
                  </a:lnTo>
                  <a:lnTo>
                    <a:pt x="2682" y="596"/>
                  </a:lnTo>
                  <a:lnTo>
                    <a:pt x="0" y="596"/>
                  </a:lnTo>
                  <a:lnTo>
                    <a:pt x="0" y="34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6" name="Freeform 1126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7" name="Freeform 1127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8" name="Freeform 1128"/>
            <p:cNvSpPr>
              <a:spLocks/>
            </p:cNvSpPr>
            <p:nvPr/>
          </p:nvSpPr>
          <p:spPr bwMode="auto">
            <a:xfrm>
              <a:off x="1728" y="3788"/>
              <a:ext cx="1814" cy="296"/>
            </a:xfrm>
            <a:custGeom>
              <a:avLst/>
              <a:gdLst>
                <a:gd name="T0" fmla="*/ 907 w 3628"/>
                <a:gd name="T1" fmla="*/ 0 h 594"/>
                <a:gd name="T2" fmla="*/ 851 w 3628"/>
                <a:gd name="T3" fmla="*/ 0 h 594"/>
                <a:gd name="T4" fmla="*/ 851 w 3628"/>
                <a:gd name="T5" fmla="*/ 148 h 594"/>
                <a:gd name="T6" fmla="*/ 0 w 3628"/>
                <a:gd name="T7" fmla="*/ 148 h 594"/>
                <a:gd name="T8" fmla="*/ 0 w 3628"/>
                <a:gd name="T9" fmla="*/ 84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8" h="594">
                  <a:moveTo>
                    <a:pt x="3628" y="0"/>
                  </a:moveTo>
                  <a:lnTo>
                    <a:pt x="3403" y="0"/>
                  </a:lnTo>
                  <a:lnTo>
                    <a:pt x="3403" y="594"/>
                  </a:lnTo>
                  <a:lnTo>
                    <a:pt x="0" y="594"/>
                  </a:lnTo>
                  <a:lnTo>
                    <a:pt x="0" y="3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19" name="Freeform 1129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20" name="Freeform 1130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21" name="Freeform 1131"/>
            <p:cNvSpPr>
              <a:spLocks/>
            </p:cNvSpPr>
            <p:nvPr/>
          </p:nvSpPr>
          <p:spPr bwMode="auto">
            <a:xfrm>
              <a:off x="1413" y="3788"/>
              <a:ext cx="2129" cy="297"/>
            </a:xfrm>
            <a:custGeom>
              <a:avLst/>
              <a:gdLst>
                <a:gd name="T0" fmla="*/ 1065 w 4257"/>
                <a:gd name="T1" fmla="*/ 0 h 596"/>
                <a:gd name="T2" fmla="*/ 1008 w 4257"/>
                <a:gd name="T3" fmla="*/ 0 h 596"/>
                <a:gd name="T4" fmla="*/ 1008 w 4257"/>
                <a:gd name="T5" fmla="*/ 148 h 596"/>
                <a:gd name="T6" fmla="*/ 0 w 4257"/>
                <a:gd name="T7" fmla="*/ 148 h 596"/>
                <a:gd name="T8" fmla="*/ 0 w 4257"/>
                <a:gd name="T9" fmla="*/ 85 h 5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57" h="596">
                  <a:moveTo>
                    <a:pt x="4257" y="0"/>
                  </a:moveTo>
                  <a:lnTo>
                    <a:pt x="4032" y="0"/>
                  </a:lnTo>
                  <a:lnTo>
                    <a:pt x="4032" y="596"/>
                  </a:lnTo>
                  <a:lnTo>
                    <a:pt x="0" y="596"/>
                  </a:lnTo>
                  <a:lnTo>
                    <a:pt x="0" y="34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22" name="Freeform 1132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23" name="Freeform 1133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24" name="Freeform 1134"/>
            <p:cNvSpPr>
              <a:spLocks/>
            </p:cNvSpPr>
            <p:nvPr/>
          </p:nvSpPr>
          <p:spPr bwMode="auto">
            <a:xfrm>
              <a:off x="1185" y="3249"/>
              <a:ext cx="2357" cy="837"/>
            </a:xfrm>
            <a:custGeom>
              <a:avLst/>
              <a:gdLst>
                <a:gd name="T0" fmla="*/ 1179 w 4714"/>
                <a:gd name="T1" fmla="*/ 269 h 1675"/>
                <a:gd name="T2" fmla="*/ 1123 w 4714"/>
                <a:gd name="T3" fmla="*/ 269 h 1675"/>
                <a:gd name="T4" fmla="*/ 1123 w 4714"/>
                <a:gd name="T5" fmla="*/ 418 h 1675"/>
                <a:gd name="T6" fmla="*/ 0 w 4714"/>
                <a:gd name="T7" fmla="*/ 418 h 1675"/>
                <a:gd name="T8" fmla="*/ 0 w 4714"/>
                <a:gd name="T9" fmla="*/ 0 h 1675"/>
                <a:gd name="T10" fmla="*/ 102 w 4714"/>
                <a:gd name="T11" fmla="*/ 0 h 16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14" h="1675">
                  <a:moveTo>
                    <a:pt x="4714" y="1077"/>
                  </a:moveTo>
                  <a:lnTo>
                    <a:pt x="4489" y="1077"/>
                  </a:lnTo>
                  <a:lnTo>
                    <a:pt x="4489" y="1675"/>
                  </a:lnTo>
                  <a:lnTo>
                    <a:pt x="0" y="1675"/>
                  </a:lnTo>
                  <a:lnTo>
                    <a:pt x="0" y="0"/>
                  </a:lnTo>
                  <a:lnTo>
                    <a:pt x="40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25" name="Freeform 1135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26" name="Freeform 1136"/>
            <p:cNvSpPr>
              <a:spLocks/>
            </p:cNvSpPr>
            <p:nvPr/>
          </p:nvSpPr>
          <p:spPr bwMode="auto">
            <a:xfrm>
              <a:off x="3542" y="3740"/>
              <a:ext cx="96" cy="96"/>
            </a:xfrm>
            <a:custGeom>
              <a:avLst/>
              <a:gdLst>
                <a:gd name="T0" fmla="*/ 0 w 192"/>
                <a:gd name="T1" fmla="*/ 48 h 192"/>
                <a:gd name="T2" fmla="*/ 48 w 192"/>
                <a:gd name="T3" fmla="*/ 24 h 192"/>
                <a:gd name="T4" fmla="*/ 0 w 192"/>
                <a:gd name="T5" fmla="*/ 0 h 192"/>
                <a:gd name="T6" fmla="*/ 0 w 192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192" y="96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Correção de erro (Hamming)</a:t>
            </a: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654050" y="1795463"/>
            <a:ext cx="1958975" cy="654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Interrupção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654050" y="2940050"/>
            <a:ext cx="1958975" cy="6524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Salvar variáveis do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processo corrente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654050" y="4083050"/>
            <a:ext cx="1958975" cy="654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Calculo do CRC do 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processo corrente</a:t>
            </a: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654050" y="5224463"/>
            <a:ext cx="1958975" cy="654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Carregamento do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próximo processo</a:t>
            </a:r>
          </a:p>
        </p:txBody>
      </p:sp>
      <p:sp>
        <p:nvSpPr>
          <p:cNvPr id="72711" name="AutoShape 6"/>
          <p:cNvSpPr>
            <a:spLocks noChangeArrowheads="1"/>
          </p:cNvSpPr>
          <p:nvPr/>
        </p:nvSpPr>
        <p:spPr bwMode="auto">
          <a:xfrm>
            <a:off x="3756025" y="3101975"/>
            <a:ext cx="1631950" cy="1306513"/>
          </a:xfrm>
          <a:prstGeom prst="diamond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Hamming OK?</a:t>
            </a:r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auto">
          <a:xfrm>
            <a:off x="6205538" y="5224463"/>
            <a:ext cx="1958975" cy="654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Fim da interrupção</a:t>
            </a:r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auto">
          <a:xfrm>
            <a:off x="6205538" y="3429000"/>
            <a:ext cx="1958975" cy="654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Carrega variáveis do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próximo processo</a:t>
            </a:r>
          </a:p>
        </p:txBody>
      </p:sp>
      <p:sp>
        <p:nvSpPr>
          <p:cNvPr id="72714" name="Rectangle 9"/>
          <p:cNvSpPr>
            <a:spLocks noChangeArrowheads="1"/>
          </p:cNvSpPr>
          <p:nvPr/>
        </p:nvSpPr>
        <p:spPr bwMode="auto">
          <a:xfrm>
            <a:off x="3590925" y="1795463"/>
            <a:ext cx="1960563" cy="654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Calculo do </a:t>
            </a:r>
            <a:r>
              <a:rPr lang="pt-BR" sz="1633" b="1" smtClean="0"/>
              <a:t>Ham</a:t>
            </a:r>
            <a:r>
              <a:rPr lang="pt-BR" sz="1633" smtClean="0"/>
              <a:t> do 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próximo processo</a:t>
            </a:r>
          </a:p>
        </p:txBody>
      </p:sp>
      <p:cxnSp>
        <p:nvCxnSpPr>
          <p:cNvPr id="72715" name="AutoShape 10"/>
          <p:cNvCxnSpPr>
            <a:cxnSpLocks noChangeShapeType="1"/>
            <a:stCxn id="72707" idx="2"/>
            <a:endCxn id="72708" idx="0"/>
          </p:cNvCxnSpPr>
          <p:nvPr/>
        </p:nvCxnSpPr>
        <p:spPr bwMode="auto">
          <a:xfrm>
            <a:off x="1633538" y="2449513"/>
            <a:ext cx="1587" cy="49053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716" name="AutoShape 11"/>
          <p:cNvCxnSpPr>
            <a:cxnSpLocks noChangeShapeType="1"/>
            <a:stCxn id="72708" idx="2"/>
            <a:endCxn id="72709" idx="0"/>
          </p:cNvCxnSpPr>
          <p:nvPr/>
        </p:nvCxnSpPr>
        <p:spPr bwMode="auto">
          <a:xfrm>
            <a:off x="1633538" y="3592513"/>
            <a:ext cx="1587" cy="4889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717" name="AutoShape 12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>
            <a:off x="1633538" y="4735513"/>
            <a:ext cx="1587" cy="4889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718" name="AutoShape 13"/>
          <p:cNvCxnSpPr>
            <a:cxnSpLocks noChangeShapeType="1"/>
            <a:stCxn id="72710" idx="3"/>
            <a:endCxn id="72714" idx="1"/>
          </p:cNvCxnSpPr>
          <p:nvPr/>
        </p:nvCxnSpPr>
        <p:spPr bwMode="auto">
          <a:xfrm flipV="1">
            <a:off x="2611438" y="2122488"/>
            <a:ext cx="981075" cy="34290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719" name="AutoShape 14"/>
          <p:cNvCxnSpPr>
            <a:cxnSpLocks noChangeShapeType="1"/>
            <a:stCxn id="72714" idx="2"/>
            <a:endCxn id="72711" idx="0"/>
          </p:cNvCxnSpPr>
          <p:nvPr/>
        </p:nvCxnSpPr>
        <p:spPr bwMode="auto">
          <a:xfrm>
            <a:off x="4572000" y="2449513"/>
            <a:ext cx="1588" cy="6540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720" name="AutoShape 15"/>
          <p:cNvCxnSpPr>
            <a:cxnSpLocks noChangeShapeType="1"/>
            <a:stCxn id="72711" idx="3"/>
            <a:endCxn id="72713" idx="1"/>
          </p:cNvCxnSpPr>
          <p:nvPr/>
        </p:nvCxnSpPr>
        <p:spPr bwMode="auto">
          <a:xfrm>
            <a:off x="5387975" y="3756025"/>
            <a:ext cx="817563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721" name="AutoShape 16"/>
          <p:cNvCxnSpPr>
            <a:cxnSpLocks noChangeShapeType="1"/>
            <a:stCxn id="72713" idx="2"/>
            <a:endCxn id="72712" idx="0"/>
          </p:cNvCxnSpPr>
          <p:nvPr/>
        </p:nvCxnSpPr>
        <p:spPr bwMode="auto">
          <a:xfrm>
            <a:off x="7183438" y="4083050"/>
            <a:ext cx="1587" cy="11430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722" name="Rectangle 17"/>
          <p:cNvSpPr>
            <a:spLocks noChangeArrowheads="1"/>
          </p:cNvSpPr>
          <p:nvPr/>
        </p:nvSpPr>
        <p:spPr bwMode="auto">
          <a:xfrm>
            <a:off x="3590925" y="5224463"/>
            <a:ext cx="1960563" cy="654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8" tIns="55220" rIns="81638" bIns="40819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Corrige erros dos</a:t>
            </a:r>
          </a:p>
          <a:p>
            <a:pPr algn="ctr" defTabSz="407526" eaLnBrk="1">
              <a:spcAft>
                <a:spcPct val="0"/>
              </a:spcAft>
              <a:defRPr/>
            </a:pPr>
            <a:r>
              <a:rPr lang="pt-BR" sz="1633" smtClean="0"/>
              <a:t>dados da pilha</a:t>
            </a:r>
          </a:p>
        </p:txBody>
      </p:sp>
      <p:cxnSp>
        <p:nvCxnSpPr>
          <p:cNvPr id="72723" name="AutoShape 18"/>
          <p:cNvCxnSpPr>
            <a:cxnSpLocks noChangeShapeType="1"/>
            <a:stCxn id="72711" idx="2"/>
            <a:endCxn id="72722" idx="0"/>
          </p:cNvCxnSpPr>
          <p:nvPr/>
        </p:nvCxnSpPr>
        <p:spPr bwMode="auto">
          <a:xfrm>
            <a:off x="4572000" y="4408488"/>
            <a:ext cx="1588" cy="8159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724" name="AutoShape 19"/>
          <p:cNvCxnSpPr>
            <a:cxnSpLocks noChangeShapeType="1"/>
            <a:stCxn id="72722" idx="3"/>
            <a:endCxn id="72712" idx="1"/>
          </p:cNvCxnSpPr>
          <p:nvPr/>
        </p:nvCxnSpPr>
        <p:spPr bwMode="auto">
          <a:xfrm>
            <a:off x="5551488" y="5551488"/>
            <a:ext cx="65405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Falhas observadas com o sistema de correção/detecção desligado</a:t>
            </a:r>
          </a:p>
        </p:txBody>
      </p:sp>
      <p:grpSp>
        <p:nvGrpSpPr>
          <p:cNvPr id="96259" name="Grupo 1"/>
          <p:cNvGrpSpPr>
            <a:grpSpLocks/>
          </p:cNvGrpSpPr>
          <p:nvPr/>
        </p:nvGrpSpPr>
        <p:grpSpPr bwMode="auto">
          <a:xfrm>
            <a:off x="784225" y="1758950"/>
            <a:ext cx="7577138" cy="4910138"/>
            <a:chOff x="979488" y="1522413"/>
            <a:chExt cx="7577137" cy="4909928"/>
          </a:xfrm>
        </p:grpSpPr>
        <p:sp>
          <p:nvSpPr>
            <p:cNvPr id="72" name="Retângulo 71"/>
            <p:cNvSpPr/>
            <p:nvPr/>
          </p:nvSpPr>
          <p:spPr>
            <a:xfrm>
              <a:off x="987426" y="1565274"/>
              <a:ext cx="7489824" cy="479404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6261" name="AutoShape 2"/>
            <p:cNvSpPr>
              <a:spLocks noChangeArrowheads="1"/>
            </p:cNvSpPr>
            <p:nvPr/>
          </p:nvSpPr>
          <p:spPr bwMode="auto">
            <a:xfrm>
              <a:off x="5741988" y="2249488"/>
              <a:ext cx="2722562" cy="685800"/>
            </a:xfrm>
            <a:prstGeom prst="roundRect">
              <a:avLst>
                <a:gd name="adj" fmla="val 208"/>
              </a:avLst>
            </a:prstGeom>
            <a:solidFill>
              <a:srgbClr val="33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2" name="AutoShape 3"/>
            <p:cNvSpPr>
              <a:spLocks noChangeArrowheads="1"/>
            </p:cNvSpPr>
            <p:nvPr/>
          </p:nvSpPr>
          <p:spPr bwMode="auto">
            <a:xfrm>
              <a:off x="5741988" y="2933700"/>
              <a:ext cx="1360487" cy="342900"/>
            </a:xfrm>
            <a:prstGeom prst="roundRect">
              <a:avLst>
                <a:gd name="adj" fmla="val 417"/>
              </a:avLst>
            </a:prstGeom>
            <a:solidFill>
              <a:srgbClr val="33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3" name="AutoShape 4"/>
            <p:cNvSpPr>
              <a:spLocks noChangeArrowheads="1"/>
            </p:cNvSpPr>
            <p:nvPr/>
          </p:nvSpPr>
          <p:spPr bwMode="auto">
            <a:xfrm>
              <a:off x="7102475" y="2933700"/>
              <a:ext cx="1360488" cy="342900"/>
            </a:xfrm>
            <a:prstGeom prst="roundRect">
              <a:avLst>
                <a:gd name="adj" fmla="val 417"/>
              </a:avLst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4" name="AutoShape 5"/>
            <p:cNvSpPr>
              <a:spLocks noChangeArrowheads="1"/>
            </p:cNvSpPr>
            <p:nvPr/>
          </p:nvSpPr>
          <p:spPr bwMode="auto">
            <a:xfrm>
              <a:off x="5741988" y="3276600"/>
              <a:ext cx="1020762" cy="342900"/>
            </a:xfrm>
            <a:prstGeom prst="roundRect">
              <a:avLst>
                <a:gd name="adj" fmla="val 417"/>
              </a:avLst>
            </a:prstGeom>
            <a:solidFill>
              <a:srgbClr val="33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5" name="AutoShape 6"/>
            <p:cNvSpPr>
              <a:spLocks noChangeArrowheads="1"/>
            </p:cNvSpPr>
            <p:nvPr/>
          </p:nvSpPr>
          <p:spPr bwMode="auto">
            <a:xfrm>
              <a:off x="6762750" y="3276600"/>
              <a:ext cx="339725" cy="342900"/>
            </a:xfrm>
            <a:prstGeom prst="roundRect">
              <a:avLst>
                <a:gd name="adj" fmla="val 421"/>
              </a:avLst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6" name="AutoShape 7"/>
            <p:cNvSpPr>
              <a:spLocks noChangeArrowheads="1"/>
            </p:cNvSpPr>
            <p:nvPr/>
          </p:nvSpPr>
          <p:spPr bwMode="auto">
            <a:xfrm>
              <a:off x="7102475" y="3276600"/>
              <a:ext cx="681038" cy="342900"/>
            </a:xfrm>
            <a:prstGeom prst="roundRect">
              <a:avLst>
                <a:gd name="adj" fmla="val 417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7" name="AutoShape 8"/>
            <p:cNvSpPr>
              <a:spLocks noChangeArrowheads="1"/>
            </p:cNvSpPr>
            <p:nvPr/>
          </p:nvSpPr>
          <p:spPr bwMode="auto">
            <a:xfrm>
              <a:off x="7783513" y="3276600"/>
              <a:ext cx="679450" cy="342900"/>
            </a:xfrm>
            <a:prstGeom prst="roundRect">
              <a:avLst>
                <a:gd name="adj" fmla="val 417"/>
              </a:avLst>
            </a:prstGeom>
            <a:solidFill>
              <a:srgbClr val="33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8" name="AutoShape 9"/>
            <p:cNvSpPr>
              <a:spLocks noChangeArrowheads="1"/>
            </p:cNvSpPr>
            <p:nvPr/>
          </p:nvSpPr>
          <p:spPr bwMode="auto">
            <a:xfrm>
              <a:off x="5741988" y="3619500"/>
              <a:ext cx="2722562" cy="2054225"/>
            </a:xfrm>
            <a:prstGeom prst="roundRect">
              <a:avLst>
                <a:gd name="adj" fmla="val 69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69" name="AutoShape 10"/>
            <p:cNvSpPr>
              <a:spLocks noChangeArrowheads="1"/>
            </p:cNvSpPr>
            <p:nvPr/>
          </p:nvSpPr>
          <p:spPr bwMode="auto">
            <a:xfrm>
              <a:off x="5741988" y="5673725"/>
              <a:ext cx="2722562" cy="685800"/>
            </a:xfrm>
            <a:prstGeom prst="roundRect">
              <a:avLst>
                <a:gd name="adj" fmla="val 208"/>
              </a:avLst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6270" name="Line 11"/>
            <p:cNvSpPr>
              <a:spLocks noChangeShapeType="1"/>
            </p:cNvSpPr>
            <p:nvPr/>
          </p:nvSpPr>
          <p:spPr bwMode="auto">
            <a:xfrm>
              <a:off x="987425" y="1570038"/>
              <a:ext cx="7481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1" name="Line 12"/>
            <p:cNvSpPr>
              <a:spLocks noChangeShapeType="1"/>
            </p:cNvSpPr>
            <p:nvPr/>
          </p:nvSpPr>
          <p:spPr bwMode="auto">
            <a:xfrm>
              <a:off x="5738813" y="1905000"/>
              <a:ext cx="27305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2" name="Line 13"/>
            <p:cNvSpPr>
              <a:spLocks noChangeShapeType="1"/>
            </p:cNvSpPr>
            <p:nvPr/>
          </p:nvSpPr>
          <p:spPr bwMode="auto">
            <a:xfrm>
              <a:off x="987425" y="2243138"/>
              <a:ext cx="7481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3" name="Line 14"/>
            <p:cNvSpPr>
              <a:spLocks noChangeShapeType="1"/>
            </p:cNvSpPr>
            <p:nvPr/>
          </p:nvSpPr>
          <p:spPr bwMode="auto">
            <a:xfrm>
              <a:off x="987425" y="2593975"/>
              <a:ext cx="74818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4" name="Line 15"/>
            <p:cNvSpPr>
              <a:spLocks noChangeShapeType="1"/>
            </p:cNvSpPr>
            <p:nvPr/>
          </p:nvSpPr>
          <p:spPr bwMode="auto">
            <a:xfrm>
              <a:off x="987425" y="2928938"/>
              <a:ext cx="7481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5" name="Line 16"/>
            <p:cNvSpPr>
              <a:spLocks noChangeShapeType="1"/>
            </p:cNvSpPr>
            <p:nvPr/>
          </p:nvSpPr>
          <p:spPr bwMode="auto">
            <a:xfrm>
              <a:off x="987425" y="3279775"/>
              <a:ext cx="74818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6" name="Line 17"/>
            <p:cNvSpPr>
              <a:spLocks noChangeShapeType="1"/>
            </p:cNvSpPr>
            <p:nvPr/>
          </p:nvSpPr>
          <p:spPr bwMode="auto">
            <a:xfrm>
              <a:off x="987425" y="3616325"/>
              <a:ext cx="74818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7" name="Line 18"/>
            <p:cNvSpPr>
              <a:spLocks noChangeShapeType="1"/>
            </p:cNvSpPr>
            <p:nvPr/>
          </p:nvSpPr>
          <p:spPr bwMode="auto">
            <a:xfrm>
              <a:off x="987425" y="3967163"/>
              <a:ext cx="7481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8" name="Line 19"/>
            <p:cNvSpPr>
              <a:spLocks noChangeShapeType="1"/>
            </p:cNvSpPr>
            <p:nvPr/>
          </p:nvSpPr>
          <p:spPr bwMode="auto">
            <a:xfrm>
              <a:off x="987425" y="4303713"/>
              <a:ext cx="7481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79" name="Line 20"/>
            <p:cNvSpPr>
              <a:spLocks noChangeShapeType="1"/>
            </p:cNvSpPr>
            <p:nvPr/>
          </p:nvSpPr>
          <p:spPr bwMode="auto">
            <a:xfrm>
              <a:off x="987425" y="4640263"/>
              <a:ext cx="7481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0" name="Line 21"/>
            <p:cNvSpPr>
              <a:spLocks noChangeShapeType="1"/>
            </p:cNvSpPr>
            <p:nvPr/>
          </p:nvSpPr>
          <p:spPr bwMode="auto">
            <a:xfrm>
              <a:off x="987425" y="4989513"/>
              <a:ext cx="7481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1" name="Line 22"/>
            <p:cNvSpPr>
              <a:spLocks noChangeShapeType="1"/>
            </p:cNvSpPr>
            <p:nvPr/>
          </p:nvSpPr>
          <p:spPr bwMode="auto">
            <a:xfrm>
              <a:off x="987425" y="5327650"/>
              <a:ext cx="7481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2" name="Line 23"/>
            <p:cNvSpPr>
              <a:spLocks noChangeShapeType="1"/>
            </p:cNvSpPr>
            <p:nvPr/>
          </p:nvSpPr>
          <p:spPr bwMode="auto">
            <a:xfrm>
              <a:off x="987425" y="5676900"/>
              <a:ext cx="74818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3" name="Line 24"/>
            <p:cNvSpPr>
              <a:spLocks noChangeShapeType="1"/>
            </p:cNvSpPr>
            <p:nvPr/>
          </p:nvSpPr>
          <p:spPr bwMode="auto">
            <a:xfrm>
              <a:off x="987425" y="6013450"/>
              <a:ext cx="74818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4" name="Freeform 25"/>
            <p:cNvSpPr>
              <a:spLocks noChangeArrowheads="1"/>
            </p:cNvSpPr>
            <p:nvPr/>
          </p:nvSpPr>
          <p:spPr bwMode="auto">
            <a:xfrm>
              <a:off x="987425" y="1570038"/>
              <a:ext cx="7481888" cy="4795837"/>
            </a:xfrm>
            <a:custGeom>
              <a:avLst/>
              <a:gdLst>
                <a:gd name="T0" fmla="*/ 2147483646 w 22910"/>
                <a:gd name="T1" fmla="*/ 2147483646 h 14685"/>
                <a:gd name="T2" fmla="*/ 0 w 22910"/>
                <a:gd name="T3" fmla="*/ 2147483646 h 14685"/>
                <a:gd name="T4" fmla="*/ 0 w 22910"/>
                <a:gd name="T5" fmla="*/ 0 h 146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910" h="14685">
                  <a:moveTo>
                    <a:pt x="22909" y="14684"/>
                  </a:moveTo>
                  <a:lnTo>
                    <a:pt x="0" y="14684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5" name="Line 26"/>
            <p:cNvSpPr>
              <a:spLocks noChangeShapeType="1"/>
            </p:cNvSpPr>
            <p:nvPr/>
          </p:nvSpPr>
          <p:spPr bwMode="auto">
            <a:xfrm flipV="1">
              <a:off x="1727200" y="1568450"/>
              <a:ext cx="1588" cy="4797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6" name="Line 27"/>
            <p:cNvSpPr>
              <a:spLocks noChangeShapeType="1"/>
            </p:cNvSpPr>
            <p:nvPr/>
          </p:nvSpPr>
          <p:spPr bwMode="auto">
            <a:xfrm flipV="1">
              <a:off x="5738813" y="1568450"/>
              <a:ext cx="1587" cy="4797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7" name="Line 28"/>
            <p:cNvSpPr>
              <a:spLocks noChangeShapeType="1"/>
            </p:cNvSpPr>
            <p:nvPr/>
          </p:nvSpPr>
          <p:spPr bwMode="auto">
            <a:xfrm flipV="1">
              <a:off x="6080125" y="1905000"/>
              <a:ext cx="1588" cy="4460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8" name="Line 29"/>
            <p:cNvSpPr>
              <a:spLocks noChangeShapeType="1"/>
            </p:cNvSpPr>
            <p:nvPr/>
          </p:nvSpPr>
          <p:spPr bwMode="auto">
            <a:xfrm flipV="1">
              <a:off x="6421438" y="1905000"/>
              <a:ext cx="1587" cy="4460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89" name="Line 30"/>
            <p:cNvSpPr>
              <a:spLocks noChangeShapeType="1"/>
            </p:cNvSpPr>
            <p:nvPr/>
          </p:nvSpPr>
          <p:spPr bwMode="auto">
            <a:xfrm flipV="1">
              <a:off x="6762750" y="1905000"/>
              <a:ext cx="1588" cy="4460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90" name="Line 31"/>
            <p:cNvSpPr>
              <a:spLocks noChangeShapeType="1"/>
            </p:cNvSpPr>
            <p:nvPr/>
          </p:nvSpPr>
          <p:spPr bwMode="auto">
            <a:xfrm flipV="1">
              <a:off x="7104063" y="1905000"/>
              <a:ext cx="1587" cy="4460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91" name="Line 32"/>
            <p:cNvSpPr>
              <a:spLocks noChangeShapeType="1"/>
            </p:cNvSpPr>
            <p:nvPr/>
          </p:nvSpPr>
          <p:spPr bwMode="auto">
            <a:xfrm flipV="1">
              <a:off x="7445375" y="1905000"/>
              <a:ext cx="1588" cy="4460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92" name="Line 33"/>
            <p:cNvSpPr>
              <a:spLocks noChangeShapeType="1"/>
            </p:cNvSpPr>
            <p:nvPr/>
          </p:nvSpPr>
          <p:spPr bwMode="auto">
            <a:xfrm flipV="1">
              <a:off x="7788275" y="1905000"/>
              <a:ext cx="0" cy="4460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93" name="Line 34"/>
            <p:cNvSpPr>
              <a:spLocks noChangeShapeType="1"/>
            </p:cNvSpPr>
            <p:nvPr/>
          </p:nvSpPr>
          <p:spPr bwMode="auto">
            <a:xfrm flipV="1">
              <a:off x="8129588" y="1905000"/>
              <a:ext cx="0" cy="4460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94" name="Line 35"/>
            <p:cNvSpPr>
              <a:spLocks noChangeShapeType="1"/>
            </p:cNvSpPr>
            <p:nvPr/>
          </p:nvSpPr>
          <p:spPr bwMode="auto">
            <a:xfrm flipV="1">
              <a:off x="8469313" y="1568450"/>
              <a:ext cx="0" cy="4797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557" name="Text Box 36"/>
            <p:cNvSpPr txBox="1">
              <a:spLocks noChangeArrowheads="1"/>
            </p:cNvSpPr>
            <p:nvPr/>
          </p:nvSpPr>
          <p:spPr bwMode="auto">
            <a:xfrm>
              <a:off x="979488" y="1693856"/>
              <a:ext cx="83026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Byte</a:t>
              </a:r>
            </a:p>
          </p:txBody>
        </p:sp>
        <p:sp>
          <p:nvSpPr>
            <p:cNvPr id="107558" name="Text Box 37"/>
            <p:cNvSpPr txBox="1">
              <a:spLocks noChangeArrowheads="1"/>
            </p:cNvSpPr>
            <p:nvPr/>
          </p:nvSpPr>
          <p:spPr bwMode="auto">
            <a:xfrm>
              <a:off x="3076576" y="1693856"/>
              <a:ext cx="1395412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Descrição</a:t>
              </a:r>
            </a:p>
          </p:txBody>
        </p:sp>
        <p:sp>
          <p:nvSpPr>
            <p:cNvPr id="107559" name="Text Box 38"/>
            <p:cNvSpPr txBox="1">
              <a:spLocks noChangeArrowheads="1"/>
            </p:cNvSpPr>
            <p:nvPr/>
          </p:nvSpPr>
          <p:spPr bwMode="auto">
            <a:xfrm>
              <a:off x="6816725" y="1522413"/>
              <a:ext cx="644525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Bit</a:t>
              </a:r>
            </a:p>
          </p:txBody>
        </p:sp>
        <p:sp>
          <p:nvSpPr>
            <p:cNvPr id="107560" name="Text Box 39"/>
            <p:cNvSpPr txBox="1">
              <a:spLocks noChangeArrowheads="1"/>
            </p:cNvSpPr>
            <p:nvPr/>
          </p:nvSpPr>
          <p:spPr bwMode="auto">
            <a:xfrm>
              <a:off x="5770562" y="1873236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7</a:t>
              </a:r>
            </a:p>
          </p:txBody>
        </p:sp>
        <p:sp>
          <p:nvSpPr>
            <p:cNvPr id="107561" name="Text Box 40"/>
            <p:cNvSpPr txBox="1">
              <a:spLocks noChangeArrowheads="1"/>
            </p:cNvSpPr>
            <p:nvPr/>
          </p:nvSpPr>
          <p:spPr bwMode="auto">
            <a:xfrm>
              <a:off x="6110287" y="1873236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6</a:t>
              </a:r>
            </a:p>
          </p:txBody>
        </p:sp>
        <p:sp>
          <p:nvSpPr>
            <p:cNvPr id="107562" name="Text Box 41"/>
            <p:cNvSpPr txBox="1">
              <a:spLocks noChangeArrowheads="1"/>
            </p:cNvSpPr>
            <p:nvPr/>
          </p:nvSpPr>
          <p:spPr bwMode="auto">
            <a:xfrm>
              <a:off x="6451600" y="1873236"/>
              <a:ext cx="404812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5</a:t>
              </a:r>
            </a:p>
          </p:txBody>
        </p:sp>
        <p:sp>
          <p:nvSpPr>
            <p:cNvPr id="107563" name="Text Box 42"/>
            <p:cNvSpPr txBox="1">
              <a:spLocks noChangeArrowheads="1"/>
            </p:cNvSpPr>
            <p:nvPr/>
          </p:nvSpPr>
          <p:spPr bwMode="auto">
            <a:xfrm>
              <a:off x="6791325" y="1873236"/>
              <a:ext cx="404812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4</a:t>
              </a:r>
            </a:p>
          </p:txBody>
        </p:sp>
        <p:sp>
          <p:nvSpPr>
            <p:cNvPr id="107564" name="Text Box 43"/>
            <p:cNvSpPr txBox="1">
              <a:spLocks noChangeArrowheads="1"/>
            </p:cNvSpPr>
            <p:nvPr/>
          </p:nvSpPr>
          <p:spPr bwMode="auto">
            <a:xfrm>
              <a:off x="7131050" y="1873236"/>
              <a:ext cx="404812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3</a:t>
              </a:r>
            </a:p>
          </p:txBody>
        </p:sp>
        <p:sp>
          <p:nvSpPr>
            <p:cNvPr id="107565" name="Text Box 44"/>
            <p:cNvSpPr txBox="1">
              <a:spLocks noChangeArrowheads="1"/>
            </p:cNvSpPr>
            <p:nvPr/>
          </p:nvSpPr>
          <p:spPr bwMode="auto">
            <a:xfrm>
              <a:off x="7472362" y="1873236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2</a:t>
              </a:r>
            </a:p>
          </p:txBody>
        </p:sp>
        <p:sp>
          <p:nvSpPr>
            <p:cNvPr id="107566" name="Text Box 45"/>
            <p:cNvSpPr txBox="1">
              <a:spLocks noChangeArrowheads="1"/>
            </p:cNvSpPr>
            <p:nvPr/>
          </p:nvSpPr>
          <p:spPr bwMode="auto">
            <a:xfrm>
              <a:off x="7812087" y="1873236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1</a:t>
              </a:r>
            </a:p>
          </p:txBody>
        </p:sp>
        <p:sp>
          <p:nvSpPr>
            <p:cNvPr id="107567" name="Text Box 46"/>
            <p:cNvSpPr txBox="1">
              <a:spLocks noChangeArrowheads="1"/>
            </p:cNvSpPr>
            <p:nvPr/>
          </p:nvSpPr>
          <p:spPr bwMode="auto">
            <a:xfrm>
              <a:off x="8151812" y="1873236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0</a:t>
              </a:r>
            </a:p>
          </p:txBody>
        </p:sp>
        <p:sp>
          <p:nvSpPr>
            <p:cNvPr id="107568" name="Text Box 47"/>
            <p:cNvSpPr txBox="1">
              <a:spLocks noChangeArrowheads="1"/>
            </p:cNvSpPr>
            <p:nvPr/>
          </p:nvSpPr>
          <p:spPr bwMode="auto">
            <a:xfrm>
              <a:off x="1179513" y="2208184"/>
              <a:ext cx="404813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0</a:t>
              </a:r>
            </a:p>
          </p:txBody>
        </p:sp>
        <p:sp>
          <p:nvSpPr>
            <p:cNvPr id="107569" name="Text Box 48"/>
            <p:cNvSpPr txBox="1">
              <a:spLocks noChangeArrowheads="1"/>
            </p:cNvSpPr>
            <p:nvPr/>
          </p:nvSpPr>
          <p:spPr bwMode="auto">
            <a:xfrm>
              <a:off x="1751013" y="2208184"/>
              <a:ext cx="1611313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CRC (alto)</a:t>
              </a:r>
            </a:p>
          </p:txBody>
        </p:sp>
        <p:sp>
          <p:nvSpPr>
            <p:cNvPr id="107570" name="Text Box 49"/>
            <p:cNvSpPr txBox="1">
              <a:spLocks noChangeArrowheads="1"/>
            </p:cNvSpPr>
            <p:nvPr/>
          </p:nvSpPr>
          <p:spPr bwMode="auto">
            <a:xfrm>
              <a:off x="1179513" y="2551069"/>
              <a:ext cx="404813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1</a:t>
              </a:r>
            </a:p>
          </p:txBody>
        </p:sp>
        <p:sp>
          <p:nvSpPr>
            <p:cNvPr id="107571" name="Text Box 50"/>
            <p:cNvSpPr txBox="1">
              <a:spLocks noChangeArrowheads="1"/>
            </p:cNvSpPr>
            <p:nvPr/>
          </p:nvSpPr>
          <p:spPr bwMode="auto">
            <a:xfrm>
              <a:off x="1751013" y="2551069"/>
              <a:ext cx="1800225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CRC (baixo)</a:t>
              </a:r>
            </a:p>
          </p:txBody>
        </p:sp>
        <p:sp>
          <p:nvSpPr>
            <p:cNvPr id="107572" name="Text Box 51"/>
            <p:cNvSpPr txBox="1">
              <a:spLocks noChangeArrowheads="1"/>
            </p:cNvSpPr>
            <p:nvPr/>
          </p:nvSpPr>
          <p:spPr bwMode="auto">
            <a:xfrm>
              <a:off x="1179513" y="2893954"/>
              <a:ext cx="404813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2</a:t>
              </a:r>
            </a:p>
          </p:txBody>
        </p:sp>
        <p:sp>
          <p:nvSpPr>
            <p:cNvPr id="107573" name="Text Box 52"/>
            <p:cNvSpPr txBox="1">
              <a:spLocks noChangeArrowheads="1"/>
            </p:cNvSpPr>
            <p:nvPr/>
          </p:nvSpPr>
          <p:spPr bwMode="auto">
            <a:xfrm>
              <a:off x="1751013" y="2893954"/>
              <a:ext cx="1473200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Paginação</a:t>
              </a:r>
            </a:p>
          </p:txBody>
        </p:sp>
        <p:sp>
          <p:nvSpPr>
            <p:cNvPr id="107574" name="Text Box 53"/>
            <p:cNvSpPr txBox="1">
              <a:spLocks noChangeArrowheads="1"/>
            </p:cNvSpPr>
            <p:nvPr/>
          </p:nvSpPr>
          <p:spPr bwMode="auto">
            <a:xfrm>
              <a:off x="1179513" y="3236840"/>
              <a:ext cx="404813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3</a:t>
              </a:r>
            </a:p>
          </p:txBody>
        </p:sp>
        <p:sp>
          <p:nvSpPr>
            <p:cNvPr id="107575" name="Text Box 54"/>
            <p:cNvSpPr txBox="1">
              <a:spLocks noChangeArrowheads="1"/>
            </p:cNvSpPr>
            <p:nvPr/>
          </p:nvSpPr>
          <p:spPr bwMode="auto">
            <a:xfrm>
              <a:off x="1751013" y="3236840"/>
              <a:ext cx="863600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CCR</a:t>
              </a:r>
            </a:p>
          </p:txBody>
        </p:sp>
        <p:sp>
          <p:nvSpPr>
            <p:cNvPr id="107576" name="Text Box 55"/>
            <p:cNvSpPr txBox="1">
              <a:spLocks noChangeArrowheads="1"/>
            </p:cNvSpPr>
            <p:nvPr/>
          </p:nvSpPr>
          <p:spPr bwMode="auto">
            <a:xfrm>
              <a:off x="1179513" y="3578138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4</a:t>
              </a:r>
            </a:p>
          </p:txBody>
        </p:sp>
        <p:sp>
          <p:nvSpPr>
            <p:cNvPr id="107577" name="Text Box 56"/>
            <p:cNvSpPr txBox="1">
              <a:spLocks noChangeArrowheads="1"/>
            </p:cNvSpPr>
            <p:nvPr/>
          </p:nvSpPr>
          <p:spPr bwMode="auto">
            <a:xfrm>
              <a:off x="1751013" y="3578138"/>
              <a:ext cx="1997075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Acumulador B</a:t>
              </a:r>
            </a:p>
          </p:txBody>
        </p:sp>
        <p:sp>
          <p:nvSpPr>
            <p:cNvPr id="107578" name="Text Box 57"/>
            <p:cNvSpPr txBox="1">
              <a:spLocks noChangeArrowheads="1"/>
            </p:cNvSpPr>
            <p:nvPr/>
          </p:nvSpPr>
          <p:spPr bwMode="auto">
            <a:xfrm>
              <a:off x="1179513" y="3921023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5</a:t>
              </a:r>
            </a:p>
          </p:txBody>
        </p:sp>
        <p:sp>
          <p:nvSpPr>
            <p:cNvPr id="107579" name="Text Box 58"/>
            <p:cNvSpPr txBox="1">
              <a:spLocks noChangeArrowheads="1"/>
            </p:cNvSpPr>
            <p:nvPr/>
          </p:nvSpPr>
          <p:spPr bwMode="auto">
            <a:xfrm>
              <a:off x="1751013" y="3921023"/>
              <a:ext cx="2009775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Acumulador A</a:t>
              </a:r>
            </a:p>
          </p:txBody>
        </p:sp>
        <p:sp>
          <p:nvSpPr>
            <p:cNvPr id="107580" name="Text Box 59"/>
            <p:cNvSpPr txBox="1">
              <a:spLocks noChangeArrowheads="1"/>
            </p:cNvSpPr>
            <p:nvPr/>
          </p:nvSpPr>
          <p:spPr bwMode="auto">
            <a:xfrm>
              <a:off x="1179513" y="4262321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6</a:t>
              </a:r>
            </a:p>
          </p:txBody>
        </p:sp>
        <p:sp>
          <p:nvSpPr>
            <p:cNvPr id="107581" name="Text Box 60"/>
            <p:cNvSpPr txBox="1">
              <a:spLocks noChangeArrowheads="1"/>
            </p:cNvSpPr>
            <p:nvPr/>
          </p:nvSpPr>
          <p:spPr bwMode="auto">
            <a:xfrm>
              <a:off x="1751013" y="4262321"/>
              <a:ext cx="2611438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Indexador IX (alto)</a:t>
              </a:r>
            </a:p>
          </p:txBody>
        </p:sp>
        <p:sp>
          <p:nvSpPr>
            <p:cNvPr id="107582" name="Text Box 61"/>
            <p:cNvSpPr txBox="1">
              <a:spLocks noChangeArrowheads="1"/>
            </p:cNvSpPr>
            <p:nvPr/>
          </p:nvSpPr>
          <p:spPr bwMode="auto">
            <a:xfrm>
              <a:off x="1179513" y="4605206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7</a:t>
              </a:r>
            </a:p>
          </p:txBody>
        </p:sp>
        <p:sp>
          <p:nvSpPr>
            <p:cNvPr id="107583" name="Text Box 62"/>
            <p:cNvSpPr txBox="1">
              <a:spLocks noChangeArrowheads="1"/>
            </p:cNvSpPr>
            <p:nvPr/>
          </p:nvSpPr>
          <p:spPr bwMode="auto">
            <a:xfrm>
              <a:off x="1751013" y="4605206"/>
              <a:ext cx="2800350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Indexador IX (baixo)</a:t>
              </a:r>
            </a:p>
          </p:txBody>
        </p:sp>
        <p:sp>
          <p:nvSpPr>
            <p:cNvPr id="107584" name="Text Box 63"/>
            <p:cNvSpPr txBox="1">
              <a:spLocks noChangeArrowheads="1"/>
            </p:cNvSpPr>
            <p:nvPr/>
          </p:nvSpPr>
          <p:spPr bwMode="auto">
            <a:xfrm>
              <a:off x="1179513" y="4949679"/>
              <a:ext cx="404813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8</a:t>
              </a:r>
            </a:p>
          </p:txBody>
        </p:sp>
        <p:sp>
          <p:nvSpPr>
            <p:cNvPr id="107585" name="Text Box 64"/>
            <p:cNvSpPr txBox="1">
              <a:spLocks noChangeArrowheads="1"/>
            </p:cNvSpPr>
            <p:nvPr/>
          </p:nvSpPr>
          <p:spPr bwMode="auto">
            <a:xfrm>
              <a:off x="1751013" y="4949679"/>
              <a:ext cx="2611438" cy="457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Indexador IY (alto)</a:t>
              </a:r>
            </a:p>
          </p:txBody>
        </p:sp>
        <p:sp>
          <p:nvSpPr>
            <p:cNvPr id="107586" name="Text Box 65"/>
            <p:cNvSpPr txBox="1">
              <a:spLocks noChangeArrowheads="1"/>
            </p:cNvSpPr>
            <p:nvPr/>
          </p:nvSpPr>
          <p:spPr bwMode="auto">
            <a:xfrm>
              <a:off x="1179513" y="5292565"/>
              <a:ext cx="404813" cy="455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2177">
                  <a:solidFill>
                    <a:srgbClr val="000000"/>
                  </a:solidFill>
                  <a:latin typeface="CMU Serif" panose="02000603000000000000" pitchFamily="50" charset="0"/>
                </a:rPr>
                <a:t>9</a:t>
              </a:r>
            </a:p>
          </p:txBody>
        </p:sp>
        <p:sp>
          <p:nvSpPr>
            <p:cNvPr id="107587" name="Text Box 66"/>
            <p:cNvSpPr txBox="1">
              <a:spLocks noChangeArrowheads="1"/>
            </p:cNvSpPr>
            <p:nvPr/>
          </p:nvSpPr>
          <p:spPr bwMode="auto">
            <a:xfrm>
              <a:off x="1751013" y="5292565"/>
              <a:ext cx="2800350" cy="455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Indexador IY (baixo)</a:t>
              </a:r>
            </a:p>
          </p:txBody>
        </p:sp>
        <p:sp>
          <p:nvSpPr>
            <p:cNvPr id="107588" name="Text Box 67"/>
            <p:cNvSpPr txBox="1">
              <a:spLocks noChangeArrowheads="1"/>
            </p:cNvSpPr>
            <p:nvPr/>
          </p:nvSpPr>
          <p:spPr bwMode="auto">
            <a:xfrm>
              <a:off x="1108076" y="5633862"/>
              <a:ext cx="539750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10</a:t>
              </a:r>
            </a:p>
          </p:txBody>
        </p:sp>
        <p:sp>
          <p:nvSpPr>
            <p:cNvPr id="107589" name="Text Box 68"/>
            <p:cNvSpPr txBox="1">
              <a:spLocks noChangeArrowheads="1"/>
            </p:cNvSpPr>
            <p:nvPr/>
          </p:nvSpPr>
          <p:spPr bwMode="auto">
            <a:xfrm>
              <a:off x="1751013" y="5633862"/>
              <a:ext cx="3763963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Contador de Programa (alto)</a:t>
              </a:r>
            </a:p>
          </p:txBody>
        </p:sp>
        <p:sp>
          <p:nvSpPr>
            <p:cNvPr id="107590" name="Text Box 69"/>
            <p:cNvSpPr txBox="1">
              <a:spLocks noChangeArrowheads="1"/>
            </p:cNvSpPr>
            <p:nvPr/>
          </p:nvSpPr>
          <p:spPr bwMode="auto">
            <a:xfrm>
              <a:off x="1108076" y="5976747"/>
              <a:ext cx="539750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11</a:t>
              </a:r>
            </a:p>
          </p:txBody>
        </p:sp>
        <p:sp>
          <p:nvSpPr>
            <p:cNvPr id="107591" name="Text Box 70"/>
            <p:cNvSpPr txBox="1">
              <a:spLocks noChangeArrowheads="1"/>
            </p:cNvSpPr>
            <p:nvPr/>
          </p:nvSpPr>
          <p:spPr bwMode="auto">
            <a:xfrm>
              <a:off x="1751013" y="5976747"/>
              <a:ext cx="3951287" cy="45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35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2177" smtClean="0">
                  <a:latin typeface="CMU Serif" panose="02000603000000000000" pitchFamily="50" charset="0"/>
                </a:rPr>
                <a:t>Contador de Programa (baixo)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790574" y="2483370"/>
            <a:ext cx="7486651" cy="678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368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257800" y="5126038"/>
            <a:ext cx="3754438" cy="1631950"/>
            <a:chOff x="3651" y="3560"/>
            <a:chExt cx="2607" cy="11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1" y="3560"/>
              <a:ext cx="2607" cy="11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64" y="3951"/>
              <a:ext cx="112" cy="11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764" y="4178"/>
              <a:ext cx="112" cy="112"/>
            </a:xfrm>
            <a:prstGeom prst="rect">
              <a:avLst/>
            </a:prstGeom>
            <a:solidFill>
              <a:srgbClr val="3DEB3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764" y="4405"/>
              <a:ext cx="112" cy="11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78" y="3899"/>
              <a:ext cx="14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Resposta do sistema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78" y="4127"/>
              <a:ext cx="125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dirty="0" smtClean="0"/>
                <a:t>Referencia</a:t>
              </a:r>
              <a:endParaRPr lang="pt-BR" sz="1633" dirty="0" smtClean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8" y="4362"/>
              <a:ext cx="11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Ação de controle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79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5257800" y="5126038"/>
            <a:ext cx="3754438" cy="1631950"/>
            <a:chOff x="3651" y="3560"/>
            <a:chExt cx="2607" cy="113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651" y="3560"/>
              <a:ext cx="2607" cy="11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764" y="3951"/>
              <a:ext cx="112" cy="11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764" y="4178"/>
              <a:ext cx="112" cy="112"/>
            </a:xfrm>
            <a:prstGeom prst="rect">
              <a:avLst/>
            </a:prstGeom>
            <a:solidFill>
              <a:srgbClr val="3DEB3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3764" y="4405"/>
              <a:ext cx="112" cy="11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878" y="3899"/>
              <a:ext cx="14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Resposta do sistema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878" y="4127"/>
              <a:ext cx="125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dirty="0" smtClean="0"/>
                <a:t>Referencia</a:t>
              </a:r>
              <a:endParaRPr lang="pt-BR" sz="1633" dirty="0" smtClean="0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878" y="4362"/>
              <a:ext cx="11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Ação de controle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377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257800" y="5126038"/>
            <a:ext cx="3754438" cy="1631950"/>
            <a:chOff x="3651" y="3560"/>
            <a:chExt cx="2607" cy="11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1" y="3560"/>
              <a:ext cx="2607" cy="11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64" y="3724"/>
              <a:ext cx="112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64" y="3951"/>
              <a:ext cx="112" cy="11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764" y="4178"/>
              <a:ext cx="112" cy="112"/>
            </a:xfrm>
            <a:prstGeom prst="rect">
              <a:avLst/>
            </a:prstGeom>
            <a:solidFill>
              <a:srgbClr val="3DEB3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764" y="4405"/>
              <a:ext cx="112" cy="11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78" y="3674"/>
              <a:ext cx="229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Comando para simulação de falha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78" y="3899"/>
              <a:ext cx="14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Resposta do sistema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78" y="4127"/>
              <a:ext cx="125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Troca de contexto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8" y="4362"/>
              <a:ext cx="11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Ação de controle</a:t>
              </a:r>
            </a:p>
          </p:txBody>
        </p:sp>
      </p:grpSp>
      <p:cxnSp>
        <p:nvCxnSpPr>
          <p:cNvPr id="14" name="Conector reto 13"/>
          <p:cNvCxnSpPr/>
          <p:nvPr/>
        </p:nvCxnSpPr>
        <p:spPr>
          <a:xfrm flipV="1">
            <a:off x="4427984" y="4797152"/>
            <a:ext cx="0" cy="565108"/>
          </a:xfrm>
          <a:prstGeom prst="line">
            <a:avLst/>
          </a:prstGeom>
          <a:ln w="38100">
            <a:solidFill>
              <a:srgbClr val="DB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43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257800" y="5126038"/>
            <a:ext cx="3754438" cy="1631950"/>
            <a:chOff x="3651" y="3560"/>
            <a:chExt cx="2607" cy="11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1" y="3560"/>
              <a:ext cx="2607" cy="11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64" y="3724"/>
              <a:ext cx="112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64" y="3951"/>
              <a:ext cx="112" cy="11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764" y="4178"/>
              <a:ext cx="112" cy="112"/>
            </a:xfrm>
            <a:prstGeom prst="rect">
              <a:avLst/>
            </a:prstGeom>
            <a:solidFill>
              <a:srgbClr val="3DEB3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764" y="4405"/>
              <a:ext cx="112" cy="11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78" y="3674"/>
              <a:ext cx="229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Comando para simulação de falha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78" y="3899"/>
              <a:ext cx="14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Resposta do sistema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78" y="4127"/>
              <a:ext cx="125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Troca de contexto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8" y="4362"/>
              <a:ext cx="11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Ação de controle</a:t>
              </a:r>
            </a:p>
          </p:txBody>
        </p:sp>
      </p:grpSp>
      <p:cxnSp>
        <p:nvCxnSpPr>
          <p:cNvPr id="15" name="Conector reto 14"/>
          <p:cNvCxnSpPr/>
          <p:nvPr/>
        </p:nvCxnSpPr>
        <p:spPr>
          <a:xfrm flipV="1">
            <a:off x="4427984" y="4797152"/>
            <a:ext cx="0" cy="565108"/>
          </a:xfrm>
          <a:prstGeom prst="line">
            <a:avLst/>
          </a:prstGeom>
          <a:ln w="38100">
            <a:solidFill>
              <a:srgbClr val="DB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95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257800" y="5126038"/>
            <a:ext cx="3754438" cy="1631950"/>
            <a:chOff x="3651" y="3560"/>
            <a:chExt cx="2607" cy="11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1" y="3560"/>
              <a:ext cx="2607" cy="11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64" y="3724"/>
              <a:ext cx="112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64" y="3951"/>
              <a:ext cx="112" cy="11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764" y="4178"/>
              <a:ext cx="112" cy="112"/>
            </a:xfrm>
            <a:prstGeom prst="rect">
              <a:avLst/>
            </a:prstGeom>
            <a:solidFill>
              <a:srgbClr val="3DEB3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764" y="4405"/>
              <a:ext cx="112" cy="11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78" y="3674"/>
              <a:ext cx="229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Comando para simulação de falha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78" y="3899"/>
              <a:ext cx="14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Resposta do sistema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78" y="4127"/>
              <a:ext cx="125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Troca de contexto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8" y="4362"/>
              <a:ext cx="11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Ação de controle</a:t>
              </a:r>
            </a:p>
          </p:txBody>
        </p:sp>
      </p:grpSp>
      <p:cxnSp>
        <p:nvCxnSpPr>
          <p:cNvPr id="15" name="Conector reto 14"/>
          <p:cNvCxnSpPr/>
          <p:nvPr/>
        </p:nvCxnSpPr>
        <p:spPr>
          <a:xfrm flipV="1">
            <a:off x="1920404" y="4722540"/>
            <a:ext cx="0" cy="565108"/>
          </a:xfrm>
          <a:prstGeom prst="line">
            <a:avLst/>
          </a:prstGeom>
          <a:ln w="38100">
            <a:solidFill>
              <a:srgbClr val="DB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2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257800" y="5126038"/>
            <a:ext cx="3754438" cy="1631950"/>
            <a:chOff x="3651" y="3560"/>
            <a:chExt cx="2607" cy="11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1" y="3560"/>
              <a:ext cx="2607" cy="11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64" y="3724"/>
              <a:ext cx="112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64" y="3951"/>
              <a:ext cx="112" cy="11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764" y="4178"/>
              <a:ext cx="112" cy="112"/>
            </a:xfrm>
            <a:prstGeom prst="rect">
              <a:avLst/>
            </a:prstGeom>
            <a:solidFill>
              <a:srgbClr val="3DEB3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764" y="4405"/>
              <a:ext cx="112" cy="11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78" y="3674"/>
              <a:ext cx="229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Comando para simulação de falha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78" y="3899"/>
              <a:ext cx="14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Resposta do sistema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78" y="4127"/>
              <a:ext cx="125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Troca de contexto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8" y="4362"/>
              <a:ext cx="11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spcAft>
                  <a:spcPct val="0"/>
                </a:spcAft>
                <a:defRPr/>
              </a:pPr>
              <a:r>
                <a:rPr lang="pt-BR" sz="1633" smtClean="0"/>
                <a:t>Ação de controle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452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8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Motivação</a:t>
            </a:r>
          </a:p>
        </p:txBody>
      </p:sp>
      <p:sp>
        <p:nvSpPr>
          <p:cNvPr id="10243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Erro no firmware do controle de aceleração de um </a:t>
            </a:r>
            <a:r>
              <a:rPr lang="pt-BR" dirty="0" smtClean="0"/>
              <a:t>carro</a:t>
            </a:r>
            <a:endParaRPr lang="pt-BR" dirty="0" smtClean="0"/>
          </a:p>
          <a:p>
            <a:pPr lvl="1" eaLnBrk="1" hangingPunct="1"/>
            <a:r>
              <a:rPr lang="pt-BR" dirty="0" err="1" smtClean="0"/>
              <a:t>Stackoverflow</a:t>
            </a:r>
            <a:endParaRPr lang="pt-BR" dirty="0" smtClean="0"/>
          </a:p>
          <a:p>
            <a:pPr lvl="1" eaLnBrk="1" hangingPunct="1"/>
            <a:r>
              <a:rPr lang="pt-BR" dirty="0" smtClean="0"/>
              <a:t>Falta de backup (</a:t>
            </a:r>
            <a:r>
              <a:rPr lang="pt-BR" dirty="0" err="1" smtClean="0"/>
              <a:t>mirroring</a:t>
            </a:r>
            <a:r>
              <a:rPr lang="pt-BR" dirty="0" smtClean="0"/>
              <a:t>) das variáveis importantes</a:t>
            </a:r>
          </a:p>
          <a:p>
            <a:pPr lvl="1" eaLnBrk="1" hangingPunct="1"/>
            <a:r>
              <a:rPr lang="pt-BR" dirty="0" smtClean="0"/>
              <a:t>Ganho de causa na justiça Americana </a:t>
            </a:r>
            <a:r>
              <a:rPr lang="pt-BR" dirty="0" err="1" smtClean="0"/>
              <a:t>Nov</a:t>
            </a:r>
            <a:r>
              <a:rPr lang="pt-BR" dirty="0" smtClean="0"/>
              <a:t>/2013</a:t>
            </a:r>
          </a:p>
          <a:p>
            <a:pPr eaLnBrk="1" hangingPunct="1"/>
            <a:r>
              <a:rPr lang="pt-BR" dirty="0" err="1" smtClean="0"/>
              <a:t>Stuxnet</a:t>
            </a:r>
            <a:endParaRPr lang="pt-BR" dirty="0" smtClean="0"/>
          </a:p>
          <a:p>
            <a:pPr lvl="1" eaLnBrk="1" hangingPunct="1"/>
            <a:r>
              <a:rPr lang="pt-BR" dirty="0" smtClean="0"/>
              <a:t>Primeiro vírus direcionado a sistemas embarcados Detectado em 06/2010</a:t>
            </a:r>
          </a:p>
          <a:p>
            <a:pPr lvl="1" eaLnBrk="1" hangingPunct="1"/>
            <a:r>
              <a:rPr lang="pt-BR" dirty="0" smtClean="0"/>
              <a:t>Continua atacando sistemas, com novas alegações de ataques na Rússia em </a:t>
            </a:r>
            <a:r>
              <a:rPr lang="pt-BR" dirty="0" err="1" smtClean="0"/>
              <a:t>Nov</a:t>
            </a:r>
            <a:r>
              <a:rPr lang="pt-BR" dirty="0" smtClean="0"/>
              <a:t>/2013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65400"/>
            <a:ext cx="77724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Otimização</a:t>
            </a:r>
            <a:br>
              <a:rPr lang="pt-BR" dirty="0" smtClean="0"/>
            </a:br>
            <a:r>
              <a:rPr lang="pt-BR" sz="2000" dirty="0" smtClean="0"/>
              <a:t>(tiro no pé)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Hamming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r="15059"/>
          <a:stretch>
            <a:fillRect/>
          </a:stretch>
        </p:blipFill>
        <p:spPr bwMode="auto">
          <a:xfrm>
            <a:off x="398463" y="1989138"/>
            <a:ext cx="4498975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l="15059" r="150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1916113"/>
            <a:ext cx="3490912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191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2804"/>
            <a:ext cx="7921413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419300"/>
              </p:ext>
            </p:extLst>
          </p:nvPr>
        </p:nvGraphicFramePr>
        <p:xfrm>
          <a:off x="92075" y="92075"/>
          <a:ext cx="285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LibreOffice" r:id="rId3" imgW="0" imgH="0" progId="LibreOffice.DrawDocument.1">
                  <p:embed/>
                </p:oleObj>
              </mc:Choice>
              <mc:Fallback>
                <p:oleObj name="LibreOffice" r:id="rId3" imgW="0" imgH="0" progId="LibreOffice.Draw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28575" cy="2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304800"/>
            <a:ext cx="7950904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0" y="365125"/>
            <a:ext cx="4631990" cy="61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86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bit </a:t>
            </a:r>
            <a:r>
              <a:rPr lang="pt-BR" dirty="0" err="1" smtClean="0"/>
              <a:t>count</a:t>
            </a:r>
            <a:r>
              <a:rPr lang="pt-BR" dirty="0" smtClean="0"/>
              <a:t> (</a:t>
            </a:r>
            <a:r>
              <a:rPr lang="pt-BR" dirty="0" err="1" smtClean="0"/>
              <a:t>paralellal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2039937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4000"/>
                </a:solidFill>
                <a:highlight>
                  <a:srgbClr val="FFFFFF"/>
                </a:highlight>
              </a:rPr>
              <a:t>#define TWO(c)   </a:t>
            </a:r>
            <a:r>
              <a:rPr lang="pt-BR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</a:t>
            </a:r>
            <a:r>
              <a:rPr lang="pt-BR" dirty="0">
                <a:solidFill>
                  <a:srgbClr val="804000"/>
                </a:solidFill>
                <a:highlight>
                  <a:srgbClr val="FFFFFF"/>
                </a:highlight>
              </a:rPr>
              <a:t>(0x1u &lt;&lt; (c))</a:t>
            </a:r>
          </a:p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#define MASK(c)   </a:t>
            </a:r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(((unsigned int)(-1)) / (TWO(TWO(c)) + 1u))</a:t>
            </a:r>
          </a:p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#define COUNT(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</a:rPr>
              <a:t>x,c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) ((x) &amp; MASK(c)) + (((x) &gt;&gt; (TWO(c))) &amp; MASK(c))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n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n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n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//n = COUNT(n,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</a:rPr>
              <a:t>3) ; 16 bits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//n = COUNT(n, 4)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</a:rPr>
              <a:t>; 32 bits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 n = COUNT(n, 5) ;    for 64-bit integers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01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bit </a:t>
            </a:r>
            <a:r>
              <a:rPr lang="pt-BR" dirty="0" err="1" smtClean="0"/>
              <a:t>count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hardcoded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475656" y="2136339"/>
            <a:ext cx="61926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bitcountHC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 smtClean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v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 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^= v &gt;&gt; 16;</a:t>
            </a:r>
          </a:p>
          <a:p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// 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 ^= v &gt;&gt; 8;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v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v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v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&amp;=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0x6996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v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1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bit </a:t>
            </a:r>
            <a:r>
              <a:rPr lang="pt-BR" dirty="0" err="1" smtClean="0"/>
              <a:t>count</a:t>
            </a:r>
            <a:r>
              <a:rPr lang="pt-BR" dirty="0" smtClean="0"/>
              <a:t> (</a:t>
            </a:r>
            <a:r>
              <a:rPr lang="pt-BR" dirty="0" err="1" smtClean="0"/>
              <a:t>lookup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7584" y="2136339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lkt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  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  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	 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bitcountLKT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lkt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0x0f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lkt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&gt;&gt;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8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bit </a:t>
            </a:r>
            <a:r>
              <a:rPr lang="pt-BR" dirty="0" err="1" smtClean="0"/>
              <a:t>count</a:t>
            </a:r>
            <a:r>
              <a:rPr lang="pt-BR" dirty="0" smtClean="0"/>
              <a:t> (</a:t>
            </a:r>
            <a:r>
              <a:rPr lang="pt-BR" dirty="0" err="1" smtClean="0"/>
              <a:t>compact</a:t>
            </a:r>
            <a:r>
              <a:rPr lang="pt-BR" dirty="0" smtClean="0"/>
              <a:t> </a:t>
            </a:r>
            <a:r>
              <a:rPr lang="pt-BR" dirty="0" err="1" smtClean="0"/>
              <a:t>lkt-parity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95536" y="3105835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#define paridade(n) </a:t>
            </a:r>
            <a:r>
              <a:rPr lang="pt-BR" dirty="0" smtClean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 (</a:t>
            </a:r>
            <a:r>
              <a:rPr lang="pt-BR" dirty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0x6996 &gt;&gt; </a:t>
            </a:r>
            <a:r>
              <a:rPr lang="pt-BR" dirty="0" smtClean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n^(n&gt;&gt;4</a:t>
            </a:r>
            <a:r>
              <a:rPr lang="pt-BR" dirty="0" smtClean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 &amp;</a:t>
            </a:r>
            <a:r>
              <a:rPr lang="pt-BR" dirty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0x0f</a:t>
            </a:r>
            <a:r>
              <a:rPr lang="pt-BR" dirty="0" smtClean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)) &amp;</a:t>
            </a:r>
            <a:r>
              <a:rPr lang="pt-BR" dirty="0">
                <a:solidFill>
                  <a:srgbClr val="804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0x01)</a:t>
            </a:r>
            <a:endParaRPr lang="pt-BR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15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 (</a:t>
            </a:r>
            <a:r>
              <a:rPr lang="pt-BR" dirty="0" err="1" smtClean="0"/>
              <a:t>ms</a:t>
            </a:r>
            <a:r>
              <a:rPr lang="pt-BR" dirty="0" smtClean="0"/>
              <a:t> por 200k rounds)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59689"/>
              </p:ext>
            </p:extLst>
          </p:nvPr>
        </p:nvGraphicFramePr>
        <p:xfrm>
          <a:off x="628650" y="2060575"/>
          <a:ext cx="7886700" cy="411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3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Fontes de problemas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Erros em memórias</a:t>
            </a:r>
          </a:p>
          <a:p>
            <a:pPr lvl="1" eaLnBrk="1" hangingPunct="1"/>
            <a:r>
              <a:rPr lang="pt-BR" smtClean="0"/>
              <a:t>Interferência eletromagnética</a:t>
            </a:r>
          </a:p>
          <a:p>
            <a:pPr lvl="1" eaLnBrk="1" hangingPunct="1"/>
            <a:r>
              <a:rPr lang="pt-BR" smtClean="0"/>
              <a:t>Problemas de conexão elétrica</a:t>
            </a:r>
          </a:p>
          <a:p>
            <a:pPr lvl="1" eaLnBrk="1" hangingPunct="1"/>
            <a:r>
              <a:rPr lang="pt-BR" smtClean="0"/>
              <a:t>Bombardeamento de partículas atômicas</a:t>
            </a:r>
          </a:p>
          <a:p>
            <a:pPr lvl="1" eaLnBrk="1" hangingPunct="1"/>
            <a:r>
              <a:rPr lang="pt-BR" smtClean="0"/>
              <a:t>Falha por desgaste (vida útil)</a:t>
            </a:r>
          </a:p>
        </p:txBody>
      </p:sp>
      <p:grpSp>
        <p:nvGrpSpPr>
          <p:cNvPr id="40964" name="Grupo 3"/>
          <p:cNvGrpSpPr>
            <a:grpSpLocks/>
          </p:cNvGrpSpPr>
          <p:nvPr/>
        </p:nvGrpSpPr>
        <p:grpSpPr bwMode="auto">
          <a:xfrm>
            <a:off x="4643438" y="1844675"/>
            <a:ext cx="4306887" cy="3455988"/>
            <a:chOff x="777875" y="1731963"/>
            <a:chExt cx="7754938" cy="4360862"/>
          </a:xfrm>
        </p:grpSpPr>
        <p:sp>
          <p:nvSpPr>
            <p:cNvPr id="5" name="Retângulo 4"/>
            <p:cNvSpPr/>
            <p:nvPr/>
          </p:nvSpPr>
          <p:spPr>
            <a:xfrm>
              <a:off x="1043709" y="1988366"/>
              <a:ext cx="7271863" cy="3888118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050"/>
            </a:p>
          </p:txBody>
        </p:sp>
        <p:grpSp>
          <p:nvGrpSpPr>
            <p:cNvPr id="40966" name="Group 133"/>
            <p:cNvGrpSpPr>
              <a:grpSpLocks noChangeAspect="1"/>
            </p:cNvGrpSpPr>
            <p:nvPr/>
          </p:nvGrpSpPr>
          <p:grpSpPr bwMode="auto">
            <a:xfrm>
              <a:off x="777875" y="1731963"/>
              <a:ext cx="7754938" cy="4360862"/>
              <a:chOff x="332" y="1156"/>
              <a:chExt cx="5769" cy="3245"/>
            </a:xfrm>
          </p:grpSpPr>
          <p:sp>
            <p:nvSpPr>
              <p:cNvPr id="7" name="AutoShape 132"/>
              <p:cNvSpPr>
                <a:spLocks noChangeAspect="1" noChangeArrowheads="1" noTextEdit="1"/>
              </p:cNvSpPr>
              <p:nvPr/>
            </p:nvSpPr>
            <p:spPr bwMode="auto">
              <a:xfrm>
                <a:off x="332" y="1156"/>
                <a:ext cx="5769" cy="3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" name="Freeform 135"/>
              <p:cNvSpPr>
                <a:spLocks/>
              </p:cNvSpPr>
              <p:nvPr/>
            </p:nvSpPr>
            <p:spPr bwMode="auto">
              <a:xfrm>
                <a:off x="1480" y="1584"/>
                <a:ext cx="4204" cy="1927"/>
              </a:xfrm>
              <a:custGeom>
                <a:avLst/>
                <a:gdLst>
                  <a:gd name="T0" fmla="*/ 2107 w 4203"/>
                  <a:gd name="T1" fmla="*/ 1927 h 1927"/>
                  <a:gd name="T2" fmla="*/ 0 w 4203"/>
                  <a:gd name="T3" fmla="*/ 1927 h 1927"/>
                  <a:gd name="T4" fmla="*/ 0 w 4203"/>
                  <a:gd name="T5" fmla="*/ 0 h 1927"/>
                  <a:gd name="T6" fmla="*/ 4203 w 4203"/>
                  <a:gd name="T7" fmla="*/ 0 h 1927"/>
                  <a:gd name="T8" fmla="*/ 4203 w 4203"/>
                  <a:gd name="T9" fmla="*/ 1927 h 1927"/>
                  <a:gd name="T10" fmla="*/ 2107 w 4203"/>
                  <a:gd name="T11" fmla="*/ 1927 h 19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03" h="1927">
                    <a:moveTo>
                      <a:pt x="2107" y="1927"/>
                    </a:moveTo>
                    <a:lnTo>
                      <a:pt x="0" y="1927"/>
                    </a:lnTo>
                    <a:lnTo>
                      <a:pt x="0" y="0"/>
                    </a:lnTo>
                    <a:lnTo>
                      <a:pt x="4203" y="0"/>
                    </a:lnTo>
                    <a:lnTo>
                      <a:pt x="4203" y="1927"/>
                    </a:lnTo>
                    <a:lnTo>
                      <a:pt x="2107" y="1927"/>
                    </a:lnTo>
                  </a:path>
                </a:pathLst>
              </a:custGeom>
              <a:noFill/>
              <a:ln w="0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" name="Line 136"/>
              <p:cNvSpPr>
                <a:spLocks noChangeShapeType="1"/>
              </p:cNvSpPr>
              <p:nvPr/>
            </p:nvSpPr>
            <p:spPr bwMode="auto">
              <a:xfrm flipH="1">
                <a:off x="1480" y="3511"/>
                <a:ext cx="4204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" name="Line 137"/>
              <p:cNvSpPr>
                <a:spLocks noChangeShapeType="1"/>
              </p:cNvSpPr>
              <p:nvPr/>
            </p:nvSpPr>
            <p:spPr bwMode="auto">
              <a:xfrm flipH="1">
                <a:off x="1480" y="3128"/>
                <a:ext cx="4204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" name="Line 138"/>
              <p:cNvSpPr>
                <a:spLocks noChangeShapeType="1"/>
              </p:cNvSpPr>
              <p:nvPr/>
            </p:nvSpPr>
            <p:spPr bwMode="auto">
              <a:xfrm flipH="1">
                <a:off x="1480" y="2733"/>
                <a:ext cx="4204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2" name="Line 139"/>
              <p:cNvSpPr>
                <a:spLocks noChangeShapeType="1"/>
              </p:cNvSpPr>
              <p:nvPr/>
            </p:nvSpPr>
            <p:spPr bwMode="auto">
              <a:xfrm flipH="1">
                <a:off x="1480" y="2350"/>
                <a:ext cx="4204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3" name="Line 140"/>
              <p:cNvSpPr>
                <a:spLocks noChangeShapeType="1"/>
              </p:cNvSpPr>
              <p:nvPr/>
            </p:nvSpPr>
            <p:spPr bwMode="auto">
              <a:xfrm flipH="1">
                <a:off x="1480" y="1967"/>
                <a:ext cx="4204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4" name="Line 141"/>
              <p:cNvSpPr>
                <a:spLocks noChangeShapeType="1"/>
              </p:cNvSpPr>
              <p:nvPr/>
            </p:nvSpPr>
            <p:spPr bwMode="auto">
              <a:xfrm flipH="1">
                <a:off x="1480" y="1584"/>
                <a:ext cx="4204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5" name="Line 142"/>
              <p:cNvSpPr>
                <a:spLocks noChangeShapeType="1"/>
              </p:cNvSpPr>
              <p:nvPr/>
            </p:nvSpPr>
            <p:spPr bwMode="auto">
              <a:xfrm flipV="1">
                <a:off x="1480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6" name="Line 143"/>
              <p:cNvSpPr>
                <a:spLocks noChangeShapeType="1"/>
              </p:cNvSpPr>
              <p:nvPr/>
            </p:nvSpPr>
            <p:spPr bwMode="auto">
              <a:xfrm flipV="1">
                <a:off x="1480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7" name="Line 144"/>
              <p:cNvSpPr>
                <a:spLocks noChangeShapeType="1"/>
              </p:cNvSpPr>
              <p:nvPr/>
            </p:nvSpPr>
            <p:spPr bwMode="auto">
              <a:xfrm flipV="1">
                <a:off x="2180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8" name="Line 145"/>
              <p:cNvSpPr>
                <a:spLocks noChangeShapeType="1"/>
              </p:cNvSpPr>
              <p:nvPr/>
            </p:nvSpPr>
            <p:spPr bwMode="auto">
              <a:xfrm flipV="1">
                <a:off x="2180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9" name="Line 146"/>
              <p:cNvSpPr>
                <a:spLocks noChangeShapeType="1"/>
              </p:cNvSpPr>
              <p:nvPr/>
            </p:nvSpPr>
            <p:spPr bwMode="auto">
              <a:xfrm flipV="1">
                <a:off x="2890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0" name="Line 147"/>
              <p:cNvSpPr>
                <a:spLocks noChangeShapeType="1"/>
              </p:cNvSpPr>
              <p:nvPr/>
            </p:nvSpPr>
            <p:spPr bwMode="auto">
              <a:xfrm flipV="1">
                <a:off x="2890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1" name="Line 148"/>
              <p:cNvSpPr>
                <a:spLocks noChangeShapeType="1"/>
              </p:cNvSpPr>
              <p:nvPr/>
            </p:nvSpPr>
            <p:spPr bwMode="auto">
              <a:xfrm flipV="1">
                <a:off x="3588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2" name="Line 149"/>
              <p:cNvSpPr>
                <a:spLocks noChangeShapeType="1"/>
              </p:cNvSpPr>
              <p:nvPr/>
            </p:nvSpPr>
            <p:spPr bwMode="auto">
              <a:xfrm flipV="1">
                <a:off x="3588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3" name="Line 150"/>
              <p:cNvSpPr>
                <a:spLocks noChangeShapeType="1"/>
              </p:cNvSpPr>
              <p:nvPr/>
            </p:nvSpPr>
            <p:spPr bwMode="auto">
              <a:xfrm flipV="1">
                <a:off x="4287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4" name="Line 151"/>
              <p:cNvSpPr>
                <a:spLocks noChangeShapeType="1"/>
              </p:cNvSpPr>
              <p:nvPr/>
            </p:nvSpPr>
            <p:spPr bwMode="auto">
              <a:xfrm flipV="1">
                <a:off x="4287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5" name="Line 152"/>
              <p:cNvSpPr>
                <a:spLocks noChangeShapeType="1"/>
              </p:cNvSpPr>
              <p:nvPr/>
            </p:nvSpPr>
            <p:spPr bwMode="auto">
              <a:xfrm flipV="1">
                <a:off x="4987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6" name="Line 153"/>
              <p:cNvSpPr>
                <a:spLocks noChangeShapeType="1"/>
              </p:cNvSpPr>
              <p:nvPr/>
            </p:nvSpPr>
            <p:spPr bwMode="auto">
              <a:xfrm flipV="1">
                <a:off x="4987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7" name="Line 154"/>
              <p:cNvSpPr>
                <a:spLocks noChangeShapeType="1"/>
              </p:cNvSpPr>
              <p:nvPr/>
            </p:nvSpPr>
            <p:spPr bwMode="auto">
              <a:xfrm flipV="1">
                <a:off x="5684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8" name="Line 155"/>
              <p:cNvSpPr>
                <a:spLocks noChangeShapeType="1"/>
              </p:cNvSpPr>
              <p:nvPr/>
            </p:nvSpPr>
            <p:spPr bwMode="auto">
              <a:xfrm flipV="1">
                <a:off x="5684" y="3511"/>
                <a:ext cx="0" cy="6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29" name="Line 156"/>
              <p:cNvSpPr>
                <a:spLocks noChangeShapeType="1"/>
              </p:cNvSpPr>
              <p:nvPr/>
            </p:nvSpPr>
            <p:spPr bwMode="auto">
              <a:xfrm>
                <a:off x="1480" y="3511"/>
                <a:ext cx="4204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0" name="Line 157"/>
              <p:cNvSpPr>
                <a:spLocks noChangeShapeType="1"/>
              </p:cNvSpPr>
              <p:nvPr/>
            </p:nvSpPr>
            <p:spPr bwMode="auto">
              <a:xfrm>
                <a:off x="1425" y="3511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1" name="Line 158"/>
              <p:cNvSpPr>
                <a:spLocks noChangeShapeType="1"/>
              </p:cNvSpPr>
              <p:nvPr/>
            </p:nvSpPr>
            <p:spPr bwMode="auto">
              <a:xfrm>
                <a:off x="1425" y="3511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2" name="Line 159"/>
              <p:cNvSpPr>
                <a:spLocks noChangeShapeType="1"/>
              </p:cNvSpPr>
              <p:nvPr/>
            </p:nvSpPr>
            <p:spPr bwMode="auto">
              <a:xfrm>
                <a:off x="1425" y="3128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3" name="Line 160"/>
              <p:cNvSpPr>
                <a:spLocks noChangeShapeType="1"/>
              </p:cNvSpPr>
              <p:nvPr/>
            </p:nvSpPr>
            <p:spPr bwMode="auto">
              <a:xfrm>
                <a:off x="1425" y="3128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4" name="Line 161"/>
              <p:cNvSpPr>
                <a:spLocks noChangeShapeType="1"/>
              </p:cNvSpPr>
              <p:nvPr/>
            </p:nvSpPr>
            <p:spPr bwMode="auto">
              <a:xfrm>
                <a:off x="1425" y="2733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5" name="Line 162"/>
              <p:cNvSpPr>
                <a:spLocks noChangeShapeType="1"/>
              </p:cNvSpPr>
              <p:nvPr/>
            </p:nvSpPr>
            <p:spPr bwMode="auto">
              <a:xfrm>
                <a:off x="1425" y="2733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6" name="Line 163"/>
              <p:cNvSpPr>
                <a:spLocks noChangeShapeType="1"/>
              </p:cNvSpPr>
              <p:nvPr/>
            </p:nvSpPr>
            <p:spPr bwMode="auto">
              <a:xfrm>
                <a:off x="1425" y="2350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7" name="Line 164"/>
              <p:cNvSpPr>
                <a:spLocks noChangeShapeType="1"/>
              </p:cNvSpPr>
              <p:nvPr/>
            </p:nvSpPr>
            <p:spPr bwMode="auto">
              <a:xfrm>
                <a:off x="1425" y="2350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8" name="Line 165"/>
              <p:cNvSpPr>
                <a:spLocks noChangeShapeType="1"/>
              </p:cNvSpPr>
              <p:nvPr/>
            </p:nvSpPr>
            <p:spPr bwMode="auto">
              <a:xfrm>
                <a:off x="1425" y="1967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39" name="Line 166"/>
              <p:cNvSpPr>
                <a:spLocks noChangeShapeType="1"/>
              </p:cNvSpPr>
              <p:nvPr/>
            </p:nvSpPr>
            <p:spPr bwMode="auto">
              <a:xfrm>
                <a:off x="1425" y="1967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0" name="Line 167"/>
              <p:cNvSpPr>
                <a:spLocks noChangeShapeType="1"/>
              </p:cNvSpPr>
              <p:nvPr/>
            </p:nvSpPr>
            <p:spPr bwMode="auto">
              <a:xfrm>
                <a:off x="1425" y="1584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1" name="Line 168"/>
              <p:cNvSpPr>
                <a:spLocks noChangeShapeType="1"/>
              </p:cNvSpPr>
              <p:nvPr/>
            </p:nvSpPr>
            <p:spPr bwMode="auto">
              <a:xfrm>
                <a:off x="1425" y="1584"/>
                <a:ext cx="55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2" name="Line 169"/>
              <p:cNvSpPr>
                <a:spLocks noChangeShapeType="1"/>
              </p:cNvSpPr>
              <p:nvPr/>
            </p:nvSpPr>
            <p:spPr bwMode="auto">
              <a:xfrm flipV="1">
                <a:off x="1480" y="1584"/>
                <a:ext cx="0" cy="1927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3" name="Freeform 170"/>
              <p:cNvSpPr>
                <a:spLocks/>
              </p:cNvSpPr>
              <p:nvPr/>
            </p:nvSpPr>
            <p:spPr bwMode="auto">
              <a:xfrm>
                <a:off x="1480" y="3487"/>
                <a:ext cx="451" cy="34"/>
              </a:xfrm>
              <a:custGeom>
                <a:avLst/>
                <a:gdLst>
                  <a:gd name="T0" fmla="*/ 0 w 451"/>
                  <a:gd name="T1" fmla="*/ 34 h 34"/>
                  <a:gd name="T2" fmla="*/ 0 w 451"/>
                  <a:gd name="T3" fmla="*/ 23 h 34"/>
                  <a:gd name="T4" fmla="*/ 0 w 451"/>
                  <a:gd name="T5" fmla="*/ 0 h 34"/>
                  <a:gd name="T6" fmla="*/ 451 w 451"/>
                  <a:gd name="T7" fmla="*/ 0 h 34"/>
                  <a:gd name="T8" fmla="*/ 451 w 451"/>
                  <a:gd name="T9" fmla="*/ 23 h 34"/>
                  <a:gd name="T10" fmla="*/ 451 w 451"/>
                  <a:gd name="T11" fmla="*/ 34 h 34"/>
                  <a:gd name="T12" fmla="*/ 0 w 451"/>
                  <a:gd name="T13" fmla="*/ 34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1" h="34">
                    <a:moveTo>
                      <a:pt x="0" y="34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451" y="0"/>
                    </a:lnTo>
                    <a:lnTo>
                      <a:pt x="451" y="23"/>
                    </a:lnTo>
                    <a:lnTo>
                      <a:pt x="451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4" name="Freeform 171"/>
              <p:cNvSpPr>
                <a:spLocks/>
              </p:cNvSpPr>
              <p:nvPr/>
            </p:nvSpPr>
            <p:spPr bwMode="auto">
              <a:xfrm>
                <a:off x="1931" y="3511"/>
                <a:ext cx="0" cy="10"/>
              </a:xfrm>
              <a:custGeom>
                <a:avLst/>
                <a:gdLst>
                  <a:gd name="T0" fmla="*/ 11 h 11"/>
                  <a:gd name="T1" fmla="*/ 11 h 11"/>
                  <a:gd name="T2" fmla="*/ 0 h 11"/>
                  <a:gd name="T3" fmla="*/ 11 h 11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5" name="Freeform 172"/>
              <p:cNvSpPr>
                <a:spLocks/>
              </p:cNvSpPr>
              <p:nvPr/>
            </p:nvSpPr>
            <p:spPr bwMode="auto">
              <a:xfrm>
                <a:off x="1931" y="3487"/>
                <a:ext cx="1116" cy="34"/>
              </a:xfrm>
              <a:custGeom>
                <a:avLst/>
                <a:gdLst>
                  <a:gd name="T0" fmla="*/ 0 w 1115"/>
                  <a:gd name="T1" fmla="*/ 34 h 34"/>
                  <a:gd name="T2" fmla="*/ 0 w 1115"/>
                  <a:gd name="T3" fmla="*/ 23 h 34"/>
                  <a:gd name="T4" fmla="*/ 0 w 1115"/>
                  <a:gd name="T5" fmla="*/ 0 h 34"/>
                  <a:gd name="T6" fmla="*/ 1115 w 1115"/>
                  <a:gd name="T7" fmla="*/ 0 h 34"/>
                  <a:gd name="T8" fmla="*/ 1115 w 1115"/>
                  <a:gd name="T9" fmla="*/ 12 h 34"/>
                  <a:gd name="T10" fmla="*/ 1115 w 1115"/>
                  <a:gd name="T11" fmla="*/ 34 h 34"/>
                  <a:gd name="T12" fmla="*/ 0 w 1115"/>
                  <a:gd name="T13" fmla="*/ 34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15" h="34">
                    <a:moveTo>
                      <a:pt x="0" y="34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12"/>
                    </a:lnTo>
                    <a:lnTo>
                      <a:pt x="1115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6" name="Freeform 173"/>
              <p:cNvSpPr>
                <a:spLocks/>
              </p:cNvSpPr>
              <p:nvPr/>
            </p:nvSpPr>
            <p:spPr bwMode="auto">
              <a:xfrm>
                <a:off x="3047" y="3501"/>
                <a:ext cx="0" cy="21"/>
              </a:xfrm>
              <a:custGeom>
                <a:avLst/>
                <a:gdLst>
                  <a:gd name="T0" fmla="*/ 22 h 22"/>
                  <a:gd name="T1" fmla="*/ 22 h 22"/>
                  <a:gd name="T2" fmla="*/ 0 h 22"/>
                  <a:gd name="T3" fmla="*/ 22 h 2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22">
                    <a:moveTo>
                      <a:pt x="0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7" name="Freeform 174"/>
              <p:cNvSpPr>
                <a:spLocks/>
              </p:cNvSpPr>
              <p:nvPr/>
            </p:nvSpPr>
            <p:spPr bwMode="auto">
              <a:xfrm>
                <a:off x="3047" y="3432"/>
                <a:ext cx="731" cy="89"/>
              </a:xfrm>
              <a:custGeom>
                <a:avLst/>
                <a:gdLst>
                  <a:gd name="T0" fmla="*/ 0 w 733"/>
                  <a:gd name="T1" fmla="*/ 90 h 90"/>
                  <a:gd name="T2" fmla="*/ 0 w 733"/>
                  <a:gd name="T3" fmla="*/ 68 h 90"/>
                  <a:gd name="T4" fmla="*/ 0 w 733"/>
                  <a:gd name="T5" fmla="*/ 56 h 90"/>
                  <a:gd name="T6" fmla="*/ 733 w 733"/>
                  <a:gd name="T7" fmla="*/ 0 h 90"/>
                  <a:gd name="T8" fmla="*/ 733 w 733"/>
                  <a:gd name="T9" fmla="*/ 23 h 90"/>
                  <a:gd name="T10" fmla="*/ 733 w 733"/>
                  <a:gd name="T11" fmla="*/ 34 h 90"/>
                  <a:gd name="T12" fmla="*/ 0 w 733"/>
                  <a:gd name="T13" fmla="*/ 90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3" h="90">
                    <a:moveTo>
                      <a:pt x="0" y="90"/>
                    </a:moveTo>
                    <a:lnTo>
                      <a:pt x="0" y="68"/>
                    </a:lnTo>
                    <a:lnTo>
                      <a:pt x="0" y="56"/>
                    </a:lnTo>
                    <a:lnTo>
                      <a:pt x="733" y="0"/>
                    </a:lnTo>
                    <a:lnTo>
                      <a:pt x="733" y="23"/>
                    </a:lnTo>
                    <a:lnTo>
                      <a:pt x="733" y="34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8" name="Freeform 175"/>
              <p:cNvSpPr>
                <a:spLocks/>
              </p:cNvSpPr>
              <p:nvPr/>
            </p:nvSpPr>
            <p:spPr bwMode="auto">
              <a:xfrm>
                <a:off x="3779" y="3454"/>
                <a:ext cx="0" cy="12"/>
              </a:xfrm>
              <a:custGeom>
                <a:avLst/>
                <a:gdLst>
                  <a:gd name="T0" fmla="*/ 11 h 11"/>
                  <a:gd name="T1" fmla="*/ 11 h 11"/>
                  <a:gd name="T2" fmla="*/ 0 h 11"/>
                  <a:gd name="T3" fmla="*/ 11 h 11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49" name="Freeform 176"/>
              <p:cNvSpPr>
                <a:spLocks/>
              </p:cNvSpPr>
              <p:nvPr/>
            </p:nvSpPr>
            <p:spPr bwMode="auto">
              <a:xfrm>
                <a:off x="3779" y="3422"/>
                <a:ext cx="91" cy="45"/>
              </a:xfrm>
              <a:custGeom>
                <a:avLst/>
                <a:gdLst>
                  <a:gd name="T0" fmla="*/ 0 w 90"/>
                  <a:gd name="T1" fmla="*/ 45 h 45"/>
                  <a:gd name="T2" fmla="*/ 0 w 90"/>
                  <a:gd name="T3" fmla="*/ 34 h 45"/>
                  <a:gd name="T4" fmla="*/ 0 w 90"/>
                  <a:gd name="T5" fmla="*/ 11 h 45"/>
                  <a:gd name="T6" fmla="*/ 90 w 90"/>
                  <a:gd name="T7" fmla="*/ 0 h 45"/>
                  <a:gd name="T8" fmla="*/ 90 w 90"/>
                  <a:gd name="T9" fmla="*/ 11 h 45"/>
                  <a:gd name="T10" fmla="*/ 90 w 90"/>
                  <a:gd name="T11" fmla="*/ 34 h 45"/>
                  <a:gd name="T12" fmla="*/ 0 w 90"/>
                  <a:gd name="T13" fmla="*/ 45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" h="45">
                    <a:moveTo>
                      <a:pt x="0" y="45"/>
                    </a:moveTo>
                    <a:lnTo>
                      <a:pt x="0" y="34"/>
                    </a:lnTo>
                    <a:lnTo>
                      <a:pt x="0" y="11"/>
                    </a:lnTo>
                    <a:lnTo>
                      <a:pt x="90" y="0"/>
                    </a:lnTo>
                    <a:lnTo>
                      <a:pt x="90" y="11"/>
                    </a:lnTo>
                    <a:lnTo>
                      <a:pt x="90" y="34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0" name="Freeform 177"/>
              <p:cNvSpPr>
                <a:spLocks/>
              </p:cNvSpPr>
              <p:nvPr/>
            </p:nvSpPr>
            <p:spPr bwMode="auto">
              <a:xfrm>
                <a:off x="3870" y="3432"/>
                <a:ext cx="0" cy="22"/>
              </a:xfrm>
              <a:custGeom>
                <a:avLst/>
                <a:gdLst>
                  <a:gd name="T0" fmla="*/ 23 h 23"/>
                  <a:gd name="T1" fmla="*/ 23 h 23"/>
                  <a:gd name="T2" fmla="*/ 0 h 23"/>
                  <a:gd name="T3" fmla="*/ 23 h 23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23">
                    <a:moveTo>
                      <a:pt x="0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1" name="Freeform 178"/>
              <p:cNvSpPr>
                <a:spLocks/>
              </p:cNvSpPr>
              <p:nvPr/>
            </p:nvSpPr>
            <p:spPr bwMode="auto">
              <a:xfrm>
                <a:off x="3870" y="3408"/>
                <a:ext cx="45" cy="46"/>
              </a:xfrm>
              <a:custGeom>
                <a:avLst/>
                <a:gdLst>
                  <a:gd name="T0" fmla="*/ 0 w 45"/>
                  <a:gd name="T1" fmla="*/ 46 h 46"/>
                  <a:gd name="T2" fmla="*/ 0 w 45"/>
                  <a:gd name="T3" fmla="*/ 23 h 46"/>
                  <a:gd name="T4" fmla="*/ 0 w 45"/>
                  <a:gd name="T5" fmla="*/ 12 h 46"/>
                  <a:gd name="T6" fmla="*/ 34 w 45"/>
                  <a:gd name="T7" fmla="*/ 0 h 46"/>
                  <a:gd name="T8" fmla="*/ 34 w 45"/>
                  <a:gd name="T9" fmla="*/ 12 h 46"/>
                  <a:gd name="T10" fmla="*/ 45 w 45"/>
                  <a:gd name="T11" fmla="*/ 34 h 46"/>
                  <a:gd name="T12" fmla="*/ 0 w 45"/>
                  <a:gd name="T13" fmla="*/ 46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" h="46">
                    <a:moveTo>
                      <a:pt x="0" y="46"/>
                    </a:moveTo>
                    <a:lnTo>
                      <a:pt x="0" y="23"/>
                    </a:lnTo>
                    <a:lnTo>
                      <a:pt x="0" y="12"/>
                    </a:lnTo>
                    <a:lnTo>
                      <a:pt x="34" y="0"/>
                    </a:lnTo>
                    <a:lnTo>
                      <a:pt x="34" y="12"/>
                    </a:lnTo>
                    <a:lnTo>
                      <a:pt x="45" y="34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2" name="Freeform 179"/>
              <p:cNvSpPr>
                <a:spLocks/>
              </p:cNvSpPr>
              <p:nvPr/>
            </p:nvSpPr>
            <p:spPr bwMode="auto">
              <a:xfrm>
                <a:off x="3904" y="3422"/>
                <a:ext cx="11" cy="21"/>
              </a:xfrm>
              <a:custGeom>
                <a:avLst/>
                <a:gdLst>
                  <a:gd name="T0" fmla="*/ 11 w 11"/>
                  <a:gd name="T1" fmla="*/ 22 h 22"/>
                  <a:gd name="T2" fmla="*/ 11 w 11"/>
                  <a:gd name="T3" fmla="*/ 22 h 22"/>
                  <a:gd name="T4" fmla="*/ 0 w 11"/>
                  <a:gd name="T5" fmla="*/ 0 h 22"/>
                  <a:gd name="T6" fmla="*/ 11 w 11"/>
                  <a:gd name="T7" fmla="*/ 22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22">
                    <a:moveTo>
                      <a:pt x="11" y="22"/>
                    </a:moveTo>
                    <a:lnTo>
                      <a:pt x="11" y="22"/>
                    </a:lnTo>
                    <a:lnTo>
                      <a:pt x="0" y="0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3" name="Freeform 180"/>
              <p:cNvSpPr>
                <a:spLocks/>
              </p:cNvSpPr>
              <p:nvPr/>
            </p:nvSpPr>
            <p:spPr bwMode="auto">
              <a:xfrm>
                <a:off x="3904" y="3398"/>
                <a:ext cx="45" cy="45"/>
              </a:xfrm>
              <a:custGeom>
                <a:avLst/>
                <a:gdLst>
                  <a:gd name="T0" fmla="*/ 11 w 45"/>
                  <a:gd name="T1" fmla="*/ 45 h 45"/>
                  <a:gd name="T2" fmla="*/ 0 w 45"/>
                  <a:gd name="T3" fmla="*/ 23 h 45"/>
                  <a:gd name="T4" fmla="*/ 0 w 45"/>
                  <a:gd name="T5" fmla="*/ 11 h 45"/>
                  <a:gd name="T6" fmla="*/ 34 w 45"/>
                  <a:gd name="T7" fmla="*/ 0 h 45"/>
                  <a:gd name="T8" fmla="*/ 34 w 45"/>
                  <a:gd name="T9" fmla="*/ 11 h 45"/>
                  <a:gd name="T10" fmla="*/ 45 w 45"/>
                  <a:gd name="T11" fmla="*/ 34 h 45"/>
                  <a:gd name="T12" fmla="*/ 11 w 45"/>
                  <a:gd name="T13" fmla="*/ 45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" h="45">
                    <a:moveTo>
                      <a:pt x="11" y="45"/>
                    </a:moveTo>
                    <a:lnTo>
                      <a:pt x="0" y="23"/>
                    </a:lnTo>
                    <a:lnTo>
                      <a:pt x="0" y="11"/>
                    </a:lnTo>
                    <a:lnTo>
                      <a:pt x="34" y="0"/>
                    </a:lnTo>
                    <a:lnTo>
                      <a:pt x="34" y="11"/>
                    </a:lnTo>
                    <a:lnTo>
                      <a:pt x="45" y="34"/>
                    </a:lnTo>
                    <a:lnTo>
                      <a:pt x="11" y="45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4" name="Freeform 181"/>
              <p:cNvSpPr>
                <a:spLocks/>
              </p:cNvSpPr>
              <p:nvPr/>
            </p:nvSpPr>
            <p:spPr bwMode="auto">
              <a:xfrm>
                <a:off x="3938" y="3408"/>
                <a:ext cx="11" cy="24"/>
              </a:xfrm>
              <a:custGeom>
                <a:avLst/>
                <a:gdLst>
                  <a:gd name="T0" fmla="*/ 11 w 11"/>
                  <a:gd name="T1" fmla="*/ 23 h 23"/>
                  <a:gd name="T2" fmla="*/ 11 w 11"/>
                  <a:gd name="T3" fmla="*/ 23 h 23"/>
                  <a:gd name="T4" fmla="*/ 0 w 11"/>
                  <a:gd name="T5" fmla="*/ 0 h 23"/>
                  <a:gd name="T6" fmla="*/ 11 w 11"/>
                  <a:gd name="T7" fmla="*/ 23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0" y="0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5" name="Freeform 182"/>
              <p:cNvSpPr>
                <a:spLocks/>
              </p:cNvSpPr>
              <p:nvPr/>
            </p:nvSpPr>
            <p:spPr bwMode="auto">
              <a:xfrm>
                <a:off x="3938" y="3364"/>
                <a:ext cx="111" cy="69"/>
              </a:xfrm>
              <a:custGeom>
                <a:avLst/>
                <a:gdLst>
                  <a:gd name="T0" fmla="*/ 11 w 112"/>
                  <a:gd name="T1" fmla="*/ 68 h 68"/>
                  <a:gd name="T2" fmla="*/ 0 w 112"/>
                  <a:gd name="T3" fmla="*/ 45 h 68"/>
                  <a:gd name="T4" fmla="*/ 0 w 112"/>
                  <a:gd name="T5" fmla="*/ 34 h 68"/>
                  <a:gd name="T6" fmla="*/ 101 w 112"/>
                  <a:gd name="T7" fmla="*/ 0 h 68"/>
                  <a:gd name="T8" fmla="*/ 101 w 112"/>
                  <a:gd name="T9" fmla="*/ 12 h 68"/>
                  <a:gd name="T10" fmla="*/ 112 w 112"/>
                  <a:gd name="T11" fmla="*/ 23 h 68"/>
                  <a:gd name="T12" fmla="*/ 11 w 112"/>
                  <a:gd name="T13" fmla="*/ 68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2" h="68">
                    <a:moveTo>
                      <a:pt x="11" y="68"/>
                    </a:moveTo>
                    <a:lnTo>
                      <a:pt x="0" y="45"/>
                    </a:lnTo>
                    <a:lnTo>
                      <a:pt x="0" y="34"/>
                    </a:lnTo>
                    <a:lnTo>
                      <a:pt x="101" y="0"/>
                    </a:lnTo>
                    <a:lnTo>
                      <a:pt x="101" y="12"/>
                    </a:lnTo>
                    <a:lnTo>
                      <a:pt x="112" y="23"/>
                    </a:lnTo>
                    <a:lnTo>
                      <a:pt x="11" y="68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6" name="Freeform 183"/>
              <p:cNvSpPr>
                <a:spLocks/>
              </p:cNvSpPr>
              <p:nvPr/>
            </p:nvSpPr>
            <p:spPr bwMode="auto">
              <a:xfrm>
                <a:off x="4038" y="3375"/>
                <a:ext cx="11" cy="12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0 w 11"/>
                  <a:gd name="T5" fmla="*/ 0 h 11"/>
                  <a:gd name="T6" fmla="*/ 11 w 11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7" name="Freeform 184"/>
              <p:cNvSpPr>
                <a:spLocks/>
              </p:cNvSpPr>
              <p:nvPr/>
            </p:nvSpPr>
            <p:spPr bwMode="auto">
              <a:xfrm>
                <a:off x="4038" y="3319"/>
                <a:ext cx="91" cy="69"/>
              </a:xfrm>
              <a:custGeom>
                <a:avLst/>
                <a:gdLst>
                  <a:gd name="T0" fmla="*/ 11 w 90"/>
                  <a:gd name="T1" fmla="*/ 68 h 68"/>
                  <a:gd name="T2" fmla="*/ 0 w 90"/>
                  <a:gd name="T3" fmla="*/ 57 h 68"/>
                  <a:gd name="T4" fmla="*/ 0 w 90"/>
                  <a:gd name="T5" fmla="*/ 45 h 68"/>
                  <a:gd name="T6" fmla="*/ 79 w 90"/>
                  <a:gd name="T7" fmla="*/ 0 h 68"/>
                  <a:gd name="T8" fmla="*/ 90 w 90"/>
                  <a:gd name="T9" fmla="*/ 23 h 68"/>
                  <a:gd name="T10" fmla="*/ 90 w 90"/>
                  <a:gd name="T11" fmla="*/ 34 h 68"/>
                  <a:gd name="T12" fmla="*/ 11 w 90"/>
                  <a:gd name="T13" fmla="*/ 68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" h="68">
                    <a:moveTo>
                      <a:pt x="11" y="68"/>
                    </a:moveTo>
                    <a:lnTo>
                      <a:pt x="0" y="57"/>
                    </a:lnTo>
                    <a:lnTo>
                      <a:pt x="0" y="45"/>
                    </a:lnTo>
                    <a:lnTo>
                      <a:pt x="79" y="0"/>
                    </a:lnTo>
                    <a:lnTo>
                      <a:pt x="90" y="23"/>
                    </a:lnTo>
                    <a:lnTo>
                      <a:pt x="90" y="34"/>
                    </a:lnTo>
                    <a:lnTo>
                      <a:pt x="11" y="68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8" name="Freeform 185"/>
              <p:cNvSpPr>
                <a:spLocks/>
              </p:cNvSpPr>
              <p:nvPr/>
            </p:nvSpPr>
            <p:spPr bwMode="auto">
              <a:xfrm>
                <a:off x="4130" y="3343"/>
                <a:ext cx="0" cy="10"/>
              </a:xfrm>
              <a:custGeom>
                <a:avLst/>
                <a:gdLst>
                  <a:gd name="T0" fmla="*/ 11 h 11"/>
                  <a:gd name="T1" fmla="*/ 11 h 11"/>
                  <a:gd name="T2" fmla="*/ 11 h 11"/>
                  <a:gd name="T3" fmla="*/ 0 h 11"/>
                  <a:gd name="T4" fmla="*/ 11 h 11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0" y="T0"/>
                  </a:cxn>
                  <a:cxn ang="T6">
                    <a:pos x="0" y="T1"/>
                  </a:cxn>
                  <a:cxn ang="T7">
                    <a:pos x="0" y="T2"/>
                  </a:cxn>
                  <a:cxn ang="T8">
                    <a:pos x="0" y="T3"/>
                  </a:cxn>
                  <a:cxn ang="T9">
                    <a:pos x="0" y="T4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59" name="Freeform 186"/>
              <p:cNvSpPr>
                <a:spLocks/>
              </p:cNvSpPr>
              <p:nvPr/>
            </p:nvSpPr>
            <p:spPr bwMode="auto">
              <a:xfrm>
                <a:off x="4117" y="3286"/>
                <a:ext cx="81" cy="67"/>
              </a:xfrm>
              <a:custGeom>
                <a:avLst/>
                <a:gdLst>
                  <a:gd name="T0" fmla="*/ 11 w 79"/>
                  <a:gd name="T1" fmla="*/ 67 h 67"/>
                  <a:gd name="T2" fmla="*/ 11 w 79"/>
                  <a:gd name="T3" fmla="*/ 56 h 67"/>
                  <a:gd name="T4" fmla="*/ 0 w 79"/>
                  <a:gd name="T5" fmla="*/ 33 h 67"/>
                  <a:gd name="T6" fmla="*/ 56 w 79"/>
                  <a:gd name="T7" fmla="*/ 0 h 67"/>
                  <a:gd name="T8" fmla="*/ 68 w 79"/>
                  <a:gd name="T9" fmla="*/ 11 h 67"/>
                  <a:gd name="T10" fmla="*/ 79 w 79"/>
                  <a:gd name="T11" fmla="*/ 22 h 67"/>
                  <a:gd name="T12" fmla="*/ 11 w 79"/>
                  <a:gd name="T13" fmla="*/ 67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67">
                    <a:moveTo>
                      <a:pt x="11" y="67"/>
                    </a:moveTo>
                    <a:lnTo>
                      <a:pt x="11" y="56"/>
                    </a:lnTo>
                    <a:lnTo>
                      <a:pt x="0" y="33"/>
                    </a:lnTo>
                    <a:lnTo>
                      <a:pt x="56" y="0"/>
                    </a:lnTo>
                    <a:lnTo>
                      <a:pt x="68" y="11"/>
                    </a:lnTo>
                    <a:lnTo>
                      <a:pt x="79" y="22"/>
                    </a:lnTo>
                    <a:lnTo>
                      <a:pt x="11" y="67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0" name="Freeform 187"/>
              <p:cNvSpPr>
                <a:spLocks/>
              </p:cNvSpPr>
              <p:nvPr/>
            </p:nvSpPr>
            <p:spPr bwMode="auto">
              <a:xfrm>
                <a:off x="4185" y="3296"/>
                <a:ext cx="13" cy="12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0 w 11"/>
                  <a:gd name="T5" fmla="*/ 0 h 11"/>
                  <a:gd name="T6" fmla="*/ 11 w 11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1" name="Freeform 188"/>
              <p:cNvSpPr>
                <a:spLocks/>
              </p:cNvSpPr>
              <p:nvPr/>
            </p:nvSpPr>
            <p:spPr bwMode="auto">
              <a:xfrm>
                <a:off x="4174" y="3240"/>
                <a:ext cx="79" cy="69"/>
              </a:xfrm>
              <a:custGeom>
                <a:avLst/>
                <a:gdLst>
                  <a:gd name="T0" fmla="*/ 23 w 79"/>
                  <a:gd name="T1" fmla="*/ 68 h 68"/>
                  <a:gd name="T2" fmla="*/ 12 w 79"/>
                  <a:gd name="T3" fmla="*/ 57 h 68"/>
                  <a:gd name="T4" fmla="*/ 0 w 79"/>
                  <a:gd name="T5" fmla="*/ 46 h 68"/>
                  <a:gd name="T6" fmla="*/ 57 w 79"/>
                  <a:gd name="T7" fmla="*/ 0 h 68"/>
                  <a:gd name="T8" fmla="*/ 68 w 79"/>
                  <a:gd name="T9" fmla="*/ 23 h 68"/>
                  <a:gd name="T10" fmla="*/ 79 w 79"/>
                  <a:gd name="T11" fmla="*/ 34 h 68"/>
                  <a:gd name="T12" fmla="*/ 23 w 79"/>
                  <a:gd name="T13" fmla="*/ 68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68">
                    <a:moveTo>
                      <a:pt x="23" y="68"/>
                    </a:moveTo>
                    <a:lnTo>
                      <a:pt x="12" y="57"/>
                    </a:lnTo>
                    <a:lnTo>
                      <a:pt x="0" y="46"/>
                    </a:lnTo>
                    <a:lnTo>
                      <a:pt x="57" y="0"/>
                    </a:lnTo>
                    <a:lnTo>
                      <a:pt x="68" y="23"/>
                    </a:lnTo>
                    <a:lnTo>
                      <a:pt x="79" y="34"/>
                    </a:lnTo>
                    <a:lnTo>
                      <a:pt x="23" y="68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2" name="Freeform 189"/>
              <p:cNvSpPr>
                <a:spLocks/>
              </p:cNvSpPr>
              <p:nvPr/>
            </p:nvSpPr>
            <p:spPr bwMode="auto">
              <a:xfrm>
                <a:off x="4243" y="3264"/>
                <a:ext cx="11" cy="10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0 w 11"/>
                  <a:gd name="T5" fmla="*/ 0 h 11"/>
                  <a:gd name="T6" fmla="*/ 11 w 11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3" name="Freeform 190"/>
              <p:cNvSpPr>
                <a:spLocks/>
              </p:cNvSpPr>
              <p:nvPr/>
            </p:nvSpPr>
            <p:spPr bwMode="auto">
              <a:xfrm>
                <a:off x="4232" y="3207"/>
                <a:ext cx="66" cy="67"/>
              </a:xfrm>
              <a:custGeom>
                <a:avLst/>
                <a:gdLst>
                  <a:gd name="T0" fmla="*/ 22 w 67"/>
                  <a:gd name="T1" fmla="*/ 67 h 67"/>
                  <a:gd name="T2" fmla="*/ 11 w 67"/>
                  <a:gd name="T3" fmla="*/ 56 h 67"/>
                  <a:gd name="T4" fmla="*/ 0 w 67"/>
                  <a:gd name="T5" fmla="*/ 33 h 67"/>
                  <a:gd name="T6" fmla="*/ 45 w 67"/>
                  <a:gd name="T7" fmla="*/ 0 h 67"/>
                  <a:gd name="T8" fmla="*/ 56 w 67"/>
                  <a:gd name="T9" fmla="*/ 11 h 67"/>
                  <a:gd name="T10" fmla="*/ 67 w 67"/>
                  <a:gd name="T11" fmla="*/ 22 h 67"/>
                  <a:gd name="T12" fmla="*/ 22 w 67"/>
                  <a:gd name="T13" fmla="*/ 67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67">
                    <a:moveTo>
                      <a:pt x="22" y="67"/>
                    </a:moveTo>
                    <a:lnTo>
                      <a:pt x="11" y="56"/>
                    </a:lnTo>
                    <a:lnTo>
                      <a:pt x="0" y="33"/>
                    </a:lnTo>
                    <a:lnTo>
                      <a:pt x="45" y="0"/>
                    </a:lnTo>
                    <a:lnTo>
                      <a:pt x="56" y="11"/>
                    </a:lnTo>
                    <a:lnTo>
                      <a:pt x="67" y="22"/>
                    </a:ln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4" name="Freeform 191"/>
              <p:cNvSpPr>
                <a:spLocks/>
              </p:cNvSpPr>
              <p:nvPr/>
            </p:nvSpPr>
            <p:spPr bwMode="auto">
              <a:xfrm>
                <a:off x="4287" y="3217"/>
                <a:ext cx="11" cy="12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0 w 11"/>
                  <a:gd name="T5" fmla="*/ 0 h 11"/>
                  <a:gd name="T6" fmla="*/ 11 w 11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5" name="Freeform 192"/>
              <p:cNvSpPr>
                <a:spLocks/>
              </p:cNvSpPr>
              <p:nvPr/>
            </p:nvSpPr>
            <p:spPr bwMode="auto">
              <a:xfrm>
                <a:off x="4277" y="3173"/>
                <a:ext cx="66" cy="57"/>
              </a:xfrm>
              <a:custGeom>
                <a:avLst/>
                <a:gdLst>
                  <a:gd name="T0" fmla="*/ 22 w 67"/>
                  <a:gd name="T1" fmla="*/ 56 h 56"/>
                  <a:gd name="T2" fmla="*/ 11 w 67"/>
                  <a:gd name="T3" fmla="*/ 45 h 56"/>
                  <a:gd name="T4" fmla="*/ 0 w 67"/>
                  <a:gd name="T5" fmla="*/ 34 h 56"/>
                  <a:gd name="T6" fmla="*/ 45 w 67"/>
                  <a:gd name="T7" fmla="*/ 0 h 56"/>
                  <a:gd name="T8" fmla="*/ 56 w 67"/>
                  <a:gd name="T9" fmla="*/ 11 h 56"/>
                  <a:gd name="T10" fmla="*/ 67 w 67"/>
                  <a:gd name="T11" fmla="*/ 22 h 56"/>
                  <a:gd name="T12" fmla="*/ 22 w 67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56">
                    <a:moveTo>
                      <a:pt x="22" y="56"/>
                    </a:moveTo>
                    <a:lnTo>
                      <a:pt x="11" y="45"/>
                    </a:lnTo>
                    <a:lnTo>
                      <a:pt x="0" y="34"/>
                    </a:lnTo>
                    <a:lnTo>
                      <a:pt x="45" y="0"/>
                    </a:lnTo>
                    <a:lnTo>
                      <a:pt x="56" y="11"/>
                    </a:lnTo>
                    <a:lnTo>
                      <a:pt x="67" y="22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6" name="Freeform 193"/>
              <p:cNvSpPr>
                <a:spLocks/>
              </p:cNvSpPr>
              <p:nvPr/>
            </p:nvSpPr>
            <p:spPr bwMode="auto">
              <a:xfrm>
                <a:off x="4332" y="3185"/>
                <a:ext cx="11" cy="10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0 w 11"/>
                  <a:gd name="T5" fmla="*/ 0 h 11"/>
                  <a:gd name="T6" fmla="*/ 11 w 11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7" name="Freeform 194"/>
              <p:cNvSpPr>
                <a:spLocks/>
              </p:cNvSpPr>
              <p:nvPr/>
            </p:nvSpPr>
            <p:spPr bwMode="auto">
              <a:xfrm>
                <a:off x="4321" y="3128"/>
                <a:ext cx="55" cy="67"/>
              </a:xfrm>
              <a:custGeom>
                <a:avLst/>
                <a:gdLst>
                  <a:gd name="T0" fmla="*/ 22 w 56"/>
                  <a:gd name="T1" fmla="*/ 67 h 67"/>
                  <a:gd name="T2" fmla="*/ 11 w 56"/>
                  <a:gd name="T3" fmla="*/ 56 h 67"/>
                  <a:gd name="T4" fmla="*/ 0 w 56"/>
                  <a:gd name="T5" fmla="*/ 45 h 67"/>
                  <a:gd name="T6" fmla="*/ 34 w 56"/>
                  <a:gd name="T7" fmla="*/ 0 h 67"/>
                  <a:gd name="T8" fmla="*/ 45 w 56"/>
                  <a:gd name="T9" fmla="*/ 11 h 67"/>
                  <a:gd name="T10" fmla="*/ 56 w 56"/>
                  <a:gd name="T11" fmla="*/ 22 h 67"/>
                  <a:gd name="T12" fmla="*/ 22 w 56"/>
                  <a:gd name="T13" fmla="*/ 67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67">
                    <a:moveTo>
                      <a:pt x="22" y="67"/>
                    </a:moveTo>
                    <a:lnTo>
                      <a:pt x="11" y="56"/>
                    </a:lnTo>
                    <a:lnTo>
                      <a:pt x="0" y="45"/>
                    </a:lnTo>
                    <a:lnTo>
                      <a:pt x="34" y="0"/>
                    </a:lnTo>
                    <a:lnTo>
                      <a:pt x="45" y="11"/>
                    </a:lnTo>
                    <a:lnTo>
                      <a:pt x="56" y="22"/>
                    </a:ln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8" name="Freeform 195"/>
              <p:cNvSpPr>
                <a:spLocks/>
              </p:cNvSpPr>
              <p:nvPr/>
            </p:nvSpPr>
            <p:spPr bwMode="auto">
              <a:xfrm>
                <a:off x="4366" y="3138"/>
                <a:ext cx="11" cy="12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0 w 11"/>
                  <a:gd name="T5" fmla="*/ 0 h 11"/>
                  <a:gd name="T6" fmla="*/ 11 w 11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69" name="Freeform 196"/>
              <p:cNvSpPr>
                <a:spLocks/>
              </p:cNvSpPr>
              <p:nvPr/>
            </p:nvSpPr>
            <p:spPr bwMode="auto">
              <a:xfrm>
                <a:off x="4355" y="3094"/>
                <a:ext cx="55" cy="57"/>
              </a:xfrm>
              <a:custGeom>
                <a:avLst/>
                <a:gdLst>
                  <a:gd name="T0" fmla="*/ 22 w 56"/>
                  <a:gd name="T1" fmla="*/ 56 h 56"/>
                  <a:gd name="T2" fmla="*/ 11 w 56"/>
                  <a:gd name="T3" fmla="*/ 45 h 56"/>
                  <a:gd name="T4" fmla="*/ 0 w 56"/>
                  <a:gd name="T5" fmla="*/ 34 h 56"/>
                  <a:gd name="T6" fmla="*/ 33 w 56"/>
                  <a:gd name="T7" fmla="*/ 0 h 56"/>
                  <a:gd name="T8" fmla="*/ 45 w 56"/>
                  <a:gd name="T9" fmla="*/ 11 h 56"/>
                  <a:gd name="T10" fmla="*/ 56 w 56"/>
                  <a:gd name="T11" fmla="*/ 23 h 56"/>
                  <a:gd name="T12" fmla="*/ 22 w 56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2" y="56"/>
                    </a:moveTo>
                    <a:lnTo>
                      <a:pt x="11" y="45"/>
                    </a:lnTo>
                    <a:lnTo>
                      <a:pt x="0" y="34"/>
                    </a:lnTo>
                    <a:lnTo>
                      <a:pt x="33" y="0"/>
                    </a:lnTo>
                    <a:lnTo>
                      <a:pt x="45" y="11"/>
                    </a:lnTo>
                    <a:lnTo>
                      <a:pt x="56" y="23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0" name="Freeform 197"/>
              <p:cNvSpPr>
                <a:spLocks/>
              </p:cNvSpPr>
              <p:nvPr/>
            </p:nvSpPr>
            <p:spPr bwMode="auto">
              <a:xfrm>
                <a:off x="4400" y="3106"/>
                <a:ext cx="11" cy="12"/>
              </a:xfrm>
              <a:custGeom>
                <a:avLst/>
                <a:gdLst>
                  <a:gd name="T0" fmla="*/ 11 w 11"/>
                  <a:gd name="T1" fmla="*/ 12 h 12"/>
                  <a:gd name="T2" fmla="*/ 11 w 11"/>
                  <a:gd name="T3" fmla="*/ 12 h 12"/>
                  <a:gd name="T4" fmla="*/ 0 w 11"/>
                  <a:gd name="T5" fmla="*/ 0 h 12"/>
                  <a:gd name="T6" fmla="*/ 11 w 1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lnTo>
                      <a:pt x="11" y="12"/>
                    </a:lnTo>
                    <a:lnTo>
                      <a:pt x="0" y="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1" name="Freeform 198"/>
              <p:cNvSpPr>
                <a:spLocks/>
              </p:cNvSpPr>
              <p:nvPr/>
            </p:nvSpPr>
            <p:spPr bwMode="auto">
              <a:xfrm>
                <a:off x="4387" y="3059"/>
                <a:ext cx="57" cy="58"/>
              </a:xfrm>
              <a:custGeom>
                <a:avLst/>
                <a:gdLst>
                  <a:gd name="T0" fmla="*/ 23 w 57"/>
                  <a:gd name="T1" fmla="*/ 57 h 57"/>
                  <a:gd name="T2" fmla="*/ 12 w 57"/>
                  <a:gd name="T3" fmla="*/ 45 h 57"/>
                  <a:gd name="T4" fmla="*/ 0 w 57"/>
                  <a:gd name="T5" fmla="*/ 34 h 57"/>
                  <a:gd name="T6" fmla="*/ 34 w 57"/>
                  <a:gd name="T7" fmla="*/ 0 h 57"/>
                  <a:gd name="T8" fmla="*/ 45 w 57"/>
                  <a:gd name="T9" fmla="*/ 11 h 57"/>
                  <a:gd name="T10" fmla="*/ 57 w 57"/>
                  <a:gd name="T11" fmla="*/ 11 h 57"/>
                  <a:gd name="T12" fmla="*/ 23 w 57"/>
                  <a:gd name="T13" fmla="*/ 57 h 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23" y="57"/>
                    </a:moveTo>
                    <a:lnTo>
                      <a:pt x="12" y="45"/>
                    </a:lnTo>
                    <a:lnTo>
                      <a:pt x="0" y="34"/>
                    </a:lnTo>
                    <a:lnTo>
                      <a:pt x="34" y="0"/>
                    </a:lnTo>
                    <a:lnTo>
                      <a:pt x="45" y="11"/>
                    </a:lnTo>
                    <a:lnTo>
                      <a:pt x="57" y="11"/>
                    </a:lnTo>
                    <a:lnTo>
                      <a:pt x="23" y="57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2" name="Freeform 199"/>
              <p:cNvSpPr>
                <a:spLocks/>
              </p:cNvSpPr>
              <p:nvPr/>
            </p:nvSpPr>
            <p:spPr bwMode="auto">
              <a:xfrm>
                <a:off x="4434" y="3071"/>
                <a:ext cx="11" cy="0"/>
              </a:xfrm>
              <a:custGeom>
                <a:avLst/>
                <a:gdLst>
                  <a:gd name="T0" fmla="*/ 12 w 12"/>
                  <a:gd name="T1" fmla="*/ 12 w 12"/>
                  <a:gd name="T2" fmla="*/ 0 w 12"/>
                  <a:gd name="T3" fmla="*/ 12 w 1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3" name="Freeform 200"/>
              <p:cNvSpPr>
                <a:spLocks/>
              </p:cNvSpPr>
              <p:nvPr/>
            </p:nvSpPr>
            <p:spPr bwMode="auto">
              <a:xfrm>
                <a:off x="4421" y="3015"/>
                <a:ext cx="57" cy="57"/>
              </a:xfrm>
              <a:custGeom>
                <a:avLst/>
                <a:gdLst>
                  <a:gd name="T0" fmla="*/ 23 w 56"/>
                  <a:gd name="T1" fmla="*/ 56 h 56"/>
                  <a:gd name="T2" fmla="*/ 11 w 56"/>
                  <a:gd name="T3" fmla="*/ 56 h 56"/>
                  <a:gd name="T4" fmla="*/ 0 w 56"/>
                  <a:gd name="T5" fmla="*/ 45 h 56"/>
                  <a:gd name="T6" fmla="*/ 23 w 56"/>
                  <a:gd name="T7" fmla="*/ 0 h 56"/>
                  <a:gd name="T8" fmla="*/ 45 w 56"/>
                  <a:gd name="T9" fmla="*/ 11 h 56"/>
                  <a:gd name="T10" fmla="*/ 56 w 56"/>
                  <a:gd name="T11" fmla="*/ 23 h 56"/>
                  <a:gd name="T12" fmla="*/ 23 w 56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3" y="56"/>
                    </a:moveTo>
                    <a:lnTo>
                      <a:pt x="11" y="56"/>
                    </a:lnTo>
                    <a:lnTo>
                      <a:pt x="0" y="45"/>
                    </a:lnTo>
                    <a:lnTo>
                      <a:pt x="23" y="0"/>
                    </a:lnTo>
                    <a:lnTo>
                      <a:pt x="45" y="11"/>
                    </a:lnTo>
                    <a:lnTo>
                      <a:pt x="56" y="23"/>
                    </a:lnTo>
                    <a:lnTo>
                      <a:pt x="23" y="56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4" name="Freeform 201"/>
              <p:cNvSpPr>
                <a:spLocks/>
              </p:cNvSpPr>
              <p:nvPr/>
            </p:nvSpPr>
            <p:spPr bwMode="auto">
              <a:xfrm>
                <a:off x="4468" y="3027"/>
                <a:ext cx="11" cy="12"/>
              </a:xfrm>
              <a:custGeom>
                <a:avLst/>
                <a:gdLst>
                  <a:gd name="T0" fmla="*/ 11 w 11"/>
                  <a:gd name="T1" fmla="*/ 12 h 12"/>
                  <a:gd name="T2" fmla="*/ 11 w 11"/>
                  <a:gd name="T3" fmla="*/ 12 h 12"/>
                  <a:gd name="T4" fmla="*/ 0 w 11"/>
                  <a:gd name="T5" fmla="*/ 0 h 12"/>
                  <a:gd name="T6" fmla="*/ 11 w 1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lnTo>
                      <a:pt x="11" y="12"/>
                    </a:lnTo>
                    <a:lnTo>
                      <a:pt x="0" y="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5" name="Freeform 202"/>
              <p:cNvSpPr>
                <a:spLocks/>
              </p:cNvSpPr>
              <p:nvPr/>
            </p:nvSpPr>
            <p:spPr bwMode="auto">
              <a:xfrm>
                <a:off x="4445" y="2980"/>
                <a:ext cx="57" cy="58"/>
              </a:xfrm>
              <a:custGeom>
                <a:avLst/>
                <a:gdLst>
                  <a:gd name="T0" fmla="*/ 33 w 56"/>
                  <a:gd name="T1" fmla="*/ 57 h 57"/>
                  <a:gd name="T2" fmla="*/ 22 w 56"/>
                  <a:gd name="T3" fmla="*/ 45 h 57"/>
                  <a:gd name="T4" fmla="*/ 0 w 56"/>
                  <a:gd name="T5" fmla="*/ 34 h 57"/>
                  <a:gd name="T6" fmla="*/ 33 w 56"/>
                  <a:gd name="T7" fmla="*/ 0 h 57"/>
                  <a:gd name="T8" fmla="*/ 45 w 56"/>
                  <a:gd name="T9" fmla="*/ 12 h 57"/>
                  <a:gd name="T10" fmla="*/ 56 w 56"/>
                  <a:gd name="T11" fmla="*/ 23 h 57"/>
                  <a:gd name="T12" fmla="*/ 33 w 56"/>
                  <a:gd name="T13" fmla="*/ 57 h 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33" y="57"/>
                    </a:moveTo>
                    <a:lnTo>
                      <a:pt x="22" y="45"/>
                    </a:lnTo>
                    <a:lnTo>
                      <a:pt x="0" y="34"/>
                    </a:lnTo>
                    <a:lnTo>
                      <a:pt x="33" y="0"/>
                    </a:lnTo>
                    <a:lnTo>
                      <a:pt x="45" y="12"/>
                    </a:lnTo>
                    <a:lnTo>
                      <a:pt x="56" y="23"/>
                    </a:lnTo>
                    <a:lnTo>
                      <a:pt x="33" y="57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6" name="Freeform 203"/>
              <p:cNvSpPr>
                <a:spLocks/>
              </p:cNvSpPr>
              <p:nvPr/>
            </p:nvSpPr>
            <p:spPr bwMode="auto">
              <a:xfrm>
                <a:off x="4489" y="2992"/>
                <a:ext cx="13" cy="12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0 w 11"/>
                  <a:gd name="T5" fmla="*/ 0 h 11"/>
                  <a:gd name="T6" fmla="*/ 11 w 11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7" name="Freeform 204"/>
              <p:cNvSpPr>
                <a:spLocks/>
              </p:cNvSpPr>
              <p:nvPr/>
            </p:nvSpPr>
            <p:spPr bwMode="auto">
              <a:xfrm>
                <a:off x="4479" y="2936"/>
                <a:ext cx="57" cy="69"/>
              </a:xfrm>
              <a:custGeom>
                <a:avLst/>
                <a:gdLst>
                  <a:gd name="T0" fmla="*/ 23 w 57"/>
                  <a:gd name="T1" fmla="*/ 68 h 68"/>
                  <a:gd name="T2" fmla="*/ 12 w 57"/>
                  <a:gd name="T3" fmla="*/ 57 h 68"/>
                  <a:gd name="T4" fmla="*/ 0 w 57"/>
                  <a:gd name="T5" fmla="*/ 45 h 68"/>
                  <a:gd name="T6" fmla="*/ 23 w 57"/>
                  <a:gd name="T7" fmla="*/ 0 h 68"/>
                  <a:gd name="T8" fmla="*/ 34 w 57"/>
                  <a:gd name="T9" fmla="*/ 12 h 68"/>
                  <a:gd name="T10" fmla="*/ 57 w 57"/>
                  <a:gd name="T11" fmla="*/ 23 h 68"/>
                  <a:gd name="T12" fmla="*/ 23 w 57"/>
                  <a:gd name="T13" fmla="*/ 68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68">
                    <a:moveTo>
                      <a:pt x="23" y="68"/>
                    </a:moveTo>
                    <a:lnTo>
                      <a:pt x="12" y="57"/>
                    </a:lnTo>
                    <a:lnTo>
                      <a:pt x="0" y="45"/>
                    </a:lnTo>
                    <a:lnTo>
                      <a:pt x="23" y="0"/>
                    </a:lnTo>
                    <a:lnTo>
                      <a:pt x="34" y="12"/>
                    </a:lnTo>
                    <a:lnTo>
                      <a:pt x="57" y="23"/>
                    </a:lnTo>
                    <a:lnTo>
                      <a:pt x="23" y="68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8" name="Freeform 205"/>
              <p:cNvSpPr>
                <a:spLocks/>
              </p:cNvSpPr>
              <p:nvPr/>
            </p:nvSpPr>
            <p:spPr bwMode="auto">
              <a:xfrm>
                <a:off x="4513" y="2948"/>
                <a:ext cx="23" cy="12"/>
              </a:xfrm>
              <a:custGeom>
                <a:avLst/>
                <a:gdLst>
                  <a:gd name="T0" fmla="*/ 23 w 23"/>
                  <a:gd name="T1" fmla="*/ 11 h 11"/>
                  <a:gd name="T2" fmla="*/ 23 w 23"/>
                  <a:gd name="T3" fmla="*/ 11 h 11"/>
                  <a:gd name="T4" fmla="*/ 0 w 23"/>
                  <a:gd name="T5" fmla="*/ 0 h 11"/>
                  <a:gd name="T6" fmla="*/ 23 w 23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" h="11">
                    <a:moveTo>
                      <a:pt x="23" y="11"/>
                    </a:moveTo>
                    <a:lnTo>
                      <a:pt x="23" y="11"/>
                    </a:lnTo>
                    <a:lnTo>
                      <a:pt x="0" y="0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79" name="Freeform 206"/>
              <p:cNvSpPr>
                <a:spLocks/>
              </p:cNvSpPr>
              <p:nvPr/>
            </p:nvSpPr>
            <p:spPr bwMode="auto">
              <a:xfrm>
                <a:off x="4502" y="2901"/>
                <a:ext cx="55" cy="58"/>
              </a:xfrm>
              <a:custGeom>
                <a:avLst/>
                <a:gdLst>
                  <a:gd name="T0" fmla="*/ 34 w 56"/>
                  <a:gd name="T1" fmla="*/ 57 h 57"/>
                  <a:gd name="T2" fmla="*/ 11 w 56"/>
                  <a:gd name="T3" fmla="*/ 46 h 57"/>
                  <a:gd name="T4" fmla="*/ 0 w 56"/>
                  <a:gd name="T5" fmla="*/ 34 h 57"/>
                  <a:gd name="T6" fmla="*/ 23 w 56"/>
                  <a:gd name="T7" fmla="*/ 0 h 57"/>
                  <a:gd name="T8" fmla="*/ 34 w 56"/>
                  <a:gd name="T9" fmla="*/ 12 h 57"/>
                  <a:gd name="T10" fmla="*/ 56 w 56"/>
                  <a:gd name="T11" fmla="*/ 23 h 57"/>
                  <a:gd name="T12" fmla="*/ 34 w 56"/>
                  <a:gd name="T13" fmla="*/ 57 h 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34" y="57"/>
                    </a:moveTo>
                    <a:lnTo>
                      <a:pt x="11" y="46"/>
                    </a:lnTo>
                    <a:lnTo>
                      <a:pt x="0" y="34"/>
                    </a:lnTo>
                    <a:lnTo>
                      <a:pt x="23" y="0"/>
                    </a:lnTo>
                    <a:lnTo>
                      <a:pt x="34" y="12"/>
                    </a:lnTo>
                    <a:lnTo>
                      <a:pt x="56" y="23"/>
                    </a:lnTo>
                    <a:lnTo>
                      <a:pt x="34" y="57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0" name="Freeform 207"/>
              <p:cNvSpPr>
                <a:spLocks/>
              </p:cNvSpPr>
              <p:nvPr/>
            </p:nvSpPr>
            <p:spPr bwMode="auto">
              <a:xfrm>
                <a:off x="4536" y="2913"/>
                <a:ext cx="21" cy="12"/>
              </a:xfrm>
              <a:custGeom>
                <a:avLst/>
                <a:gdLst>
                  <a:gd name="T0" fmla="*/ 22 w 22"/>
                  <a:gd name="T1" fmla="*/ 11 h 11"/>
                  <a:gd name="T2" fmla="*/ 22 w 22"/>
                  <a:gd name="T3" fmla="*/ 11 h 11"/>
                  <a:gd name="T4" fmla="*/ 0 w 22"/>
                  <a:gd name="T5" fmla="*/ 0 h 11"/>
                  <a:gd name="T6" fmla="*/ 22 w 22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" h="11">
                    <a:moveTo>
                      <a:pt x="22" y="11"/>
                    </a:moveTo>
                    <a:lnTo>
                      <a:pt x="22" y="11"/>
                    </a:lnTo>
                    <a:lnTo>
                      <a:pt x="0" y="0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1" name="Freeform 208"/>
              <p:cNvSpPr>
                <a:spLocks/>
              </p:cNvSpPr>
              <p:nvPr/>
            </p:nvSpPr>
            <p:spPr bwMode="auto">
              <a:xfrm>
                <a:off x="4523" y="2891"/>
                <a:ext cx="47" cy="34"/>
              </a:xfrm>
              <a:custGeom>
                <a:avLst/>
                <a:gdLst>
                  <a:gd name="T0" fmla="*/ 33 w 45"/>
                  <a:gd name="T1" fmla="*/ 34 h 34"/>
                  <a:gd name="T2" fmla="*/ 11 w 45"/>
                  <a:gd name="T3" fmla="*/ 23 h 34"/>
                  <a:gd name="T4" fmla="*/ 0 w 45"/>
                  <a:gd name="T5" fmla="*/ 11 h 34"/>
                  <a:gd name="T6" fmla="*/ 11 w 45"/>
                  <a:gd name="T7" fmla="*/ 0 h 34"/>
                  <a:gd name="T8" fmla="*/ 22 w 45"/>
                  <a:gd name="T9" fmla="*/ 11 h 34"/>
                  <a:gd name="T10" fmla="*/ 45 w 45"/>
                  <a:gd name="T11" fmla="*/ 11 h 34"/>
                  <a:gd name="T12" fmla="*/ 33 w 45"/>
                  <a:gd name="T13" fmla="*/ 34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" h="34">
                    <a:moveTo>
                      <a:pt x="33" y="34"/>
                    </a:moveTo>
                    <a:lnTo>
                      <a:pt x="11" y="23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22" y="11"/>
                    </a:lnTo>
                    <a:lnTo>
                      <a:pt x="45" y="11"/>
                    </a:lnTo>
                    <a:lnTo>
                      <a:pt x="33" y="34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2" name="Freeform 209"/>
              <p:cNvSpPr>
                <a:spLocks/>
              </p:cNvSpPr>
              <p:nvPr/>
            </p:nvSpPr>
            <p:spPr bwMode="auto">
              <a:xfrm>
                <a:off x="4547" y="2901"/>
                <a:ext cx="23" cy="0"/>
              </a:xfrm>
              <a:custGeom>
                <a:avLst/>
                <a:gdLst>
                  <a:gd name="T0" fmla="*/ 23 w 23"/>
                  <a:gd name="T1" fmla="*/ 23 w 23"/>
                  <a:gd name="T2" fmla="*/ 0 w 23"/>
                  <a:gd name="T3" fmla="*/ 23 w 23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3">
                    <a:moveTo>
                      <a:pt x="23" y="0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3" name="Freeform 210"/>
              <p:cNvSpPr>
                <a:spLocks/>
              </p:cNvSpPr>
              <p:nvPr/>
            </p:nvSpPr>
            <p:spPr bwMode="auto">
              <a:xfrm>
                <a:off x="4536" y="2869"/>
                <a:ext cx="45" cy="33"/>
              </a:xfrm>
              <a:custGeom>
                <a:avLst/>
                <a:gdLst>
                  <a:gd name="T0" fmla="*/ 34 w 45"/>
                  <a:gd name="T1" fmla="*/ 33 h 33"/>
                  <a:gd name="T2" fmla="*/ 11 w 45"/>
                  <a:gd name="T3" fmla="*/ 33 h 33"/>
                  <a:gd name="T4" fmla="*/ 0 w 45"/>
                  <a:gd name="T5" fmla="*/ 22 h 33"/>
                  <a:gd name="T6" fmla="*/ 11 w 45"/>
                  <a:gd name="T7" fmla="*/ 0 h 33"/>
                  <a:gd name="T8" fmla="*/ 34 w 45"/>
                  <a:gd name="T9" fmla="*/ 0 h 33"/>
                  <a:gd name="T10" fmla="*/ 45 w 45"/>
                  <a:gd name="T11" fmla="*/ 11 h 33"/>
                  <a:gd name="T12" fmla="*/ 34 w 45"/>
                  <a:gd name="T13" fmla="*/ 33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" h="33">
                    <a:moveTo>
                      <a:pt x="34" y="33"/>
                    </a:moveTo>
                    <a:lnTo>
                      <a:pt x="11" y="33"/>
                    </a:lnTo>
                    <a:lnTo>
                      <a:pt x="0" y="22"/>
                    </a:lnTo>
                    <a:lnTo>
                      <a:pt x="11" y="0"/>
                    </a:lnTo>
                    <a:lnTo>
                      <a:pt x="34" y="0"/>
                    </a:lnTo>
                    <a:lnTo>
                      <a:pt x="45" y="11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4" name="Freeform 211"/>
              <p:cNvSpPr>
                <a:spLocks/>
              </p:cNvSpPr>
              <p:nvPr/>
            </p:nvSpPr>
            <p:spPr bwMode="auto">
              <a:xfrm>
                <a:off x="4570" y="2869"/>
                <a:ext cx="11" cy="12"/>
              </a:xfrm>
              <a:custGeom>
                <a:avLst/>
                <a:gdLst>
                  <a:gd name="T0" fmla="*/ 11 w 11"/>
                  <a:gd name="T1" fmla="*/ 11 h 11"/>
                  <a:gd name="T2" fmla="*/ 11 w 11"/>
                  <a:gd name="T3" fmla="*/ 11 h 11"/>
                  <a:gd name="T4" fmla="*/ 11 w 11"/>
                  <a:gd name="T5" fmla="*/ 11 h 11"/>
                  <a:gd name="T6" fmla="*/ 0 w 11"/>
                  <a:gd name="T7" fmla="*/ 0 h 11"/>
                  <a:gd name="T8" fmla="*/ 11 w 11"/>
                  <a:gd name="T9" fmla="*/ 11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5" name="Freeform 212"/>
              <p:cNvSpPr>
                <a:spLocks/>
              </p:cNvSpPr>
              <p:nvPr/>
            </p:nvSpPr>
            <p:spPr bwMode="auto">
              <a:xfrm>
                <a:off x="4547" y="2824"/>
                <a:ext cx="55" cy="57"/>
              </a:xfrm>
              <a:custGeom>
                <a:avLst/>
                <a:gdLst>
                  <a:gd name="T0" fmla="*/ 34 w 56"/>
                  <a:gd name="T1" fmla="*/ 56 h 56"/>
                  <a:gd name="T2" fmla="*/ 23 w 56"/>
                  <a:gd name="T3" fmla="*/ 45 h 56"/>
                  <a:gd name="T4" fmla="*/ 0 w 56"/>
                  <a:gd name="T5" fmla="*/ 45 h 56"/>
                  <a:gd name="T6" fmla="*/ 23 w 56"/>
                  <a:gd name="T7" fmla="*/ 0 h 56"/>
                  <a:gd name="T8" fmla="*/ 34 w 56"/>
                  <a:gd name="T9" fmla="*/ 11 h 56"/>
                  <a:gd name="T10" fmla="*/ 56 w 56"/>
                  <a:gd name="T11" fmla="*/ 22 h 56"/>
                  <a:gd name="T12" fmla="*/ 34 w 56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34" y="56"/>
                    </a:moveTo>
                    <a:lnTo>
                      <a:pt x="23" y="45"/>
                    </a:lnTo>
                    <a:lnTo>
                      <a:pt x="0" y="45"/>
                    </a:lnTo>
                    <a:lnTo>
                      <a:pt x="23" y="0"/>
                    </a:lnTo>
                    <a:lnTo>
                      <a:pt x="34" y="11"/>
                    </a:lnTo>
                    <a:lnTo>
                      <a:pt x="56" y="22"/>
                    </a:lnTo>
                    <a:lnTo>
                      <a:pt x="34" y="56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6" name="Freeform 213"/>
              <p:cNvSpPr>
                <a:spLocks/>
              </p:cNvSpPr>
              <p:nvPr/>
            </p:nvSpPr>
            <p:spPr bwMode="auto">
              <a:xfrm>
                <a:off x="4581" y="2834"/>
                <a:ext cx="21" cy="12"/>
              </a:xfrm>
              <a:custGeom>
                <a:avLst/>
                <a:gdLst>
                  <a:gd name="T0" fmla="*/ 22 w 22"/>
                  <a:gd name="T1" fmla="*/ 11 h 11"/>
                  <a:gd name="T2" fmla="*/ 22 w 22"/>
                  <a:gd name="T3" fmla="*/ 11 h 11"/>
                  <a:gd name="T4" fmla="*/ 0 w 22"/>
                  <a:gd name="T5" fmla="*/ 0 h 11"/>
                  <a:gd name="T6" fmla="*/ 22 w 22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" h="11">
                    <a:moveTo>
                      <a:pt x="22" y="11"/>
                    </a:moveTo>
                    <a:lnTo>
                      <a:pt x="22" y="11"/>
                    </a:lnTo>
                    <a:lnTo>
                      <a:pt x="0" y="0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7" name="Freeform 214"/>
              <p:cNvSpPr>
                <a:spLocks/>
              </p:cNvSpPr>
              <p:nvPr/>
            </p:nvSpPr>
            <p:spPr bwMode="auto">
              <a:xfrm>
                <a:off x="4570" y="2733"/>
                <a:ext cx="77" cy="113"/>
              </a:xfrm>
              <a:custGeom>
                <a:avLst/>
                <a:gdLst>
                  <a:gd name="T0" fmla="*/ 33 w 78"/>
                  <a:gd name="T1" fmla="*/ 113 h 113"/>
                  <a:gd name="T2" fmla="*/ 11 w 78"/>
                  <a:gd name="T3" fmla="*/ 102 h 113"/>
                  <a:gd name="T4" fmla="*/ 0 w 78"/>
                  <a:gd name="T5" fmla="*/ 91 h 113"/>
                  <a:gd name="T6" fmla="*/ 56 w 78"/>
                  <a:gd name="T7" fmla="*/ 0 h 113"/>
                  <a:gd name="T8" fmla="*/ 67 w 78"/>
                  <a:gd name="T9" fmla="*/ 0 h 113"/>
                  <a:gd name="T10" fmla="*/ 78 w 78"/>
                  <a:gd name="T11" fmla="*/ 12 h 113"/>
                  <a:gd name="T12" fmla="*/ 33 w 78"/>
                  <a:gd name="T13" fmla="*/ 113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113">
                    <a:moveTo>
                      <a:pt x="33" y="113"/>
                    </a:moveTo>
                    <a:lnTo>
                      <a:pt x="11" y="102"/>
                    </a:lnTo>
                    <a:lnTo>
                      <a:pt x="0" y="91"/>
                    </a:lnTo>
                    <a:lnTo>
                      <a:pt x="56" y="0"/>
                    </a:lnTo>
                    <a:lnTo>
                      <a:pt x="67" y="0"/>
                    </a:lnTo>
                    <a:lnTo>
                      <a:pt x="78" y="12"/>
                    </a:lnTo>
                    <a:lnTo>
                      <a:pt x="33" y="11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8" name="Freeform 215"/>
              <p:cNvSpPr>
                <a:spLocks/>
              </p:cNvSpPr>
              <p:nvPr/>
            </p:nvSpPr>
            <p:spPr bwMode="auto">
              <a:xfrm>
                <a:off x="4636" y="2733"/>
                <a:ext cx="11" cy="12"/>
              </a:xfrm>
              <a:custGeom>
                <a:avLst/>
                <a:gdLst>
                  <a:gd name="T0" fmla="*/ 11 w 11"/>
                  <a:gd name="T1" fmla="*/ 12 h 12"/>
                  <a:gd name="T2" fmla="*/ 11 w 11"/>
                  <a:gd name="T3" fmla="*/ 12 h 12"/>
                  <a:gd name="T4" fmla="*/ 0 w 11"/>
                  <a:gd name="T5" fmla="*/ 0 h 12"/>
                  <a:gd name="T6" fmla="*/ 11 w 1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lnTo>
                      <a:pt x="11" y="12"/>
                    </a:lnTo>
                    <a:lnTo>
                      <a:pt x="0" y="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89" name="Freeform 216"/>
              <p:cNvSpPr>
                <a:spLocks/>
              </p:cNvSpPr>
              <p:nvPr/>
            </p:nvSpPr>
            <p:spPr bwMode="auto">
              <a:xfrm>
                <a:off x="4625" y="2632"/>
                <a:ext cx="79" cy="113"/>
              </a:xfrm>
              <a:custGeom>
                <a:avLst/>
                <a:gdLst>
                  <a:gd name="T0" fmla="*/ 22 w 79"/>
                  <a:gd name="T1" fmla="*/ 113 h 113"/>
                  <a:gd name="T2" fmla="*/ 11 w 79"/>
                  <a:gd name="T3" fmla="*/ 101 h 113"/>
                  <a:gd name="T4" fmla="*/ 0 w 79"/>
                  <a:gd name="T5" fmla="*/ 101 h 113"/>
                  <a:gd name="T6" fmla="*/ 45 w 79"/>
                  <a:gd name="T7" fmla="*/ 0 h 113"/>
                  <a:gd name="T8" fmla="*/ 56 w 79"/>
                  <a:gd name="T9" fmla="*/ 11 h 113"/>
                  <a:gd name="T10" fmla="*/ 79 w 79"/>
                  <a:gd name="T11" fmla="*/ 23 h 113"/>
                  <a:gd name="T12" fmla="*/ 22 w 79"/>
                  <a:gd name="T13" fmla="*/ 113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113">
                    <a:moveTo>
                      <a:pt x="22" y="113"/>
                    </a:moveTo>
                    <a:lnTo>
                      <a:pt x="11" y="101"/>
                    </a:lnTo>
                    <a:lnTo>
                      <a:pt x="0" y="101"/>
                    </a:lnTo>
                    <a:lnTo>
                      <a:pt x="45" y="0"/>
                    </a:lnTo>
                    <a:lnTo>
                      <a:pt x="56" y="11"/>
                    </a:lnTo>
                    <a:lnTo>
                      <a:pt x="79" y="23"/>
                    </a:lnTo>
                    <a:lnTo>
                      <a:pt x="22" y="11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0" name="Freeform 217"/>
              <p:cNvSpPr>
                <a:spLocks/>
              </p:cNvSpPr>
              <p:nvPr/>
            </p:nvSpPr>
            <p:spPr bwMode="auto">
              <a:xfrm>
                <a:off x="4681" y="2644"/>
                <a:ext cx="23" cy="12"/>
              </a:xfrm>
              <a:custGeom>
                <a:avLst/>
                <a:gdLst>
                  <a:gd name="T0" fmla="*/ 23 w 23"/>
                  <a:gd name="T1" fmla="*/ 0 h 12"/>
                  <a:gd name="T2" fmla="*/ 23 w 23"/>
                  <a:gd name="T3" fmla="*/ 12 h 12"/>
                  <a:gd name="T4" fmla="*/ 0 w 23"/>
                  <a:gd name="T5" fmla="*/ 0 h 12"/>
                  <a:gd name="T6" fmla="*/ 23 w 23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" h="12">
                    <a:moveTo>
                      <a:pt x="23" y="0"/>
                    </a:moveTo>
                    <a:lnTo>
                      <a:pt x="23" y="12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1" name="Freeform 218"/>
              <p:cNvSpPr>
                <a:spLocks/>
              </p:cNvSpPr>
              <p:nvPr/>
            </p:nvSpPr>
            <p:spPr bwMode="auto">
              <a:xfrm>
                <a:off x="4670" y="2542"/>
                <a:ext cx="79" cy="101"/>
              </a:xfrm>
              <a:custGeom>
                <a:avLst/>
                <a:gdLst>
                  <a:gd name="T0" fmla="*/ 34 w 79"/>
                  <a:gd name="T1" fmla="*/ 101 h 101"/>
                  <a:gd name="T2" fmla="*/ 11 w 79"/>
                  <a:gd name="T3" fmla="*/ 101 h 101"/>
                  <a:gd name="T4" fmla="*/ 0 w 79"/>
                  <a:gd name="T5" fmla="*/ 90 h 101"/>
                  <a:gd name="T6" fmla="*/ 45 w 79"/>
                  <a:gd name="T7" fmla="*/ 0 h 101"/>
                  <a:gd name="T8" fmla="*/ 56 w 79"/>
                  <a:gd name="T9" fmla="*/ 0 h 101"/>
                  <a:gd name="T10" fmla="*/ 79 w 79"/>
                  <a:gd name="T11" fmla="*/ 11 h 101"/>
                  <a:gd name="T12" fmla="*/ 34 w 79"/>
                  <a:gd name="T13" fmla="*/ 101 h 1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101">
                    <a:moveTo>
                      <a:pt x="34" y="101"/>
                    </a:moveTo>
                    <a:lnTo>
                      <a:pt x="11" y="101"/>
                    </a:lnTo>
                    <a:lnTo>
                      <a:pt x="0" y="90"/>
                    </a:lnTo>
                    <a:lnTo>
                      <a:pt x="45" y="0"/>
                    </a:lnTo>
                    <a:lnTo>
                      <a:pt x="56" y="0"/>
                    </a:lnTo>
                    <a:lnTo>
                      <a:pt x="79" y="11"/>
                    </a:lnTo>
                    <a:lnTo>
                      <a:pt x="34" y="10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2" name="Freeform 219"/>
              <p:cNvSpPr>
                <a:spLocks/>
              </p:cNvSpPr>
              <p:nvPr/>
            </p:nvSpPr>
            <p:spPr bwMode="auto">
              <a:xfrm>
                <a:off x="4725" y="2542"/>
                <a:ext cx="23" cy="10"/>
              </a:xfrm>
              <a:custGeom>
                <a:avLst/>
                <a:gdLst>
                  <a:gd name="T0" fmla="*/ 23 w 23"/>
                  <a:gd name="T1" fmla="*/ 11 h 11"/>
                  <a:gd name="T2" fmla="*/ 23 w 23"/>
                  <a:gd name="T3" fmla="*/ 11 h 11"/>
                  <a:gd name="T4" fmla="*/ 0 w 23"/>
                  <a:gd name="T5" fmla="*/ 0 h 11"/>
                  <a:gd name="T6" fmla="*/ 23 w 23"/>
                  <a:gd name="T7" fmla="*/ 11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" h="11">
                    <a:moveTo>
                      <a:pt x="23" y="11"/>
                    </a:moveTo>
                    <a:lnTo>
                      <a:pt x="23" y="11"/>
                    </a:lnTo>
                    <a:lnTo>
                      <a:pt x="0" y="0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3" name="Freeform 220"/>
              <p:cNvSpPr>
                <a:spLocks/>
              </p:cNvSpPr>
              <p:nvPr/>
            </p:nvSpPr>
            <p:spPr bwMode="auto">
              <a:xfrm>
                <a:off x="4715" y="2439"/>
                <a:ext cx="79" cy="113"/>
              </a:xfrm>
              <a:custGeom>
                <a:avLst/>
                <a:gdLst>
                  <a:gd name="T0" fmla="*/ 34 w 79"/>
                  <a:gd name="T1" fmla="*/ 113 h 113"/>
                  <a:gd name="T2" fmla="*/ 11 w 79"/>
                  <a:gd name="T3" fmla="*/ 102 h 113"/>
                  <a:gd name="T4" fmla="*/ 0 w 79"/>
                  <a:gd name="T5" fmla="*/ 102 h 113"/>
                  <a:gd name="T6" fmla="*/ 45 w 79"/>
                  <a:gd name="T7" fmla="*/ 0 h 113"/>
                  <a:gd name="T8" fmla="*/ 56 w 79"/>
                  <a:gd name="T9" fmla="*/ 12 h 113"/>
                  <a:gd name="T10" fmla="*/ 79 w 79"/>
                  <a:gd name="T11" fmla="*/ 12 h 113"/>
                  <a:gd name="T12" fmla="*/ 34 w 79"/>
                  <a:gd name="T13" fmla="*/ 113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113">
                    <a:moveTo>
                      <a:pt x="34" y="113"/>
                    </a:moveTo>
                    <a:lnTo>
                      <a:pt x="11" y="102"/>
                    </a:lnTo>
                    <a:lnTo>
                      <a:pt x="0" y="102"/>
                    </a:lnTo>
                    <a:lnTo>
                      <a:pt x="45" y="0"/>
                    </a:lnTo>
                    <a:lnTo>
                      <a:pt x="56" y="12"/>
                    </a:lnTo>
                    <a:lnTo>
                      <a:pt x="79" y="12"/>
                    </a:lnTo>
                    <a:lnTo>
                      <a:pt x="34" y="11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4" name="Freeform 221"/>
              <p:cNvSpPr>
                <a:spLocks/>
              </p:cNvSpPr>
              <p:nvPr/>
            </p:nvSpPr>
            <p:spPr bwMode="auto">
              <a:xfrm>
                <a:off x="4772" y="2451"/>
                <a:ext cx="21" cy="0"/>
              </a:xfrm>
              <a:custGeom>
                <a:avLst/>
                <a:gdLst>
                  <a:gd name="T0" fmla="*/ 23 w 23"/>
                  <a:gd name="T1" fmla="*/ 23 w 23"/>
                  <a:gd name="T2" fmla="*/ 0 w 23"/>
                  <a:gd name="T3" fmla="*/ 23 w 23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3">
                    <a:moveTo>
                      <a:pt x="23" y="0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5" name="Freeform 222"/>
              <p:cNvSpPr>
                <a:spLocks/>
              </p:cNvSpPr>
              <p:nvPr/>
            </p:nvSpPr>
            <p:spPr bwMode="auto">
              <a:xfrm>
                <a:off x="4759" y="2350"/>
                <a:ext cx="68" cy="101"/>
              </a:xfrm>
              <a:custGeom>
                <a:avLst/>
                <a:gdLst>
                  <a:gd name="T0" fmla="*/ 34 w 68"/>
                  <a:gd name="T1" fmla="*/ 102 h 102"/>
                  <a:gd name="T2" fmla="*/ 11 w 68"/>
                  <a:gd name="T3" fmla="*/ 102 h 102"/>
                  <a:gd name="T4" fmla="*/ 0 w 68"/>
                  <a:gd name="T5" fmla="*/ 90 h 102"/>
                  <a:gd name="T6" fmla="*/ 34 w 68"/>
                  <a:gd name="T7" fmla="*/ 0 h 102"/>
                  <a:gd name="T8" fmla="*/ 56 w 68"/>
                  <a:gd name="T9" fmla="*/ 0 h 102"/>
                  <a:gd name="T10" fmla="*/ 68 w 68"/>
                  <a:gd name="T11" fmla="*/ 12 h 102"/>
                  <a:gd name="T12" fmla="*/ 34 w 68"/>
                  <a:gd name="T13" fmla="*/ 102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34" y="102"/>
                    </a:moveTo>
                    <a:lnTo>
                      <a:pt x="11" y="102"/>
                    </a:lnTo>
                    <a:lnTo>
                      <a:pt x="0" y="90"/>
                    </a:lnTo>
                    <a:lnTo>
                      <a:pt x="34" y="0"/>
                    </a:lnTo>
                    <a:lnTo>
                      <a:pt x="56" y="0"/>
                    </a:lnTo>
                    <a:lnTo>
                      <a:pt x="68" y="12"/>
                    </a:lnTo>
                    <a:lnTo>
                      <a:pt x="34" y="10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6" name="Freeform 223"/>
              <p:cNvSpPr>
                <a:spLocks/>
              </p:cNvSpPr>
              <p:nvPr/>
            </p:nvSpPr>
            <p:spPr bwMode="auto">
              <a:xfrm>
                <a:off x="4817" y="2350"/>
                <a:ext cx="11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0 w 12"/>
                  <a:gd name="T5" fmla="*/ 0 h 12"/>
                  <a:gd name="T6" fmla="*/ 12 w 12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0" y="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7" name="Freeform 224"/>
              <p:cNvSpPr>
                <a:spLocks/>
              </p:cNvSpPr>
              <p:nvPr/>
            </p:nvSpPr>
            <p:spPr bwMode="auto">
              <a:xfrm>
                <a:off x="4793" y="2249"/>
                <a:ext cx="81" cy="113"/>
              </a:xfrm>
              <a:custGeom>
                <a:avLst/>
                <a:gdLst>
                  <a:gd name="T0" fmla="*/ 34 w 79"/>
                  <a:gd name="T1" fmla="*/ 113 h 113"/>
                  <a:gd name="T2" fmla="*/ 22 w 79"/>
                  <a:gd name="T3" fmla="*/ 101 h 113"/>
                  <a:gd name="T4" fmla="*/ 0 w 79"/>
                  <a:gd name="T5" fmla="*/ 101 h 113"/>
                  <a:gd name="T6" fmla="*/ 45 w 79"/>
                  <a:gd name="T7" fmla="*/ 0 h 113"/>
                  <a:gd name="T8" fmla="*/ 68 w 79"/>
                  <a:gd name="T9" fmla="*/ 11 h 113"/>
                  <a:gd name="T10" fmla="*/ 79 w 79"/>
                  <a:gd name="T11" fmla="*/ 11 h 113"/>
                  <a:gd name="T12" fmla="*/ 34 w 79"/>
                  <a:gd name="T13" fmla="*/ 113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113">
                    <a:moveTo>
                      <a:pt x="34" y="113"/>
                    </a:moveTo>
                    <a:lnTo>
                      <a:pt x="22" y="101"/>
                    </a:lnTo>
                    <a:lnTo>
                      <a:pt x="0" y="101"/>
                    </a:lnTo>
                    <a:lnTo>
                      <a:pt x="45" y="0"/>
                    </a:lnTo>
                    <a:lnTo>
                      <a:pt x="68" y="11"/>
                    </a:lnTo>
                    <a:lnTo>
                      <a:pt x="79" y="11"/>
                    </a:lnTo>
                    <a:lnTo>
                      <a:pt x="34" y="11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8" name="Freeform 225"/>
              <p:cNvSpPr>
                <a:spLocks/>
              </p:cNvSpPr>
              <p:nvPr/>
            </p:nvSpPr>
            <p:spPr bwMode="auto">
              <a:xfrm>
                <a:off x="4840" y="2249"/>
                <a:ext cx="21" cy="12"/>
              </a:xfrm>
              <a:custGeom>
                <a:avLst/>
                <a:gdLst>
                  <a:gd name="T0" fmla="*/ 0 w 23"/>
                  <a:gd name="T1" fmla="*/ 0 h 11"/>
                  <a:gd name="T2" fmla="*/ 0 w 23"/>
                  <a:gd name="T3" fmla="*/ 0 h 11"/>
                  <a:gd name="T4" fmla="*/ 23 w 23"/>
                  <a:gd name="T5" fmla="*/ 11 h 11"/>
                  <a:gd name="T6" fmla="*/ 0 w 23"/>
                  <a:gd name="T7" fmla="*/ 0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" h="11">
                    <a:moveTo>
                      <a:pt x="0" y="0"/>
                    </a:moveTo>
                    <a:lnTo>
                      <a:pt x="0" y="0"/>
                    </a:lnTo>
                    <a:lnTo>
                      <a:pt x="2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99" name="Freeform 226"/>
              <p:cNvSpPr>
                <a:spLocks/>
              </p:cNvSpPr>
              <p:nvPr/>
            </p:nvSpPr>
            <p:spPr bwMode="auto">
              <a:xfrm>
                <a:off x="4840" y="2056"/>
                <a:ext cx="113" cy="204"/>
              </a:xfrm>
              <a:custGeom>
                <a:avLst/>
                <a:gdLst>
                  <a:gd name="T0" fmla="*/ 34 w 113"/>
                  <a:gd name="T1" fmla="*/ 203 h 203"/>
                  <a:gd name="T2" fmla="*/ 23 w 113"/>
                  <a:gd name="T3" fmla="*/ 203 h 203"/>
                  <a:gd name="T4" fmla="*/ 0 w 113"/>
                  <a:gd name="T5" fmla="*/ 192 h 203"/>
                  <a:gd name="T6" fmla="*/ 90 w 113"/>
                  <a:gd name="T7" fmla="*/ 0 h 203"/>
                  <a:gd name="T8" fmla="*/ 101 w 113"/>
                  <a:gd name="T9" fmla="*/ 0 h 203"/>
                  <a:gd name="T10" fmla="*/ 113 w 113"/>
                  <a:gd name="T11" fmla="*/ 12 h 203"/>
                  <a:gd name="T12" fmla="*/ 34 w 113"/>
                  <a:gd name="T13" fmla="*/ 203 h 2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3" h="203">
                    <a:moveTo>
                      <a:pt x="34" y="203"/>
                    </a:moveTo>
                    <a:lnTo>
                      <a:pt x="23" y="203"/>
                    </a:lnTo>
                    <a:lnTo>
                      <a:pt x="0" y="192"/>
                    </a:lnTo>
                    <a:lnTo>
                      <a:pt x="90" y="0"/>
                    </a:lnTo>
                    <a:lnTo>
                      <a:pt x="101" y="0"/>
                    </a:lnTo>
                    <a:lnTo>
                      <a:pt x="113" y="12"/>
                    </a:lnTo>
                    <a:lnTo>
                      <a:pt x="34" y="20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0" name="Freeform 227"/>
              <p:cNvSpPr>
                <a:spLocks/>
              </p:cNvSpPr>
              <p:nvPr/>
            </p:nvSpPr>
            <p:spPr bwMode="auto">
              <a:xfrm>
                <a:off x="4929" y="2056"/>
                <a:ext cx="11" cy="0"/>
              </a:xfrm>
              <a:custGeom>
                <a:avLst/>
                <a:gdLst>
                  <a:gd name="T0" fmla="*/ 0 w 11"/>
                  <a:gd name="T1" fmla="*/ 0 w 11"/>
                  <a:gd name="T2" fmla="*/ 11 w 11"/>
                  <a:gd name="T3" fmla="*/ 0 w 11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11">
                    <a:moveTo>
                      <a:pt x="0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1" name="Freeform 228"/>
              <p:cNvSpPr>
                <a:spLocks/>
              </p:cNvSpPr>
              <p:nvPr/>
            </p:nvSpPr>
            <p:spPr bwMode="auto">
              <a:xfrm>
                <a:off x="4929" y="1956"/>
                <a:ext cx="68" cy="113"/>
              </a:xfrm>
              <a:custGeom>
                <a:avLst/>
                <a:gdLst>
                  <a:gd name="T0" fmla="*/ 23 w 68"/>
                  <a:gd name="T1" fmla="*/ 113 h 113"/>
                  <a:gd name="T2" fmla="*/ 11 w 68"/>
                  <a:gd name="T3" fmla="*/ 101 h 113"/>
                  <a:gd name="T4" fmla="*/ 0 w 68"/>
                  <a:gd name="T5" fmla="*/ 101 h 113"/>
                  <a:gd name="T6" fmla="*/ 45 w 68"/>
                  <a:gd name="T7" fmla="*/ 0 h 113"/>
                  <a:gd name="T8" fmla="*/ 57 w 68"/>
                  <a:gd name="T9" fmla="*/ 11 h 113"/>
                  <a:gd name="T10" fmla="*/ 68 w 68"/>
                  <a:gd name="T11" fmla="*/ 11 h 113"/>
                  <a:gd name="T12" fmla="*/ 23 w 68"/>
                  <a:gd name="T13" fmla="*/ 113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13">
                    <a:moveTo>
                      <a:pt x="23" y="113"/>
                    </a:moveTo>
                    <a:lnTo>
                      <a:pt x="11" y="101"/>
                    </a:lnTo>
                    <a:lnTo>
                      <a:pt x="0" y="101"/>
                    </a:lnTo>
                    <a:lnTo>
                      <a:pt x="45" y="0"/>
                    </a:lnTo>
                    <a:lnTo>
                      <a:pt x="57" y="11"/>
                    </a:lnTo>
                    <a:lnTo>
                      <a:pt x="68" y="11"/>
                    </a:lnTo>
                    <a:lnTo>
                      <a:pt x="23" y="11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2" name="Freeform 229"/>
              <p:cNvSpPr>
                <a:spLocks/>
              </p:cNvSpPr>
              <p:nvPr/>
            </p:nvSpPr>
            <p:spPr bwMode="auto">
              <a:xfrm>
                <a:off x="4974" y="1956"/>
                <a:ext cx="13" cy="10"/>
              </a:xfrm>
              <a:custGeom>
                <a:avLst/>
                <a:gdLst>
                  <a:gd name="T0" fmla="*/ 0 w 12"/>
                  <a:gd name="T1" fmla="*/ 0 h 11"/>
                  <a:gd name="T2" fmla="*/ 0 w 12"/>
                  <a:gd name="T3" fmla="*/ 0 h 11"/>
                  <a:gd name="T4" fmla="*/ 12 w 12"/>
                  <a:gd name="T5" fmla="*/ 11 h 11"/>
                  <a:gd name="T6" fmla="*/ 0 w 12"/>
                  <a:gd name="T7" fmla="*/ 0 h 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" h="11">
                    <a:moveTo>
                      <a:pt x="0" y="0"/>
                    </a:moveTo>
                    <a:lnTo>
                      <a:pt x="0" y="0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3" name="Freeform 230"/>
              <p:cNvSpPr>
                <a:spLocks/>
              </p:cNvSpPr>
              <p:nvPr/>
            </p:nvSpPr>
            <p:spPr bwMode="auto">
              <a:xfrm>
                <a:off x="4974" y="1866"/>
                <a:ext cx="79" cy="113"/>
              </a:xfrm>
              <a:custGeom>
                <a:avLst/>
                <a:gdLst>
                  <a:gd name="T0" fmla="*/ 23 w 79"/>
                  <a:gd name="T1" fmla="*/ 113 h 113"/>
                  <a:gd name="T2" fmla="*/ 12 w 79"/>
                  <a:gd name="T3" fmla="*/ 101 h 113"/>
                  <a:gd name="T4" fmla="*/ 0 w 79"/>
                  <a:gd name="T5" fmla="*/ 90 h 113"/>
                  <a:gd name="T6" fmla="*/ 45 w 79"/>
                  <a:gd name="T7" fmla="*/ 0 h 113"/>
                  <a:gd name="T8" fmla="*/ 57 w 79"/>
                  <a:gd name="T9" fmla="*/ 0 h 113"/>
                  <a:gd name="T10" fmla="*/ 79 w 79"/>
                  <a:gd name="T11" fmla="*/ 11 h 113"/>
                  <a:gd name="T12" fmla="*/ 23 w 79"/>
                  <a:gd name="T13" fmla="*/ 113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113">
                    <a:moveTo>
                      <a:pt x="23" y="113"/>
                    </a:moveTo>
                    <a:lnTo>
                      <a:pt x="12" y="101"/>
                    </a:lnTo>
                    <a:lnTo>
                      <a:pt x="0" y="90"/>
                    </a:lnTo>
                    <a:lnTo>
                      <a:pt x="45" y="0"/>
                    </a:lnTo>
                    <a:lnTo>
                      <a:pt x="57" y="0"/>
                    </a:lnTo>
                    <a:lnTo>
                      <a:pt x="79" y="11"/>
                    </a:lnTo>
                    <a:lnTo>
                      <a:pt x="23" y="11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4" name="Freeform 231"/>
              <p:cNvSpPr>
                <a:spLocks/>
              </p:cNvSpPr>
              <p:nvPr/>
            </p:nvSpPr>
            <p:spPr bwMode="auto">
              <a:xfrm>
                <a:off x="5019" y="1855"/>
                <a:ext cx="13" cy="10"/>
              </a:xfrm>
              <a:custGeom>
                <a:avLst/>
                <a:gdLst>
                  <a:gd name="T0" fmla="*/ 0 w 12"/>
                  <a:gd name="T1" fmla="*/ 11 h 11"/>
                  <a:gd name="T2" fmla="*/ 0 w 12"/>
                  <a:gd name="T3" fmla="*/ 11 h 11"/>
                  <a:gd name="T4" fmla="*/ 0 w 12"/>
                  <a:gd name="T5" fmla="*/ 0 h 11"/>
                  <a:gd name="T6" fmla="*/ 12 w 12"/>
                  <a:gd name="T7" fmla="*/ 11 h 11"/>
                  <a:gd name="T8" fmla="*/ 0 w 12"/>
                  <a:gd name="T9" fmla="*/ 11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1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5" name="Freeform 232"/>
              <p:cNvSpPr>
                <a:spLocks/>
              </p:cNvSpPr>
              <p:nvPr/>
            </p:nvSpPr>
            <p:spPr bwMode="auto">
              <a:xfrm>
                <a:off x="5019" y="1764"/>
                <a:ext cx="89" cy="113"/>
              </a:xfrm>
              <a:custGeom>
                <a:avLst/>
                <a:gdLst>
                  <a:gd name="T0" fmla="*/ 34 w 90"/>
                  <a:gd name="T1" fmla="*/ 113 h 113"/>
                  <a:gd name="T2" fmla="*/ 12 w 90"/>
                  <a:gd name="T3" fmla="*/ 102 h 113"/>
                  <a:gd name="T4" fmla="*/ 0 w 90"/>
                  <a:gd name="T5" fmla="*/ 91 h 113"/>
                  <a:gd name="T6" fmla="*/ 57 w 90"/>
                  <a:gd name="T7" fmla="*/ 0 h 113"/>
                  <a:gd name="T8" fmla="*/ 79 w 90"/>
                  <a:gd name="T9" fmla="*/ 12 h 113"/>
                  <a:gd name="T10" fmla="*/ 90 w 90"/>
                  <a:gd name="T11" fmla="*/ 12 h 113"/>
                  <a:gd name="T12" fmla="*/ 34 w 90"/>
                  <a:gd name="T13" fmla="*/ 113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" h="113">
                    <a:moveTo>
                      <a:pt x="34" y="113"/>
                    </a:moveTo>
                    <a:lnTo>
                      <a:pt x="12" y="102"/>
                    </a:lnTo>
                    <a:lnTo>
                      <a:pt x="0" y="91"/>
                    </a:lnTo>
                    <a:lnTo>
                      <a:pt x="57" y="0"/>
                    </a:lnTo>
                    <a:lnTo>
                      <a:pt x="79" y="12"/>
                    </a:lnTo>
                    <a:lnTo>
                      <a:pt x="90" y="12"/>
                    </a:lnTo>
                    <a:lnTo>
                      <a:pt x="34" y="11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6" name="Freeform 233"/>
              <p:cNvSpPr>
                <a:spLocks/>
              </p:cNvSpPr>
              <p:nvPr/>
            </p:nvSpPr>
            <p:spPr bwMode="auto">
              <a:xfrm>
                <a:off x="5076" y="1764"/>
                <a:ext cx="21" cy="12"/>
              </a:xfrm>
              <a:custGeom>
                <a:avLst/>
                <a:gdLst>
                  <a:gd name="T0" fmla="*/ 0 w 22"/>
                  <a:gd name="T1" fmla="*/ 0 h 12"/>
                  <a:gd name="T2" fmla="*/ 11 w 22"/>
                  <a:gd name="T3" fmla="*/ 0 h 12"/>
                  <a:gd name="T4" fmla="*/ 22 w 22"/>
                  <a:gd name="T5" fmla="*/ 12 h 12"/>
                  <a:gd name="T6" fmla="*/ 0 w 22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" h="12">
                    <a:moveTo>
                      <a:pt x="0" y="0"/>
                    </a:moveTo>
                    <a:lnTo>
                      <a:pt x="11" y="0"/>
                    </a:lnTo>
                    <a:lnTo>
                      <a:pt x="2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7" name="Freeform 234"/>
              <p:cNvSpPr>
                <a:spLocks/>
              </p:cNvSpPr>
              <p:nvPr/>
            </p:nvSpPr>
            <p:spPr bwMode="auto">
              <a:xfrm>
                <a:off x="5087" y="1663"/>
                <a:ext cx="102" cy="124"/>
              </a:xfrm>
              <a:custGeom>
                <a:avLst/>
                <a:gdLst>
                  <a:gd name="T0" fmla="*/ 22 w 101"/>
                  <a:gd name="T1" fmla="*/ 124 h 124"/>
                  <a:gd name="T2" fmla="*/ 11 w 101"/>
                  <a:gd name="T3" fmla="*/ 113 h 124"/>
                  <a:gd name="T4" fmla="*/ 0 w 101"/>
                  <a:gd name="T5" fmla="*/ 101 h 124"/>
                  <a:gd name="T6" fmla="*/ 79 w 101"/>
                  <a:gd name="T7" fmla="*/ 0 h 124"/>
                  <a:gd name="T8" fmla="*/ 90 w 101"/>
                  <a:gd name="T9" fmla="*/ 11 h 124"/>
                  <a:gd name="T10" fmla="*/ 101 w 101"/>
                  <a:gd name="T11" fmla="*/ 23 h 124"/>
                  <a:gd name="T12" fmla="*/ 22 w 101"/>
                  <a:gd name="T13" fmla="*/ 124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124">
                    <a:moveTo>
                      <a:pt x="22" y="124"/>
                    </a:moveTo>
                    <a:lnTo>
                      <a:pt x="11" y="113"/>
                    </a:lnTo>
                    <a:lnTo>
                      <a:pt x="0" y="101"/>
                    </a:lnTo>
                    <a:lnTo>
                      <a:pt x="79" y="0"/>
                    </a:lnTo>
                    <a:lnTo>
                      <a:pt x="90" y="11"/>
                    </a:lnTo>
                    <a:lnTo>
                      <a:pt x="101" y="23"/>
                    </a:lnTo>
                    <a:lnTo>
                      <a:pt x="22" y="124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8" name="Freeform 235"/>
              <p:cNvSpPr>
                <a:spLocks/>
              </p:cNvSpPr>
              <p:nvPr/>
            </p:nvSpPr>
            <p:spPr bwMode="auto">
              <a:xfrm>
                <a:off x="5165" y="1663"/>
                <a:ext cx="11" cy="12"/>
              </a:xfrm>
              <a:custGeom>
                <a:avLst/>
                <a:gdLst>
                  <a:gd name="T0" fmla="*/ 0 w 11"/>
                  <a:gd name="T1" fmla="*/ 0 h 11"/>
                  <a:gd name="T2" fmla="*/ 0 w 11"/>
                  <a:gd name="T3" fmla="*/ 0 h 11"/>
                  <a:gd name="T4" fmla="*/ 0 w 11"/>
                  <a:gd name="T5" fmla="*/ 0 h 11"/>
                  <a:gd name="T6" fmla="*/ 11 w 11"/>
                  <a:gd name="T7" fmla="*/ 11 h 11"/>
                  <a:gd name="T8" fmla="*/ 0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lnTo>
                      <a:pt x="0" y="0"/>
                    </a:lnTo>
                    <a:lnTo>
                      <a:pt x="11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09" name="Freeform 236"/>
              <p:cNvSpPr>
                <a:spLocks/>
              </p:cNvSpPr>
              <p:nvPr/>
            </p:nvSpPr>
            <p:spPr bwMode="auto">
              <a:xfrm>
                <a:off x="5165" y="1584"/>
                <a:ext cx="147" cy="103"/>
              </a:xfrm>
              <a:custGeom>
                <a:avLst/>
                <a:gdLst>
                  <a:gd name="T0" fmla="*/ 22 w 146"/>
                  <a:gd name="T1" fmla="*/ 102 h 102"/>
                  <a:gd name="T2" fmla="*/ 11 w 146"/>
                  <a:gd name="T3" fmla="*/ 90 h 102"/>
                  <a:gd name="T4" fmla="*/ 0 w 146"/>
                  <a:gd name="T5" fmla="*/ 79 h 102"/>
                  <a:gd name="T6" fmla="*/ 135 w 146"/>
                  <a:gd name="T7" fmla="*/ 0 h 102"/>
                  <a:gd name="T8" fmla="*/ 135 w 146"/>
                  <a:gd name="T9" fmla="*/ 11 h 102"/>
                  <a:gd name="T10" fmla="*/ 146 w 146"/>
                  <a:gd name="T11" fmla="*/ 34 h 102"/>
                  <a:gd name="T12" fmla="*/ 22 w 146"/>
                  <a:gd name="T13" fmla="*/ 102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6" h="102">
                    <a:moveTo>
                      <a:pt x="22" y="102"/>
                    </a:moveTo>
                    <a:lnTo>
                      <a:pt x="11" y="90"/>
                    </a:lnTo>
                    <a:lnTo>
                      <a:pt x="0" y="79"/>
                    </a:lnTo>
                    <a:lnTo>
                      <a:pt x="135" y="0"/>
                    </a:lnTo>
                    <a:lnTo>
                      <a:pt x="135" y="11"/>
                    </a:lnTo>
                    <a:lnTo>
                      <a:pt x="146" y="34"/>
                    </a:lnTo>
                    <a:lnTo>
                      <a:pt x="22" y="102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0" name="Freeform 237"/>
              <p:cNvSpPr>
                <a:spLocks/>
              </p:cNvSpPr>
              <p:nvPr/>
            </p:nvSpPr>
            <p:spPr bwMode="auto">
              <a:xfrm>
                <a:off x="5301" y="1584"/>
                <a:ext cx="0" cy="12"/>
              </a:xfrm>
              <a:custGeom>
                <a:avLst/>
                <a:gdLst>
                  <a:gd name="T0" fmla="*/ 0 h 11"/>
                  <a:gd name="T1" fmla="*/ 0 h 11"/>
                  <a:gd name="T2" fmla="*/ 0 h 11"/>
                  <a:gd name="T3" fmla="*/ 0 h 11"/>
                  <a:gd name="T4" fmla="*/ 11 h 11"/>
                  <a:gd name="T5" fmla="*/ 0 h 11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0" y="T0"/>
                  </a:cxn>
                  <a:cxn ang="T7">
                    <a:pos x="0" y="T1"/>
                  </a:cxn>
                  <a:cxn ang="T8">
                    <a:pos x="0" y="T2"/>
                  </a:cxn>
                  <a:cxn ang="T9">
                    <a:pos x="0" y="T3"/>
                  </a:cxn>
                  <a:cxn ang="T10">
                    <a:pos x="0" y="T4"/>
                  </a:cxn>
                  <a:cxn ang="T11">
                    <a:pos x="0" y="T5"/>
                  </a:cxn>
                </a:cxnLst>
                <a:rect l="0" t="0" r="r" b="b"/>
                <a:pathLst>
                  <a:path h="11">
                    <a:moveTo>
                      <a:pt x="0" y="0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1" name="Freeform 238"/>
              <p:cNvSpPr>
                <a:spLocks/>
              </p:cNvSpPr>
              <p:nvPr/>
            </p:nvSpPr>
            <p:spPr bwMode="auto">
              <a:xfrm>
                <a:off x="5301" y="1561"/>
                <a:ext cx="134" cy="57"/>
              </a:xfrm>
              <a:custGeom>
                <a:avLst/>
                <a:gdLst>
                  <a:gd name="T0" fmla="*/ 11 w 135"/>
                  <a:gd name="T1" fmla="*/ 56 h 56"/>
                  <a:gd name="T2" fmla="*/ 0 w 135"/>
                  <a:gd name="T3" fmla="*/ 33 h 56"/>
                  <a:gd name="T4" fmla="*/ 0 w 135"/>
                  <a:gd name="T5" fmla="*/ 22 h 56"/>
                  <a:gd name="T6" fmla="*/ 124 w 135"/>
                  <a:gd name="T7" fmla="*/ 0 h 56"/>
                  <a:gd name="T8" fmla="*/ 124 w 135"/>
                  <a:gd name="T9" fmla="*/ 22 h 56"/>
                  <a:gd name="T10" fmla="*/ 135 w 135"/>
                  <a:gd name="T11" fmla="*/ 33 h 56"/>
                  <a:gd name="T12" fmla="*/ 11 w 135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56">
                    <a:moveTo>
                      <a:pt x="11" y="56"/>
                    </a:moveTo>
                    <a:lnTo>
                      <a:pt x="0" y="33"/>
                    </a:lnTo>
                    <a:lnTo>
                      <a:pt x="0" y="22"/>
                    </a:lnTo>
                    <a:lnTo>
                      <a:pt x="124" y="0"/>
                    </a:lnTo>
                    <a:lnTo>
                      <a:pt x="124" y="22"/>
                    </a:lnTo>
                    <a:lnTo>
                      <a:pt x="135" y="33"/>
                    </a:lnTo>
                    <a:lnTo>
                      <a:pt x="11" y="56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2" name="Freeform 239"/>
              <p:cNvSpPr>
                <a:spLocks/>
              </p:cNvSpPr>
              <p:nvPr/>
            </p:nvSpPr>
            <p:spPr bwMode="auto">
              <a:xfrm>
                <a:off x="5425" y="1561"/>
                <a:ext cx="0" cy="22"/>
              </a:xfrm>
              <a:custGeom>
                <a:avLst/>
                <a:gdLst>
                  <a:gd name="T0" fmla="*/ 0 h 22"/>
                  <a:gd name="T1" fmla="*/ 0 h 22"/>
                  <a:gd name="T2" fmla="*/ 22 h 22"/>
                  <a:gd name="T3" fmla="*/ 0 h 2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22">
                    <a:moveTo>
                      <a:pt x="0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3" name="Freeform 240"/>
              <p:cNvSpPr>
                <a:spLocks/>
              </p:cNvSpPr>
              <p:nvPr/>
            </p:nvSpPr>
            <p:spPr bwMode="auto">
              <a:xfrm>
                <a:off x="5425" y="1561"/>
                <a:ext cx="89" cy="34"/>
              </a:xfrm>
              <a:custGeom>
                <a:avLst/>
                <a:gdLst>
                  <a:gd name="T0" fmla="*/ 0 w 90"/>
                  <a:gd name="T1" fmla="*/ 33 h 33"/>
                  <a:gd name="T2" fmla="*/ 0 w 90"/>
                  <a:gd name="T3" fmla="*/ 22 h 33"/>
                  <a:gd name="T4" fmla="*/ 0 w 90"/>
                  <a:gd name="T5" fmla="*/ 0 h 33"/>
                  <a:gd name="T6" fmla="*/ 90 w 90"/>
                  <a:gd name="T7" fmla="*/ 0 h 33"/>
                  <a:gd name="T8" fmla="*/ 90 w 90"/>
                  <a:gd name="T9" fmla="*/ 22 h 33"/>
                  <a:gd name="T10" fmla="*/ 90 w 90"/>
                  <a:gd name="T11" fmla="*/ 33 h 33"/>
                  <a:gd name="T12" fmla="*/ 0 w 90"/>
                  <a:gd name="T13" fmla="*/ 33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" h="33">
                    <a:moveTo>
                      <a:pt x="0" y="33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22"/>
                    </a:lnTo>
                    <a:lnTo>
                      <a:pt x="9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4" name="Freeform 241"/>
              <p:cNvSpPr>
                <a:spLocks/>
              </p:cNvSpPr>
              <p:nvPr/>
            </p:nvSpPr>
            <p:spPr bwMode="auto">
              <a:xfrm>
                <a:off x="5514" y="1561"/>
                <a:ext cx="0" cy="22"/>
              </a:xfrm>
              <a:custGeom>
                <a:avLst/>
                <a:gdLst>
                  <a:gd name="T0" fmla="*/ 0 h 22"/>
                  <a:gd name="T1" fmla="*/ 0 h 22"/>
                  <a:gd name="T2" fmla="*/ 22 h 22"/>
                  <a:gd name="T3" fmla="*/ 0 h 2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0" y="T0"/>
                  </a:cxn>
                  <a:cxn ang="T5">
                    <a:pos x="0" y="T1"/>
                  </a:cxn>
                  <a:cxn ang="T6">
                    <a:pos x="0" y="T2"/>
                  </a:cxn>
                  <a:cxn ang="T7">
                    <a:pos x="0" y="T3"/>
                  </a:cxn>
                </a:cxnLst>
                <a:rect l="0" t="0" r="r" b="b"/>
                <a:pathLst>
                  <a:path h="22">
                    <a:moveTo>
                      <a:pt x="0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5" name="Freeform 242"/>
              <p:cNvSpPr>
                <a:spLocks/>
              </p:cNvSpPr>
              <p:nvPr/>
            </p:nvSpPr>
            <p:spPr bwMode="auto">
              <a:xfrm>
                <a:off x="5514" y="1561"/>
                <a:ext cx="68" cy="34"/>
              </a:xfrm>
              <a:custGeom>
                <a:avLst/>
                <a:gdLst>
                  <a:gd name="T0" fmla="*/ 0 w 68"/>
                  <a:gd name="T1" fmla="*/ 33 h 33"/>
                  <a:gd name="T2" fmla="*/ 0 w 68"/>
                  <a:gd name="T3" fmla="*/ 22 h 33"/>
                  <a:gd name="T4" fmla="*/ 0 w 68"/>
                  <a:gd name="T5" fmla="*/ 0 h 33"/>
                  <a:gd name="T6" fmla="*/ 68 w 68"/>
                  <a:gd name="T7" fmla="*/ 0 h 33"/>
                  <a:gd name="T8" fmla="*/ 68 w 68"/>
                  <a:gd name="T9" fmla="*/ 22 h 33"/>
                  <a:gd name="T10" fmla="*/ 68 w 68"/>
                  <a:gd name="T11" fmla="*/ 33 h 33"/>
                  <a:gd name="T12" fmla="*/ 0 w 68"/>
                  <a:gd name="T13" fmla="*/ 33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33">
                    <a:moveTo>
                      <a:pt x="0" y="33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68" y="0"/>
                    </a:lnTo>
                    <a:lnTo>
                      <a:pt x="68" y="22"/>
                    </a:lnTo>
                    <a:lnTo>
                      <a:pt x="68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4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1050"/>
              </a:p>
            </p:txBody>
          </p:sp>
          <p:sp>
            <p:nvSpPr>
              <p:cNvPr id="116" name="Rectangle 243"/>
              <p:cNvSpPr>
                <a:spLocks noChangeArrowheads="1"/>
              </p:cNvSpPr>
              <p:nvPr/>
            </p:nvSpPr>
            <p:spPr bwMode="auto">
              <a:xfrm>
                <a:off x="1278" y="3612"/>
                <a:ext cx="47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0,001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angle 244"/>
              <p:cNvSpPr>
                <a:spLocks noChangeArrowheads="1"/>
              </p:cNvSpPr>
              <p:nvPr/>
            </p:nvSpPr>
            <p:spPr bwMode="auto">
              <a:xfrm>
                <a:off x="2023" y="3612"/>
                <a:ext cx="36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0,01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Rectangle 245"/>
              <p:cNvSpPr>
                <a:spLocks noChangeArrowheads="1"/>
              </p:cNvSpPr>
              <p:nvPr/>
            </p:nvSpPr>
            <p:spPr bwMode="auto">
              <a:xfrm>
                <a:off x="2777" y="3612"/>
                <a:ext cx="26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0,1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angle 246"/>
              <p:cNvSpPr>
                <a:spLocks noChangeArrowheads="1"/>
              </p:cNvSpPr>
              <p:nvPr/>
            </p:nvSpPr>
            <p:spPr bwMode="auto">
              <a:xfrm>
                <a:off x="3543" y="3612"/>
                <a:ext cx="10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1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angle 247"/>
              <p:cNvSpPr>
                <a:spLocks noChangeArrowheads="1"/>
              </p:cNvSpPr>
              <p:nvPr/>
            </p:nvSpPr>
            <p:spPr bwMode="auto">
              <a:xfrm>
                <a:off x="4198" y="3612"/>
                <a:ext cx="20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10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angle 248"/>
              <p:cNvSpPr>
                <a:spLocks noChangeArrowheads="1"/>
              </p:cNvSpPr>
              <p:nvPr/>
            </p:nvSpPr>
            <p:spPr bwMode="auto">
              <a:xfrm>
                <a:off x="4851" y="3612"/>
                <a:ext cx="308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100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angle 249"/>
              <p:cNvSpPr>
                <a:spLocks noChangeArrowheads="1"/>
              </p:cNvSpPr>
              <p:nvPr/>
            </p:nvSpPr>
            <p:spPr bwMode="auto">
              <a:xfrm>
                <a:off x="5503" y="3612"/>
                <a:ext cx="41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1000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angle 250"/>
              <p:cNvSpPr>
                <a:spLocks noChangeArrowheads="1"/>
              </p:cNvSpPr>
              <p:nvPr/>
            </p:nvSpPr>
            <p:spPr bwMode="auto">
              <a:xfrm>
                <a:off x="1142" y="3408"/>
                <a:ext cx="27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0%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angle 251"/>
              <p:cNvSpPr>
                <a:spLocks noChangeArrowheads="1"/>
              </p:cNvSpPr>
              <p:nvPr/>
            </p:nvSpPr>
            <p:spPr bwMode="auto">
              <a:xfrm>
                <a:off x="1055" y="3015"/>
                <a:ext cx="37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20%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252"/>
              <p:cNvSpPr>
                <a:spLocks noChangeArrowheads="1"/>
              </p:cNvSpPr>
              <p:nvPr/>
            </p:nvSpPr>
            <p:spPr bwMode="auto">
              <a:xfrm>
                <a:off x="1055" y="2632"/>
                <a:ext cx="37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40%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angle 253"/>
              <p:cNvSpPr>
                <a:spLocks noChangeArrowheads="1"/>
              </p:cNvSpPr>
              <p:nvPr/>
            </p:nvSpPr>
            <p:spPr bwMode="auto">
              <a:xfrm>
                <a:off x="1055" y="2249"/>
                <a:ext cx="37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60%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angle 254"/>
              <p:cNvSpPr>
                <a:spLocks noChangeArrowheads="1"/>
              </p:cNvSpPr>
              <p:nvPr/>
            </p:nvSpPr>
            <p:spPr bwMode="auto">
              <a:xfrm>
                <a:off x="1055" y="1855"/>
                <a:ext cx="37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80%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angle 255"/>
              <p:cNvSpPr>
                <a:spLocks noChangeArrowheads="1"/>
              </p:cNvSpPr>
              <p:nvPr/>
            </p:nvSpPr>
            <p:spPr bwMode="auto">
              <a:xfrm>
                <a:off x="964" y="1471"/>
                <a:ext cx="481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100%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angle 256"/>
              <p:cNvSpPr>
                <a:spLocks noChangeArrowheads="1"/>
              </p:cNvSpPr>
              <p:nvPr/>
            </p:nvSpPr>
            <p:spPr bwMode="auto">
              <a:xfrm>
                <a:off x="2146" y="3949"/>
                <a:ext cx="2905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Tempo de funcionamento (anos)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Rectangle 257"/>
              <p:cNvSpPr>
                <a:spLocks noChangeArrowheads="1"/>
              </p:cNvSpPr>
              <p:nvPr/>
            </p:nvSpPr>
            <p:spPr bwMode="auto">
              <a:xfrm rot="16200000">
                <a:off x="-5" y="2480"/>
                <a:ext cx="142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407526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pt-BR" sz="1200">
                    <a:solidFill>
                      <a:srgbClr val="000000"/>
                    </a:solidFill>
                    <a:latin typeface="CMU Serif" panose="02000603000000000000" pitchFamily="50" charset="0"/>
                  </a:rPr>
                  <a:t>Probabilidade de falha</a:t>
                </a:r>
                <a:endParaRPr lang="pt-BR" sz="105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226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de </a:t>
            </a:r>
            <a:r>
              <a:rPr lang="pt-BR" dirty="0" err="1" smtClean="0"/>
              <a:t>hamming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395536" y="855762"/>
            <a:ext cx="83529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hamming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0xAA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0xCC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0xF0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136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318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de </a:t>
            </a:r>
            <a:r>
              <a:rPr lang="pt-BR" dirty="0" err="1" smtClean="0"/>
              <a:t>hamming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95536" y="843091"/>
            <a:ext cx="82089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hammingFast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0xAA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0xCC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0xF0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136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bitcount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822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de </a:t>
            </a:r>
            <a:r>
              <a:rPr lang="pt-BR" dirty="0" err="1" smtClean="0"/>
              <a:t>hamming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391344" y="855762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hammingUltra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i_SIZE</a:t>
            </a:r>
            <a:r>
              <a:rPr lang="pt-BR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0xAA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bitcount2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i_SIZE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0xCC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bitcount2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i_SIZE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0xF0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bitcount2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i_SIZE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bitcount2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     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bitcount2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));}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bitcount2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i_SIZE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^=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data_p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));}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bitcount2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poolH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)&amp;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0x01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pBit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smtClean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hammingBits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1789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Ham</a:t>
            </a:r>
            <a:r>
              <a:rPr lang="pt-BR" dirty="0" smtClean="0"/>
              <a:t> x </a:t>
            </a:r>
            <a:r>
              <a:rPr lang="pt-BR" dirty="0" err="1" smtClean="0"/>
              <a:t>Ham</a:t>
            </a:r>
            <a:r>
              <a:rPr lang="pt-BR" dirty="0" smtClean="0"/>
              <a:t> x </a:t>
            </a:r>
            <a:r>
              <a:rPr lang="pt-BR" dirty="0" err="1" smtClean="0"/>
              <a:t>Ham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71562"/>
              </p:ext>
            </p:extLst>
          </p:nvPr>
        </p:nvGraphicFramePr>
        <p:xfrm>
          <a:off x="628650" y="2060575"/>
          <a:ext cx="7886700" cy="411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603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65400"/>
            <a:ext cx="77724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Consumo de </a:t>
            </a: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013325"/>
            <a:ext cx="6858000" cy="7493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Medindo em ambiente real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teste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41" y="2060575"/>
            <a:ext cx="5488517" cy="4116388"/>
          </a:xfrm>
        </p:spPr>
      </p:pic>
    </p:spTree>
    <p:extLst>
      <p:ext uri="{BB962C8B-B14F-4D97-AF65-F5344CB8AC3E}">
        <p14:creationId xmlns:p14="http://schemas.microsoft.com/office/powerpoint/2010/main" val="721305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4462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interrupt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kernelClock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//at this point CCR,D,X,Y,SP are already stored on the stack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volatile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//used as stack pointer temp value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PSHA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Context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switch start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TSX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READY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Scheduler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TXS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CRGFLG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//clearing the RTI flag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RTI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1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4462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interrupt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kernelClock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//at this point CCR,D,X,Y,SP are already stored on the stack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volatile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//used as stack pointer temp value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PSHA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Context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switch start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TSX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READY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Scheduler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TXS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CRGFLG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//clearing the RTI flag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RTI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4532218" y="404664"/>
            <a:ext cx="1992982" cy="1296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64466" y="904074"/>
            <a:ext cx="24160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Store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51520" y="1700808"/>
            <a:ext cx="5112568" cy="515719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404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4462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interrupt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kernelClock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//at this point CCR,D,X,Y,SP are already stored on the stack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volatile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//used as stack pointer temp value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PSHA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Context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switch start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TSX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READY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Scheduler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TXS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CRGFLG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//clearing the RTI flag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RTI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8" name="Chave direita 7"/>
          <p:cNvSpPr/>
          <p:nvPr/>
        </p:nvSpPr>
        <p:spPr>
          <a:xfrm>
            <a:off x="4543256" y="1700808"/>
            <a:ext cx="1992982" cy="3600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764466" y="3208330"/>
            <a:ext cx="1685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Context</a:t>
            </a:r>
            <a:r>
              <a:rPr lang="pt-BR" dirty="0" smtClean="0"/>
              <a:t> switch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51520" y="5301208"/>
            <a:ext cx="5112568" cy="155679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51520" y="620688"/>
            <a:ext cx="4291736" cy="10801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41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4462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interrupt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kernelClock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//at this point CCR,D,X,Y,SP are already stored on the stack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volatile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//used as stack pointer temp value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PSHA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Context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switch start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TSX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READY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Scheduler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TXS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CRGFLG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//clearing the RTI flag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RTI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9" name="Chave direita 8"/>
          <p:cNvSpPr/>
          <p:nvPr/>
        </p:nvSpPr>
        <p:spPr>
          <a:xfrm>
            <a:off x="4532218" y="5301208"/>
            <a:ext cx="1992982" cy="14401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64466" y="5703669"/>
            <a:ext cx="2377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51520" y="620688"/>
            <a:ext cx="5040560" cy="46805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63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Falhas em memórias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3011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412875"/>
            <a:ext cx="5248275" cy="520065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4345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504" y="23127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interrupt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kernelClock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//at this point CCR,D,X,Y,SP are already stored on the stack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//used as stack pointer temp value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//point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to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value on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//just to avoid removing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when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optimizing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PSHA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TSX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Scheduler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+ frame </a:t>
            </a:r>
            <a:r>
              <a:rPr lang="pt-B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checking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enter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here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PULA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STAA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0x30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CRGFLG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0x80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//clearing the RTI flag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RTI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//All other context loading is done by RTI</a:t>
            </a: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94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-5715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hamming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TSX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STX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READY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Scheduler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Status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RUNNING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pool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//load the next task SP from process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info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LDX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TXS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__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PSHD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//Using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to calculate the CRC for the new process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hamming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*)(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),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//Problem found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^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SPdummy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136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//Correcting bit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*((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*)(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*((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*)(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pool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actualTask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StackPoint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+(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&lt;&lt;(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crc_on_stack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%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//In this point the context frame is checked and good to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go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6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Imagem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2"/>
          <a:stretch/>
        </p:blipFill>
        <p:spPr bwMode="auto">
          <a:xfrm>
            <a:off x="35496" y="1726388"/>
            <a:ext cx="9063038" cy="3862852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  <p:sp>
        <p:nvSpPr>
          <p:cNvPr id="757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Consumo de memória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Consumo dos métodos de detecção/correção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86019" name="Grupo 2"/>
          <p:cNvGrpSpPr>
            <a:grpSpLocks/>
          </p:cNvGrpSpPr>
          <p:nvPr/>
        </p:nvGrpSpPr>
        <p:grpSpPr bwMode="auto">
          <a:xfrm>
            <a:off x="512763" y="1690688"/>
            <a:ext cx="8120062" cy="4833937"/>
            <a:chOff x="622300" y="1690688"/>
            <a:chExt cx="8120063" cy="4834656"/>
          </a:xfrm>
        </p:grpSpPr>
        <p:sp>
          <p:nvSpPr>
            <p:cNvPr id="2" name="Retângulo 1"/>
            <p:cNvSpPr/>
            <p:nvPr/>
          </p:nvSpPr>
          <p:spPr>
            <a:xfrm>
              <a:off x="628650" y="1690688"/>
              <a:ext cx="8113713" cy="483465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6021" name="Freeform 2"/>
            <p:cNvSpPr>
              <a:spLocks noChangeArrowheads="1"/>
            </p:cNvSpPr>
            <p:nvPr/>
          </p:nvSpPr>
          <p:spPr bwMode="auto">
            <a:xfrm>
              <a:off x="1412875" y="1892300"/>
              <a:ext cx="5600700" cy="3678238"/>
            </a:xfrm>
            <a:custGeom>
              <a:avLst/>
              <a:gdLst>
                <a:gd name="T0" fmla="*/ 2147483646 w 17154"/>
                <a:gd name="T1" fmla="*/ 2147483646 h 11264"/>
                <a:gd name="T2" fmla="*/ 0 w 17154"/>
                <a:gd name="T3" fmla="*/ 2147483646 h 11264"/>
                <a:gd name="T4" fmla="*/ 0 w 17154"/>
                <a:gd name="T5" fmla="*/ 0 h 11264"/>
                <a:gd name="T6" fmla="*/ 2147483646 w 17154"/>
                <a:gd name="T7" fmla="*/ 0 h 11264"/>
                <a:gd name="T8" fmla="*/ 2147483646 w 17154"/>
                <a:gd name="T9" fmla="*/ 2147483646 h 11264"/>
                <a:gd name="T10" fmla="*/ 2147483646 w 17154"/>
                <a:gd name="T11" fmla="*/ 2147483646 h 11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54" h="11264">
                  <a:moveTo>
                    <a:pt x="8577" y="11263"/>
                  </a:moveTo>
                  <a:lnTo>
                    <a:pt x="0" y="11263"/>
                  </a:lnTo>
                  <a:lnTo>
                    <a:pt x="0" y="0"/>
                  </a:lnTo>
                  <a:lnTo>
                    <a:pt x="17153" y="0"/>
                  </a:lnTo>
                  <a:lnTo>
                    <a:pt x="17153" y="11263"/>
                  </a:lnTo>
                  <a:lnTo>
                    <a:pt x="8577" y="11263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22" name="Line 3"/>
            <p:cNvSpPr>
              <a:spLocks noChangeShapeType="1"/>
            </p:cNvSpPr>
            <p:nvPr/>
          </p:nvSpPr>
          <p:spPr bwMode="auto">
            <a:xfrm flipH="1">
              <a:off x="1411288" y="5568950"/>
              <a:ext cx="5603875" cy="1588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23" name="Line 4"/>
            <p:cNvSpPr>
              <a:spLocks noChangeShapeType="1"/>
            </p:cNvSpPr>
            <p:nvPr/>
          </p:nvSpPr>
          <p:spPr bwMode="auto">
            <a:xfrm flipH="1">
              <a:off x="1411288" y="4840288"/>
              <a:ext cx="5603875" cy="1587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24" name="Line 5"/>
            <p:cNvSpPr>
              <a:spLocks noChangeShapeType="1"/>
            </p:cNvSpPr>
            <p:nvPr/>
          </p:nvSpPr>
          <p:spPr bwMode="auto">
            <a:xfrm flipH="1">
              <a:off x="1411288" y="4113213"/>
              <a:ext cx="5603875" cy="1587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25" name="Line 6"/>
            <p:cNvSpPr>
              <a:spLocks noChangeShapeType="1"/>
            </p:cNvSpPr>
            <p:nvPr/>
          </p:nvSpPr>
          <p:spPr bwMode="auto">
            <a:xfrm flipH="1">
              <a:off x="1411288" y="3384550"/>
              <a:ext cx="5603875" cy="1588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26" name="Line 7"/>
            <p:cNvSpPr>
              <a:spLocks noChangeShapeType="1"/>
            </p:cNvSpPr>
            <p:nvPr/>
          </p:nvSpPr>
          <p:spPr bwMode="auto">
            <a:xfrm flipH="1">
              <a:off x="1411288" y="2655888"/>
              <a:ext cx="5603875" cy="1587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27" name="Line 8"/>
            <p:cNvSpPr>
              <a:spLocks noChangeShapeType="1"/>
            </p:cNvSpPr>
            <p:nvPr/>
          </p:nvSpPr>
          <p:spPr bwMode="auto">
            <a:xfrm flipH="1">
              <a:off x="1411288" y="1927225"/>
              <a:ext cx="5603875" cy="1588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28" name="Freeform 9"/>
            <p:cNvSpPr>
              <a:spLocks noChangeArrowheads="1"/>
            </p:cNvSpPr>
            <p:nvPr/>
          </p:nvSpPr>
          <p:spPr bwMode="auto">
            <a:xfrm>
              <a:off x="1412875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29" name="Freeform 10"/>
            <p:cNvSpPr>
              <a:spLocks noChangeArrowheads="1"/>
            </p:cNvSpPr>
            <p:nvPr/>
          </p:nvSpPr>
          <p:spPr bwMode="auto">
            <a:xfrm>
              <a:off x="1646238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0" name="Freeform 11"/>
            <p:cNvSpPr>
              <a:spLocks noChangeArrowheads="1"/>
            </p:cNvSpPr>
            <p:nvPr/>
          </p:nvSpPr>
          <p:spPr bwMode="auto">
            <a:xfrm>
              <a:off x="1879600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1" name="Freeform 12"/>
            <p:cNvSpPr>
              <a:spLocks noChangeArrowheads="1"/>
            </p:cNvSpPr>
            <p:nvPr/>
          </p:nvSpPr>
          <p:spPr bwMode="auto">
            <a:xfrm>
              <a:off x="2112963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2" name="Freeform 13"/>
            <p:cNvSpPr>
              <a:spLocks noChangeArrowheads="1"/>
            </p:cNvSpPr>
            <p:nvPr/>
          </p:nvSpPr>
          <p:spPr bwMode="auto">
            <a:xfrm>
              <a:off x="2346325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3" name="Freeform 14"/>
            <p:cNvSpPr>
              <a:spLocks noChangeArrowheads="1"/>
            </p:cNvSpPr>
            <p:nvPr/>
          </p:nvSpPr>
          <p:spPr bwMode="auto">
            <a:xfrm>
              <a:off x="2579688" y="5568950"/>
              <a:ext cx="0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4" name="Freeform 15"/>
            <p:cNvSpPr>
              <a:spLocks noChangeArrowheads="1"/>
            </p:cNvSpPr>
            <p:nvPr/>
          </p:nvSpPr>
          <p:spPr bwMode="auto">
            <a:xfrm>
              <a:off x="2813050" y="5568950"/>
              <a:ext cx="0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5" name="Freeform 16"/>
            <p:cNvSpPr>
              <a:spLocks noChangeArrowheads="1"/>
            </p:cNvSpPr>
            <p:nvPr/>
          </p:nvSpPr>
          <p:spPr bwMode="auto">
            <a:xfrm>
              <a:off x="3046413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6" name="Freeform 17"/>
            <p:cNvSpPr>
              <a:spLocks noChangeArrowheads="1"/>
            </p:cNvSpPr>
            <p:nvPr/>
          </p:nvSpPr>
          <p:spPr bwMode="auto">
            <a:xfrm>
              <a:off x="3279775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7" name="Freeform 18"/>
            <p:cNvSpPr>
              <a:spLocks noChangeArrowheads="1"/>
            </p:cNvSpPr>
            <p:nvPr/>
          </p:nvSpPr>
          <p:spPr bwMode="auto">
            <a:xfrm>
              <a:off x="3513138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8" name="Freeform 19"/>
            <p:cNvSpPr>
              <a:spLocks noChangeArrowheads="1"/>
            </p:cNvSpPr>
            <p:nvPr/>
          </p:nvSpPr>
          <p:spPr bwMode="auto">
            <a:xfrm>
              <a:off x="3746500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39" name="Freeform 20"/>
            <p:cNvSpPr>
              <a:spLocks noChangeArrowheads="1"/>
            </p:cNvSpPr>
            <p:nvPr/>
          </p:nvSpPr>
          <p:spPr bwMode="auto">
            <a:xfrm>
              <a:off x="3979863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0" name="Freeform 21"/>
            <p:cNvSpPr>
              <a:spLocks noChangeArrowheads="1"/>
            </p:cNvSpPr>
            <p:nvPr/>
          </p:nvSpPr>
          <p:spPr bwMode="auto">
            <a:xfrm>
              <a:off x="4213225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1" name="Freeform 22"/>
            <p:cNvSpPr>
              <a:spLocks noChangeArrowheads="1"/>
            </p:cNvSpPr>
            <p:nvPr/>
          </p:nvSpPr>
          <p:spPr bwMode="auto">
            <a:xfrm>
              <a:off x="4446588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2" name="Freeform 23"/>
            <p:cNvSpPr>
              <a:spLocks noChangeArrowheads="1"/>
            </p:cNvSpPr>
            <p:nvPr/>
          </p:nvSpPr>
          <p:spPr bwMode="auto">
            <a:xfrm>
              <a:off x="4679950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3" name="Freeform 24"/>
            <p:cNvSpPr>
              <a:spLocks noChangeArrowheads="1"/>
            </p:cNvSpPr>
            <p:nvPr/>
          </p:nvSpPr>
          <p:spPr bwMode="auto">
            <a:xfrm>
              <a:off x="4913313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4" name="Freeform 25"/>
            <p:cNvSpPr>
              <a:spLocks noChangeArrowheads="1"/>
            </p:cNvSpPr>
            <p:nvPr/>
          </p:nvSpPr>
          <p:spPr bwMode="auto">
            <a:xfrm>
              <a:off x="5146675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5" name="Freeform 26"/>
            <p:cNvSpPr>
              <a:spLocks noChangeArrowheads="1"/>
            </p:cNvSpPr>
            <p:nvPr/>
          </p:nvSpPr>
          <p:spPr bwMode="auto">
            <a:xfrm>
              <a:off x="5380038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6" name="Freeform 27"/>
            <p:cNvSpPr>
              <a:spLocks noChangeArrowheads="1"/>
            </p:cNvSpPr>
            <p:nvPr/>
          </p:nvSpPr>
          <p:spPr bwMode="auto">
            <a:xfrm>
              <a:off x="5613400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7" name="Freeform 28"/>
            <p:cNvSpPr>
              <a:spLocks noChangeArrowheads="1"/>
            </p:cNvSpPr>
            <p:nvPr/>
          </p:nvSpPr>
          <p:spPr bwMode="auto">
            <a:xfrm>
              <a:off x="5846763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8" name="Freeform 29"/>
            <p:cNvSpPr>
              <a:spLocks noChangeArrowheads="1"/>
            </p:cNvSpPr>
            <p:nvPr/>
          </p:nvSpPr>
          <p:spPr bwMode="auto">
            <a:xfrm>
              <a:off x="6080125" y="5568950"/>
              <a:ext cx="1588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49" name="Freeform 30"/>
            <p:cNvSpPr>
              <a:spLocks noChangeArrowheads="1"/>
            </p:cNvSpPr>
            <p:nvPr/>
          </p:nvSpPr>
          <p:spPr bwMode="auto">
            <a:xfrm>
              <a:off x="6313488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0" name="Freeform 31"/>
            <p:cNvSpPr>
              <a:spLocks noChangeArrowheads="1"/>
            </p:cNvSpPr>
            <p:nvPr/>
          </p:nvSpPr>
          <p:spPr bwMode="auto">
            <a:xfrm>
              <a:off x="6548438" y="5568950"/>
              <a:ext cx="0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1" name="Freeform 32"/>
            <p:cNvSpPr>
              <a:spLocks noChangeArrowheads="1"/>
            </p:cNvSpPr>
            <p:nvPr/>
          </p:nvSpPr>
          <p:spPr bwMode="auto">
            <a:xfrm>
              <a:off x="6780213" y="5568950"/>
              <a:ext cx="1587" cy="82550"/>
            </a:xfrm>
            <a:custGeom>
              <a:avLst/>
              <a:gdLst>
                <a:gd name="T0" fmla="*/ 0 w 1"/>
                <a:gd name="T1" fmla="*/ 0 h 251"/>
                <a:gd name="T2" fmla="*/ 0 w 1"/>
                <a:gd name="T3" fmla="*/ 2147483646 h 251"/>
                <a:gd name="T4" fmla="*/ 0 w 1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1">
                  <a:moveTo>
                    <a:pt x="0" y="0"/>
                  </a:move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2" name="Freeform 33"/>
            <p:cNvSpPr>
              <a:spLocks noChangeArrowheads="1"/>
            </p:cNvSpPr>
            <p:nvPr/>
          </p:nvSpPr>
          <p:spPr bwMode="auto">
            <a:xfrm>
              <a:off x="1330325" y="5568950"/>
              <a:ext cx="5683250" cy="82550"/>
            </a:xfrm>
            <a:custGeom>
              <a:avLst/>
              <a:gdLst>
                <a:gd name="T0" fmla="*/ 2147483646 w 17404"/>
                <a:gd name="T1" fmla="*/ 0 h 251"/>
                <a:gd name="T2" fmla="*/ 2147483646 w 17404"/>
                <a:gd name="T3" fmla="*/ 2147483646 h 251"/>
                <a:gd name="T4" fmla="*/ 2147483646 w 17404"/>
                <a:gd name="T5" fmla="*/ 0 h 251"/>
                <a:gd name="T6" fmla="*/ 2147483646 w 17404"/>
                <a:gd name="T7" fmla="*/ 0 h 251"/>
                <a:gd name="T8" fmla="*/ 0 w 17404"/>
                <a:gd name="T9" fmla="*/ 0 h 251"/>
                <a:gd name="T10" fmla="*/ 2147483646 w 17404"/>
                <a:gd name="T11" fmla="*/ 0 h 2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04" h="251">
                  <a:moveTo>
                    <a:pt x="17403" y="0"/>
                  </a:moveTo>
                  <a:lnTo>
                    <a:pt x="17403" y="250"/>
                  </a:lnTo>
                  <a:lnTo>
                    <a:pt x="17403" y="0"/>
                  </a:lnTo>
                  <a:lnTo>
                    <a:pt x="250" y="0"/>
                  </a:lnTo>
                  <a:lnTo>
                    <a:pt x="0" y="0"/>
                  </a:lnTo>
                  <a:lnTo>
                    <a:pt x="25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3" name="Freeform 34"/>
            <p:cNvSpPr>
              <a:spLocks noChangeArrowheads="1"/>
            </p:cNvSpPr>
            <p:nvPr/>
          </p:nvSpPr>
          <p:spPr bwMode="auto">
            <a:xfrm>
              <a:off x="1330325" y="4840288"/>
              <a:ext cx="82550" cy="1587"/>
            </a:xfrm>
            <a:custGeom>
              <a:avLst/>
              <a:gdLst>
                <a:gd name="T0" fmla="*/ 2147483646 w 251"/>
                <a:gd name="T1" fmla="*/ 0 h 1"/>
                <a:gd name="T2" fmla="*/ 0 w 251"/>
                <a:gd name="T3" fmla="*/ 0 h 1"/>
                <a:gd name="T4" fmla="*/ 2147483646 w 25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" h="1">
                  <a:moveTo>
                    <a:pt x="250" y="0"/>
                  </a:moveTo>
                  <a:lnTo>
                    <a:pt x="0" y="0"/>
                  </a:lnTo>
                  <a:lnTo>
                    <a:pt x="25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4" name="Freeform 35"/>
            <p:cNvSpPr>
              <a:spLocks noChangeArrowheads="1"/>
            </p:cNvSpPr>
            <p:nvPr/>
          </p:nvSpPr>
          <p:spPr bwMode="auto">
            <a:xfrm>
              <a:off x="1330325" y="4113213"/>
              <a:ext cx="82550" cy="1587"/>
            </a:xfrm>
            <a:custGeom>
              <a:avLst/>
              <a:gdLst>
                <a:gd name="T0" fmla="*/ 2147483646 w 251"/>
                <a:gd name="T1" fmla="*/ 0 h 1"/>
                <a:gd name="T2" fmla="*/ 0 w 251"/>
                <a:gd name="T3" fmla="*/ 0 h 1"/>
                <a:gd name="T4" fmla="*/ 2147483646 w 25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" h="1">
                  <a:moveTo>
                    <a:pt x="250" y="0"/>
                  </a:moveTo>
                  <a:lnTo>
                    <a:pt x="0" y="0"/>
                  </a:lnTo>
                  <a:lnTo>
                    <a:pt x="25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5" name="Freeform 36"/>
            <p:cNvSpPr>
              <a:spLocks noChangeArrowheads="1"/>
            </p:cNvSpPr>
            <p:nvPr/>
          </p:nvSpPr>
          <p:spPr bwMode="auto">
            <a:xfrm>
              <a:off x="1330325" y="3384550"/>
              <a:ext cx="82550" cy="1588"/>
            </a:xfrm>
            <a:custGeom>
              <a:avLst/>
              <a:gdLst>
                <a:gd name="T0" fmla="*/ 2147483646 w 251"/>
                <a:gd name="T1" fmla="*/ 0 h 1"/>
                <a:gd name="T2" fmla="*/ 0 w 251"/>
                <a:gd name="T3" fmla="*/ 0 h 1"/>
                <a:gd name="T4" fmla="*/ 2147483646 w 25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" h="1">
                  <a:moveTo>
                    <a:pt x="250" y="0"/>
                  </a:moveTo>
                  <a:lnTo>
                    <a:pt x="0" y="0"/>
                  </a:lnTo>
                  <a:lnTo>
                    <a:pt x="25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6" name="Freeform 37"/>
            <p:cNvSpPr>
              <a:spLocks noChangeArrowheads="1"/>
            </p:cNvSpPr>
            <p:nvPr/>
          </p:nvSpPr>
          <p:spPr bwMode="auto">
            <a:xfrm>
              <a:off x="1330325" y="2655888"/>
              <a:ext cx="82550" cy="1587"/>
            </a:xfrm>
            <a:custGeom>
              <a:avLst/>
              <a:gdLst>
                <a:gd name="T0" fmla="*/ 2147483646 w 251"/>
                <a:gd name="T1" fmla="*/ 0 h 1"/>
                <a:gd name="T2" fmla="*/ 0 w 251"/>
                <a:gd name="T3" fmla="*/ 0 h 1"/>
                <a:gd name="T4" fmla="*/ 2147483646 w 25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" h="1">
                  <a:moveTo>
                    <a:pt x="250" y="0"/>
                  </a:moveTo>
                  <a:lnTo>
                    <a:pt x="0" y="0"/>
                  </a:lnTo>
                  <a:lnTo>
                    <a:pt x="25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7" name="Freeform 38"/>
            <p:cNvSpPr>
              <a:spLocks noChangeArrowheads="1"/>
            </p:cNvSpPr>
            <p:nvPr/>
          </p:nvSpPr>
          <p:spPr bwMode="auto">
            <a:xfrm>
              <a:off x="1330325" y="1927225"/>
              <a:ext cx="82550" cy="1588"/>
            </a:xfrm>
            <a:custGeom>
              <a:avLst/>
              <a:gdLst>
                <a:gd name="T0" fmla="*/ 2147483646 w 251"/>
                <a:gd name="T1" fmla="*/ 0 h 1"/>
                <a:gd name="T2" fmla="*/ 0 w 251"/>
                <a:gd name="T3" fmla="*/ 0 h 1"/>
                <a:gd name="T4" fmla="*/ 2147483646 w 25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" h="1">
                  <a:moveTo>
                    <a:pt x="250" y="0"/>
                  </a:moveTo>
                  <a:lnTo>
                    <a:pt x="0" y="0"/>
                  </a:lnTo>
                  <a:lnTo>
                    <a:pt x="250" y="0"/>
                  </a:lnTo>
                </a:path>
              </a:pathLst>
            </a:custGeom>
            <a:noFill/>
            <a:ln w="9525" cap="flat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8" name="Line 39"/>
            <p:cNvSpPr>
              <a:spLocks noChangeShapeType="1"/>
            </p:cNvSpPr>
            <p:nvPr/>
          </p:nvSpPr>
          <p:spPr bwMode="auto">
            <a:xfrm flipV="1">
              <a:off x="1412875" y="1889125"/>
              <a:ext cx="1588" cy="3681413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59" name="Freeform 40"/>
            <p:cNvSpPr>
              <a:spLocks noChangeArrowheads="1"/>
            </p:cNvSpPr>
            <p:nvPr/>
          </p:nvSpPr>
          <p:spPr bwMode="auto">
            <a:xfrm>
              <a:off x="1412875" y="5211763"/>
              <a:ext cx="5600700" cy="315912"/>
            </a:xfrm>
            <a:custGeom>
              <a:avLst/>
              <a:gdLst>
                <a:gd name="T0" fmla="*/ 0 w 17154"/>
                <a:gd name="T1" fmla="*/ 2147483646 h 965"/>
                <a:gd name="T2" fmla="*/ 2147483646 w 17154"/>
                <a:gd name="T3" fmla="*/ 2147483646 h 965"/>
                <a:gd name="T4" fmla="*/ 2147483646 w 17154"/>
                <a:gd name="T5" fmla="*/ 2147483646 h 965"/>
                <a:gd name="T6" fmla="*/ 2147483646 w 17154"/>
                <a:gd name="T7" fmla="*/ 2147483646 h 965"/>
                <a:gd name="T8" fmla="*/ 2147483646 w 17154"/>
                <a:gd name="T9" fmla="*/ 2147483646 h 965"/>
                <a:gd name="T10" fmla="*/ 2147483646 w 17154"/>
                <a:gd name="T11" fmla="*/ 2147483646 h 965"/>
                <a:gd name="T12" fmla="*/ 2147483646 w 17154"/>
                <a:gd name="T13" fmla="*/ 2147483646 h 965"/>
                <a:gd name="T14" fmla="*/ 2147483646 w 17154"/>
                <a:gd name="T15" fmla="*/ 2147483646 h 965"/>
                <a:gd name="T16" fmla="*/ 2147483646 w 17154"/>
                <a:gd name="T17" fmla="*/ 2147483646 h 965"/>
                <a:gd name="T18" fmla="*/ 2147483646 w 17154"/>
                <a:gd name="T19" fmla="*/ 2147483646 h 965"/>
                <a:gd name="T20" fmla="*/ 2147483646 w 17154"/>
                <a:gd name="T21" fmla="*/ 2147483646 h 965"/>
                <a:gd name="T22" fmla="*/ 2147483646 w 17154"/>
                <a:gd name="T23" fmla="*/ 2147483646 h 965"/>
                <a:gd name="T24" fmla="*/ 2147483646 w 17154"/>
                <a:gd name="T25" fmla="*/ 2147483646 h 965"/>
                <a:gd name="T26" fmla="*/ 2147483646 w 17154"/>
                <a:gd name="T27" fmla="*/ 2147483646 h 965"/>
                <a:gd name="T28" fmla="*/ 2147483646 w 17154"/>
                <a:gd name="T29" fmla="*/ 2147483646 h 965"/>
                <a:gd name="T30" fmla="*/ 2147483646 w 17154"/>
                <a:gd name="T31" fmla="*/ 2147483646 h 965"/>
                <a:gd name="T32" fmla="*/ 2147483646 w 17154"/>
                <a:gd name="T33" fmla="*/ 2147483646 h 965"/>
                <a:gd name="T34" fmla="*/ 2147483646 w 17154"/>
                <a:gd name="T35" fmla="*/ 2147483646 h 965"/>
                <a:gd name="T36" fmla="*/ 2147483646 w 17154"/>
                <a:gd name="T37" fmla="*/ 2147483646 h 965"/>
                <a:gd name="T38" fmla="*/ 2147483646 w 17154"/>
                <a:gd name="T39" fmla="*/ 2147483646 h 965"/>
                <a:gd name="T40" fmla="*/ 2147483646 w 17154"/>
                <a:gd name="T41" fmla="*/ 2147483646 h 965"/>
                <a:gd name="T42" fmla="*/ 2147483646 w 17154"/>
                <a:gd name="T43" fmla="*/ 2147483646 h 965"/>
                <a:gd name="T44" fmla="*/ 2147483646 w 17154"/>
                <a:gd name="T45" fmla="*/ 2147483646 h 965"/>
                <a:gd name="T46" fmla="*/ 2147483646 w 17154"/>
                <a:gd name="T47" fmla="*/ 2147483646 h 965"/>
                <a:gd name="T48" fmla="*/ 2147483646 w 17154"/>
                <a:gd name="T49" fmla="*/ 0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154" h="965">
                  <a:moveTo>
                    <a:pt x="0" y="964"/>
                  </a:moveTo>
                  <a:lnTo>
                    <a:pt x="713" y="895"/>
                  </a:lnTo>
                  <a:lnTo>
                    <a:pt x="1428" y="855"/>
                  </a:lnTo>
                  <a:lnTo>
                    <a:pt x="2143" y="839"/>
                  </a:lnTo>
                  <a:lnTo>
                    <a:pt x="2858" y="799"/>
                  </a:lnTo>
                  <a:lnTo>
                    <a:pt x="3573" y="759"/>
                  </a:lnTo>
                  <a:lnTo>
                    <a:pt x="4288" y="719"/>
                  </a:lnTo>
                  <a:lnTo>
                    <a:pt x="5003" y="680"/>
                  </a:lnTo>
                  <a:lnTo>
                    <a:pt x="5718" y="640"/>
                  </a:lnTo>
                  <a:lnTo>
                    <a:pt x="6432" y="600"/>
                  </a:lnTo>
                  <a:lnTo>
                    <a:pt x="7147" y="560"/>
                  </a:lnTo>
                  <a:lnTo>
                    <a:pt x="7862" y="517"/>
                  </a:lnTo>
                  <a:lnTo>
                    <a:pt x="8577" y="480"/>
                  </a:lnTo>
                  <a:lnTo>
                    <a:pt x="9292" y="440"/>
                  </a:lnTo>
                  <a:lnTo>
                    <a:pt x="10005" y="399"/>
                  </a:lnTo>
                  <a:lnTo>
                    <a:pt x="10720" y="354"/>
                  </a:lnTo>
                  <a:lnTo>
                    <a:pt x="11435" y="317"/>
                  </a:lnTo>
                  <a:lnTo>
                    <a:pt x="12149" y="277"/>
                  </a:lnTo>
                  <a:lnTo>
                    <a:pt x="12864" y="240"/>
                  </a:lnTo>
                  <a:lnTo>
                    <a:pt x="13578" y="200"/>
                  </a:lnTo>
                  <a:lnTo>
                    <a:pt x="14293" y="157"/>
                  </a:lnTo>
                  <a:lnTo>
                    <a:pt x="15008" y="117"/>
                  </a:lnTo>
                  <a:lnTo>
                    <a:pt x="15723" y="80"/>
                  </a:lnTo>
                  <a:lnTo>
                    <a:pt x="16438" y="37"/>
                  </a:lnTo>
                  <a:lnTo>
                    <a:pt x="17153" y="0"/>
                  </a:lnTo>
                </a:path>
              </a:pathLst>
            </a:custGeom>
            <a:noFill/>
            <a:ln w="6120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60" name="Freeform 41"/>
            <p:cNvSpPr>
              <a:spLocks noChangeArrowheads="1"/>
            </p:cNvSpPr>
            <p:nvPr/>
          </p:nvSpPr>
          <p:spPr bwMode="auto">
            <a:xfrm>
              <a:off x="1344613" y="5457825"/>
              <a:ext cx="136525" cy="136525"/>
            </a:xfrm>
            <a:custGeom>
              <a:avLst/>
              <a:gdLst>
                <a:gd name="T0" fmla="*/ 0 w 417"/>
                <a:gd name="T1" fmla="*/ 2147483646 h 418"/>
                <a:gd name="T2" fmla="*/ 2147483646 w 417"/>
                <a:gd name="T3" fmla="*/ 2147483646 h 418"/>
                <a:gd name="T4" fmla="*/ 2147483646 w 417"/>
                <a:gd name="T5" fmla="*/ 2147483646 h 418"/>
                <a:gd name="T6" fmla="*/ 2147483646 w 417"/>
                <a:gd name="T7" fmla="*/ 0 h 418"/>
                <a:gd name="T8" fmla="*/ 0 w 417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418">
                  <a:moveTo>
                    <a:pt x="0" y="209"/>
                  </a:moveTo>
                  <a:lnTo>
                    <a:pt x="208" y="417"/>
                  </a:lnTo>
                  <a:lnTo>
                    <a:pt x="416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1" name="Freeform 42"/>
            <p:cNvSpPr>
              <a:spLocks noChangeArrowheads="1"/>
            </p:cNvSpPr>
            <p:nvPr/>
          </p:nvSpPr>
          <p:spPr bwMode="auto">
            <a:xfrm>
              <a:off x="1344613" y="5457825"/>
              <a:ext cx="136525" cy="136525"/>
            </a:xfrm>
            <a:custGeom>
              <a:avLst/>
              <a:gdLst>
                <a:gd name="T0" fmla="*/ 0 w 417"/>
                <a:gd name="T1" fmla="*/ 2147483646 h 418"/>
                <a:gd name="T2" fmla="*/ 2147483646 w 417"/>
                <a:gd name="T3" fmla="*/ 2147483646 h 418"/>
                <a:gd name="T4" fmla="*/ 2147483646 w 417"/>
                <a:gd name="T5" fmla="*/ 2147483646 h 418"/>
                <a:gd name="T6" fmla="*/ 2147483646 w 417"/>
                <a:gd name="T7" fmla="*/ 0 h 418"/>
                <a:gd name="T8" fmla="*/ 0 w 417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418">
                  <a:moveTo>
                    <a:pt x="0" y="209"/>
                  </a:moveTo>
                  <a:lnTo>
                    <a:pt x="208" y="417"/>
                  </a:lnTo>
                  <a:lnTo>
                    <a:pt x="416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2" name="Freeform 43"/>
            <p:cNvSpPr>
              <a:spLocks noChangeArrowheads="1"/>
            </p:cNvSpPr>
            <p:nvPr/>
          </p:nvSpPr>
          <p:spPr bwMode="auto">
            <a:xfrm>
              <a:off x="1577975" y="543560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3" name="Freeform 44"/>
            <p:cNvSpPr>
              <a:spLocks noChangeArrowheads="1"/>
            </p:cNvSpPr>
            <p:nvPr/>
          </p:nvSpPr>
          <p:spPr bwMode="auto">
            <a:xfrm>
              <a:off x="1577975" y="543560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4" name="Freeform 45"/>
            <p:cNvSpPr>
              <a:spLocks noChangeArrowheads="1"/>
            </p:cNvSpPr>
            <p:nvPr/>
          </p:nvSpPr>
          <p:spPr bwMode="auto">
            <a:xfrm>
              <a:off x="1811338" y="5421313"/>
              <a:ext cx="136525" cy="138112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5" name="Freeform 46"/>
            <p:cNvSpPr>
              <a:spLocks noChangeArrowheads="1"/>
            </p:cNvSpPr>
            <p:nvPr/>
          </p:nvSpPr>
          <p:spPr bwMode="auto">
            <a:xfrm>
              <a:off x="1811338" y="5421313"/>
              <a:ext cx="136525" cy="138112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6" name="Freeform 47"/>
            <p:cNvSpPr>
              <a:spLocks noChangeArrowheads="1"/>
            </p:cNvSpPr>
            <p:nvPr/>
          </p:nvSpPr>
          <p:spPr bwMode="auto">
            <a:xfrm>
              <a:off x="2044700" y="54165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7" name="Freeform 48"/>
            <p:cNvSpPr>
              <a:spLocks noChangeArrowheads="1"/>
            </p:cNvSpPr>
            <p:nvPr/>
          </p:nvSpPr>
          <p:spPr bwMode="auto">
            <a:xfrm>
              <a:off x="2044700" y="54165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8" name="Freeform 49"/>
            <p:cNvSpPr>
              <a:spLocks noChangeArrowheads="1"/>
            </p:cNvSpPr>
            <p:nvPr/>
          </p:nvSpPr>
          <p:spPr bwMode="auto">
            <a:xfrm>
              <a:off x="2278063" y="54038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69" name="Freeform 50"/>
            <p:cNvSpPr>
              <a:spLocks noChangeArrowheads="1"/>
            </p:cNvSpPr>
            <p:nvPr/>
          </p:nvSpPr>
          <p:spPr bwMode="auto">
            <a:xfrm>
              <a:off x="2278063" y="54038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0" name="Freeform 51"/>
            <p:cNvSpPr>
              <a:spLocks noChangeArrowheads="1"/>
            </p:cNvSpPr>
            <p:nvPr/>
          </p:nvSpPr>
          <p:spPr bwMode="auto">
            <a:xfrm>
              <a:off x="2511425" y="5389563"/>
              <a:ext cx="136525" cy="138112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1" name="Freeform 52"/>
            <p:cNvSpPr>
              <a:spLocks noChangeArrowheads="1"/>
            </p:cNvSpPr>
            <p:nvPr/>
          </p:nvSpPr>
          <p:spPr bwMode="auto">
            <a:xfrm>
              <a:off x="2511425" y="5389563"/>
              <a:ext cx="136525" cy="138112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2" name="Freeform 53"/>
            <p:cNvSpPr>
              <a:spLocks noChangeArrowheads="1"/>
            </p:cNvSpPr>
            <p:nvPr/>
          </p:nvSpPr>
          <p:spPr bwMode="auto">
            <a:xfrm>
              <a:off x="2744788" y="5376863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3" name="Freeform 54"/>
            <p:cNvSpPr>
              <a:spLocks noChangeArrowheads="1"/>
            </p:cNvSpPr>
            <p:nvPr/>
          </p:nvSpPr>
          <p:spPr bwMode="auto">
            <a:xfrm>
              <a:off x="2744788" y="5376863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4" name="Freeform 55"/>
            <p:cNvSpPr>
              <a:spLocks noChangeArrowheads="1"/>
            </p:cNvSpPr>
            <p:nvPr/>
          </p:nvSpPr>
          <p:spPr bwMode="auto">
            <a:xfrm>
              <a:off x="2978150" y="53657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5" name="Freeform 56"/>
            <p:cNvSpPr>
              <a:spLocks noChangeArrowheads="1"/>
            </p:cNvSpPr>
            <p:nvPr/>
          </p:nvSpPr>
          <p:spPr bwMode="auto">
            <a:xfrm>
              <a:off x="2978150" y="53657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6" name="Freeform 57"/>
            <p:cNvSpPr>
              <a:spLocks noChangeArrowheads="1"/>
            </p:cNvSpPr>
            <p:nvPr/>
          </p:nvSpPr>
          <p:spPr bwMode="auto">
            <a:xfrm>
              <a:off x="3213100" y="53530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7" name="Freeform 58"/>
            <p:cNvSpPr>
              <a:spLocks noChangeArrowheads="1"/>
            </p:cNvSpPr>
            <p:nvPr/>
          </p:nvSpPr>
          <p:spPr bwMode="auto">
            <a:xfrm>
              <a:off x="3213100" y="5353050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8" y="417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8" name="Freeform 59"/>
            <p:cNvSpPr>
              <a:spLocks noChangeArrowheads="1"/>
            </p:cNvSpPr>
            <p:nvPr/>
          </p:nvSpPr>
          <p:spPr bwMode="auto">
            <a:xfrm>
              <a:off x="3444875" y="5338763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79" name="Freeform 60"/>
            <p:cNvSpPr>
              <a:spLocks noChangeArrowheads="1"/>
            </p:cNvSpPr>
            <p:nvPr/>
          </p:nvSpPr>
          <p:spPr bwMode="auto">
            <a:xfrm>
              <a:off x="3444875" y="5338763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0" name="Freeform 61"/>
            <p:cNvSpPr>
              <a:spLocks noChangeArrowheads="1"/>
            </p:cNvSpPr>
            <p:nvPr/>
          </p:nvSpPr>
          <p:spPr bwMode="auto">
            <a:xfrm>
              <a:off x="3678238" y="5326063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1" name="Freeform 62"/>
            <p:cNvSpPr>
              <a:spLocks noChangeArrowheads="1"/>
            </p:cNvSpPr>
            <p:nvPr/>
          </p:nvSpPr>
          <p:spPr bwMode="auto">
            <a:xfrm>
              <a:off x="3678238" y="5326063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2" name="Freeform 63"/>
            <p:cNvSpPr>
              <a:spLocks noChangeArrowheads="1"/>
            </p:cNvSpPr>
            <p:nvPr/>
          </p:nvSpPr>
          <p:spPr bwMode="auto">
            <a:xfrm>
              <a:off x="3911600" y="5311775"/>
              <a:ext cx="136525" cy="138113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3" name="Freeform 64"/>
            <p:cNvSpPr>
              <a:spLocks noChangeArrowheads="1"/>
            </p:cNvSpPr>
            <p:nvPr/>
          </p:nvSpPr>
          <p:spPr bwMode="auto">
            <a:xfrm>
              <a:off x="3911600" y="5311775"/>
              <a:ext cx="136525" cy="138113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4" name="Freeform 65"/>
            <p:cNvSpPr>
              <a:spLocks noChangeArrowheads="1"/>
            </p:cNvSpPr>
            <p:nvPr/>
          </p:nvSpPr>
          <p:spPr bwMode="auto">
            <a:xfrm>
              <a:off x="4146550" y="5299075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5" name="Freeform 66"/>
            <p:cNvSpPr>
              <a:spLocks noChangeArrowheads="1"/>
            </p:cNvSpPr>
            <p:nvPr/>
          </p:nvSpPr>
          <p:spPr bwMode="auto">
            <a:xfrm>
              <a:off x="4146550" y="5299075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6" name="Freeform 67"/>
            <p:cNvSpPr>
              <a:spLocks noChangeArrowheads="1"/>
            </p:cNvSpPr>
            <p:nvPr/>
          </p:nvSpPr>
          <p:spPr bwMode="auto">
            <a:xfrm>
              <a:off x="4378325" y="5286375"/>
              <a:ext cx="138113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7" name="Freeform 68"/>
            <p:cNvSpPr>
              <a:spLocks noChangeArrowheads="1"/>
            </p:cNvSpPr>
            <p:nvPr/>
          </p:nvSpPr>
          <p:spPr bwMode="auto">
            <a:xfrm>
              <a:off x="4378325" y="5286375"/>
              <a:ext cx="138113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8" name="Freeform 69"/>
            <p:cNvSpPr>
              <a:spLocks noChangeArrowheads="1"/>
            </p:cNvSpPr>
            <p:nvPr/>
          </p:nvSpPr>
          <p:spPr bwMode="auto">
            <a:xfrm>
              <a:off x="4610100" y="5273675"/>
              <a:ext cx="138113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89" name="Freeform 70"/>
            <p:cNvSpPr>
              <a:spLocks noChangeArrowheads="1"/>
            </p:cNvSpPr>
            <p:nvPr/>
          </p:nvSpPr>
          <p:spPr bwMode="auto">
            <a:xfrm>
              <a:off x="4610100" y="5273675"/>
              <a:ext cx="138113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0" name="Freeform 71"/>
            <p:cNvSpPr>
              <a:spLocks noChangeArrowheads="1"/>
            </p:cNvSpPr>
            <p:nvPr/>
          </p:nvSpPr>
          <p:spPr bwMode="auto">
            <a:xfrm>
              <a:off x="4845050" y="5257800"/>
              <a:ext cx="138113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1" name="Freeform 72"/>
            <p:cNvSpPr>
              <a:spLocks noChangeArrowheads="1"/>
            </p:cNvSpPr>
            <p:nvPr/>
          </p:nvSpPr>
          <p:spPr bwMode="auto">
            <a:xfrm>
              <a:off x="4845050" y="5257800"/>
              <a:ext cx="138113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9"/>
                  </a:moveTo>
                  <a:lnTo>
                    <a:pt x="208" y="417"/>
                  </a:lnTo>
                  <a:lnTo>
                    <a:pt x="417" y="209"/>
                  </a:lnTo>
                  <a:lnTo>
                    <a:pt x="208" y="0"/>
                  </a:lnTo>
                  <a:lnTo>
                    <a:pt x="0" y="209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2" name="Freeform 73"/>
            <p:cNvSpPr>
              <a:spLocks noChangeArrowheads="1"/>
            </p:cNvSpPr>
            <p:nvPr/>
          </p:nvSpPr>
          <p:spPr bwMode="auto">
            <a:xfrm>
              <a:off x="5078413" y="5246688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8" y="416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3" name="Freeform 74"/>
            <p:cNvSpPr>
              <a:spLocks noChangeArrowheads="1"/>
            </p:cNvSpPr>
            <p:nvPr/>
          </p:nvSpPr>
          <p:spPr bwMode="auto">
            <a:xfrm>
              <a:off x="5078413" y="5246688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8" y="416"/>
                  </a:lnTo>
                  <a:lnTo>
                    <a:pt x="417" y="208"/>
                  </a:lnTo>
                  <a:lnTo>
                    <a:pt x="208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4" name="Freeform 75"/>
            <p:cNvSpPr>
              <a:spLocks noChangeArrowheads="1"/>
            </p:cNvSpPr>
            <p:nvPr/>
          </p:nvSpPr>
          <p:spPr bwMode="auto">
            <a:xfrm>
              <a:off x="5310188" y="5233988"/>
              <a:ext cx="138112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5" name="Freeform 76"/>
            <p:cNvSpPr>
              <a:spLocks noChangeArrowheads="1"/>
            </p:cNvSpPr>
            <p:nvPr/>
          </p:nvSpPr>
          <p:spPr bwMode="auto">
            <a:xfrm>
              <a:off x="5310188" y="5233988"/>
              <a:ext cx="138112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6" name="Freeform 77"/>
            <p:cNvSpPr>
              <a:spLocks noChangeArrowheads="1"/>
            </p:cNvSpPr>
            <p:nvPr/>
          </p:nvSpPr>
          <p:spPr bwMode="auto">
            <a:xfrm>
              <a:off x="5545138" y="5221288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7" name="Freeform 78"/>
            <p:cNvSpPr>
              <a:spLocks noChangeArrowheads="1"/>
            </p:cNvSpPr>
            <p:nvPr/>
          </p:nvSpPr>
          <p:spPr bwMode="auto">
            <a:xfrm>
              <a:off x="5545138" y="5221288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8" name="Freeform 79"/>
            <p:cNvSpPr>
              <a:spLocks noChangeArrowheads="1"/>
            </p:cNvSpPr>
            <p:nvPr/>
          </p:nvSpPr>
          <p:spPr bwMode="auto">
            <a:xfrm>
              <a:off x="5778500" y="5208588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099" name="Freeform 80"/>
            <p:cNvSpPr>
              <a:spLocks noChangeArrowheads="1"/>
            </p:cNvSpPr>
            <p:nvPr/>
          </p:nvSpPr>
          <p:spPr bwMode="auto">
            <a:xfrm>
              <a:off x="5778500" y="5208588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0" name="Freeform 81"/>
            <p:cNvSpPr>
              <a:spLocks noChangeArrowheads="1"/>
            </p:cNvSpPr>
            <p:nvPr/>
          </p:nvSpPr>
          <p:spPr bwMode="auto">
            <a:xfrm>
              <a:off x="6011863" y="5194300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1" name="Freeform 82"/>
            <p:cNvSpPr>
              <a:spLocks noChangeArrowheads="1"/>
            </p:cNvSpPr>
            <p:nvPr/>
          </p:nvSpPr>
          <p:spPr bwMode="auto">
            <a:xfrm>
              <a:off x="6011863" y="5194300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2" name="Freeform 83"/>
            <p:cNvSpPr>
              <a:spLocks noChangeArrowheads="1"/>
            </p:cNvSpPr>
            <p:nvPr/>
          </p:nvSpPr>
          <p:spPr bwMode="auto">
            <a:xfrm>
              <a:off x="6245225" y="5181600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3" name="Freeform 84"/>
            <p:cNvSpPr>
              <a:spLocks noChangeArrowheads="1"/>
            </p:cNvSpPr>
            <p:nvPr/>
          </p:nvSpPr>
          <p:spPr bwMode="auto">
            <a:xfrm>
              <a:off x="6245225" y="5181600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4" name="Freeform 85"/>
            <p:cNvSpPr>
              <a:spLocks noChangeArrowheads="1"/>
            </p:cNvSpPr>
            <p:nvPr/>
          </p:nvSpPr>
          <p:spPr bwMode="auto">
            <a:xfrm>
              <a:off x="6478588" y="5170488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5" name="Freeform 86"/>
            <p:cNvSpPr>
              <a:spLocks noChangeArrowheads="1"/>
            </p:cNvSpPr>
            <p:nvPr/>
          </p:nvSpPr>
          <p:spPr bwMode="auto">
            <a:xfrm>
              <a:off x="6478588" y="5170488"/>
              <a:ext cx="136525" cy="136525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6" name="Freeform 87"/>
            <p:cNvSpPr>
              <a:spLocks noChangeArrowheads="1"/>
            </p:cNvSpPr>
            <p:nvPr/>
          </p:nvSpPr>
          <p:spPr bwMode="auto">
            <a:xfrm>
              <a:off x="6711950" y="5156200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7" name="Freeform 88"/>
            <p:cNvSpPr>
              <a:spLocks noChangeArrowheads="1"/>
            </p:cNvSpPr>
            <p:nvPr/>
          </p:nvSpPr>
          <p:spPr bwMode="auto">
            <a:xfrm>
              <a:off x="6711950" y="5156200"/>
              <a:ext cx="136525" cy="136525"/>
            </a:xfrm>
            <a:custGeom>
              <a:avLst/>
              <a:gdLst>
                <a:gd name="T0" fmla="*/ 0 w 418"/>
                <a:gd name="T1" fmla="*/ 2147483646 h 417"/>
                <a:gd name="T2" fmla="*/ 2147483646 w 418"/>
                <a:gd name="T3" fmla="*/ 2147483646 h 417"/>
                <a:gd name="T4" fmla="*/ 2147483646 w 418"/>
                <a:gd name="T5" fmla="*/ 2147483646 h 417"/>
                <a:gd name="T6" fmla="*/ 2147483646 w 418"/>
                <a:gd name="T7" fmla="*/ 0 h 417"/>
                <a:gd name="T8" fmla="*/ 0 w 418"/>
                <a:gd name="T9" fmla="*/ 2147483646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7">
                  <a:moveTo>
                    <a:pt x="0" y="208"/>
                  </a:moveTo>
                  <a:lnTo>
                    <a:pt x="209" y="416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8" name="Freeform 89"/>
            <p:cNvSpPr>
              <a:spLocks noChangeArrowheads="1"/>
            </p:cNvSpPr>
            <p:nvPr/>
          </p:nvSpPr>
          <p:spPr bwMode="auto">
            <a:xfrm>
              <a:off x="6945313" y="5141913"/>
              <a:ext cx="136525" cy="138112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09" name="Freeform 90"/>
            <p:cNvSpPr>
              <a:spLocks noChangeArrowheads="1"/>
            </p:cNvSpPr>
            <p:nvPr/>
          </p:nvSpPr>
          <p:spPr bwMode="auto">
            <a:xfrm>
              <a:off x="6945313" y="5141913"/>
              <a:ext cx="136525" cy="138112"/>
            </a:xfrm>
            <a:custGeom>
              <a:avLst/>
              <a:gdLst>
                <a:gd name="T0" fmla="*/ 0 w 418"/>
                <a:gd name="T1" fmla="*/ 2147483646 h 418"/>
                <a:gd name="T2" fmla="*/ 2147483646 w 418"/>
                <a:gd name="T3" fmla="*/ 2147483646 h 418"/>
                <a:gd name="T4" fmla="*/ 2147483646 w 418"/>
                <a:gd name="T5" fmla="*/ 2147483646 h 418"/>
                <a:gd name="T6" fmla="*/ 2147483646 w 418"/>
                <a:gd name="T7" fmla="*/ 0 h 418"/>
                <a:gd name="T8" fmla="*/ 0 w 418"/>
                <a:gd name="T9" fmla="*/ 2147483646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18">
                  <a:moveTo>
                    <a:pt x="0" y="208"/>
                  </a:moveTo>
                  <a:lnTo>
                    <a:pt x="209" y="417"/>
                  </a:lnTo>
                  <a:lnTo>
                    <a:pt x="417" y="208"/>
                  </a:lnTo>
                  <a:lnTo>
                    <a:pt x="209" y="0"/>
                  </a:lnTo>
                  <a:lnTo>
                    <a:pt x="0" y="208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0" name="Freeform 91"/>
            <p:cNvSpPr>
              <a:spLocks noChangeArrowheads="1"/>
            </p:cNvSpPr>
            <p:nvPr/>
          </p:nvSpPr>
          <p:spPr bwMode="auto">
            <a:xfrm>
              <a:off x="1412875" y="4341813"/>
              <a:ext cx="5600700" cy="306387"/>
            </a:xfrm>
            <a:custGeom>
              <a:avLst/>
              <a:gdLst>
                <a:gd name="T0" fmla="*/ 0 w 17154"/>
                <a:gd name="T1" fmla="*/ 2147483646 h 938"/>
                <a:gd name="T2" fmla="*/ 2147483646 w 17154"/>
                <a:gd name="T3" fmla="*/ 2147483646 h 938"/>
                <a:gd name="T4" fmla="*/ 2147483646 w 17154"/>
                <a:gd name="T5" fmla="*/ 2147483646 h 938"/>
                <a:gd name="T6" fmla="*/ 2147483646 w 17154"/>
                <a:gd name="T7" fmla="*/ 2147483646 h 938"/>
                <a:gd name="T8" fmla="*/ 2147483646 w 17154"/>
                <a:gd name="T9" fmla="*/ 2147483646 h 938"/>
                <a:gd name="T10" fmla="*/ 2147483646 w 17154"/>
                <a:gd name="T11" fmla="*/ 2147483646 h 938"/>
                <a:gd name="T12" fmla="*/ 2147483646 w 17154"/>
                <a:gd name="T13" fmla="*/ 2147483646 h 938"/>
                <a:gd name="T14" fmla="*/ 2147483646 w 17154"/>
                <a:gd name="T15" fmla="*/ 2147483646 h 938"/>
                <a:gd name="T16" fmla="*/ 2147483646 w 17154"/>
                <a:gd name="T17" fmla="*/ 2147483646 h 938"/>
                <a:gd name="T18" fmla="*/ 2147483646 w 17154"/>
                <a:gd name="T19" fmla="*/ 2147483646 h 938"/>
                <a:gd name="T20" fmla="*/ 2147483646 w 17154"/>
                <a:gd name="T21" fmla="*/ 2147483646 h 938"/>
                <a:gd name="T22" fmla="*/ 2147483646 w 17154"/>
                <a:gd name="T23" fmla="*/ 2147483646 h 938"/>
                <a:gd name="T24" fmla="*/ 2147483646 w 17154"/>
                <a:gd name="T25" fmla="*/ 2147483646 h 938"/>
                <a:gd name="T26" fmla="*/ 2147483646 w 17154"/>
                <a:gd name="T27" fmla="*/ 2147483646 h 938"/>
                <a:gd name="T28" fmla="*/ 2147483646 w 17154"/>
                <a:gd name="T29" fmla="*/ 2147483646 h 938"/>
                <a:gd name="T30" fmla="*/ 2147483646 w 17154"/>
                <a:gd name="T31" fmla="*/ 2147483646 h 938"/>
                <a:gd name="T32" fmla="*/ 2147483646 w 17154"/>
                <a:gd name="T33" fmla="*/ 2147483646 h 938"/>
                <a:gd name="T34" fmla="*/ 2147483646 w 17154"/>
                <a:gd name="T35" fmla="*/ 2147483646 h 938"/>
                <a:gd name="T36" fmla="*/ 2147483646 w 17154"/>
                <a:gd name="T37" fmla="*/ 2147483646 h 938"/>
                <a:gd name="T38" fmla="*/ 2147483646 w 17154"/>
                <a:gd name="T39" fmla="*/ 2147483646 h 938"/>
                <a:gd name="T40" fmla="*/ 2147483646 w 17154"/>
                <a:gd name="T41" fmla="*/ 2147483646 h 938"/>
                <a:gd name="T42" fmla="*/ 2147483646 w 17154"/>
                <a:gd name="T43" fmla="*/ 2147483646 h 938"/>
                <a:gd name="T44" fmla="*/ 2147483646 w 17154"/>
                <a:gd name="T45" fmla="*/ 2147483646 h 938"/>
                <a:gd name="T46" fmla="*/ 2147483646 w 17154"/>
                <a:gd name="T47" fmla="*/ 2147483646 h 938"/>
                <a:gd name="T48" fmla="*/ 2147483646 w 17154"/>
                <a:gd name="T49" fmla="*/ 0 h 9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154" h="938">
                  <a:moveTo>
                    <a:pt x="0" y="937"/>
                  </a:moveTo>
                  <a:lnTo>
                    <a:pt x="713" y="880"/>
                  </a:lnTo>
                  <a:lnTo>
                    <a:pt x="1428" y="835"/>
                  </a:lnTo>
                  <a:lnTo>
                    <a:pt x="2143" y="790"/>
                  </a:lnTo>
                  <a:lnTo>
                    <a:pt x="2858" y="762"/>
                  </a:lnTo>
                  <a:lnTo>
                    <a:pt x="3573" y="728"/>
                  </a:lnTo>
                  <a:lnTo>
                    <a:pt x="4288" y="690"/>
                  </a:lnTo>
                  <a:lnTo>
                    <a:pt x="5003" y="653"/>
                  </a:lnTo>
                  <a:lnTo>
                    <a:pt x="5718" y="617"/>
                  </a:lnTo>
                  <a:lnTo>
                    <a:pt x="6432" y="577"/>
                  </a:lnTo>
                  <a:lnTo>
                    <a:pt x="7147" y="547"/>
                  </a:lnTo>
                  <a:lnTo>
                    <a:pt x="7862" y="508"/>
                  </a:lnTo>
                  <a:lnTo>
                    <a:pt x="8577" y="478"/>
                  </a:lnTo>
                  <a:lnTo>
                    <a:pt x="9292" y="458"/>
                  </a:lnTo>
                  <a:lnTo>
                    <a:pt x="10005" y="405"/>
                  </a:lnTo>
                  <a:lnTo>
                    <a:pt x="10720" y="363"/>
                  </a:lnTo>
                  <a:lnTo>
                    <a:pt x="11435" y="323"/>
                  </a:lnTo>
                  <a:lnTo>
                    <a:pt x="12149" y="277"/>
                  </a:lnTo>
                  <a:lnTo>
                    <a:pt x="12864" y="235"/>
                  </a:lnTo>
                  <a:lnTo>
                    <a:pt x="13578" y="192"/>
                  </a:lnTo>
                  <a:lnTo>
                    <a:pt x="14293" y="157"/>
                  </a:lnTo>
                  <a:lnTo>
                    <a:pt x="15008" y="112"/>
                  </a:lnTo>
                  <a:lnTo>
                    <a:pt x="15723" y="78"/>
                  </a:lnTo>
                  <a:lnTo>
                    <a:pt x="16438" y="30"/>
                  </a:lnTo>
                  <a:lnTo>
                    <a:pt x="17153" y="0"/>
                  </a:lnTo>
                </a:path>
              </a:pathLst>
            </a:custGeom>
            <a:noFill/>
            <a:ln w="6120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111" name="Freeform 92"/>
            <p:cNvSpPr>
              <a:spLocks noChangeArrowheads="1"/>
            </p:cNvSpPr>
            <p:nvPr/>
          </p:nvSpPr>
          <p:spPr bwMode="auto">
            <a:xfrm>
              <a:off x="1357313" y="4592638"/>
              <a:ext cx="109537" cy="109537"/>
            </a:xfrm>
            <a:custGeom>
              <a:avLst/>
              <a:gdLst>
                <a:gd name="T0" fmla="*/ 0 w 335"/>
                <a:gd name="T1" fmla="*/ 0 h 334"/>
                <a:gd name="T2" fmla="*/ 0 w 335"/>
                <a:gd name="T3" fmla="*/ 2147483646 h 334"/>
                <a:gd name="T4" fmla="*/ 2147483646 w 335"/>
                <a:gd name="T5" fmla="*/ 2147483646 h 334"/>
                <a:gd name="T6" fmla="*/ 2147483646 w 335"/>
                <a:gd name="T7" fmla="*/ 0 h 334"/>
                <a:gd name="T8" fmla="*/ 0 w 335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5" h="334">
                  <a:moveTo>
                    <a:pt x="0" y="0"/>
                  </a:moveTo>
                  <a:lnTo>
                    <a:pt x="0" y="333"/>
                  </a:lnTo>
                  <a:lnTo>
                    <a:pt x="334" y="333"/>
                  </a:lnTo>
                  <a:lnTo>
                    <a:pt x="334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2" name="Freeform 93"/>
            <p:cNvSpPr>
              <a:spLocks noChangeArrowheads="1"/>
            </p:cNvSpPr>
            <p:nvPr/>
          </p:nvSpPr>
          <p:spPr bwMode="auto">
            <a:xfrm>
              <a:off x="1357313" y="4592638"/>
              <a:ext cx="109537" cy="109537"/>
            </a:xfrm>
            <a:custGeom>
              <a:avLst/>
              <a:gdLst>
                <a:gd name="T0" fmla="*/ 0 w 335"/>
                <a:gd name="T1" fmla="*/ 0 h 334"/>
                <a:gd name="T2" fmla="*/ 0 w 335"/>
                <a:gd name="T3" fmla="*/ 2147483646 h 334"/>
                <a:gd name="T4" fmla="*/ 2147483646 w 335"/>
                <a:gd name="T5" fmla="*/ 2147483646 h 334"/>
                <a:gd name="T6" fmla="*/ 2147483646 w 335"/>
                <a:gd name="T7" fmla="*/ 0 h 334"/>
                <a:gd name="T8" fmla="*/ 0 w 335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5" h="334">
                  <a:moveTo>
                    <a:pt x="0" y="0"/>
                  </a:moveTo>
                  <a:lnTo>
                    <a:pt x="0" y="333"/>
                  </a:lnTo>
                  <a:lnTo>
                    <a:pt x="334" y="333"/>
                  </a:lnTo>
                  <a:lnTo>
                    <a:pt x="334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3" name="Freeform 94"/>
            <p:cNvSpPr>
              <a:spLocks noChangeArrowheads="1"/>
            </p:cNvSpPr>
            <p:nvPr/>
          </p:nvSpPr>
          <p:spPr bwMode="auto">
            <a:xfrm>
              <a:off x="1590675" y="4573588"/>
              <a:ext cx="109538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4" name="Freeform 95"/>
            <p:cNvSpPr>
              <a:spLocks noChangeArrowheads="1"/>
            </p:cNvSpPr>
            <p:nvPr/>
          </p:nvSpPr>
          <p:spPr bwMode="auto">
            <a:xfrm>
              <a:off x="1590675" y="4573588"/>
              <a:ext cx="109538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5" name="Freeform 96"/>
            <p:cNvSpPr>
              <a:spLocks noChangeArrowheads="1"/>
            </p:cNvSpPr>
            <p:nvPr/>
          </p:nvSpPr>
          <p:spPr bwMode="auto">
            <a:xfrm>
              <a:off x="1824038" y="4559300"/>
              <a:ext cx="109537" cy="109538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6" name="Freeform 97"/>
            <p:cNvSpPr>
              <a:spLocks noChangeArrowheads="1"/>
            </p:cNvSpPr>
            <p:nvPr/>
          </p:nvSpPr>
          <p:spPr bwMode="auto">
            <a:xfrm>
              <a:off x="1824038" y="4559300"/>
              <a:ext cx="109537" cy="109538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7" name="Freeform 98"/>
            <p:cNvSpPr>
              <a:spLocks noChangeArrowheads="1"/>
            </p:cNvSpPr>
            <p:nvPr/>
          </p:nvSpPr>
          <p:spPr bwMode="auto">
            <a:xfrm>
              <a:off x="2057400" y="4545013"/>
              <a:ext cx="109538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8" name="Freeform 99"/>
            <p:cNvSpPr>
              <a:spLocks noChangeArrowheads="1"/>
            </p:cNvSpPr>
            <p:nvPr/>
          </p:nvSpPr>
          <p:spPr bwMode="auto">
            <a:xfrm>
              <a:off x="2057400" y="4545013"/>
              <a:ext cx="109538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19" name="Freeform 100"/>
            <p:cNvSpPr>
              <a:spLocks noChangeArrowheads="1"/>
            </p:cNvSpPr>
            <p:nvPr/>
          </p:nvSpPr>
          <p:spPr bwMode="auto">
            <a:xfrm>
              <a:off x="2290763" y="4537075"/>
              <a:ext cx="109537" cy="107950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0" name="Freeform 101"/>
            <p:cNvSpPr>
              <a:spLocks noChangeArrowheads="1"/>
            </p:cNvSpPr>
            <p:nvPr/>
          </p:nvSpPr>
          <p:spPr bwMode="auto">
            <a:xfrm>
              <a:off x="2290763" y="4537075"/>
              <a:ext cx="109537" cy="107950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1" name="Freeform 102"/>
            <p:cNvSpPr>
              <a:spLocks noChangeArrowheads="1"/>
            </p:cNvSpPr>
            <p:nvPr/>
          </p:nvSpPr>
          <p:spPr bwMode="auto">
            <a:xfrm>
              <a:off x="2525713" y="4524375"/>
              <a:ext cx="109537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2" name="Freeform 103"/>
            <p:cNvSpPr>
              <a:spLocks noChangeArrowheads="1"/>
            </p:cNvSpPr>
            <p:nvPr/>
          </p:nvSpPr>
          <p:spPr bwMode="auto">
            <a:xfrm>
              <a:off x="2525713" y="4524375"/>
              <a:ext cx="109537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3" name="Freeform 104"/>
            <p:cNvSpPr>
              <a:spLocks noChangeArrowheads="1"/>
            </p:cNvSpPr>
            <p:nvPr/>
          </p:nvSpPr>
          <p:spPr bwMode="auto">
            <a:xfrm>
              <a:off x="2759075" y="4511675"/>
              <a:ext cx="109538" cy="109538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4" name="Freeform 105"/>
            <p:cNvSpPr>
              <a:spLocks noChangeArrowheads="1"/>
            </p:cNvSpPr>
            <p:nvPr/>
          </p:nvSpPr>
          <p:spPr bwMode="auto">
            <a:xfrm>
              <a:off x="2759075" y="4511675"/>
              <a:ext cx="109538" cy="109538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5" name="Freeform 106"/>
            <p:cNvSpPr>
              <a:spLocks noChangeArrowheads="1"/>
            </p:cNvSpPr>
            <p:nvPr/>
          </p:nvSpPr>
          <p:spPr bwMode="auto">
            <a:xfrm>
              <a:off x="2992438" y="45005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6" name="Freeform 107"/>
            <p:cNvSpPr>
              <a:spLocks noChangeArrowheads="1"/>
            </p:cNvSpPr>
            <p:nvPr/>
          </p:nvSpPr>
          <p:spPr bwMode="auto">
            <a:xfrm>
              <a:off x="2992438" y="45005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7" name="Freeform 108"/>
            <p:cNvSpPr>
              <a:spLocks noChangeArrowheads="1"/>
            </p:cNvSpPr>
            <p:nvPr/>
          </p:nvSpPr>
          <p:spPr bwMode="auto">
            <a:xfrm>
              <a:off x="3225800" y="4489450"/>
              <a:ext cx="109538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8" name="Freeform 109"/>
            <p:cNvSpPr>
              <a:spLocks noChangeArrowheads="1"/>
            </p:cNvSpPr>
            <p:nvPr/>
          </p:nvSpPr>
          <p:spPr bwMode="auto">
            <a:xfrm>
              <a:off x="3225800" y="4489450"/>
              <a:ext cx="109538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29" name="Freeform 110"/>
            <p:cNvSpPr>
              <a:spLocks noChangeArrowheads="1"/>
            </p:cNvSpPr>
            <p:nvPr/>
          </p:nvSpPr>
          <p:spPr bwMode="auto">
            <a:xfrm>
              <a:off x="3459163" y="44751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0" name="Freeform 111"/>
            <p:cNvSpPr>
              <a:spLocks noChangeArrowheads="1"/>
            </p:cNvSpPr>
            <p:nvPr/>
          </p:nvSpPr>
          <p:spPr bwMode="auto">
            <a:xfrm>
              <a:off x="3459163" y="44751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1" name="Freeform 112"/>
            <p:cNvSpPr>
              <a:spLocks noChangeArrowheads="1"/>
            </p:cNvSpPr>
            <p:nvPr/>
          </p:nvSpPr>
          <p:spPr bwMode="auto">
            <a:xfrm>
              <a:off x="3692525" y="4465638"/>
              <a:ext cx="109538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2" name="Freeform 113"/>
            <p:cNvSpPr>
              <a:spLocks noChangeArrowheads="1"/>
            </p:cNvSpPr>
            <p:nvPr/>
          </p:nvSpPr>
          <p:spPr bwMode="auto">
            <a:xfrm>
              <a:off x="3692525" y="4465638"/>
              <a:ext cx="109538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3" name="Freeform 114"/>
            <p:cNvSpPr>
              <a:spLocks noChangeArrowheads="1"/>
            </p:cNvSpPr>
            <p:nvPr/>
          </p:nvSpPr>
          <p:spPr bwMode="auto">
            <a:xfrm>
              <a:off x="3925888" y="4452938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4" name="Freeform 115"/>
            <p:cNvSpPr>
              <a:spLocks noChangeArrowheads="1"/>
            </p:cNvSpPr>
            <p:nvPr/>
          </p:nvSpPr>
          <p:spPr bwMode="auto">
            <a:xfrm>
              <a:off x="3925888" y="4452938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5" name="Freeform 116"/>
            <p:cNvSpPr>
              <a:spLocks noChangeArrowheads="1"/>
            </p:cNvSpPr>
            <p:nvPr/>
          </p:nvSpPr>
          <p:spPr bwMode="auto">
            <a:xfrm>
              <a:off x="4159250" y="4443413"/>
              <a:ext cx="109538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6" name="Freeform 117"/>
            <p:cNvSpPr>
              <a:spLocks noChangeArrowheads="1"/>
            </p:cNvSpPr>
            <p:nvPr/>
          </p:nvSpPr>
          <p:spPr bwMode="auto">
            <a:xfrm>
              <a:off x="4159250" y="4443413"/>
              <a:ext cx="109538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7" name="Freeform 118"/>
            <p:cNvSpPr>
              <a:spLocks noChangeArrowheads="1"/>
            </p:cNvSpPr>
            <p:nvPr/>
          </p:nvSpPr>
          <p:spPr bwMode="auto">
            <a:xfrm>
              <a:off x="4392613" y="44370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8" name="Freeform 119"/>
            <p:cNvSpPr>
              <a:spLocks noChangeArrowheads="1"/>
            </p:cNvSpPr>
            <p:nvPr/>
          </p:nvSpPr>
          <p:spPr bwMode="auto">
            <a:xfrm>
              <a:off x="4392613" y="44370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39" name="Freeform 120"/>
            <p:cNvSpPr>
              <a:spLocks noChangeArrowheads="1"/>
            </p:cNvSpPr>
            <p:nvPr/>
          </p:nvSpPr>
          <p:spPr bwMode="auto">
            <a:xfrm>
              <a:off x="4625975" y="4419600"/>
              <a:ext cx="109538" cy="109538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0" name="Freeform 121"/>
            <p:cNvSpPr>
              <a:spLocks noChangeArrowheads="1"/>
            </p:cNvSpPr>
            <p:nvPr/>
          </p:nvSpPr>
          <p:spPr bwMode="auto">
            <a:xfrm>
              <a:off x="4625975" y="4419600"/>
              <a:ext cx="109538" cy="109538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1" name="Freeform 122"/>
            <p:cNvSpPr>
              <a:spLocks noChangeArrowheads="1"/>
            </p:cNvSpPr>
            <p:nvPr/>
          </p:nvSpPr>
          <p:spPr bwMode="auto">
            <a:xfrm>
              <a:off x="4859338" y="4405313"/>
              <a:ext cx="107950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2" name="Freeform 123"/>
            <p:cNvSpPr>
              <a:spLocks noChangeArrowheads="1"/>
            </p:cNvSpPr>
            <p:nvPr/>
          </p:nvSpPr>
          <p:spPr bwMode="auto">
            <a:xfrm>
              <a:off x="4859338" y="4405313"/>
              <a:ext cx="107950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3" name="Freeform 124"/>
            <p:cNvSpPr>
              <a:spLocks noChangeArrowheads="1"/>
            </p:cNvSpPr>
            <p:nvPr/>
          </p:nvSpPr>
          <p:spPr bwMode="auto">
            <a:xfrm>
              <a:off x="5091113" y="439261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4" name="Freeform 125"/>
            <p:cNvSpPr>
              <a:spLocks noChangeArrowheads="1"/>
            </p:cNvSpPr>
            <p:nvPr/>
          </p:nvSpPr>
          <p:spPr bwMode="auto">
            <a:xfrm>
              <a:off x="5091113" y="439261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5" name="Freeform 126"/>
            <p:cNvSpPr>
              <a:spLocks noChangeArrowheads="1"/>
            </p:cNvSpPr>
            <p:nvPr/>
          </p:nvSpPr>
          <p:spPr bwMode="auto">
            <a:xfrm>
              <a:off x="5324475" y="4378325"/>
              <a:ext cx="109538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6" name="Freeform 127"/>
            <p:cNvSpPr>
              <a:spLocks noChangeArrowheads="1"/>
            </p:cNvSpPr>
            <p:nvPr/>
          </p:nvSpPr>
          <p:spPr bwMode="auto">
            <a:xfrm>
              <a:off x="5324475" y="4378325"/>
              <a:ext cx="109538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7" name="Freeform 128"/>
            <p:cNvSpPr>
              <a:spLocks noChangeArrowheads="1"/>
            </p:cNvSpPr>
            <p:nvPr/>
          </p:nvSpPr>
          <p:spPr bwMode="auto">
            <a:xfrm>
              <a:off x="5557838" y="4364038"/>
              <a:ext cx="109537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8" name="Freeform 129"/>
            <p:cNvSpPr>
              <a:spLocks noChangeArrowheads="1"/>
            </p:cNvSpPr>
            <p:nvPr/>
          </p:nvSpPr>
          <p:spPr bwMode="auto">
            <a:xfrm>
              <a:off x="5557838" y="4364038"/>
              <a:ext cx="109537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49" name="Freeform 130"/>
            <p:cNvSpPr>
              <a:spLocks noChangeArrowheads="1"/>
            </p:cNvSpPr>
            <p:nvPr/>
          </p:nvSpPr>
          <p:spPr bwMode="auto">
            <a:xfrm>
              <a:off x="5791200" y="4349750"/>
              <a:ext cx="109538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0" name="Freeform 131"/>
            <p:cNvSpPr>
              <a:spLocks noChangeArrowheads="1"/>
            </p:cNvSpPr>
            <p:nvPr/>
          </p:nvSpPr>
          <p:spPr bwMode="auto">
            <a:xfrm>
              <a:off x="5791200" y="4349750"/>
              <a:ext cx="109538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1" name="Freeform 132"/>
            <p:cNvSpPr>
              <a:spLocks noChangeArrowheads="1"/>
            </p:cNvSpPr>
            <p:nvPr/>
          </p:nvSpPr>
          <p:spPr bwMode="auto">
            <a:xfrm>
              <a:off x="6024563" y="4337050"/>
              <a:ext cx="109537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2" name="Freeform 133"/>
            <p:cNvSpPr>
              <a:spLocks noChangeArrowheads="1"/>
            </p:cNvSpPr>
            <p:nvPr/>
          </p:nvSpPr>
          <p:spPr bwMode="auto">
            <a:xfrm>
              <a:off x="6024563" y="4337050"/>
              <a:ext cx="109537" cy="109538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3" name="Freeform 134"/>
            <p:cNvSpPr>
              <a:spLocks noChangeArrowheads="1"/>
            </p:cNvSpPr>
            <p:nvPr/>
          </p:nvSpPr>
          <p:spPr bwMode="auto">
            <a:xfrm>
              <a:off x="6259513" y="43227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4" name="Freeform 135"/>
            <p:cNvSpPr>
              <a:spLocks noChangeArrowheads="1"/>
            </p:cNvSpPr>
            <p:nvPr/>
          </p:nvSpPr>
          <p:spPr bwMode="auto">
            <a:xfrm>
              <a:off x="6259513" y="4322763"/>
              <a:ext cx="109537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5" name="Freeform 136"/>
            <p:cNvSpPr>
              <a:spLocks noChangeArrowheads="1"/>
            </p:cNvSpPr>
            <p:nvPr/>
          </p:nvSpPr>
          <p:spPr bwMode="auto">
            <a:xfrm>
              <a:off x="6492875" y="4313238"/>
              <a:ext cx="109538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6" name="Freeform 137"/>
            <p:cNvSpPr>
              <a:spLocks noChangeArrowheads="1"/>
            </p:cNvSpPr>
            <p:nvPr/>
          </p:nvSpPr>
          <p:spPr bwMode="auto">
            <a:xfrm>
              <a:off x="6492875" y="4313238"/>
              <a:ext cx="109538" cy="109537"/>
            </a:xfrm>
            <a:custGeom>
              <a:avLst/>
              <a:gdLst>
                <a:gd name="T0" fmla="*/ 0 w 334"/>
                <a:gd name="T1" fmla="*/ 0 h 334"/>
                <a:gd name="T2" fmla="*/ 0 w 334"/>
                <a:gd name="T3" fmla="*/ 2147483646 h 334"/>
                <a:gd name="T4" fmla="*/ 2147483646 w 334"/>
                <a:gd name="T5" fmla="*/ 2147483646 h 334"/>
                <a:gd name="T6" fmla="*/ 2147483646 w 334"/>
                <a:gd name="T7" fmla="*/ 0 h 334"/>
                <a:gd name="T8" fmla="*/ 0 w 334"/>
                <a:gd name="T9" fmla="*/ 0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4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7" name="Freeform 138"/>
            <p:cNvSpPr>
              <a:spLocks noChangeArrowheads="1"/>
            </p:cNvSpPr>
            <p:nvPr/>
          </p:nvSpPr>
          <p:spPr bwMode="auto">
            <a:xfrm>
              <a:off x="6726238" y="4297363"/>
              <a:ext cx="109537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8" name="Freeform 139"/>
            <p:cNvSpPr>
              <a:spLocks noChangeArrowheads="1"/>
            </p:cNvSpPr>
            <p:nvPr/>
          </p:nvSpPr>
          <p:spPr bwMode="auto">
            <a:xfrm>
              <a:off x="6726238" y="4297363"/>
              <a:ext cx="109537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59" name="Freeform 140"/>
            <p:cNvSpPr>
              <a:spLocks noChangeArrowheads="1"/>
            </p:cNvSpPr>
            <p:nvPr/>
          </p:nvSpPr>
          <p:spPr bwMode="auto">
            <a:xfrm>
              <a:off x="6959600" y="4287838"/>
              <a:ext cx="109538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0" name="Freeform 141"/>
            <p:cNvSpPr>
              <a:spLocks noChangeArrowheads="1"/>
            </p:cNvSpPr>
            <p:nvPr/>
          </p:nvSpPr>
          <p:spPr bwMode="auto">
            <a:xfrm>
              <a:off x="6959600" y="4287838"/>
              <a:ext cx="109538" cy="109537"/>
            </a:xfrm>
            <a:custGeom>
              <a:avLst/>
              <a:gdLst>
                <a:gd name="T0" fmla="*/ 0 w 334"/>
                <a:gd name="T1" fmla="*/ 0 h 335"/>
                <a:gd name="T2" fmla="*/ 0 w 334"/>
                <a:gd name="T3" fmla="*/ 2147483646 h 335"/>
                <a:gd name="T4" fmla="*/ 2147483646 w 334"/>
                <a:gd name="T5" fmla="*/ 2147483646 h 335"/>
                <a:gd name="T6" fmla="*/ 2147483646 w 334"/>
                <a:gd name="T7" fmla="*/ 0 h 335"/>
                <a:gd name="T8" fmla="*/ 0 w 334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335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1" name="Freeform 142"/>
            <p:cNvSpPr>
              <a:spLocks noChangeArrowheads="1"/>
            </p:cNvSpPr>
            <p:nvPr/>
          </p:nvSpPr>
          <p:spPr bwMode="auto">
            <a:xfrm>
              <a:off x="1412875" y="1917700"/>
              <a:ext cx="5600700" cy="325438"/>
            </a:xfrm>
            <a:custGeom>
              <a:avLst/>
              <a:gdLst>
                <a:gd name="T0" fmla="*/ 0 w 17154"/>
                <a:gd name="T1" fmla="*/ 2147483646 h 1000"/>
                <a:gd name="T2" fmla="*/ 2147483646 w 17154"/>
                <a:gd name="T3" fmla="*/ 2147483646 h 1000"/>
                <a:gd name="T4" fmla="*/ 2147483646 w 17154"/>
                <a:gd name="T5" fmla="*/ 2147483646 h 1000"/>
                <a:gd name="T6" fmla="*/ 2147483646 w 17154"/>
                <a:gd name="T7" fmla="*/ 2147483646 h 1000"/>
                <a:gd name="T8" fmla="*/ 2147483646 w 17154"/>
                <a:gd name="T9" fmla="*/ 2147483646 h 1000"/>
                <a:gd name="T10" fmla="*/ 2147483646 w 17154"/>
                <a:gd name="T11" fmla="*/ 2147483646 h 1000"/>
                <a:gd name="T12" fmla="*/ 2147483646 w 17154"/>
                <a:gd name="T13" fmla="*/ 2147483646 h 1000"/>
                <a:gd name="T14" fmla="*/ 2147483646 w 17154"/>
                <a:gd name="T15" fmla="*/ 2147483646 h 1000"/>
                <a:gd name="T16" fmla="*/ 2147483646 w 17154"/>
                <a:gd name="T17" fmla="*/ 2147483646 h 1000"/>
                <a:gd name="T18" fmla="*/ 2147483646 w 17154"/>
                <a:gd name="T19" fmla="*/ 2147483646 h 1000"/>
                <a:gd name="T20" fmla="*/ 2147483646 w 17154"/>
                <a:gd name="T21" fmla="*/ 2147483646 h 1000"/>
                <a:gd name="T22" fmla="*/ 2147483646 w 17154"/>
                <a:gd name="T23" fmla="*/ 2147483646 h 1000"/>
                <a:gd name="T24" fmla="*/ 2147483646 w 17154"/>
                <a:gd name="T25" fmla="*/ 2147483646 h 1000"/>
                <a:gd name="T26" fmla="*/ 2147483646 w 17154"/>
                <a:gd name="T27" fmla="*/ 2147483646 h 1000"/>
                <a:gd name="T28" fmla="*/ 2147483646 w 17154"/>
                <a:gd name="T29" fmla="*/ 2147483646 h 1000"/>
                <a:gd name="T30" fmla="*/ 2147483646 w 17154"/>
                <a:gd name="T31" fmla="*/ 2147483646 h 1000"/>
                <a:gd name="T32" fmla="*/ 2147483646 w 17154"/>
                <a:gd name="T33" fmla="*/ 2147483646 h 1000"/>
                <a:gd name="T34" fmla="*/ 2147483646 w 17154"/>
                <a:gd name="T35" fmla="*/ 2147483646 h 1000"/>
                <a:gd name="T36" fmla="*/ 2147483646 w 17154"/>
                <a:gd name="T37" fmla="*/ 2147483646 h 1000"/>
                <a:gd name="T38" fmla="*/ 2147483646 w 17154"/>
                <a:gd name="T39" fmla="*/ 2147483646 h 1000"/>
                <a:gd name="T40" fmla="*/ 2147483646 w 17154"/>
                <a:gd name="T41" fmla="*/ 2147483646 h 1000"/>
                <a:gd name="T42" fmla="*/ 2147483646 w 17154"/>
                <a:gd name="T43" fmla="*/ 2147483646 h 1000"/>
                <a:gd name="T44" fmla="*/ 2147483646 w 17154"/>
                <a:gd name="T45" fmla="*/ 2147483646 h 1000"/>
                <a:gd name="T46" fmla="*/ 2147483646 w 17154"/>
                <a:gd name="T47" fmla="*/ 2147483646 h 1000"/>
                <a:gd name="T48" fmla="*/ 2147483646 w 17154"/>
                <a:gd name="T49" fmla="*/ 0 h 10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154" h="1000">
                  <a:moveTo>
                    <a:pt x="0" y="999"/>
                  </a:moveTo>
                  <a:lnTo>
                    <a:pt x="713" y="954"/>
                  </a:lnTo>
                  <a:lnTo>
                    <a:pt x="1428" y="917"/>
                  </a:lnTo>
                  <a:lnTo>
                    <a:pt x="2143" y="870"/>
                  </a:lnTo>
                  <a:lnTo>
                    <a:pt x="2858" y="834"/>
                  </a:lnTo>
                  <a:lnTo>
                    <a:pt x="3573" y="797"/>
                  </a:lnTo>
                  <a:lnTo>
                    <a:pt x="4288" y="777"/>
                  </a:lnTo>
                  <a:lnTo>
                    <a:pt x="5003" y="737"/>
                  </a:lnTo>
                  <a:lnTo>
                    <a:pt x="5718" y="699"/>
                  </a:lnTo>
                  <a:lnTo>
                    <a:pt x="6432" y="664"/>
                  </a:lnTo>
                  <a:lnTo>
                    <a:pt x="7147" y="625"/>
                  </a:lnTo>
                  <a:lnTo>
                    <a:pt x="7862" y="590"/>
                  </a:lnTo>
                  <a:lnTo>
                    <a:pt x="8577" y="554"/>
                  </a:lnTo>
                  <a:lnTo>
                    <a:pt x="9292" y="507"/>
                  </a:lnTo>
                  <a:lnTo>
                    <a:pt x="10005" y="462"/>
                  </a:lnTo>
                  <a:lnTo>
                    <a:pt x="10720" y="415"/>
                  </a:lnTo>
                  <a:lnTo>
                    <a:pt x="11435" y="367"/>
                  </a:lnTo>
                  <a:lnTo>
                    <a:pt x="12149" y="322"/>
                  </a:lnTo>
                  <a:lnTo>
                    <a:pt x="12864" y="277"/>
                  </a:lnTo>
                  <a:lnTo>
                    <a:pt x="13578" y="230"/>
                  </a:lnTo>
                  <a:lnTo>
                    <a:pt x="14293" y="185"/>
                  </a:lnTo>
                  <a:lnTo>
                    <a:pt x="15008" y="139"/>
                  </a:lnTo>
                  <a:lnTo>
                    <a:pt x="15723" y="90"/>
                  </a:lnTo>
                  <a:lnTo>
                    <a:pt x="16438" y="45"/>
                  </a:lnTo>
                  <a:lnTo>
                    <a:pt x="17153" y="0"/>
                  </a:lnTo>
                </a:path>
              </a:pathLst>
            </a:custGeom>
            <a:noFill/>
            <a:ln w="612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162" name="Freeform 143"/>
            <p:cNvSpPr>
              <a:spLocks noChangeArrowheads="1"/>
            </p:cNvSpPr>
            <p:nvPr/>
          </p:nvSpPr>
          <p:spPr bwMode="auto">
            <a:xfrm>
              <a:off x="1344613" y="2174875"/>
              <a:ext cx="136525" cy="136525"/>
            </a:xfrm>
            <a:custGeom>
              <a:avLst/>
              <a:gdLst>
                <a:gd name="T0" fmla="*/ 0 w 417"/>
                <a:gd name="T1" fmla="*/ 0 h 418"/>
                <a:gd name="T2" fmla="*/ 2147483646 w 417"/>
                <a:gd name="T3" fmla="*/ 2147483646 h 418"/>
                <a:gd name="T4" fmla="*/ 2147483646 w 417"/>
                <a:gd name="T5" fmla="*/ 0 h 418"/>
                <a:gd name="T6" fmla="*/ 0 w 417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7" h="418">
                  <a:moveTo>
                    <a:pt x="0" y="0"/>
                  </a:moveTo>
                  <a:lnTo>
                    <a:pt x="208" y="417"/>
                  </a:lnTo>
                  <a:lnTo>
                    <a:pt x="416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3" name="Freeform 144"/>
            <p:cNvSpPr>
              <a:spLocks noChangeArrowheads="1"/>
            </p:cNvSpPr>
            <p:nvPr/>
          </p:nvSpPr>
          <p:spPr bwMode="auto">
            <a:xfrm>
              <a:off x="1344613" y="2174875"/>
              <a:ext cx="136525" cy="136525"/>
            </a:xfrm>
            <a:custGeom>
              <a:avLst/>
              <a:gdLst>
                <a:gd name="T0" fmla="*/ 0 w 417"/>
                <a:gd name="T1" fmla="*/ 0 h 418"/>
                <a:gd name="T2" fmla="*/ 2147483646 w 417"/>
                <a:gd name="T3" fmla="*/ 2147483646 h 418"/>
                <a:gd name="T4" fmla="*/ 2147483646 w 417"/>
                <a:gd name="T5" fmla="*/ 0 h 418"/>
                <a:gd name="T6" fmla="*/ 0 w 417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7" h="418">
                  <a:moveTo>
                    <a:pt x="0" y="0"/>
                  </a:moveTo>
                  <a:lnTo>
                    <a:pt x="208" y="417"/>
                  </a:lnTo>
                  <a:lnTo>
                    <a:pt x="416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4" name="Freeform 145"/>
            <p:cNvSpPr>
              <a:spLocks noChangeArrowheads="1"/>
            </p:cNvSpPr>
            <p:nvPr/>
          </p:nvSpPr>
          <p:spPr bwMode="auto">
            <a:xfrm>
              <a:off x="1577975" y="216058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5" name="Freeform 146"/>
            <p:cNvSpPr>
              <a:spLocks noChangeArrowheads="1"/>
            </p:cNvSpPr>
            <p:nvPr/>
          </p:nvSpPr>
          <p:spPr bwMode="auto">
            <a:xfrm>
              <a:off x="1577975" y="216058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6" name="Freeform 147"/>
            <p:cNvSpPr>
              <a:spLocks noChangeArrowheads="1"/>
            </p:cNvSpPr>
            <p:nvPr/>
          </p:nvSpPr>
          <p:spPr bwMode="auto">
            <a:xfrm>
              <a:off x="1811338" y="2147888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7" name="Freeform 148"/>
            <p:cNvSpPr>
              <a:spLocks noChangeArrowheads="1"/>
            </p:cNvSpPr>
            <p:nvPr/>
          </p:nvSpPr>
          <p:spPr bwMode="auto">
            <a:xfrm>
              <a:off x="1811338" y="2147888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8" name="Freeform 149"/>
            <p:cNvSpPr>
              <a:spLocks noChangeArrowheads="1"/>
            </p:cNvSpPr>
            <p:nvPr/>
          </p:nvSpPr>
          <p:spPr bwMode="auto">
            <a:xfrm>
              <a:off x="2044700" y="2133600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69" name="Freeform 150"/>
            <p:cNvSpPr>
              <a:spLocks noChangeArrowheads="1"/>
            </p:cNvSpPr>
            <p:nvPr/>
          </p:nvSpPr>
          <p:spPr bwMode="auto">
            <a:xfrm>
              <a:off x="2044700" y="2133600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0" name="Freeform 151"/>
            <p:cNvSpPr>
              <a:spLocks noChangeArrowheads="1"/>
            </p:cNvSpPr>
            <p:nvPr/>
          </p:nvSpPr>
          <p:spPr bwMode="auto">
            <a:xfrm>
              <a:off x="2278063" y="2119313"/>
              <a:ext cx="136525" cy="138112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1" name="Freeform 152"/>
            <p:cNvSpPr>
              <a:spLocks noChangeArrowheads="1"/>
            </p:cNvSpPr>
            <p:nvPr/>
          </p:nvSpPr>
          <p:spPr bwMode="auto">
            <a:xfrm>
              <a:off x="2278063" y="2119313"/>
              <a:ext cx="136525" cy="138112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2" name="Freeform 153"/>
            <p:cNvSpPr>
              <a:spLocks noChangeArrowheads="1"/>
            </p:cNvSpPr>
            <p:nvPr/>
          </p:nvSpPr>
          <p:spPr bwMode="auto">
            <a:xfrm>
              <a:off x="2511425" y="2108200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3" name="Freeform 154"/>
            <p:cNvSpPr>
              <a:spLocks noChangeArrowheads="1"/>
            </p:cNvSpPr>
            <p:nvPr/>
          </p:nvSpPr>
          <p:spPr bwMode="auto">
            <a:xfrm>
              <a:off x="2511425" y="2108200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4" name="Freeform 155"/>
            <p:cNvSpPr>
              <a:spLocks noChangeArrowheads="1"/>
            </p:cNvSpPr>
            <p:nvPr/>
          </p:nvSpPr>
          <p:spPr bwMode="auto">
            <a:xfrm>
              <a:off x="2744788" y="2103438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5" name="Freeform 156"/>
            <p:cNvSpPr>
              <a:spLocks noChangeArrowheads="1"/>
            </p:cNvSpPr>
            <p:nvPr/>
          </p:nvSpPr>
          <p:spPr bwMode="auto">
            <a:xfrm>
              <a:off x="2744788" y="2103438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6" name="Freeform 157"/>
            <p:cNvSpPr>
              <a:spLocks noChangeArrowheads="1"/>
            </p:cNvSpPr>
            <p:nvPr/>
          </p:nvSpPr>
          <p:spPr bwMode="auto">
            <a:xfrm>
              <a:off x="2978150" y="2089150"/>
              <a:ext cx="136525" cy="138113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7" name="Freeform 158"/>
            <p:cNvSpPr>
              <a:spLocks noChangeArrowheads="1"/>
            </p:cNvSpPr>
            <p:nvPr/>
          </p:nvSpPr>
          <p:spPr bwMode="auto">
            <a:xfrm>
              <a:off x="2978150" y="2089150"/>
              <a:ext cx="136525" cy="138113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8" name="Freeform 159"/>
            <p:cNvSpPr>
              <a:spLocks noChangeArrowheads="1"/>
            </p:cNvSpPr>
            <p:nvPr/>
          </p:nvSpPr>
          <p:spPr bwMode="auto">
            <a:xfrm>
              <a:off x="3213100" y="2076450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79" name="Freeform 160"/>
            <p:cNvSpPr>
              <a:spLocks noChangeArrowheads="1"/>
            </p:cNvSpPr>
            <p:nvPr/>
          </p:nvSpPr>
          <p:spPr bwMode="auto">
            <a:xfrm>
              <a:off x="3213100" y="2076450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0" name="Freeform 161"/>
            <p:cNvSpPr>
              <a:spLocks noChangeArrowheads="1"/>
            </p:cNvSpPr>
            <p:nvPr/>
          </p:nvSpPr>
          <p:spPr bwMode="auto">
            <a:xfrm>
              <a:off x="3444875" y="206533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1" name="Freeform 162"/>
            <p:cNvSpPr>
              <a:spLocks noChangeArrowheads="1"/>
            </p:cNvSpPr>
            <p:nvPr/>
          </p:nvSpPr>
          <p:spPr bwMode="auto">
            <a:xfrm>
              <a:off x="3444875" y="206533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2" name="Freeform 163"/>
            <p:cNvSpPr>
              <a:spLocks noChangeArrowheads="1"/>
            </p:cNvSpPr>
            <p:nvPr/>
          </p:nvSpPr>
          <p:spPr bwMode="auto">
            <a:xfrm>
              <a:off x="3678238" y="205263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3" name="Freeform 164"/>
            <p:cNvSpPr>
              <a:spLocks noChangeArrowheads="1"/>
            </p:cNvSpPr>
            <p:nvPr/>
          </p:nvSpPr>
          <p:spPr bwMode="auto">
            <a:xfrm>
              <a:off x="3678238" y="205263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4" name="Freeform 165"/>
            <p:cNvSpPr>
              <a:spLocks noChangeArrowheads="1"/>
            </p:cNvSpPr>
            <p:nvPr/>
          </p:nvSpPr>
          <p:spPr bwMode="auto">
            <a:xfrm>
              <a:off x="3911600" y="204152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5" name="Freeform 166"/>
            <p:cNvSpPr>
              <a:spLocks noChangeArrowheads="1"/>
            </p:cNvSpPr>
            <p:nvPr/>
          </p:nvSpPr>
          <p:spPr bwMode="auto">
            <a:xfrm>
              <a:off x="3911600" y="204152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6" name="Freeform 167"/>
            <p:cNvSpPr>
              <a:spLocks noChangeArrowheads="1"/>
            </p:cNvSpPr>
            <p:nvPr/>
          </p:nvSpPr>
          <p:spPr bwMode="auto">
            <a:xfrm>
              <a:off x="4146550" y="202882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7" name="Freeform 168"/>
            <p:cNvSpPr>
              <a:spLocks noChangeArrowheads="1"/>
            </p:cNvSpPr>
            <p:nvPr/>
          </p:nvSpPr>
          <p:spPr bwMode="auto">
            <a:xfrm>
              <a:off x="4146550" y="202882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8" name="Freeform 169"/>
            <p:cNvSpPr>
              <a:spLocks noChangeArrowheads="1"/>
            </p:cNvSpPr>
            <p:nvPr/>
          </p:nvSpPr>
          <p:spPr bwMode="auto">
            <a:xfrm>
              <a:off x="4378325" y="2014538"/>
              <a:ext cx="138113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9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89" name="Freeform 170"/>
            <p:cNvSpPr>
              <a:spLocks noChangeArrowheads="1"/>
            </p:cNvSpPr>
            <p:nvPr/>
          </p:nvSpPr>
          <p:spPr bwMode="auto">
            <a:xfrm>
              <a:off x="4378325" y="2014538"/>
              <a:ext cx="138113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9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0" name="Freeform 171"/>
            <p:cNvSpPr>
              <a:spLocks noChangeArrowheads="1"/>
            </p:cNvSpPr>
            <p:nvPr/>
          </p:nvSpPr>
          <p:spPr bwMode="auto">
            <a:xfrm>
              <a:off x="4610100" y="1998663"/>
              <a:ext cx="138113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1" name="Freeform 172"/>
            <p:cNvSpPr>
              <a:spLocks noChangeArrowheads="1"/>
            </p:cNvSpPr>
            <p:nvPr/>
          </p:nvSpPr>
          <p:spPr bwMode="auto">
            <a:xfrm>
              <a:off x="4610100" y="1998663"/>
              <a:ext cx="138113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2" name="Freeform 173"/>
            <p:cNvSpPr>
              <a:spLocks noChangeArrowheads="1"/>
            </p:cNvSpPr>
            <p:nvPr/>
          </p:nvSpPr>
          <p:spPr bwMode="auto">
            <a:xfrm>
              <a:off x="4845050" y="1984375"/>
              <a:ext cx="138113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3" name="Freeform 174"/>
            <p:cNvSpPr>
              <a:spLocks noChangeArrowheads="1"/>
            </p:cNvSpPr>
            <p:nvPr/>
          </p:nvSpPr>
          <p:spPr bwMode="auto">
            <a:xfrm>
              <a:off x="4845050" y="1984375"/>
              <a:ext cx="138113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8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4" name="Freeform 175"/>
            <p:cNvSpPr>
              <a:spLocks noChangeArrowheads="1"/>
            </p:cNvSpPr>
            <p:nvPr/>
          </p:nvSpPr>
          <p:spPr bwMode="auto">
            <a:xfrm>
              <a:off x="5078413" y="1968500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5" name="Freeform 176"/>
            <p:cNvSpPr>
              <a:spLocks noChangeArrowheads="1"/>
            </p:cNvSpPr>
            <p:nvPr/>
          </p:nvSpPr>
          <p:spPr bwMode="auto">
            <a:xfrm>
              <a:off x="5078413" y="1968500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8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6" name="Freeform 177"/>
            <p:cNvSpPr>
              <a:spLocks noChangeArrowheads="1"/>
            </p:cNvSpPr>
            <p:nvPr/>
          </p:nvSpPr>
          <p:spPr bwMode="auto">
            <a:xfrm>
              <a:off x="5310188" y="1954213"/>
              <a:ext cx="138112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9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7" name="Freeform 178"/>
            <p:cNvSpPr>
              <a:spLocks noChangeArrowheads="1"/>
            </p:cNvSpPr>
            <p:nvPr/>
          </p:nvSpPr>
          <p:spPr bwMode="auto">
            <a:xfrm>
              <a:off x="5310188" y="1954213"/>
              <a:ext cx="138112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9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8" name="Freeform 179"/>
            <p:cNvSpPr>
              <a:spLocks noChangeArrowheads="1"/>
            </p:cNvSpPr>
            <p:nvPr/>
          </p:nvSpPr>
          <p:spPr bwMode="auto">
            <a:xfrm>
              <a:off x="5545138" y="1938338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9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199" name="Freeform 180"/>
            <p:cNvSpPr>
              <a:spLocks noChangeArrowheads="1"/>
            </p:cNvSpPr>
            <p:nvPr/>
          </p:nvSpPr>
          <p:spPr bwMode="auto">
            <a:xfrm>
              <a:off x="5545138" y="1938338"/>
              <a:ext cx="136525" cy="136525"/>
            </a:xfrm>
            <a:custGeom>
              <a:avLst/>
              <a:gdLst>
                <a:gd name="T0" fmla="*/ 0 w 418"/>
                <a:gd name="T1" fmla="*/ 0 h 417"/>
                <a:gd name="T2" fmla="*/ 2147483646 w 418"/>
                <a:gd name="T3" fmla="*/ 2147483646 h 417"/>
                <a:gd name="T4" fmla="*/ 2147483646 w 418"/>
                <a:gd name="T5" fmla="*/ 0 h 417"/>
                <a:gd name="T6" fmla="*/ 0 w 418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7">
                  <a:moveTo>
                    <a:pt x="0" y="0"/>
                  </a:moveTo>
                  <a:lnTo>
                    <a:pt x="209" y="416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0" name="Freeform 181"/>
            <p:cNvSpPr>
              <a:spLocks noChangeArrowheads="1"/>
            </p:cNvSpPr>
            <p:nvPr/>
          </p:nvSpPr>
          <p:spPr bwMode="auto">
            <a:xfrm>
              <a:off x="5778500" y="1924050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1" name="Freeform 182"/>
            <p:cNvSpPr>
              <a:spLocks noChangeArrowheads="1"/>
            </p:cNvSpPr>
            <p:nvPr/>
          </p:nvSpPr>
          <p:spPr bwMode="auto">
            <a:xfrm>
              <a:off x="5778500" y="1924050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2" name="Freeform 183"/>
            <p:cNvSpPr>
              <a:spLocks noChangeArrowheads="1"/>
            </p:cNvSpPr>
            <p:nvPr/>
          </p:nvSpPr>
          <p:spPr bwMode="auto">
            <a:xfrm>
              <a:off x="6011863" y="190817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3" name="Freeform 184"/>
            <p:cNvSpPr>
              <a:spLocks noChangeArrowheads="1"/>
            </p:cNvSpPr>
            <p:nvPr/>
          </p:nvSpPr>
          <p:spPr bwMode="auto">
            <a:xfrm>
              <a:off x="6011863" y="190817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4" name="Freeform 185"/>
            <p:cNvSpPr>
              <a:spLocks noChangeArrowheads="1"/>
            </p:cNvSpPr>
            <p:nvPr/>
          </p:nvSpPr>
          <p:spPr bwMode="auto">
            <a:xfrm>
              <a:off x="6245225" y="189388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5" name="Freeform 186"/>
            <p:cNvSpPr>
              <a:spLocks noChangeArrowheads="1"/>
            </p:cNvSpPr>
            <p:nvPr/>
          </p:nvSpPr>
          <p:spPr bwMode="auto">
            <a:xfrm>
              <a:off x="6245225" y="189388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6" name="Freeform 187"/>
            <p:cNvSpPr>
              <a:spLocks noChangeArrowheads="1"/>
            </p:cNvSpPr>
            <p:nvPr/>
          </p:nvSpPr>
          <p:spPr bwMode="auto">
            <a:xfrm>
              <a:off x="6478588" y="1878013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7" name="Freeform 188"/>
            <p:cNvSpPr>
              <a:spLocks noChangeArrowheads="1"/>
            </p:cNvSpPr>
            <p:nvPr/>
          </p:nvSpPr>
          <p:spPr bwMode="auto">
            <a:xfrm>
              <a:off x="6478588" y="1878013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8" name="Freeform 189"/>
            <p:cNvSpPr>
              <a:spLocks noChangeArrowheads="1"/>
            </p:cNvSpPr>
            <p:nvPr/>
          </p:nvSpPr>
          <p:spPr bwMode="auto">
            <a:xfrm>
              <a:off x="6711950" y="186372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09" name="Freeform 190"/>
            <p:cNvSpPr>
              <a:spLocks noChangeArrowheads="1"/>
            </p:cNvSpPr>
            <p:nvPr/>
          </p:nvSpPr>
          <p:spPr bwMode="auto">
            <a:xfrm>
              <a:off x="6711950" y="1863725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10" name="Freeform 191"/>
            <p:cNvSpPr>
              <a:spLocks noChangeArrowheads="1"/>
            </p:cNvSpPr>
            <p:nvPr/>
          </p:nvSpPr>
          <p:spPr bwMode="auto">
            <a:xfrm>
              <a:off x="6945313" y="184943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11" name="Freeform 192"/>
            <p:cNvSpPr>
              <a:spLocks noChangeArrowheads="1"/>
            </p:cNvSpPr>
            <p:nvPr/>
          </p:nvSpPr>
          <p:spPr bwMode="auto">
            <a:xfrm>
              <a:off x="6945313" y="1849438"/>
              <a:ext cx="136525" cy="136525"/>
            </a:xfrm>
            <a:custGeom>
              <a:avLst/>
              <a:gdLst>
                <a:gd name="T0" fmla="*/ 0 w 418"/>
                <a:gd name="T1" fmla="*/ 0 h 418"/>
                <a:gd name="T2" fmla="*/ 2147483646 w 418"/>
                <a:gd name="T3" fmla="*/ 2147483646 h 418"/>
                <a:gd name="T4" fmla="*/ 2147483646 w 418"/>
                <a:gd name="T5" fmla="*/ 0 h 418"/>
                <a:gd name="T6" fmla="*/ 0 w 418"/>
                <a:gd name="T7" fmla="*/ 0 h 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418">
                  <a:moveTo>
                    <a:pt x="0" y="0"/>
                  </a:moveTo>
                  <a:lnTo>
                    <a:pt x="209" y="417"/>
                  </a:lnTo>
                  <a:lnTo>
                    <a:pt x="417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474" name="Text Box 193"/>
            <p:cNvSpPr txBox="1">
              <a:spLocks noChangeArrowheads="1"/>
            </p:cNvSpPr>
            <p:nvPr/>
          </p:nvSpPr>
          <p:spPr bwMode="auto">
            <a:xfrm>
              <a:off x="1362075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</a:t>
              </a:r>
            </a:p>
          </p:txBody>
        </p:sp>
        <p:sp>
          <p:nvSpPr>
            <p:cNvPr id="97475" name="Text Box 194"/>
            <p:cNvSpPr txBox="1">
              <a:spLocks noChangeArrowheads="1"/>
            </p:cNvSpPr>
            <p:nvPr/>
          </p:nvSpPr>
          <p:spPr bwMode="auto">
            <a:xfrm>
              <a:off x="1595437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2</a:t>
              </a:r>
            </a:p>
          </p:txBody>
        </p:sp>
        <p:sp>
          <p:nvSpPr>
            <p:cNvPr id="97476" name="Text Box 195"/>
            <p:cNvSpPr txBox="1">
              <a:spLocks noChangeArrowheads="1"/>
            </p:cNvSpPr>
            <p:nvPr/>
          </p:nvSpPr>
          <p:spPr bwMode="auto">
            <a:xfrm>
              <a:off x="1828800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3</a:t>
              </a:r>
            </a:p>
          </p:txBody>
        </p:sp>
        <p:sp>
          <p:nvSpPr>
            <p:cNvPr id="97477" name="Text Box 196"/>
            <p:cNvSpPr txBox="1">
              <a:spLocks noChangeArrowheads="1"/>
            </p:cNvSpPr>
            <p:nvPr/>
          </p:nvSpPr>
          <p:spPr bwMode="auto">
            <a:xfrm>
              <a:off x="2062162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4</a:t>
              </a:r>
            </a:p>
          </p:txBody>
        </p:sp>
        <p:sp>
          <p:nvSpPr>
            <p:cNvPr id="97478" name="Text Box 197"/>
            <p:cNvSpPr txBox="1">
              <a:spLocks noChangeArrowheads="1"/>
            </p:cNvSpPr>
            <p:nvPr/>
          </p:nvSpPr>
          <p:spPr bwMode="auto">
            <a:xfrm>
              <a:off x="2295525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5</a:t>
              </a:r>
            </a:p>
          </p:txBody>
        </p:sp>
        <p:sp>
          <p:nvSpPr>
            <p:cNvPr id="97479" name="Text Box 198"/>
            <p:cNvSpPr txBox="1">
              <a:spLocks noChangeArrowheads="1"/>
            </p:cNvSpPr>
            <p:nvPr/>
          </p:nvSpPr>
          <p:spPr bwMode="auto">
            <a:xfrm>
              <a:off x="2528887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 dirty="0">
                  <a:solidFill>
                    <a:srgbClr val="000000"/>
                  </a:solidFill>
                  <a:latin typeface="CMU Serif" panose="02000603000000000000" pitchFamily="50" charset="0"/>
                </a:rPr>
                <a:t>6</a:t>
              </a:r>
            </a:p>
          </p:txBody>
        </p:sp>
        <p:sp>
          <p:nvSpPr>
            <p:cNvPr id="97480" name="Text Box 199"/>
            <p:cNvSpPr txBox="1">
              <a:spLocks noChangeArrowheads="1"/>
            </p:cNvSpPr>
            <p:nvPr/>
          </p:nvSpPr>
          <p:spPr bwMode="auto">
            <a:xfrm>
              <a:off x="2762250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7</a:t>
              </a:r>
            </a:p>
          </p:txBody>
        </p:sp>
        <p:sp>
          <p:nvSpPr>
            <p:cNvPr id="97481" name="Text Box 200"/>
            <p:cNvSpPr txBox="1">
              <a:spLocks noChangeArrowheads="1"/>
            </p:cNvSpPr>
            <p:nvPr/>
          </p:nvSpPr>
          <p:spPr bwMode="auto">
            <a:xfrm>
              <a:off x="2995612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8</a:t>
              </a:r>
            </a:p>
          </p:txBody>
        </p:sp>
        <p:sp>
          <p:nvSpPr>
            <p:cNvPr id="97482" name="Text Box 201"/>
            <p:cNvSpPr txBox="1">
              <a:spLocks noChangeArrowheads="1"/>
            </p:cNvSpPr>
            <p:nvPr/>
          </p:nvSpPr>
          <p:spPr bwMode="auto">
            <a:xfrm>
              <a:off x="3230562" y="5699721"/>
              <a:ext cx="26035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9</a:t>
              </a:r>
            </a:p>
          </p:txBody>
        </p:sp>
        <p:sp>
          <p:nvSpPr>
            <p:cNvPr id="97483" name="Text Box 202"/>
            <p:cNvSpPr txBox="1">
              <a:spLocks noChangeArrowheads="1"/>
            </p:cNvSpPr>
            <p:nvPr/>
          </p:nvSpPr>
          <p:spPr bwMode="auto">
            <a:xfrm>
              <a:off x="3413125" y="5699721"/>
              <a:ext cx="357187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10</a:t>
              </a:r>
            </a:p>
          </p:txBody>
        </p:sp>
        <p:sp>
          <p:nvSpPr>
            <p:cNvPr id="97484" name="Text Box 203"/>
            <p:cNvSpPr txBox="1">
              <a:spLocks noChangeArrowheads="1"/>
            </p:cNvSpPr>
            <p:nvPr/>
          </p:nvSpPr>
          <p:spPr bwMode="auto">
            <a:xfrm>
              <a:off x="3646487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11</a:t>
              </a:r>
            </a:p>
          </p:txBody>
        </p:sp>
        <p:sp>
          <p:nvSpPr>
            <p:cNvPr id="97485" name="Text Box 204"/>
            <p:cNvSpPr txBox="1">
              <a:spLocks noChangeArrowheads="1"/>
            </p:cNvSpPr>
            <p:nvPr/>
          </p:nvSpPr>
          <p:spPr bwMode="auto">
            <a:xfrm>
              <a:off x="3879850" y="5699721"/>
              <a:ext cx="357187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12</a:t>
              </a:r>
            </a:p>
          </p:txBody>
        </p:sp>
        <p:sp>
          <p:nvSpPr>
            <p:cNvPr id="97486" name="Text Box 205"/>
            <p:cNvSpPr txBox="1">
              <a:spLocks noChangeArrowheads="1"/>
            </p:cNvSpPr>
            <p:nvPr/>
          </p:nvSpPr>
          <p:spPr bwMode="auto">
            <a:xfrm>
              <a:off x="4113212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13</a:t>
              </a:r>
            </a:p>
          </p:txBody>
        </p:sp>
        <p:sp>
          <p:nvSpPr>
            <p:cNvPr id="97487" name="Text Box 206"/>
            <p:cNvSpPr txBox="1">
              <a:spLocks noChangeArrowheads="1"/>
            </p:cNvSpPr>
            <p:nvPr/>
          </p:nvSpPr>
          <p:spPr bwMode="auto">
            <a:xfrm>
              <a:off x="4346575" y="5699721"/>
              <a:ext cx="357187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14</a:t>
              </a:r>
            </a:p>
          </p:txBody>
        </p:sp>
        <p:sp>
          <p:nvSpPr>
            <p:cNvPr id="97488" name="Text Box 207"/>
            <p:cNvSpPr txBox="1">
              <a:spLocks noChangeArrowheads="1"/>
            </p:cNvSpPr>
            <p:nvPr/>
          </p:nvSpPr>
          <p:spPr bwMode="auto">
            <a:xfrm>
              <a:off x="4579937" y="5699721"/>
              <a:ext cx="355600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15</a:t>
              </a:r>
            </a:p>
          </p:txBody>
        </p:sp>
        <p:sp>
          <p:nvSpPr>
            <p:cNvPr id="97489" name="Text Box 208"/>
            <p:cNvSpPr txBox="1">
              <a:spLocks noChangeArrowheads="1"/>
            </p:cNvSpPr>
            <p:nvPr/>
          </p:nvSpPr>
          <p:spPr bwMode="auto">
            <a:xfrm>
              <a:off x="4811713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16</a:t>
              </a:r>
            </a:p>
          </p:txBody>
        </p:sp>
        <p:sp>
          <p:nvSpPr>
            <p:cNvPr id="97490" name="Text Box 209"/>
            <p:cNvSpPr txBox="1">
              <a:spLocks noChangeArrowheads="1"/>
            </p:cNvSpPr>
            <p:nvPr/>
          </p:nvSpPr>
          <p:spPr bwMode="auto">
            <a:xfrm>
              <a:off x="5046663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17</a:t>
              </a:r>
            </a:p>
          </p:txBody>
        </p:sp>
        <p:sp>
          <p:nvSpPr>
            <p:cNvPr id="97491" name="Text Box 210"/>
            <p:cNvSpPr txBox="1">
              <a:spLocks noChangeArrowheads="1"/>
            </p:cNvSpPr>
            <p:nvPr/>
          </p:nvSpPr>
          <p:spPr bwMode="auto">
            <a:xfrm>
              <a:off x="5278438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18</a:t>
              </a:r>
            </a:p>
          </p:txBody>
        </p:sp>
        <p:sp>
          <p:nvSpPr>
            <p:cNvPr id="97492" name="Text Box 211"/>
            <p:cNvSpPr txBox="1">
              <a:spLocks noChangeArrowheads="1"/>
            </p:cNvSpPr>
            <p:nvPr/>
          </p:nvSpPr>
          <p:spPr bwMode="auto">
            <a:xfrm>
              <a:off x="5511801" y="5699721"/>
              <a:ext cx="357187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19</a:t>
              </a:r>
            </a:p>
          </p:txBody>
        </p:sp>
        <p:sp>
          <p:nvSpPr>
            <p:cNvPr id="97493" name="Text Box 212"/>
            <p:cNvSpPr txBox="1">
              <a:spLocks noChangeArrowheads="1"/>
            </p:cNvSpPr>
            <p:nvPr/>
          </p:nvSpPr>
          <p:spPr bwMode="auto">
            <a:xfrm>
              <a:off x="5746751" y="5699721"/>
              <a:ext cx="357187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20</a:t>
              </a:r>
            </a:p>
          </p:txBody>
        </p:sp>
        <p:sp>
          <p:nvSpPr>
            <p:cNvPr id="97494" name="Text Box 213"/>
            <p:cNvSpPr txBox="1">
              <a:spLocks noChangeArrowheads="1"/>
            </p:cNvSpPr>
            <p:nvPr/>
          </p:nvSpPr>
          <p:spPr bwMode="auto">
            <a:xfrm>
              <a:off x="5980113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21</a:t>
              </a:r>
            </a:p>
          </p:txBody>
        </p:sp>
        <p:sp>
          <p:nvSpPr>
            <p:cNvPr id="97495" name="Text Box 214"/>
            <p:cNvSpPr txBox="1">
              <a:spLocks noChangeArrowheads="1"/>
            </p:cNvSpPr>
            <p:nvPr/>
          </p:nvSpPr>
          <p:spPr bwMode="auto">
            <a:xfrm>
              <a:off x="6213476" y="5699721"/>
              <a:ext cx="357187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22</a:t>
              </a:r>
            </a:p>
          </p:txBody>
        </p:sp>
        <p:sp>
          <p:nvSpPr>
            <p:cNvPr id="97496" name="Text Box 215"/>
            <p:cNvSpPr txBox="1">
              <a:spLocks noChangeArrowheads="1"/>
            </p:cNvSpPr>
            <p:nvPr/>
          </p:nvSpPr>
          <p:spPr bwMode="auto">
            <a:xfrm>
              <a:off x="6446838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23</a:t>
              </a:r>
            </a:p>
          </p:txBody>
        </p:sp>
        <p:sp>
          <p:nvSpPr>
            <p:cNvPr id="97497" name="Text Box 216"/>
            <p:cNvSpPr txBox="1">
              <a:spLocks noChangeArrowheads="1"/>
            </p:cNvSpPr>
            <p:nvPr/>
          </p:nvSpPr>
          <p:spPr bwMode="auto">
            <a:xfrm>
              <a:off x="6680201" y="5699721"/>
              <a:ext cx="357187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24</a:t>
              </a:r>
            </a:p>
          </p:txBody>
        </p:sp>
        <p:sp>
          <p:nvSpPr>
            <p:cNvPr id="97498" name="Text Box 217"/>
            <p:cNvSpPr txBox="1">
              <a:spLocks noChangeArrowheads="1"/>
            </p:cNvSpPr>
            <p:nvPr/>
          </p:nvSpPr>
          <p:spPr bwMode="auto">
            <a:xfrm>
              <a:off x="6913563" y="5699721"/>
              <a:ext cx="3571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/>
            <a:p>
              <a:pPr defTabSz="407526" eaLnBrk="1">
                <a:lnSpc>
                  <a:spcPct val="9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sz="1542">
                  <a:solidFill>
                    <a:srgbClr val="000000"/>
                  </a:solidFill>
                  <a:latin typeface="CMU Serif" panose="02000603000000000000" pitchFamily="50" charset="0"/>
                </a:rPr>
                <a:t>25</a:t>
              </a:r>
            </a:p>
          </p:txBody>
        </p:sp>
        <p:sp>
          <p:nvSpPr>
            <p:cNvPr id="97499" name="Text Box 218"/>
            <p:cNvSpPr txBox="1">
              <a:spLocks noChangeArrowheads="1"/>
            </p:cNvSpPr>
            <p:nvPr/>
          </p:nvSpPr>
          <p:spPr bwMode="auto">
            <a:xfrm>
              <a:off x="1017587" y="5455210"/>
              <a:ext cx="420688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0%</a:t>
              </a:r>
            </a:p>
          </p:txBody>
        </p:sp>
        <p:sp>
          <p:nvSpPr>
            <p:cNvPr id="97500" name="Text Box 219"/>
            <p:cNvSpPr txBox="1">
              <a:spLocks noChangeArrowheads="1"/>
            </p:cNvSpPr>
            <p:nvPr/>
          </p:nvSpPr>
          <p:spPr bwMode="auto">
            <a:xfrm>
              <a:off x="917575" y="4726439"/>
              <a:ext cx="517525" cy="309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10%</a:t>
              </a:r>
            </a:p>
          </p:txBody>
        </p:sp>
        <p:sp>
          <p:nvSpPr>
            <p:cNvPr id="97501" name="Text Box 220"/>
            <p:cNvSpPr txBox="1">
              <a:spLocks noChangeArrowheads="1"/>
            </p:cNvSpPr>
            <p:nvPr/>
          </p:nvSpPr>
          <p:spPr bwMode="auto">
            <a:xfrm>
              <a:off x="917575" y="3999256"/>
              <a:ext cx="517525" cy="309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20%</a:t>
              </a:r>
            </a:p>
          </p:txBody>
        </p:sp>
        <p:sp>
          <p:nvSpPr>
            <p:cNvPr id="97502" name="Text Box 221"/>
            <p:cNvSpPr txBox="1">
              <a:spLocks noChangeArrowheads="1"/>
            </p:cNvSpPr>
            <p:nvPr/>
          </p:nvSpPr>
          <p:spPr bwMode="auto">
            <a:xfrm>
              <a:off x="917575" y="3270485"/>
              <a:ext cx="517525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30%</a:t>
              </a:r>
            </a:p>
          </p:txBody>
        </p:sp>
        <p:sp>
          <p:nvSpPr>
            <p:cNvPr id="97503" name="Text Box 222"/>
            <p:cNvSpPr txBox="1">
              <a:spLocks noChangeArrowheads="1"/>
            </p:cNvSpPr>
            <p:nvPr/>
          </p:nvSpPr>
          <p:spPr bwMode="auto">
            <a:xfrm>
              <a:off x="917575" y="2541715"/>
              <a:ext cx="517525" cy="309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40%</a:t>
              </a:r>
            </a:p>
          </p:txBody>
        </p:sp>
        <p:sp>
          <p:nvSpPr>
            <p:cNvPr id="97504" name="Text Box 223"/>
            <p:cNvSpPr txBox="1">
              <a:spLocks noChangeArrowheads="1"/>
            </p:cNvSpPr>
            <p:nvPr/>
          </p:nvSpPr>
          <p:spPr bwMode="auto">
            <a:xfrm>
              <a:off x="917575" y="1812943"/>
              <a:ext cx="517525" cy="30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50%</a:t>
              </a:r>
            </a:p>
          </p:txBody>
        </p:sp>
        <p:sp>
          <p:nvSpPr>
            <p:cNvPr id="86243" name="Line 224"/>
            <p:cNvSpPr>
              <a:spLocks noChangeShapeType="1"/>
            </p:cNvSpPr>
            <p:nvPr/>
          </p:nvSpPr>
          <p:spPr bwMode="auto">
            <a:xfrm>
              <a:off x="7270750" y="3425825"/>
              <a:ext cx="436563" cy="1588"/>
            </a:xfrm>
            <a:prstGeom prst="line">
              <a:avLst/>
            </a:prstGeom>
            <a:noFill/>
            <a:ln w="6120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244" name="Freeform 225"/>
            <p:cNvSpPr>
              <a:spLocks noChangeArrowheads="1"/>
            </p:cNvSpPr>
            <p:nvPr/>
          </p:nvSpPr>
          <p:spPr bwMode="auto">
            <a:xfrm>
              <a:off x="7431088" y="3370263"/>
              <a:ext cx="114300" cy="114300"/>
            </a:xfrm>
            <a:custGeom>
              <a:avLst/>
              <a:gdLst>
                <a:gd name="T0" fmla="*/ 0 w 353"/>
                <a:gd name="T1" fmla="*/ 2147483646 h 351"/>
                <a:gd name="T2" fmla="*/ 2147483646 w 353"/>
                <a:gd name="T3" fmla="*/ 2147483646 h 351"/>
                <a:gd name="T4" fmla="*/ 2147483646 w 353"/>
                <a:gd name="T5" fmla="*/ 2147483646 h 351"/>
                <a:gd name="T6" fmla="*/ 2147483646 w 353"/>
                <a:gd name="T7" fmla="*/ 0 h 351"/>
                <a:gd name="T8" fmla="*/ 0 w 353"/>
                <a:gd name="T9" fmla="*/ 2147483646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351">
                  <a:moveTo>
                    <a:pt x="0" y="175"/>
                  </a:moveTo>
                  <a:lnTo>
                    <a:pt x="177" y="350"/>
                  </a:lnTo>
                  <a:lnTo>
                    <a:pt x="352" y="175"/>
                  </a:lnTo>
                  <a:lnTo>
                    <a:pt x="177" y="0"/>
                  </a:lnTo>
                  <a:lnTo>
                    <a:pt x="0" y="175"/>
                  </a:lnTo>
                </a:path>
              </a:pathLst>
            </a:custGeom>
            <a:solidFill>
              <a:srgbClr val="004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458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45" name="Freeform 226"/>
            <p:cNvSpPr>
              <a:spLocks noChangeArrowheads="1"/>
            </p:cNvSpPr>
            <p:nvPr/>
          </p:nvSpPr>
          <p:spPr bwMode="auto">
            <a:xfrm>
              <a:off x="7431088" y="3370263"/>
              <a:ext cx="114300" cy="114300"/>
            </a:xfrm>
            <a:custGeom>
              <a:avLst/>
              <a:gdLst>
                <a:gd name="T0" fmla="*/ 0 w 353"/>
                <a:gd name="T1" fmla="*/ 2147483646 h 351"/>
                <a:gd name="T2" fmla="*/ 2147483646 w 353"/>
                <a:gd name="T3" fmla="*/ 2147483646 h 351"/>
                <a:gd name="T4" fmla="*/ 2147483646 w 353"/>
                <a:gd name="T5" fmla="*/ 2147483646 h 351"/>
                <a:gd name="T6" fmla="*/ 2147483646 w 353"/>
                <a:gd name="T7" fmla="*/ 0 h 351"/>
                <a:gd name="T8" fmla="*/ 0 w 353"/>
                <a:gd name="T9" fmla="*/ 2147483646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351">
                  <a:moveTo>
                    <a:pt x="0" y="175"/>
                  </a:moveTo>
                  <a:lnTo>
                    <a:pt x="177" y="350"/>
                  </a:lnTo>
                  <a:lnTo>
                    <a:pt x="352" y="175"/>
                  </a:lnTo>
                  <a:lnTo>
                    <a:pt x="177" y="0"/>
                  </a:lnTo>
                  <a:lnTo>
                    <a:pt x="0" y="175"/>
                  </a:lnTo>
                </a:path>
              </a:pathLst>
            </a:custGeom>
            <a:noFill/>
            <a:ln w="9525" cap="flat">
              <a:solidFill>
                <a:srgbClr val="00458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46" name="Line 227"/>
            <p:cNvSpPr>
              <a:spLocks noChangeShapeType="1"/>
            </p:cNvSpPr>
            <p:nvPr/>
          </p:nvSpPr>
          <p:spPr bwMode="auto">
            <a:xfrm>
              <a:off x="7270750" y="3878263"/>
              <a:ext cx="436563" cy="1587"/>
            </a:xfrm>
            <a:prstGeom prst="line">
              <a:avLst/>
            </a:prstGeom>
            <a:noFill/>
            <a:ln w="6120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247" name="Freeform 228"/>
            <p:cNvSpPr>
              <a:spLocks noChangeArrowheads="1"/>
            </p:cNvSpPr>
            <p:nvPr/>
          </p:nvSpPr>
          <p:spPr bwMode="auto">
            <a:xfrm>
              <a:off x="7431088" y="3821113"/>
              <a:ext cx="114300" cy="114300"/>
            </a:xfrm>
            <a:custGeom>
              <a:avLst/>
              <a:gdLst>
                <a:gd name="T0" fmla="*/ 0 w 353"/>
                <a:gd name="T1" fmla="*/ 0 h 351"/>
                <a:gd name="T2" fmla="*/ 0 w 353"/>
                <a:gd name="T3" fmla="*/ 2147483646 h 351"/>
                <a:gd name="T4" fmla="*/ 2147483646 w 353"/>
                <a:gd name="T5" fmla="*/ 2147483646 h 351"/>
                <a:gd name="T6" fmla="*/ 2147483646 w 353"/>
                <a:gd name="T7" fmla="*/ 0 h 351"/>
                <a:gd name="T8" fmla="*/ 0 w 353"/>
                <a:gd name="T9" fmla="*/ 0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351">
                  <a:moveTo>
                    <a:pt x="0" y="0"/>
                  </a:moveTo>
                  <a:lnTo>
                    <a:pt x="0" y="350"/>
                  </a:lnTo>
                  <a:lnTo>
                    <a:pt x="352" y="350"/>
                  </a:lnTo>
                  <a:lnTo>
                    <a:pt x="352" y="0"/>
                  </a:lnTo>
                  <a:lnTo>
                    <a:pt x="0" y="0"/>
                  </a:lnTo>
                </a:path>
              </a:pathLst>
            </a:custGeom>
            <a:solidFill>
              <a:srgbClr val="FF42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20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48" name="Freeform 229"/>
            <p:cNvSpPr>
              <a:spLocks noChangeArrowheads="1"/>
            </p:cNvSpPr>
            <p:nvPr/>
          </p:nvSpPr>
          <p:spPr bwMode="auto">
            <a:xfrm>
              <a:off x="7431088" y="3821113"/>
              <a:ext cx="114300" cy="114300"/>
            </a:xfrm>
            <a:custGeom>
              <a:avLst/>
              <a:gdLst>
                <a:gd name="T0" fmla="*/ 0 w 353"/>
                <a:gd name="T1" fmla="*/ 0 h 351"/>
                <a:gd name="T2" fmla="*/ 0 w 353"/>
                <a:gd name="T3" fmla="*/ 2147483646 h 351"/>
                <a:gd name="T4" fmla="*/ 2147483646 w 353"/>
                <a:gd name="T5" fmla="*/ 2147483646 h 351"/>
                <a:gd name="T6" fmla="*/ 2147483646 w 353"/>
                <a:gd name="T7" fmla="*/ 0 h 351"/>
                <a:gd name="T8" fmla="*/ 0 w 353"/>
                <a:gd name="T9" fmla="*/ 0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351">
                  <a:moveTo>
                    <a:pt x="0" y="0"/>
                  </a:moveTo>
                  <a:lnTo>
                    <a:pt x="0" y="350"/>
                  </a:lnTo>
                  <a:lnTo>
                    <a:pt x="352" y="350"/>
                  </a:lnTo>
                  <a:lnTo>
                    <a:pt x="352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420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49" name="Line 230"/>
            <p:cNvSpPr>
              <a:spLocks noChangeShapeType="1"/>
            </p:cNvSpPr>
            <p:nvPr/>
          </p:nvSpPr>
          <p:spPr bwMode="auto">
            <a:xfrm>
              <a:off x="7270750" y="4329113"/>
              <a:ext cx="436563" cy="1587"/>
            </a:xfrm>
            <a:prstGeom prst="line">
              <a:avLst/>
            </a:prstGeom>
            <a:noFill/>
            <a:ln w="6120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250" name="Freeform 231"/>
            <p:cNvSpPr>
              <a:spLocks noChangeArrowheads="1"/>
            </p:cNvSpPr>
            <p:nvPr/>
          </p:nvSpPr>
          <p:spPr bwMode="auto">
            <a:xfrm>
              <a:off x="7431088" y="4271963"/>
              <a:ext cx="114300" cy="114300"/>
            </a:xfrm>
            <a:custGeom>
              <a:avLst/>
              <a:gdLst>
                <a:gd name="T0" fmla="*/ 0 w 353"/>
                <a:gd name="T1" fmla="*/ 0 h 351"/>
                <a:gd name="T2" fmla="*/ 2147483646 w 353"/>
                <a:gd name="T3" fmla="*/ 2147483646 h 351"/>
                <a:gd name="T4" fmla="*/ 2147483646 w 353"/>
                <a:gd name="T5" fmla="*/ 0 h 351"/>
                <a:gd name="T6" fmla="*/ 0 w 353"/>
                <a:gd name="T7" fmla="*/ 0 h 3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3" h="351">
                  <a:moveTo>
                    <a:pt x="0" y="0"/>
                  </a:moveTo>
                  <a:lnTo>
                    <a:pt x="177" y="350"/>
                  </a:lnTo>
                  <a:lnTo>
                    <a:pt x="352" y="0"/>
                  </a:lnTo>
                  <a:lnTo>
                    <a:pt x="0" y="0"/>
                  </a:lnTo>
                </a:path>
              </a:pathLst>
            </a:custGeom>
            <a:solidFill>
              <a:srgbClr val="FFD3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D3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251" name="Freeform 232"/>
            <p:cNvSpPr>
              <a:spLocks noChangeArrowheads="1"/>
            </p:cNvSpPr>
            <p:nvPr/>
          </p:nvSpPr>
          <p:spPr bwMode="auto">
            <a:xfrm>
              <a:off x="7431088" y="4271963"/>
              <a:ext cx="114300" cy="114300"/>
            </a:xfrm>
            <a:custGeom>
              <a:avLst/>
              <a:gdLst>
                <a:gd name="T0" fmla="*/ 0 w 353"/>
                <a:gd name="T1" fmla="*/ 0 h 351"/>
                <a:gd name="T2" fmla="*/ 2147483646 w 353"/>
                <a:gd name="T3" fmla="*/ 2147483646 h 351"/>
                <a:gd name="T4" fmla="*/ 2147483646 w 353"/>
                <a:gd name="T5" fmla="*/ 0 h 351"/>
                <a:gd name="T6" fmla="*/ 0 w 353"/>
                <a:gd name="T7" fmla="*/ 0 h 3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3" h="351">
                  <a:moveTo>
                    <a:pt x="0" y="0"/>
                  </a:moveTo>
                  <a:lnTo>
                    <a:pt x="177" y="350"/>
                  </a:lnTo>
                  <a:lnTo>
                    <a:pt x="352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514" name="Text Box 233"/>
            <p:cNvSpPr txBox="1">
              <a:spLocks noChangeArrowheads="1"/>
            </p:cNvSpPr>
            <p:nvPr/>
          </p:nvSpPr>
          <p:spPr bwMode="auto">
            <a:xfrm>
              <a:off x="7759701" y="3313354"/>
              <a:ext cx="446087" cy="309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RR</a:t>
              </a:r>
            </a:p>
          </p:txBody>
        </p:sp>
        <p:sp>
          <p:nvSpPr>
            <p:cNvPr id="97515" name="Text Box 234"/>
            <p:cNvSpPr txBox="1">
              <a:spLocks noChangeArrowheads="1"/>
            </p:cNvSpPr>
            <p:nvPr/>
          </p:nvSpPr>
          <p:spPr bwMode="auto">
            <a:xfrm>
              <a:off x="7759701" y="3764271"/>
              <a:ext cx="576262" cy="309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CRC</a:t>
              </a:r>
            </a:p>
          </p:txBody>
        </p:sp>
        <p:sp>
          <p:nvSpPr>
            <p:cNvPr id="97516" name="Text Box 235"/>
            <p:cNvSpPr txBox="1">
              <a:spLocks noChangeArrowheads="1"/>
            </p:cNvSpPr>
            <p:nvPr/>
          </p:nvSpPr>
          <p:spPr bwMode="auto">
            <a:xfrm>
              <a:off x="7759701" y="4215188"/>
              <a:ext cx="982662" cy="309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762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542" smtClean="0">
                  <a:latin typeface="CMU Serif" panose="02000603000000000000" pitchFamily="50" charset="0"/>
                </a:rPr>
                <a:t>Hamming</a:t>
              </a:r>
            </a:p>
          </p:txBody>
        </p:sp>
        <p:sp>
          <p:nvSpPr>
            <p:cNvPr id="97517" name="Text Box 236"/>
            <p:cNvSpPr txBox="1">
              <a:spLocks noChangeArrowheads="1"/>
            </p:cNvSpPr>
            <p:nvPr/>
          </p:nvSpPr>
          <p:spPr bwMode="auto">
            <a:xfrm>
              <a:off x="3000375" y="6087129"/>
              <a:ext cx="2130425" cy="3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876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633" smtClean="0">
                  <a:latin typeface="CMU Serif" panose="02000603000000000000" pitchFamily="50" charset="0"/>
                </a:rPr>
                <a:t>Número de Processos</a:t>
              </a:r>
            </a:p>
          </p:txBody>
        </p:sp>
        <p:sp>
          <p:nvSpPr>
            <p:cNvPr id="97518" name="Text Box 237"/>
            <p:cNvSpPr txBox="1">
              <a:spLocks noChangeArrowheads="1"/>
            </p:cNvSpPr>
            <p:nvPr/>
          </p:nvSpPr>
          <p:spPr bwMode="auto">
            <a:xfrm rot="16200000">
              <a:off x="-125549" y="3443573"/>
              <a:ext cx="1827485" cy="331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2876" rIns="81638" bIns="40819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407526" eaLnBrk="1">
                <a:lnSpc>
                  <a:spcPct val="99000"/>
                </a:lnSpc>
                <a:spcAft>
                  <a:spcPct val="0"/>
                </a:spcAft>
                <a:defRPr/>
              </a:pPr>
              <a:r>
                <a:rPr lang="pt-BR" sz="1633" smtClean="0">
                  <a:latin typeface="CMU Serif" panose="02000603000000000000" pitchFamily="50" charset="0"/>
                </a:rPr>
                <a:t>Consumo de CPU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Consumo </a:t>
            </a:r>
            <a:r>
              <a:rPr lang="pt-BR" dirty="0" smtClean="0"/>
              <a:t>dos métodos</a:t>
            </a:r>
            <a:endParaRPr lang="pt-BR" dirty="0" smtClean="0"/>
          </a:p>
        </p:txBody>
      </p:sp>
      <p:pic>
        <p:nvPicPr>
          <p:cNvPr id="7" name="Imagem 2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" y="2492897"/>
            <a:ext cx="9069088" cy="3251744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rodrigomax@unifei.edu.br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561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Falhas em memórias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5059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90688"/>
            <a:ext cx="7399337" cy="455295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9248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3812"/>
            <a:ext cx="89725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4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 smtClean="0"/>
              <a:t>If</a:t>
            </a:r>
            <a:r>
              <a:rPr lang="pt-BR" sz="3600" dirty="0" smtClean="0"/>
              <a:t> it </a:t>
            </a:r>
            <a:r>
              <a:rPr lang="pt-BR" sz="3600" dirty="0" err="1" smtClean="0"/>
              <a:t>may</a:t>
            </a:r>
            <a:r>
              <a:rPr lang="pt-BR" sz="3600" dirty="0" smtClean="0"/>
              <a:t> </a:t>
            </a:r>
            <a:r>
              <a:rPr lang="pt-BR" sz="3600" dirty="0" err="1" smtClean="0"/>
              <a:t>be</a:t>
            </a:r>
            <a:r>
              <a:rPr lang="pt-BR" sz="3600" dirty="0" smtClean="0"/>
              <a:t> </a:t>
            </a:r>
            <a:r>
              <a:rPr lang="pt-BR" sz="3600" dirty="0" err="1" smtClean="0"/>
              <a:t>possible</a:t>
            </a:r>
            <a:r>
              <a:rPr lang="pt-BR" sz="3600" dirty="0" smtClean="0"/>
              <a:t> </a:t>
            </a:r>
            <a:r>
              <a:rPr lang="pt-BR" sz="3600" dirty="0" err="1" smtClean="0"/>
              <a:t>someone</a:t>
            </a:r>
            <a:r>
              <a:rPr lang="pt-BR" sz="3600" dirty="0" smtClean="0"/>
              <a:t> </a:t>
            </a:r>
            <a:r>
              <a:rPr lang="pt-BR" sz="3600" dirty="0" err="1" smtClean="0"/>
              <a:t>will</a:t>
            </a:r>
            <a:r>
              <a:rPr lang="pt-BR" sz="3600" dirty="0" smtClean="0"/>
              <a:t> </a:t>
            </a:r>
            <a:r>
              <a:rPr lang="pt-BR" sz="3600" dirty="0" err="1" smtClean="0"/>
              <a:t>make</a:t>
            </a:r>
            <a:r>
              <a:rPr lang="pt-BR" sz="3600" dirty="0" smtClean="0"/>
              <a:t>...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994742"/>
            <a:ext cx="76009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1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 </a:t>
            </a:r>
            <a:r>
              <a:rPr lang="pt-BR" dirty="0" err="1" smtClean="0"/>
              <a:t>cortex</a:t>
            </a:r>
            <a:r>
              <a:rPr lang="pt-BR" dirty="0" smtClean="0"/>
              <a:t> M0+ &lt;&lt;&lt;&lt; PIC ($2 x $5)</a:t>
            </a:r>
          </a:p>
          <a:p>
            <a:r>
              <a:rPr lang="pt-BR" dirty="0" smtClean="0"/>
              <a:t>ARM </a:t>
            </a:r>
            <a:r>
              <a:rPr lang="pt-BR" dirty="0" err="1" smtClean="0"/>
              <a:t>cortex</a:t>
            </a:r>
            <a:r>
              <a:rPr lang="pt-BR" dirty="0" smtClean="0"/>
              <a:t> M3 c/ ethernet</a:t>
            </a:r>
          </a:p>
          <a:p>
            <a:pPr lvl="1"/>
            <a:r>
              <a:rPr lang="pt-BR" dirty="0" smtClean="0"/>
              <a:t>LPC1830FET100Y ($4,5)</a:t>
            </a:r>
          </a:p>
          <a:p>
            <a:r>
              <a:rPr lang="pt-BR" dirty="0" smtClean="0"/>
              <a:t>IPV6</a:t>
            </a:r>
          </a:p>
          <a:p>
            <a:r>
              <a:rPr lang="pt-BR" dirty="0" err="1" smtClean="0"/>
              <a:t>IoT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00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9206</TotalTime>
  <Words>2273</Words>
  <Application>Microsoft Office PowerPoint</Application>
  <PresentationFormat>Apresentação na tela (4:3)</PresentationFormat>
  <Paragraphs>535</Paragraphs>
  <Slides>55</Slides>
  <Notes>29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7" baseType="lpstr">
      <vt:lpstr>Arial Unicode MS</vt:lpstr>
      <vt:lpstr>Arial</vt:lpstr>
      <vt:lpstr>Calibri</vt:lpstr>
      <vt:lpstr>Calibri Light</vt:lpstr>
      <vt:lpstr>CMU Serif</vt:lpstr>
      <vt:lpstr>CMU Typewriter Text</vt:lpstr>
      <vt:lpstr>DejaVu Sans</vt:lpstr>
      <vt:lpstr>DejaVu Sans Mono</vt:lpstr>
      <vt:lpstr>StarSymbol</vt:lpstr>
      <vt:lpstr>Times New Roman</vt:lpstr>
      <vt:lpstr>Tema do Office</vt:lpstr>
      <vt:lpstr>Desenho OpenDocument</vt:lpstr>
      <vt:lpstr>Trocando bits por segurança</vt:lpstr>
      <vt:lpstr>Apresentação do PowerPoint</vt:lpstr>
      <vt:lpstr>Motivação</vt:lpstr>
      <vt:lpstr>Fontes de problemas</vt:lpstr>
      <vt:lpstr>Falhas em memórias</vt:lpstr>
      <vt:lpstr>Falhas em memórias</vt:lpstr>
      <vt:lpstr>Apresentação do PowerPoint</vt:lpstr>
      <vt:lpstr>If it may be possible someone will make...</vt:lpstr>
      <vt:lpstr>E agora?</vt:lpstr>
      <vt:lpstr>Fast concepts</vt:lpstr>
      <vt:lpstr>Sistemas embarcados</vt:lpstr>
      <vt:lpstr>Sistemas operacionais</vt:lpstr>
      <vt:lpstr>Troca de contexto</vt:lpstr>
      <vt:lpstr>Troca de contexto</vt:lpstr>
      <vt:lpstr>Troca de contexto</vt:lpstr>
      <vt:lpstr>Troca de contexto</vt:lpstr>
      <vt:lpstr>Algoritmos de detecção/correção de erros</vt:lpstr>
      <vt:lpstr>Objetivo</vt:lpstr>
      <vt:lpstr>Desenvolvimento</vt:lpstr>
      <vt:lpstr>Sistema Operacional</vt:lpstr>
      <vt:lpstr>Correção de erro (Hamming)</vt:lpstr>
      <vt:lpstr>Falhas observadas com o sistema de correção/detecção desligado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Otimização (tiro no pé)</vt:lpstr>
      <vt:lpstr>Hamming</vt:lpstr>
      <vt:lpstr>Apresentação do PowerPoint</vt:lpstr>
      <vt:lpstr>Apresentação do PowerPoint</vt:lpstr>
      <vt:lpstr>Apresentação do PowerPoint</vt:lpstr>
      <vt:lpstr>The bit count (paralellal)</vt:lpstr>
      <vt:lpstr>The bit count (hardcoded)</vt:lpstr>
      <vt:lpstr>The bit count (lookup table)</vt:lpstr>
      <vt:lpstr>The bit count (compact lkt-parity)</vt:lpstr>
      <vt:lpstr>Tempo (ms por 200k rounds)</vt:lpstr>
      <vt:lpstr>Cálculo de hamming</vt:lpstr>
      <vt:lpstr>Cálculo de hamming</vt:lpstr>
      <vt:lpstr>Cálculo de hamming</vt:lpstr>
      <vt:lpstr>Ham x Ham x Ham</vt:lpstr>
      <vt:lpstr>Consumo de recursos</vt:lpstr>
      <vt:lpstr>Ambiente de teste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Consumo de memória</vt:lpstr>
      <vt:lpstr>Consumo dos métodos de detecção/correção</vt:lpstr>
      <vt:lpstr>Consumo dos métodos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Troca de contexto segura em sistemas operacionais embarcados utilizando de técnicas de detecção e correção de erros</dc:title>
  <dc:creator>Rodrigo Almeida</dc:creator>
  <cp:lastModifiedBy>Rodrigo Almeida</cp:lastModifiedBy>
  <cp:revision>129</cp:revision>
  <cp:lastPrinted>1601-01-01T00:00:00Z</cp:lastPrinted>
  <dcterms:created xsi:type="dcterms:W3CDTF">2009-04-16T13:32:32Z</dcterms:created>
  <dcterms:modified xsi:type="dcterms:W3CDTF">2015-03-29T20:32:36Z</dcterms:modified>
</cp:coreProperties>
</file>