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1" r:id="rId5"/>
    <p:sldId id="262" r:id="rId6"/>
    <p:sldId id="260"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EB9CCF-8AC8-4C43-7629-235F1FB63F33}" v="781" dt="2025-05-18T19:22:44.065"/>
    <p1510:client id="{7865CD9D-8EB2-8F24-F1B6-9C61A0BC32F0}" v="1" dt="2025-05-18T05:51:36.150"/>
    <p1510:client id="{D705B28E-517A-3138-9729-A424B26AF083}" v="332" dt="2025-05-19T16:19:28.375"/>
    <p1510:client id="{F35EFEA6-21A1-B1E1-8A66-9E79BEF5E115}" v="16" dt="2025-05-20T05:30:21.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629F5-4A04-4F96-ADB6-3280472A3F77}" type="doc">
      <dgm:prSet loTypeId="urn:microsoft.com/office/officeart/2005/8/layout/hProcess11" loCatId="process" qsTypeId="urn:microsoft.com/office/officeart/2005/8/quickstyle/simple1" qsCatId="simple" csTypeId="urn:microsoft.com/office/officeart/2005/8/colors/accent1_2" csCatId="accent1" phldr="1"/>
      <dgm:spPr/>
    </dgm:pt>
    <dgm:pt modelId="{D78C6C3A-7D2A-4896-AE4E-65FC9AB88192}">
      <dgm:prSet phldrT="[Text]" phldr="0"/>
      <dgm:spPr/>
      <dgm:t>
        <a:bodyPr/>
        <a:lstStyle/>
        <a:p>
          <a:pPr rtl="0"/>
          <a:r>
            <a:rPr lang="en-US" b="0" dirty="0"/>
            <a:t>1892 – Nikola Tesla</a:t>
          </a:r>
          <a:r>
            <a:rPr lang="en-US" dirty="0"/>
            <a:t>: Designed an </a:t>
          </a:r>
          <a:r>
            <a:rPr lang="en-US" b="0" dirty="0"/>
            <a:t>antenna–earth resonant circuit</a:t>
          </a:r>
        </a:p>
      </dgm:t>
    </dgm:pt>
    <dgm:pt modelId="{E2AF4985-61D1-40B6-8F8B-B7571D8EA1B3}" type="parTrans" cxnId="{D0882C64-276E-4EA7-BF99-8F1CCE5E8ED1}">
      <dgm:prSet/>
      <dgm:spPr/>
    </dgm:pt>
    <dgm:pt modelId="{033E99D8-2421-4800-B8CE-E071E3E1FB8E}" type="sibTrans" cxnId="{D0882C64-276E-4EA7-BF99-8F1CCE5E8ED1}">
      <dgm:prSet/>
      <dgm:spPr/>
    </dgm:pt>
    <dgm:pt modelId="{4A7227BF-A2CC-470E-9512-3D62A49E792A}">
      <dgm:prSet phldrT="[Text]" phldr="0"/>
      <dgm:spPr/>
      <dgm:t>
        <a:bodyPr/>
        <a:lstStyle/>
        <a:p>
          <a:pPr algn="l" rtl="0"/>
          <a:r>
            <a:rPr lang="en-US" dirty="0"/>
            <a:t>Early 1900s – Guglielmo </a:t>
          </a:r>
          <a:r>
            <a:rPr lang="en-US" dirty="0">
              <a:latin typeface="Neue Haas Grotesk Text Pro"/>
            </a:rPr>
            <a:t>Marconi Attempted</a:t>
          </a:r>
          <a:r>
            <a:rPr lang="en-US" dirty="0"/>
            <a:t> to power devices like motors and bulbs wirelessly using RF energy.</a:t>
          </a:r>
        </a:p>
      </dgm:t>
    </dgm:pt>
    <dgm:pt modelId="{F153A57D-4C3D-4B90-A17B-255AAB2479C8}" type="parTrans" cxnId="{29E38219-2EA7-400B-9432-460FF26A2225}">
      <dgm:prSet/>
      <dgm:spPr/>
    </dgm:pt>
    <dgm:pt modelId="{9D23796A-399E-48D6-81AC-64D3DD84E2D3}" type="sibTrans" cxnId="{29E38219-2EA7-400B-9432-460FF26A2225}">
      <dgm:prSet/>
      <dgm:spPr/>
    </dgm:pt>
    <dgm:pt modelId="{7BD1C34A-3CBD-46F0-8A81-3505B30109DF}">
      <dgm:prSet phldr="0"/>
      <dgm:spPr/>
      <dgm:t>
        <a:bodyPr/>
        <a:lstStyle/>
        <a:p>
          <a:pPr rtl="0"/>
          <a:r>
            <a:rPr lang="en-US" b="0" dirty="0"/>
            <a:t>1980s–1990s</a:t>
          </a:r>
          <a:r>
            <a:rPr lang="en-US" dirty="0"/>
            <a:t>: Academic </a:t>
          </a:r>
          <a:r>
            <a:rPr lang="en-US" dirty="0">
              <a:latin typeface="Neue Haas Grotesk Text Pro"/>
            </a:rPr>
            <a:t>research demonstrated</a:t>
          </a:r>
          <a:r>
            <a:rPr lang="en-US" dirty="0"/>
            <a:t> </a:t>
          </a:r>
          <a:r>
            <a:rPr lang="en-US" b="0" dirty="0"/>
            <a:t>harvesting energy from ambient broadcast sources</a:t>
          </a:r>
          <a:r>
            <a:rPr lang="en-US" dirty="0"/>
            <a:t> </a:t>
          </a:r>
        </a:p>
      </dgm:t>
    </dgm:pt>
    <dgm:pt modelId="{7247375D-1733-4B27-9B35-418C62575D92}" type="parTrans" cxnId="{C7753214-0B57-4112-A4F2-5C20D9962D3B}">
      <dgm:prSet/>
      <dgm:spPr/>
    </dgm:pt>
    <dgm:pt modelId="{5D8EAB75-14AD-45B1-BB03-EF923A17CAA1}" type="sibTrans" cxnId="{C7753214-0B57-4112-A4F2-5C20D9962D3B}">
      <dgm:prSet/>
      <dgm:spPr/>
    </dgm:pt>
    <dgm:pt modelId="{B501B192-FAAE-4D49-B1A5-EBA33FCDD36A}">
      <dgm:prSet phldr="0"/>
      <dgm:spPr/>
      <dgm:t>
        <a:bodyPr/>
        <a:lstStyle/>
        <a:p>
          <a:pPr rtl="0"/>
          <a:r>
            <a:rPr lang="en-US" dirty="0"/>
            <a:t>2001 – John Perkin’s Patent</a:t>
          </a:r>
        </a:p>
      </dgm:t>
    </dgm:pt>
    <dgm:pt modelId="{D6FDD3E2-48E2-4F31-8A8A-55F09E5443BD}" type="parTrans" cxnId="{A94E1470-EEF8-479A-9232-68858576A0A1}">
      <dgm:prSet/>
      <dgm:spPr/>
    </dgm:pt>
    <dgm:pt modelId="{48ACE94A-851B-469A-A623-427D61891F53}" type="sibTrans" cxnId="{A94E1470-EEF8-479A-9232-68858576A0A1}">
      <dgm:prSet/>
      <dgm:spPr/>
    </dgm:pt>
    <dgm:pt modelId="{2E34E6C5-BE4B-4AD9-885D-84FA8312F241}" type="pres">
      <dgm:prSet presAssocID="{CB1629F5-4A04-4F96-ADB6-3280472A3F77}" presName="Name0" presStyleCnt="0">
        <dgm:presLayoutVars>
          <dgm:dir/>
          <dgm:resizeHandles val="exact"/>
        </dgm:presLayoutVars>
      </dgm:prSet>
      <dgm:spPr/>
    </dgm:pt>
    <dgm:pt modelId="{D2ED6E07-EB9B-4698-A3B8-879699D7C06C}" type="pres">
      <dgm:prSet presAssocID="{CB1629F5-4A04-4F96-ADB6-3280472A3F77}" presName="arrow" presStyleLbl="bgShp" presStyleIdx="0" presStyleCnt="1"/>
      <dgm:spPr/>
    </dgm:pt>
    <dgm:pt modelId="{03F97DF6-15F7-4140-99AE-F4ECE1A94DBF}" type="pres">
      <dgm:prSet presAssocID="{CB1629F5-4A04-4F96-ADB6-3280472A3F77}" presName="points" presStyleCnt="0"/>
      <dgm:spPr/>
    </dgm:pt>
    <dgm:pt modelId="{208C4F37-CA4E-4EBC-A602-D0945FDE0A6D}" type="pres">
      <dgm:prSet presAssocID="{D78C6C3A-7D2A-4896-AE4E-65FC9AB88192}" presName="compositeA" presStyleCnt="0"/>
      <dgm:spPr/>
    </dgm:pt>
    <dgm:pt modelId="{FC36C1A7-CCB1-46D8-AFE2-DC5D4F84CAC6}" type="pres">
      <dgm:prSet presAssocID="{D78C6C3A-7D2A-4896-AE4E-65FC9AB88192}" presName="textA" presStyleLbl="revTx" presStyleIdx="0" presStyleCnt="4">
        <dgm:presLayoutVars>
          <dgm:bulletEnabled val="1"/>
        </dgm:presLayoutVars>
      </dgm:prSet>
      <dgm:spPr/>
    </dgm:pt>
    <dgm:pt modelId="{F3A1991E-10DF-4660-82F2-BC2AFA78A5B6}" type="pres">
      <dgm:prSet presAssocID="{D78C6C3A-7D2A-4896-AE4E-65FC9AB88192}" presName="circleA" presStyleLbl="node1" presStyleIdx="0" presStyleCnt="4"/>
      <dgm:spPr/>
    </dgm:pt>
    <dgm:pt modelId="{0535C38C-D13A-4DA3-87DC-DF017914B4EA}" type="pres">
      <dgm:prSet presAssocID="{D78C6C3A-7D2A-4896-AE4E-65FC9AB88192}" presName="spaceA" presStyleCnt="0"/>
      <dgm:spPr/>
    </dgm:pt>
    <dgm:pt modelId="{CAA8C858-11E6-4663-8836-6067DA43A758}" type="pres">
      <dgm:prSet presAssocID="{033E99D8-2421-4800-B8CE-E071E3E1FB8E}" presName="space" presStyleCnt="0"/>
      <dgm:spPr/>
    </dgm:pt>
    <dgm:pt modelId="{1E2FA7A1-73FD-40F8-BBE3-1CD98407F86D}" type="pres">
      <dgm:prSet presAssocID="{4A7227BF-A2CC-470E-9512-3D62A49E792A}" presName="compositeB" presStyleCnt="0"/>
      <dgm:spPr/>
    </dgm:pt>
    <dgm:pt modelId="{2A6D73E0-0FEB-457E-8399-79241F7ADC67}" type="pres">
      <dgm:prSet presAssocID="{4A7227BF-A2CC-470E-9512-3D62A49E792A}" presName="textB" presStyleLbl="revTx" presStyleIdx="1" presStyleCnt="4">
        <dgm:presLayoutVars>
          <dgm:bulletEnabled val="1"/>
        </dgm:presLayoutVars>
      </dgm:prSet>
      <dgm:spPr/>
    </dgm:pt>
    <dgm:pt modelId="{2A72A256-EEE3-469B-BA77-9EBB169FB0D4}" type="pres">
      <dgm:prSet presAssocID="{4A7227BF-A2CC-470E-9512-3D62A49E792A}" presName="circleB" presStyleLbl="node1" presStyleIdx="1" presStyleCnt="4"/>
      <dgm:spPr/>
    </dgm:pt>
    <dgm:pt modelId="{881D91CF-0137-4919-849D-D2D495B89D92}" type="pres">
      <dgm:prSet presAssocID="{4A7227BF-A2CC-470E-9512-3D62A49E792A}" presName="spaceB" presStyleCnt="0"/>
      <dgm:spPr/>
    </dgm:pt>
    <dgm:pt modelId="{8C621F3B-D3B6-4422-81CD-6C60A2396674}" type="pres">
      <dgm:prSet presAssocID="{9D23796A-399E-48D6-81AC-64D3DD84E2D3}" presName="space" presStyleCnt="0"/>
      <dgm:spPr/>
    </dgm:pt>
    <dgm:pt modelId="{E0EB19C0-54C8-4646-97DB-DF0E2B6B024C}" type="pres">
      <dgm:prSet presAssocID="{7BD1C34A-3CBD-46F0-8A81-3505B30109DF}" presName="compositeA" presStyleCnt="0"/>
      <dgm:spPr/>
    </dgm:pt>
    <dgm:pt modelId="{5451F32D-62A1-4473-B463-5F60DF6466A8}" type="pres">
      <dgm:prSet presAssocID="{7BD1C34A-3CBD-46F0-8A81-3505B30109DF}" presName="textA" presStyleLbl="revTx" presStyleIdx="2" presStyleCnt="4">
        <dgm:presLayoutVars>
          <dgm:bulletEnabled val="1"/>
        </dgm:presLayoutVars>
      </dgm:prSet>
      <dgm:spPr/>
    </dgm:pt>
    <dgm:pt modelId="{D811EB84-740A-4491-A082-0A38F2BD611F}" type="pres">
      <dgm:prSet presAssocID="{7BD1C34A-3CBD-46F0-8A81-3505B30109DF}" presName="circleA" presStyleLbl="node1" presStyleIdx="2" presStyleCnt="4"/>
      <dgm:spPr/>
    </dgm:pt>
    <dgm:pt modelId="{CD9B51F9-9DA5-402A-A235-5BF1F989BC3B}" type="pres">
      <dgm:prSet presAssocID="{7BD1C34A-3CBD-46F0-8A81-3505B30109DF}" presName="spaceA" presStyleCnt="0"/>
      <dgm:spPr/>
    </dgm:pt>
    <dgm:pt modelId="{C01D5732-18DE-4884-8DEC-37591E129453}" type="pres">
      <dgm:prSet presAssocID="{5D8EAB75-14AD-45B1-BB03-EF923A17CAA1}" presName="space" presStyleCnt="0"/>
      <dgm:spPr/>
    </dgm:pt>
    <dgm:pt modelId="{57F6FC52-78A8-4CB5-9990-5323E6E52016}" type="pres">
      <dgm:prSet presAssocID="{B501B192-FAAE-4D49-B1A5-EBA33FCDD36A}" presName="compositeB" presStyleCnt="0"/>
      <dgm:spPr/>
    </dgm:pt>
    <dgm:pt modelId="{48F15F9A-3EE2-489A-9F43-1B82930B45D5}" type="pres">
      <dgm:prSet presAssocID="{B501B192-FAAE-4D49-B1A5-EBA33FCDD36A}" presName="textB" presStyleLbl="revTx" presStyleIdx="3" presStyleCnt="4">
        <dgm:presLayoutVars>
          <dgm:bulletEnabled val="1"/>
        </dgm:presLayoutVars>
      </dgm:prSet>
      <dgm:spPr/>
    </dgm:pt>
    <dgm:pt modelId="{40FA12DB-D680-48F5-9BBB-2311246FC6BD}" type="pres">
      <dgm:prSet presAssocID="{B501B192-FAAE-4D49-B1A5-EBA33FCDD36A}" presName="circleB" presStyleLbl="node1" presStyleIdx="3" presStyleCnt="4"/>
      <dgm:spPr/>
    </dgm:pt>
    <dgm:pt modelId="{8FD0A78A-5603-440E-98D4-D6AC1D1AFE3B}" type="pres">
      <dgm:prSet presAssocID="{B501B192-FAAE-4D49-B1A5-EBA33FCDD36A}" presName="spaceB" presStyleCnt="0"/>
      <dgm:spPr/>
    </dgm:pt>
  </dgm:ptLst>
  <dgm:cxnLst>
    <dgm:cxn modelId="{C7753214-0B57-4112-A4F2-5C20D9962D3B}" srcId="{CB1629F5-4A04-4F96-ADB6-3280472A3F77}" destId="{7BD1C34A-3CBD-46F0-8A81-3505B30109DF}" srcOrd="2" destOrd="0" parTransId="{7247375D-1733-4B27-9B35-418C62575D92}" sibTransId="{5D8EAB75-14AD-45B1-BB03-EF923A17CAA1}"/>
    <dgm:cxn modelId="{29E38219-2EA7-400B-9432-460FF26A2225}" srcId="{CB1629F5-4A04-4F96-ADB6-3280472A3F77}" destId="{4A7227BF-A2CC-470E-9512-3D62A49E792A}" srcOrd="1" destOrd="0" parTransId="{F153A57D-4C3D-4B90-A17B-255AAB2479C8}" sibTransId="{9D23796A-399E-48D6-81AC-64D3DD84E2D3}"/>
    <dgm:cxn modelId="{95AAD53B-E5AD-45A7-92A4-78C051E649C8}" type="presOf" srcId="{D78C6C3A-7D2A-4896-AE4E-65FC9AB88192}" destId="{FC36C1A7-CCB1-46D8-AFE2-DC5D4F84CAC6}" srcOrd="0" destOrd="0" presId="urn:microsoft.com/office/officeart/2005/8/layout/hProcess11"/>
    <dgm:cxn modelId="{D0882C64-276E-4EA7-BF99-8F1CCE5E8ED1}" srcId="{CB1629F5-4A04-4F96-ADB6-3280472A3F77}" destId="{D78C6C3A-7D2A-4896-AE4E-65FC9AB88192}" srcOrd="0" destOrd="0" parTransId="{E2AF4985-61D1-40B6-8F8B-B7571D8EA1B3}" sibTransId="{033E99D8-2421-4800-B8CE-E071E3E1FB8E}"/>
    <dgm:cxn modelId="{B6D60568-9C21-4B61-9520-2156EE75878E}" type="presOf" srcId="{4A7227BF-A2CC-470E-9512-3D62A49E792A}" destId="{2A6D73E0-0FEB-457E-8399-79241F7ADC67}" srcOrd="0" destOrd="0" presId="urn:microsoft.com/office/officeart/2005/8/layout/hProcess11"/>
    <dgm:cxn modelId="{A94E1470-EEF8-479A-9232-68858576A0A1}" srcId="{CB1629F5-4A04-4F96-ADB6-3280472A3F77}" destId="{B501B192-FAAE-4D49-B1A5-EBA33FCDD36A}" srcOrd="3" destOrd="0" parTransId="{D6FDD3E2-48E2-4F31-8A8A-55F09E5443BD}" sibTransId="{48ACE94A-851B-469A-A623-427D61891F53}"/>
    <dgm:cxn modelId="{AF74B88C-0475-4DBE-96C2-91D6EF541592}" type="presOf" srcId="{CB1629F5-4A04-4F96-ADB6-3280472A3F77}" destId="{2E34E6C5-BE4B-4AD9-885D-84FA8312F241}" srcOrd="0" destOrd="0" presId="urn:microsoft.com/office/officeart/2005/8/layout/hProcess11"/>
    <dgm:cxn modelId="{102F9BD4-65ED-4B7F-AC63-B0A4DC0E8006}" type="presOf" srcId="{7BD1C34A-3CBD-46F0-8A81-3505B30109DF}" destId="{5451F32D-62A1-4473-B463-5F60DF6466A8}" srcOrd="0" destOrd="0" presId="urn:microsoft.com/office/officeart/2005/8/layout/hProcess11"/>
    <dgm:cxn modelId="{DFDB53F5-7353-42AE-9389-8AA2FFCC8E61}" type="presOf" srcId="{B501B192-FAAE-4D49-B1A5-EBA33FCDD36A}" destId="{48F15F9A-3EE2-489A-9F43-1B82930B45D5}" srcOrd="0" destOrd="0" presId="urn:microsoft.com/office/officeart/2005/8/layout/hProcess11"/>
    <dgm:cxn modelId="{F8CCA1B0-ECF4-400A-B8A7-9525D72E9482}" type="presParOf" srcId="{2E34E6C5-BE4B-4AD9-885D-84FA8312F241}" destId="{D2ED6E07-EB9B-4698-A3B8-879699D7C06C}" srcOrd="0" destOrd="0" presId="urn:microsoft.com/office/officeart/2005/8/layout/hProcess11"/>
    <dgm:cxn modelId="{396F7BB4-8C8F-42A2-BB6D-3C9A7DE4DF9E}" type="presParOf" srcId="{2E34E6C5-BE4B-4AD9-885D-84FA8312F241}" destId="{03F97DF6-15F7-4140-99AE-F4ECE1A94DBF}" srcOrd="1" destOrd="0" presId="urn:microsoft.com/office/officeart/2005/8/layout/hProcess11"/>
    <dgm:cxn modelId="{57B8D50D-7A96-4EA8-A536-CEB5967F0B8C}" type="presParOf" srcId="{03F97DF6-15F7-4140-99AE-F4ECE1A94DBF}" destId="{208C4F37-CA4E-4EBC-A602-D0945FDE0A6D}" srcOrd="0" destOrd="0" presId="urn:microsoft.com/office/officeart/2005/8/layout/hProcess11"/>
    <dgm:cxn modelId="{76FA6344-5895-414E-ABC3-DA761A5676BF}" type="presParOf" srcId="{208C4F37-CA4E-4EBC-A602-D0945FDE0A6D}" destId="{FC36C1A7-CCB1-46D8-AFE2-DC5D4F84CAC6}" srcOrd="0" destOrd="0" presId="urn:microsoft.com/office/officeart/2005/8/layout/hProcess11"/>
    <dgm:cxn modelId="{8F242F94-02DB-40BC-827A-314D0621EF82}" type="presParOf" srcId="{208C4F37-CA4E-4EBC-A602-D0945FDE0A6D}" destId="{F3A1991E-10DF-4660-82F2-BC2AFA78A5B6}" srcOrd="1" destOrd="0" presId="urn:microsoft.com/office/officeart/2005/8/layout/hProcess11"/>
    <dgm:cxn modelId="{039D669C-4674-4F2E-B5BB-224A67C4ECD8}" type="presParOf" srcId="{208C4F37-CA4E-4EBC-A602-D0945FDE0A6D}" destId="{0535C38C-D13A-4DA3-87DC-DF017914B4EA}" srcOrd="2" destOrd="0" presId="urn:microsoft.com/office/officeart/2005/8/layout/hProcess11"/>
    <dgm:cxn modelId="{9257DE4F-6EDE-4BFF-B308-54F72B34C019}" type="presParOf" srcId="{03F97DF6-15F7-4140-99AE-F4ECE1A94DBF}" destId="{CAA8C858-11E6-4663-8836-6067DA43A758}" srcOrd="1" destOrd="0" presId="urn:microsoft.com/office/officeart/2005/8/layout/hProcess11"/>
    <dgm:cxn modelId="{764428F2-C236-4252-A2AD-5074D06BABDA}" type="presParOf" srcId="{03F97DF6-15F7-4140-99AE-F4ECE1A94DBF}" destId="{1E2FA7A1-73FD-40F8-BBE3-1CD98407F86D}" srcOrd="2" destOrd="0" presId="urn:microsoft.com/office/officeart/2005/8/layout/hProcess11"/>
    <dgm:cxn modelId="{8CFB6B14-9D56-48B1-A145-80BEFDC628A0}" type="presParOf" srcId="{1E2FA7A1-73FD-40F8-BBE3-1CD98407F86D}" destId="{2A6D73E0-0FEB-457E-8399-79241F7ADC67}" srcOrd="0" destOrd="0" presId="urn:microsoft.com/office/officeart/2005/8/layout/hProcess11"/>
    <dgm:cxn modelId="{D372BC17-76FF-432D-AEFF-9FBF3D9A518D}" type="presParOf" srcId="{1E2FA7A1-73FD-40F8-BBE3-1CD98407F86D}" destId="{2A72A256-EEE3-469B-BA77-9EBB169FB0D4}" srcOrd="1" destOrd="0" presId="urn:microsoft.com/office/officeart/2005/8/layout/hProcess11"/>
    <dgm:cxn modelId="{FE23DD37-9C51-4608-A8EF-C164404242A5}" type="presParOf" srcId="{1E2FA7A1-73FD-40F8-BBE3-1CD98407F86D}" destId="{881D91CF-0137-4919-849D-D2D495B89D92}" srcOrd="2" destOrd="0" presId="urn:microsoft.com/office/officeart/2005/8/layout/hProcess11"/>
    <dgm:cxn modelId="{D5193688-5859-4A2F-A8E2-BBCEA9B7EEA8}" type="presParOf" srcId="{03F97DF6-15F7-4140-99AE-F4ECE1A94DBF}" destId="{8C621F3B-D3B6-4422-81CD-6C60A2396674}" srcOrd="3" destOrd="0" presId="urn:microsoft.com/office/officeart/2005/8/layout/hProcess11"/>
    <dgm:cxn modelId="{04E362D6-EB7B-4F8B-9536-2AEA6A0714D1}" type="presParOf" srcId="{03F97DF6-15F7-4140-99AE-F4ECE1A94DBF}" destId="{E0EB19C0-54C8-4646-97DB-DF0E2B6B024C}" srcOrd="4" destOrd="0" presId="urn:microsoft.com/office/officeart/2005/8/layout/hProcess11"/>
    <dgm:cxn modelId="{45236DAA-B566-4191-82E1-F0FBEFC29CBD}" type="presParOf" srcId="{E0EB19C0-54C8-4646-97DB-DF0E2B6B024C}" destId="{5451F32D-62A1-4473-B463-5F60DF6466A8}" srcOrd="0" destOrd="0" presId="urn:microsoft.com/office/officeart/2005/8/layout/hProcess11"/>
    <dgm:cxn modelId="{5A3AC04F-49B3-4E61-9D1E-ACF91E46FE7D}" type="presParOf" srcId="{E0EB19C0-54C8-4646-97DB-DF0E2B6B024C}" destId="{D811EB84-740A-4491-A082-0A38F2BD611F}" srcOrd="1" destOrd="0" presId="urn:microsoft.com/office/officeart/2005/8/layout/hProcess11"/>
    <dgm:cxn modelId="{586029FE-386D-4ED9-8F57-6B0A53932686}" type="presParOf" srcId="{E0EB19C0-54C8-4646-97DB-DF0E2B6B024C}" destId="{CD9B51F9-9DA5-402A-A235-5BF1F989BC3B}" srcOrd="2" destOrd="0" presId="urn:microsoft.com/office/officeart/2005/8/layout/hProcess11"/>
    <dgm:cxn modelId="{5D75A3C6-3A17-4AF7-9ABF-BEC442076D56}" type="presParOf" srcId="{03F97DF6-15F7-4140-99AE-F4ECE1A94DBF}" destId="{C01D5732-18DE-4884-8DEC-37591E129453}" srcOrd="5" destOrd="0" presId="urn:microsoft.com/office/officeart/2005/8/layout/hProcess11"/>
    <dgm:cxn modelId="{5CE7F46F-4846-4BB3-A9B4-58030976F192}" type="presParOf" srcId="{03F97DF6-15F7-4140-99AE-F4ECE1A94DBF}" destId="{57F6FC52-78A8-4CB5-9990-5323E6E52016}" srcOrd="6" destOrd="0" presId="urn:microsoft.com/office/officeart/2005/8/layout/hProcess11"/>
    <dgm:cxn modelId="{C895D502-0DDB-4A75-BD73-DBA5F656AAFB}" type="presParOf" srcId="{57F6FC52-78A8-4CB5-9990-5323E6E52016}" destId="{48F15F9A-3EE2-489A-9F43-1B82930B45D5}" srcOrd="0" destOrd="0" presId="urn:microsoft.com/office/officeart/2005/8/layout/hProcess11"/>
    <dgm:cxn modelId="{B5859CAA-A4EA-41AA-8890-8BA8C3AB3C92}" type="presParOf" srcId="{57F6FC52-78A8-4CB5-9990-5323E6E52016}" destId="{40FA12DB-D680-48F5-9BBB-2311246FC6BD}" srcOrd="1" destOrd="0" presId="urn:microsoft.com/office/officeart/2005/8/layout/hProcess11"/>
    <dgm:cxn modelId="{9F5DC8A9-E091-40B9-BDC4-908673AD71E6}" type="presParOf" srcId="{57F6FC52-78A8-4CB5-9990-5323E6E52016}" destId="{8FD0A78A-5603-440E-98D4-D6AC1D1AFE3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3F4F7-0806-4772-A0EF-20E768F8142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36F774-945B-4494-A78C-B832E237E34F}">
      <dgm:prSet/>
      <dgm:spPr/>
      <dgm:t>
        <a:bodyPr/>
        <a:lstStyle/>
        <a:p>
          <a:pPr>
            <a:defRPr b="1"/>
          </a:pPr>
          <a:r>
            <a:rPr lang="en-US" b="1" dirty="0"/>
            <a:t>Ubiquity of RF Signals</a:t>
          </a:r>
          <a:endParaRPr lang="en-US" dirty="0"/>
        </a:p>
      </dgm:t>
    </dgm:pt>
    <dgm:pt modelId="{0B7EC5E6-8712-4821-8CFF-C34AE56EE218}" type="parTrans" cxnId="{3C6E9BA7-BED6-4CD6-B21F-01097B502221}">
      <dgm:prSet/>
      <dgm:spPr/>
      <dgm:t>
        <a:bodyPr/>
        <a:lstStyle/>
        <a:p>
          <a:endParaRPr lang="en-US"/>
        </a:p>
      </dgm:t>
    </dgm:pt>
    <dgm:pt modelId="{C52066B1-DE4C-44A6-82F4-261CD5DCB212}" type="sibTrans" cxnId="{3C6E9BA7-BED6-4CD6-B21F-01097B502221}">
      <dgm:prSet/>
      <dgm:spPr/>
      <dgm:t>
        <a:bodyPr/>
        <a:lstStyle/>
        <a:p>
          <a:endParaRPr lang="en-US"/>
        </a:p>
      </dgm:t>
    </dgm:pt>
    <dgm:pt modelId="{2317D2CF-0DB4-4BCB-BDBF-C2479A3AD40A}">
      <dgm:prSet/>
      <dgm:spPr/>
      <dgm:t>
        <a:bodyPr/>
        <a:lstStyle/>
        <a:p>
          <a:r>
            <a:rPr lang="en-US" dirty="0"/>
            <a:t>Radio waves are omnipresent in today’s environment.</a:t>
          </a:r>
        </a:p>
      </dgm:t>
    </dgm:pt>
    <dgm:pt modelId="{69F2F362-03EB-4F66-8970-66C483DC5A33}" type="parTrans" cxnId="{A0821D1F-230E-47E7-818A-726EEB8B0F6A}">
      <dgm:prSet/>
      <dgm:spPr/>
      <dgm:t>
        <a:bodyPr/>
        <a:lstStyle/>
        <a:p>
          <a:endParaRPr lang="en-US"/>
        </a:p>
      </dgm:t>
    </dgm:pt>
    <dgm:pt modelId="{5A292646-D1C3-4E0D-8E3A-B0651319F8A8}" type="sibTrans" cxnId="{A0821D1F-230E-47E7-818A-726EEB8B0F6A}">
      <dgm:prSet/>
      <dgm:spPr/>
      <dgm:t>
        <a:bodyPr/>
        <a:lstStyle/>
        <a:p>
          <a:endParaRPr lang="en-US"/>
        </a:p>
      </dgm:t>
    </dgm:pt>
    <dgm:pt modelId="{C2F0C11C-FEBC-4792-8ACD-D95BD8349E38}">
      <dgm:prSet/>
      <dgm:spPr/>
      <dgm:t>
        <a:bodyPr/>
        <a:lstStyle/>
        <a:p>
          <a:r>
            <a:rPr lang="en-US" dirty="0"/>
            <a:t>Their constant presence makes them a reliable source for energy harvesting.</a:t>
          </a:r>
        </a:p>
      </dgm:t>
    </dgm:pt>
    <dgm:pt modelId="{CFB1A354-7120-44A7-AD5B-F992EB4B17DF}" type="parTrans" cxnId="{CB71B9D5-FA2D-4F45-B89E-DEC137788FAA}">
      <dgm:prSet/>
      <dgm:spPr/>
      <dgm:t>
        <a:bodyPr/>
        <a:lstStyle/>
        <a:p>
          <a:endParaRPr lang="en-US"/>
        </a:p>
      </dgm:t>
    </dgm:pt>
    <dgm:pt modelId="{CC8237D6-A0A1-48F3-8D44-BC4809045BC9}" type="sibTrans" cxnId="{CB71B9D5-FA2D-4F45-B89E-DEC137788FAA}">
      <dgm:prSet/>
      <dgm:spPr/>
      <dgm:t>
        <a:bodyPr/>
        <a:lstStyle/>
        <a:p>
          <a:endParaRPr lang="en-US"/>
        </a:p>
      </dgm:t>
    </dgm:pt>
    <dgm:pt modelId="{39C101E7-F2B1-4202-8BAA-1E40E6D81935}">
      <dgm:prSet/>
      <dgm:spPr/>
      <dgm:t>
        <a:bodyPr/>
        <a:lstStyle/>
        <a:p>
          <a:pPr>
            <a:defRPr b="1"/>
          </a:pPr>
          <a:r>
            <a:rPr lang="en-US" b="1" dirty="0"/>
            <a:t>Perfect Match for IoT Requirements</a:t>
          </a:r>
          <a:endParaRPr lang="en-US" dirty="0"/>
        </a:p>
      </dgm:t>
    </dgm:pt>
    <dgm:pt modelId="{88B3AE38-61ED-4861-8A0F-7403432C6888}" type="parTrans" cxnId="{2B864E8B-1369-4AE1-822D-90DEECFCFCB0}">
      <dgm:prSet/>
      <dgm:spPr/>
      <dgm:t>
        <a:bodyPr/>
        <a:lstStyle/>
        <a:p>
          <a:endParaRPr lang="en-US"/>
        </a:p>
      </dgm:t>
    </dgm:pt>
    <dgm:pt modelId="{B9445A03-2063-41CF-949A-282C4A170694}" type="sibTrans" cxnId="{2B864E8B-1369-4AE1-822D-90DEECFCFCB0}">
      <dgm:prSet/>
      <dgm:spPr/>
      <dgm:t>
        <a:bodyPr/>
        <a:lstStyle/>
        <a:p>
          <a:endParaRPr lang="en-US"/>
        </a:p>
      </dgm:t>
    </dgm:pt>
    <dgm:pt modelId="{EDA30FF2-E5F8-4E47-A80D-3E0F407E3AB5}">
      <dgm:prSet/>
      <dgm:spPr/>
      <dgm:t>
        <a:bodyPr/>
        <a:lstStyle/>
        <a:p>
          <a:r>
            <a:rPr lang="en-US" dirty="0"/>
            <a:t>Ideal for </a:t>
          </a:r>
          <a:r>
            <a:rPr lang="en-US" b="0" dirty="0"/>
            <a:t>small-scale</a:t>
          </a:r>
          <a:r>
            <a:rPr lang="en-US" b="1" dirty="0"/>
            <a:t> </a:t>
          </a:r>
          <a:r>
            <a:rPr lang="en-US" b="0" dirty="0"/>
            <a:t>(micro/nano-sized)</a:t>
          </a:r>
          <a:r>
            <a:rPr lang="en-US" dirty="0"/>
            <a:t> IoT devices.</a:t>
          </a:r>
        </a:p>
      </dgm:t>
    </dgm:pt>
    <dgm:pt modelId="{3DEE4C08-D3DF-4577-BCF1-A956B3D50DBE}" type="parTrans" cxnId="{A4C10C22-2288-4387-AD60-FDE840018620}">
      <dgm:prSet/>
      <dgm:spPr/>
      <dgm:t>
        <a:bodyPr/>
        <a:lstStyle/>
        <a:p>
          <a:endParaRPr lang="en-US"/>
        </a:p>
      </dgm:t>
    </dgm:pt>
    <dgm:pt modelId="{F4737D94-7D27-4338-9725-8D8D99F93439}" type="sibTrans" cxnId="{A4C10C22-2288-4387-AD60-FDE840018620}">
      <dgm:prSet/>
      <dgm:spPr/>
      <dgm:t>
        <a:bodyPr/>
        <a:lstStyle/>
        <a:p>
          <a:endParaRPr lang="en-US"/>
        </a:p>
      </dgm:t>
    </dgm:pt>
    <dgm:pt modelId="{572391CB-59F1-4D2C-A987-22857222A83C}">
      <dgm:prSet/>
      <dgm:spPr/>
      <dgm:t>
        <a:bodyPr/>
        <a:lstStyle/>
        <a:p>
          <a:r>
            <a:rPr lang="en-US" dirty="0"/>
            <a:t>Suitable for </a:t>
          </a:r>
          <a:r>
            <a:rPr lang="en-US" b="0" dirty="0"/>
            <a:t>remote or harsh environments</a:t>
          </a:r>
          <a:r>
            <a:rPr lang="en-US" dirty="0"/>
            <a:t> where maintenance is difficult.</a:t>
          </a:r>
        </a:p>
      </dgm:t>
    </dgm:pt>
    <dgm:pt modelId="{487DD618-B67D-49BC-8B0E-46ED814E4EB6}" type="parTrans" cxnId="{AD96C6CE-78A1-4148-A58B-CC8EDBD9B8AD}">
      <dgm:prSet/>
      <dgm:spPr/>
      <dgm:t>
        <a:bodyPr/>
        <a:lstStyle/>
        <a:p>
          <a:endParaRPr lang="en-US"/>
        </a:p>
      </dgm:t>
    </dgm:pt>
    <dgm:pt modelId="{2D974ABB-4A6D-45A1-90EE-727B8B1F135D}" type="sibTrans" cxnId="{AD96C6CE-78A1-4148-A58B-CC8EDBD9B8AD}">
      <dgm:prSet/>
      <dgm:spPr/>
      <dgm:t>
        <a:bodyPr/>
        <a:lstStyle/>
        <a:p>
          <a:endParaRPr lang="en-US"/>
        </a:p>
      </dgm:t>
    </dgm:pt>
    <dgm:pt modelId="{03133176-2B38-498E-AC9E-25C125A39B5D}">
      <dgm:prSet/>
      <dgm:spPr/>
      <dgm:t>
        <a:bodyPr/>
        <a:lstStyle/>
        <a:p>
          <a:r>
            <a:rPr lang="en-US" dirty="0"/>
            <a:t>Useful in embedded systems like </a:t>
          </a:r>
          <a:r>
            <a:rPr lang="en-US" b="0" dirty="0"/>
            <a:t>health monitors</a:t>
          </a:r>
          <a:r>
            <a:rPr lang="en-US" dirty="0"/>
            <a:t> and </a:t>
          </a:r>
          <a:r>
            <a:rPr lang="en-US" b="0" dirty="0"/>
            <a:t>industrial sensors</a:t>
          </a:r>
          <a:r>
            <a:rPr lang="en-US" dirty="0"/>
            <a:t>, where battery access is restricted.</a:t>
          </a:r>
        </a:p>
      </dgm:t>
    </dgm:pt>
    <dgm:pt modelId="{C958AEB9-F5EA-4D1A-8995-59ECADB611D9}" type="parTrans" cxnId="{A4003F5E-0183-4A39-A1F0-E96EF7019878}">
      <dgm:prSet/>
      <dgm:spPr/>
      <dgm:t>
        <a:bodyPr/>
        <a:lstStyle/>
        <a:p>
          <a:endParaRPr lang="en-US"/>
        </a:p>
      </dgm:t>
    </dgm:pt>
    <dgm:pt modelId="{95712118-F6C4-484C-98F9-FF5D82A77C72}" type="sibTrans" cxnId="{A4003F5E-0183-4A39-A1F0-E96EF7019878}">
      <dgm:prSet/>
      <dgm:spPr/>
      <dgm:t>
        <a:bodyPr/>
        <a:lstStyle/>
        <a:p>
          <a:endParaRPr lang="en-US"/>
        </a:p>
      </dgm:t>
    </dgm:pt>
    <dgm:pt modelId="{E4D90D34-BA62-46BE-B4BC-5AACAF92BFAF}">
      <dgm:prSet/>
      <dgm:spPr/>
      <dgm:t>
        <a:bodyPr/>
        <a:lstStyle/>
        <a:p>
          <a:pPr>
            <a:defRPr b="1"/>
          </a:pPr>
          <a:r>
            <a:rPr lang="en-US" b="1" dirty="0"/>
            <a:t>Advantages Over Battery Power</a:t>
          </a:r>
          <a:endParaRPr lang="en-US" dirty="0"/>
        </a:p>
      </dgm:t>
    </dgm:pt>
    <dgm:pt modelId="{1B78EB74-EF47-4C15-B000-7F271501D9EE}" type="parTrans" cxnId="{0F2876C1-C17F-4EFB-A0A3-65AE7DCA7AFC}">
      <dgm:prSet/>
      <dgm:spPr/>
      <dgm:t>
        <a:bodyPr/>
        <a:lstStyle/>
        <a:p>
          <a:endParaRPr lang="en-US"/>
        </a:p>
      </dgm:t>
    </dgm:pt>
    <dgm:pt modelId="{52BA7A95-BB88-4ECF-A578-FF7B7655B0F1}" type="sibTrans" cxnId="{0F2876C1-C17F-4EFB-A0A3-65AE7DCA7AFC}">
      <dgm:prSet/>
      <dgm:spPr/>
      <dgm:t>
        <a:bodyPr/>
        <a:lstStyle/>
        <a:p>
          <a:endParaRPr lang="en-US"/>
        </a:p>
      </dgm:t>
    </dgm:pt>
    <dgm:pt modelId="{FBBFB512-FD7F-400F-83C9-12A97475ADD5}">
      <dgm:prSet/>
      <dgm:spPr/>
      <dgm:t>
        <a:bodyPr/>
        <a:lstStyle/>
        <a:p>
          <a:r>
            <a:rPr lang="en-US" dirty="0"/>
            <a:t>RF energy is</a:t>
          </a:r>
          <a:r>
            <a:rPr lang="en-US" b="0" dirty="0"/>
            <a:t> essentially free</a:t>
          </a:r>
          <a:r>
            <a:rPr lang="en-US" dirty="0"/>
            <a:t> once infrastructure exists.</a:t>
          </a:r>
        </a:p>
      </dgm:t>
    </dgm:pt>
    <dgm:pt modelId="{73F2097D-2A7E-4E5F-BF20-BBEEE50EDBBC}" type="parTrans" cxnId="{03F0ABB5-7918-48D2-BA6A-8805EC2550B6}">
      <dgm:prSet/>
      <dgm:spPr/>
      <dgm:t>
        <a:bodyPr/>
        <a:lstStyle/>
        <a:p>
          <a:endParaRPr lang="en-US"/>
        </a:p>
      </dgm:t>
    </dgm:pt>
    <dgm:pt modelId="{2BD3A3B4-470C-4C41-92F1-00742D6952E0}" type="sibTrans" cxnId="{03F0ABB5-7918-48D2-BA6A-8805EC2550B6}">
      <dgm:prSet/>
      <dgm:spPr/>
      <dgm:t>
        <a:bodyPr/>
        <a:lstStyle/>
        <a:p>
          <a:endParaRPr lang="en-US"/>
        </a:p>
      </dgm:t>
    </dgm:pt>
    <dgm:pt modelId="{4771F3D5-3122-4FE9-A854-314B9C0694D8}">
      <dgm:prSet/>
      <dgm:spPr/>
      <dgm:t>
        <a:bodyPr/>
        <a:lstStyle/>
        <a:p>
          <a:r>
            <a:rPr lang="en-US" dirty="0"/>
            <a:t>Batteries have</a:t>
          </a:r>
          <a:r>
            <a:rPr lang="en-US" b="0" dirty="0"/>
            <a:t> high lifetime costs</a:t>
          </a:r>
          <a:r>
            <a:rPr lang="en-US" dirty="0"/>
            <a:t> due to recharging, replacement, and labor.</a:t>
          </a:r>
        </a:p>
      </dgm:t>
    </dgm:pt>
    <dgm:pt modelId="{3D0D80B0-CCBA-41B6-85A0-7FEA820AFF8F}" type="parTrans" cxnId="{9E5E9D2C-EDDA-45E6-8B08-71CE48BF9DA6}">
      <dgm:prSet/>
      <dgm:spPr/>
      <dgm:t>
        <a:bodyPr/>
        <a:lstStyle/>
        <a:p>
          <a:endParaRPr lang="en-US"/>
        </a:p>
      </dgm:t>
    </dgm:pt>
    <dgm:pt modelId="{43F3656B-5DEA-4B71-BEEB-4D59F660E47E}" type="sibTrans" cxnId="{9E5E9D2C-EDDA-45E6-8B08-71CE48BF9DA6}">
      <dgm:prSet/>
      <dgm:spPr/>
      <dgm:t>
        <a:bodyPr/>
        <a:lstStyle/>
        <a:p>
          <a:endParaRPr lang="en-US"/>
        </a:p>
      </dgm:t>
    </dgm:pt>
    <dgm:pt modelId="{5461B5AF-C821-46AD-91A2-E074560C94F0}">
      <dgm:prSet/>
      <dgm:spPr/>
      <dgm:t>
        <a:bodyPr/>
        <a:lstStyle/>
        <a:p>
          <a:r>
            <a:rPr lang="en-US" dirty="0"/>
            <a:t>Not economically feasible to manage batteries in large-scale IoT deployments.</a:t>
          </a:r>
        </a:p>
      </dgm:t>
    </dgm:pt>
    <dgm:pt modelId="{B6BC60FD-F7CE-4D85-AAB9-CB17D5BD94CC}" type="parTrans" cxnId="{A8AD7747-4FDB-4F16-9C5C-A45FDA45B5F0}">
      <dgm:prSet/>
      <dgm:spPr/>
      <dgm:t>
        <a:bodyPr/>
        <a:lstStyle/>
        <a:p>
          <a:endParaRPr lang="en-US"/>
        </a:p>
      </dgm:t>
    </dgm:pt>
    <dgm:pt modelId="{744678F8-140F-4D8F-8B01-69A0FCB64952}" type="sibTrans" cxnId="{A8AD7747-4FDB-4F16-9C5C-A45FDA45B5F0}">
      <dgm:prSet/>
      <dgm:spPr/>
      <dgm:t>
        <a:bodyPr/>
        <a:lstStyle/>
        <a:p>
          <a:endParaRPr lang="en-US"/>
        </a:p>
      </dgm:t>
    </dgm:pt>
    <dgm:pt modelId="{877FDD52-8FF6-4E7A-90C0-C999422F6DBF}">
      <dgm:prSet/>
      <dgm:spPr/>
      <dgm:t>
        <a:bodyPr/>
        <a:lstStyle/>
        <a:p>
          <a:pPr>
            <a:defRPr b="1"/>
          </a:pPr>
          <a:r>
            <a:rPr lang="en-US" b="1" dirty="0"/>
            <a:t>Cost-Effective and Self-Sustaining</a:t>
          </a:r>
          <a:endParaRPr lang="en-US" dirty="0"/>
        </a:p>
      </dgm:t>
    </dgm:pt>
    <dgm:pt modelId="{029E46B7-D9C6-4FB2-901F-BC2A28DE7FB1}" type="parTrans" cxnId="{EB4B6F1F-7153-4141-BDDD-923080B1C3AD}">
      <dgm:prSet/>
      <dgm:spPr/>
      <dgm:t>
        <a:bodyPr/>
        <a:lstStyle/>
        <a:p>
          <a:endParaRPr lang="en-US"/>
        </a:p>
      </dgm:t>
    </dgm:pt>
    <dgm:pt modelId="{78F5E846-FE1C-45FF-878B-C03DC67AE95D}" type="sibTrans" cxnId="{EB4B6F1F-7153-4141-BDDD-923080B1C3AD}">
      <dgm:prSet/>
      <dgm:spPr/>
      <dgm:t>
        <a:bodyPr/>
        <a:lstStyle/>
        <a:p>
          <a:endParaRPr lang="en-US"/>
        </a:p>
      </dgm:t>
    </dgm:pt>
    <dgm:pt modelId="{123AAFCE-F638-405E-B71A-4F1D8C6F29FB}">
      <dgm:prSet/>
      <dgm:spPr/>
      <dgm:t>
        <a:bodyPr/>
        <a:lstStyle/>
        <a:p>
          <a:r>
            <a:rPr lang="en-US" dirty="0"/>
            <a:t>RF harvesting solutions are designed to be</a:t>
          </a:r>
          <a:r>
            <a:rPr lang="en-US" b="0" dirty="0"/>
            <a:t> low-maintenance.</a:t>
          </a:r>
        </a:p>
      </dgm:t>
    </dgm:pt>
    <dgm:pt modelId="{87011CAD-1AC1-4099-84C2-B349643CECD5}" type="parTrans" cxnId="{E79B3891-1DEF-4A2D-B5CF-E0CB2DE25E3D}">
      <dgm:prSet/>
      <dgm:spPr/>
      <dgm:t>
        <a:bodyPr/>
        <a:lstStyle/>
        <a:p>
          <a:endParaRPr lang="en-US"/>
        </a:p>
      </dgm:t>
    </dgm:pt>
    <dgm:pt modelId="{E340A093-64A8-4261-8B34-1A5360BA3EB5}" type="sibTrans" cxnId="{E79B3891-1DEF-4A2D-B5CF-E0CB2DE25E3D}">
      <dgm:prSet/>
      <dgm:spPr/>
      <dgm:t>
        <a:bodyPr/>
        <a:lstStyle/>
        <a:p>
          <a:endParaRPr lang="en-US"/>
        </a:p>
      </dgm:t>
    </dgm:pt>
    <dgm:pt modelId="{931D0E29-DD25-4FE2-B0CA-11323B0E44E0}">
      <dgm:prSet/>
      <dgm:spPr/>
      <dgm:t>
        <a:bodyPr/>
        <a:lstStyle/>
        <a:p>
          <a:r>
            <a:rPr lang="en-US" dirty="0"/>
            <a:t>Operate</a:t>
          </a:r>
          <a:r>
            <a:rPr lang="en-US" b="1" dirty="0"/>
            <a:t> r</a:t>
          </a:r>
          <a:r>
            <a:rPr lang="en-US" b="0" dirty="0"/>
            <a:t>eliably over many years</a:t>
          </a:r>
          <a:r>
            <a:rPr lang="en-US" dirty="0"/>
            <a:t>, often without any manual intervention.</a:t>
          </a:r>
        </a:p>
      </dgm:t>
    </dgm:pt>
    <dgm:pt modelId="{49E03553-1887-4461-9C95-37711B11CD7E}" type="parTrans" cxnId="{CD2A3F01-C76A-4525-BF4A-98034B5FAB96}">
      <dgm:prSet/>
      <dgm:spPr/>
      <dgm:t>
        <a:bodyPr/>
        <a:lstStyle/>
        <a:p>
          <a:endParaRPr lang="en-US"/>
        </a:p>
      </dgm:t>
    </dgm:pt>
    <dgm:pt modelId="{838F78B0-5DC5-4E6B-B61E-2FDF7E783625}" type="sibTrans" cxnId="{CD2A3F01-C76A-4525-BF4A-98034B5FAB96}">
      <dgm:prSet/>
      <dgm:spPr/>
      <dgm:t>
        <a:bodyPr/>
        <a:lstStyle/>
        <a:p>
          <a:endParaRPr lang="en-US"/>
        </a:p>
      </dgm:t>
    </dgm:pt>
    <dgm:pt modelId="{CBB071CF-9D87-4046-A9B7-1F8B36C0415B}">
      <dgm:prSet/>
      <dgm:spPr/>
      <dgm:t>
        <a:bodyPr/>
        <a:lstStyle/>
        <a:p>
          <a:r>
            <a:rPr lang="en-US" dirty="0"/>
            <a:t>Enhance the</a:t>
          </a:r>
          <a:r>
            <a:rPr lang="en-US" b="0" dirty="0"/>
            <a:t> long-term sustainability </a:t>
          </a:r>
          <a:r>
            <a:rPr lang="en-US" dirty="0"/>
            <a:t>of IoT networks.</a:t>
          </a:r>
        </a:p>
      </dgm:t>
    </dgm:pt>
    <dgm:pt modelId="{A984FFF0-981B-40AF-9801-5E9D6561DF1D}" type="parTrans" cxnId="{0E41D3E1-2728-4611-9AE9-808FCAEA4A35}">
      <dgm:prSet/>
      <dgm:spPr/>
      <dgm:t>
        <a:bodyPr/>
        <a:lstStyle/>
        <a:p>
          <a:endParaRPr lang="en-US"/>
        </a:p>
      </dgm:t>
    </dgm:pt>
    <dgm:pt modelId="{2BD8B635-448D-42E0-B1EA-E330F847944B}" type="sibTrans" cxnId="{0E41D3E1-2728-4611-9AE9-808FCAEA4A35}">
      <dgm:prSet/>
      <dgm:spPr/>
      <dgm:t>
        <a:bodyPr/>
        <a:lstStyle/>
        <a:p>
          <a:endParaRPr lang="en-US"/>
        </a:p>
      </dgm:t>
    </dgm:pt>
    <dgm:pt modelId="{880A71AC-94D5-4DF8-8FAC-E73B3D47A220}">
      <dgm:prSet/>
      <dgm:spPr/>
      <dgm:t>
        <a:bodyPr/>
        <a:lstStyle/>
        <a:p>
          <a:pPr>
            <a:defRPr b="1"/>
          </a:pPr>
          <a:r>
            <a:rPr lang="en-US" b="1" dirty="0"/>
            <a:t>Wide Frequency Range</a:t>
          </a:r>
          <a:endParaRPr lang="en-US" dirty="0"/>
        </a:p>
      </dgm:t>
    </dgm:pt>
    <dgm:pt modelId="{38BB16B2-DD73-4B5A-B431-C6D084AB448D}" type="parTrans" cxnId="{BE7547ED-5AFA-4F6D-A23C-904918F238DE}">
      <dgm:prSet/>
      <dgm:spPr/>
      <dgm:t>
        <a:bodyPr/>
        <a:lstStyle/>
        <a:p>
          <a:endParaRPr lang="en-US"/>
        </a:p>
      </dgm:t>
    </dgm:pt>
    <dgm:pt modelId="{C86E1C27-5745-4177-90B7-893B719367FB}" type="sibTrans" cxnId="{BE7547ED-5AFA-4F6D-A23C-904918F238DE}">
      <dgm:prSet/>
      <dgm:spPr/>
      <dgm:t>
        <a:bodyPr/>
        <a:lstStyle/>
        <a:p>
          <a:endParaRPr lang="en-US"/>
        </a:p>
      </dgm:t>
    </dgm:pt>
    <dgm:pt modelId="{3A191681-3D0C-4E7B-9213-1ABF185FC67B}">
      <dgm:prSet/>
      <dgm:spPr/>
      <dgm:t>
        <a:bodyPr/>
        <a:lstStyle/>
        <a:p>
          <a:r>
            <a:rPr lang="en-US" dirty="0"/>
            <a:t>Operates in the RF spectrum from</a:t>
          </a:r>
          <a:r>
            <a:rPr lang="en-US" b="0" dirty="0"/>
            <a:t> 9 </a:t>
          </a:r>
          <a:r>
            <a:rPr lang="en-US" b="0" dirty="0">
              <a:latin typeface="Neue Haas Grotesk Text Pro"/>
            </a:rPr>
            <a:t>kHz</a:t>
          </a:r>
          <a:r>
            <a:rPr lang="en-US" b="0" dirty="0"/>
            <a:t> to 300</a:t>
          </a:r>
          <a:r>
            <a:rPr lang="en-US" b="1" dirty="0"/>
            <a:t> </a:t>
          </a:r>
          <a:r>
            <a:rPr lang="en-US" b="0" dirty="0"/>
            <a:t>GHz</a:t>
          </a:r>
          <a:r>
            <a:rPr lang="en-US" dirty="0"/>
            <a:t>.</a:t>
          </a:r>
        </a:p>
      </dgm:t>
    </dgm:pt>
    <dgm:pt modelId="{457DA0E6-B045-4E7B-8509-7EEF38EAE589}" type="parTrans" cxnId="{93C6AA51-65B9-49BA-A112-25E6809EB868}">
      <dgm:prSet/>
      <dgm:spPr/>
      <dgm:t>
        <a:bodyPr/>
        <a:lstStyle/>
        <a:p>
          <a:endParaRPr lang="en-US"/>
        </a:p>
      </dgm:t>
    </dgm:pt>
    <dgm:pt modelId="{79636693-BDBA-42C9-9921-5B6A94C1FD97}" type="sibTrans" cxnId="{93C6AA51-65B9-49BA-A112-25E6809EB868}">
      <dgm:prSet/>
      <dgm:spPr/>
      <dgm:t>
        <a:bodyPr/>
        <a:lstStyle/>
        <a:p>
          <a:endParaRPr lang="en-US"/>
        </a:p>
      </dgm:t>
    </dgm:pt>
    <dgm:pt modelId="{19080498-A328-477D-BFA8-67F0FEE3CB68}">
      <dgm:prSet/>
      <dgm:spPr/>
      <dgm:t>
        <a:bodyPr/>
        <a:lstStyle/>
        <a:p>
          <a:r>
            <a:rPr lang="en-US" dirty="0"/>
            <a:t>Includes multiple usable bands for different applications.</a:t>
          </a:r>
        </a:p>
      </dgm:t>
    </dgm:pt>
    <dgm:pt modelId="{9B0239BE-E3B0-44C5-8CC9-1EF553750439}" type="parTrans" cxnId="{B14A92AF-84D2-492C-9A2E-E93AA7FB718D}">
      <dgm:prSet/>
      <dgm:spPr/>
      <dgm:t>
        <a:bodyPr/>
        <a:lstStyle/>
        <a:p>
          <a:endParaRPr lang="en-US"/>
        </a:p>
      </dgm:t>
    </dgm:pt>
    <dgm:pt modelId="{AF4A4D90-28C1-45B8-9EBA-D58BE8D9339A}" type="sibTrans" cxnId="{B14A92AF-84D2-492C-9A2E-E93AA7FB718D}">
      <dgm:prSet/>
      <dgm:spPr/>
      <dgm:t>
        <a:bodyPr/>
        <a:lstStyle/>
        <a:p>
          <a:endParaRPr lang="en-US"/>
        </a:p>
      </dgm:t>
    </dgm:pt>
    <dgm:pt modelId="{E993A5EF-2D0D-4ED7-A83B-807CFB96F94D}" type="pres">
      <dgm:prSet presAssocID="{3EB3F4F7-0806-4772-A0EF-20E768F81423}" presName="root" presStyleCnt="0">
        <dgm:presLayoutVars>
          <dgm:dir/>
          <dgm:resizeHandles val="exact"/>
        </dgm:presLayoutVars>
      </dgm:prSet>
      <dgm:spPr/>
    </dgm:pt>
    <dgm:pt modelId="{F6E09C36-0311-43B1-BFFA-9B9CC7E39655}" type="pres">
      <dgm:prSet presAssocID="{C336F774-945B-4494-A78C-B832E237E34F}" presName="compNode" presStyleCnt="0"/>
      <dgm:spPr/>
    </dgm:pt>
    <dgm:pt modelId="{B2CA9FC1-D1DD-4C0C-9143-AB246E7EA416}" type="pres">
      <dgm:prSet presAssocID="{C336F774-945B-4494-A78C-B832E237E34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dish"/>
        </a:ext>
      </dgm:extLst>
    </dgm:pt>
    <dgm:pt modelId="{E81A51FE-9D0F-466A-A6F5-63F08C3E624C}" type="pres">
      <dgm:prSet presAssocID="{C336F774-945B-4494-A78C-B832E237E34F}" presName="iconSpace" presStyleCnt="0"/>
      <dgm:spPr/>
    </dgm:pt>
    <dgm:pt modelId="{128516F2-16CF-4154-9BA5-5F95058A4ED6}" type="pres">
      <dgm:prSet presAssocID="{C336F774-945B-4494-A78C-B832E237E34F}" presName="parTx" presStyleLbl="revTx" presStyleIdx="0" presStyleCnt="10">
        <dgm:presLayoutVars>
          <dgm:chMax val="0"/>
          <dgm:chPref val="0"/>
        </dgm:presLayoutVars>
      </dgm:prSet>
      <dgm:spPr/>
    </dgm:pt>
    <dgm:pt modelId="{E443567F-34E9-481F-8CEF-3AEEFDC585F0}" type="pres">
      <dgm:prSet presAssocID="{C336F774-945B-4494-A78C-B832E237E34F}" presName="txSpace" presStyleCnt="0"/>
      <dgm:spPr/>
    </dgm:pt>
    <dgm:pt modelId="{69B3561E-11D5-4E7F-BF2A-46DCC64034E8}" type="pres">
      <dgm:prSet presAssocID="{C336F774-945B-4494-A78C-B832E237E34F}" presName="desTx" presStyleLbl="revTx" presStyleIdx="1" presStyleCnt="10">
        <dgm:presLayoutVars/>
      </dgm:prSet>
      <dgm:spPr/>
    </dgm:pt>
    <dgm:pt modelId="{DA9B7C47-E4BE-451C-90F1-96AF1ED2ADA2}" type="pres">
      <dgm:prSet presAssocID="{C52066B1-DE4C-44A6-82F4-261CD5DCB212}" presName="sibTrans" presStyleCnt="0"/>
      <dgm:spPr/>
    </dgm:pt>
    <dgm:pt modelId="{E4295024-6398-4AB2-9A64-4B03255F8A9F}" type="pres">
      <dgm:prSet presAssocID="{39C101E7-F2B1-4202-8BAA-1E40E6D81935}" presName="compNode" presStyleCnt="0"/>
      <dgm:spPr/>
    </dgm:pt>
    <dgm:pt modelId="{E6FA5D1B-5915-4138-BE95-2620A39DDB0F}" type="pres">
      <dgm:prSet presAssocID="{39C101E7-F2B1-4202-8BAA-1E40E6D8193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8E2C5CC-BA4E-4DF9-9319-AB1012802BA4}" type="pres">
      <dgm:prSet presAssocID="{39C101E7-F2B1-4202-8BAA-1E40E6D81935}" presName="iconSpace" presStyleCnt="0"/>
      <dgm:spPr/>
    </dgm:pt>
    <dgm:pt modelId="{CBEECCAF-E4CA-45C6-8C36-C5B42D9B562A}" type="pres">
      <dgm:prSet presAssocID="{39C101E7-F2B1-4202-8BAA-1E40E6D81935}" presName="parTx" presStyleLbl="revTx" presStyleIdx="2" presStyleCnt="10">
        <dgm:presLayoutVars>
          <dgm:chMax val="0"/>
          <dgm:chPref val="0"/>
        </dgm:presLayoutVars>
      </dgm:prSet>
      <dgm:spPr/>
    </dgm:pt>
    <dgm:pt modelId="{7B64E83B-7BA9-497F-B3AE-E9BE1EE6491D}" type="pres">
      <dgm:prSet presAssocID="{39C101E7-F2B1-4202-8BAA-1E40E6D81935}" presName="txSpace" presStyleCnt="0"/>
      <dgm:spPr/>
    </dgm:pt>
    <dgm:pt modelId="{85B00EC8-388F-4F9D-8376-9E825C7DDEBF}" type="pres">
      <dgm:prSet presAssocID="{39C101E7-F2B1-4202-8BAA-1E40E6D81935}" presName="desTx" presStyleLbl="revTx" presStyleIdx="3" presStyleCnt="10">
        <dgm:presLayoutVars/>
      </dgm:prSet>
      <dgm:spPr/>
    </dgm:pt>
    <dgm:pt modelId="{45FE0812-3D79-49E6-A053-37D15FF01F98}" type="pres">
      <dgm:prSet presAssocID="{B9445A03-2063-41CF-949A-282C4A170694}" presName="sibTrans" presStyleCnt="0"/>
      <dgm:spPr/>
    </dgm:pt>
    <dgm:pt modelId="{D401BAEB-1174-4CDA-88B0-9CD1529C6E3C}" type="pres">
      <dgm:prSet presAssocID="{E4D90D34-BA62-46BE-B4BC-5AACAF92BFAF}" presName="compNode" presStyleCnt="0"/>
      <dgm:spPr/>
    </dgm:pt>
    <dgm:pt modelId="{904CBA4E-6357-4355-A101-422558A58F4C}" type="pres">
      <dgm:prSet presAssocID="{E4D90D34-BA62-46BE-B4BC-5AACAF92BF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ttery Charging"/>
        </a:ext>
      </dgm:extLst>
    </dgm:pt>
    <dgm:pt modelId="{BB1E1E64-BEF2-4F8E-AF75-AE0E043D7F78}" type="pres">
      <dgm:prSet presAssocID="{E4D90D34-BA62-46BE-B4BC-5AACAF92BFAF}" presName="iconSpace" presStyleCnt="0"/>
      <dgm:spPr/>
    </dgm:pt>
    <dgm:pt modelId="{9373DFA5-886C-43E3-8858-D04F324C932B}" type="pres">
      <dgm:prSet presAssocID="{E4D90D34-BA62-46BE-B4BC-5AACAF92BFAF}" presName="parTx" presStyleLbl="revTx" presStyleIdx="4" presStyleCnt="10">
        <dgm:presLayoutVars>
          <dgm:chMax val="0"/>
          <dgm:chPref val="0"/>
        </dgm:presLayoutVars>
      </dgm:prSet>
      <dgm:spPr/>
    </dgm:pt>
    <dgm:pt modelId="{E3270B1C-09CD-478C-A3C7-6A2452974E61}" type="pres">
      <dgm:prSet presAssocID="{E4D90D34-BA62-46BE-B4BC-5AACAF92BFAF}" presName="txSpace" presStyleCnt="0"/>
      <dgm:spPr/>
    </dgm:pt>
    <dgm:pt modelId="{9726EADA-36BF-4AEF-AF1E-55CE9FF41030}" type="pres">
      <dgm:prSet presAssocID="{E4D90D34-BA62-46BE-B4BC-5AACAF92BFAF}" presName="desTx" presStyleLbl="revTx" presStyleIdx="5" presStyleCnt="10">
        <dgm:presLayoutVars/>
      </dgm:prSet>
      <dgm:spPr/>
    </dgm:pt>
    <dgm:pt modelId="{9B842B53-C0AB-4DB5-A454-436676A5C3B6}" type="pres">
      <dgm:prSet presAssocID="{52BA7A95-BB88-4ECF-A578-FF7B7655B0F1}" presName="sibTrans" presStyleCnt="0"/>
      <dgm:spPr/>
    </dgm:pt>
    <dgm:pt modelId="{2C211A34-7048-4646-8A56-4AE6ECBA5E2C}" type="pres">
      <dgm:prSet presAssocID="{877FDD52-8FF6-4E7A-90C0-C999422F6DBF}" presName="compNode" presStyleCnt="0"/>
      <dgm:spPr/>
    </dgm:pt>
    <dgm:pt modelId="{A00469CD-69F4-4467-BBB8-50B662ADB09B}" type="pres">
      <dgm:prSet presAssocID="{877FDD52-8FF6-4E7A-90C0-C999422F6D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BEB2EC43-264F-465D-8D5A-00696362D884}" type="pres">
      <dgm:prSet presAssocID="{877FDD52-8FF6-4E7A-90C0-C999422F6DBF}" presName="iconSpace" presStyleCnt="0"/>
      <dgm:spPr/>
    </dgm:pt>
    <dgm:pt modelId="{7AE165D2-13B3-45D0-890E-C9C8D71F8E5C}" type="pres">
      <dgm:prSet presAssocID="{877FDD52-8FF6-4E7A-90C0-C999422F6DBF}" presName="parTx" presStyleLbl="revTx" presStyleIdx="6" presStyleCnt="10">
        <dgm:presLayoutVars>
          <dgm:chMax val="0"/>
          <dgm:chPref val="0"/>
        </dgm:presLayoutVars>
      </dgm:prSet>
      <dgm:spPr/>
    </dgm:pt>
    <dgm:pt modelId="{48EE7D86-4E8E-43AC-A838-DAD8175BC00F}" type="pres">
      <dgm:prSet presAssocID="{877FDD52-8FF6-4E7A-90C0-C999422F6DBF}" presName="txSpace" presStyleCnt="0"/>
      <dgm:spPr/>
    </dgm:pt>
    <dgm:pt modelId="{2DA4F764-92F4-4467-B680-03B0A35F2984}" type="pres">
      <dgm:prSet presAssocID="{877FDD52-8FF6-4E7A-90C0-C999422F6DBF}" presName="desTx" presStyleLbl="revTx" presStyleIdx="7" presStyleCnt="10">
        <dgm:presLayoutVars/>
      </dgm:prSet>
      <dgm:spPr/>
    </dgm:pt>
    <dgm:pt modelId="{2EC1AE2B-A7B5-4F0A-B2F5-18E94D69854E}" type="pres">
      <dgm:prSet presAssocID="{78F5E846-FE1C-45FF-878B-C03DC67AE95D}" presName="sibTrans" presStyleCnt="0"/>
      <dgm:spPr/>
    </dgm:pt>
    <dgm:pt modelId="{F9C66079-A86A-4C23-8FAA-CE0164B7DDC9}" type="pres">
      <dgm:prSet presAssocID="{880A71AC-94D5-4DF8-8FAC-E73B3D47A220}" presName="compNode" presStyleCnt="0"/>
      <dgm:spPr/>
    </dgm:pt>
    <dgm:pt modelId="{8E327FA5-4E8F-4216-BD43-E555570A9DE0}" type="pres">
      <dgm:prSet presAssocID="{880A71AC-94D5-4DF8-8FAC-E73B3D47A22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a:ext>
      </dgm:extLst>
    </dgm:pt>
    <dgm:pt modelId="{0F8EF57A-EB46-4F54-BA59-910FC54F2BE5}" type="pres">
      <dgm:prSet presAssocID="{880A71AC-94D5-4DF8-8FAC-E73B3D47A220}" presName="iconSpace" presStyleCnt="0"/>
      <dgm:spPr/>
    </dgm:pt>
    <dgm:pt modelId="{68A3DE98-9C9A-4B3B-91BF-93FE94CDA030}" type="pres">
      <dgm:prSet presAssocID="{880A71AC-94D5-4DF8-8FAC-E73B3D47A220}" presName="parTx" presStyleLbl="revTx" presStyleIdx="8" presStyleCnt="10">
        <dgm:presLayoutVars>
          <dgm:chMax val="0"/>
          <dgm:chPref val="0"/>
        </dgm:presLayoutVars>
      </dgm:prSet>
      <dgm:spPr/>
    </dgm:pt>
    <dgm:pt modelId="{C087EC5E-BBC6-4C0B-877F-A4937AC57310}" type="pres">
      <dgm:prSet presAssocID="{880A71AC-94D5-4DF8-8FAC-E73B3D47A220}" presName="txSpace" presStyleCnt="0"/>
      <dgm:spPr/>
    </dgm:pt>
    <dgm:pt modelId="{FC0A8AD8-FD47-477D-A62B-DFD07319B297}" type="pres">
      <dgm:prSet presAssocID="{880A71AC-94D5-4DF8-8FAC-E73B3D47A220}" presName="desTx" presStyleLbl="revTx" presStyleIdx="9" presStyleCnt="10">
        <dgm:presLayoutVars/>
      </dgm:prSet>
      <dgm:spPr/>
    </dgm:pt>
  </dgm:ptLst>
  <dgm:cxnLst>
    <dgm:cxn modelId="{CD2A3F01-C76A-4525-BF4A-98034B5FAB96}" srcId="{877FDD52-8FF6-4E7A-90C0-C999422F6DBF}" destId="{931D0E29-DD25-4FE2-B0CA-11323B0E44E0}" srcOrd="1" destOrd="0" parTransId="{49E03553-1887-4461-9C95-37711B11CD7E}" sibTransId="{838F78B0-5DC5-4E6B-B61E-2FDF7E783625}"/>
    <dgm:cxn modelId="{423CFA0F-A84B-4627-9A8D-D33C4B793EA7}" type="presOf" srcId="{E4D90D34-BA62-46BE-B4BC-5AACAF92BFAF}" destId="{9373DFA5-886C-43E3-8858-D04F324C932B}" srcOrd="0" destOrd="0" presId="urn:microsoft.com/office/officeart/2018/5/layout/CenteredIconLabelDescriptionList"/>
    <dgm:cxn modelId="{A0821D1F-230E-47E7-818A-726EEB8B0F6A}" srcId="{C336F774-945B-4494-A78C-B832E237E34F}" destId="{2317D2CF-0DB4-4BCB-BDBF-C2479A3AD40A}" srcOrd="0" destOrd="0" parTransId="{69F2F362-03EB-4F66-8970-66C483DC5A33}" sibTransId="{5A292646-D1C3-4E0D-8E3A-B0651319F8A8}"/>
    <dgm:cxn modelId="{EB4B6F1F-7153-4141-BDDD-923080B1C3AD}" srcId="{3EB3F4F7-0806-4772-A0EF-20E768F81423}" destId="{877FDD52-8FF6-4E7A-90C0-C999422F6DBF}" srcOrd="3" destOrd="0" parTransId="{029E46B7-D9C6-4FB2-901F-BC2A28DE7FB1}" sibTransId="{78F5E846-FE1C-45FF-878B-C03DC67AE95D}"/>
    <dgm:cxn modelId="{A4C10C22-2288-4387-AD60-FDE840018620}" srcId="{39C101E7-F2B1-4202-8BAA-1E40E6D81935}" destId="{EDA30FF2-E5F8-4E47-A80D-3E0F407E3AB5}" srcOrd="0" destOrd="0" parTransId="{3DEE4C08-D3DF-4577-BCF1-A956B3D50DBE}" sibTransId="{F4737D94-7D27-4338-9725-8D8D99F93439}"/>
    <dgm:cxn modelId="{C667452B-3573-47D6-8533-CC6EB0E1718B}" type="presOf" srcId="{19080498-A328-477D-BFA8-67F0FEE3CB68}" destId="{FC0A8AD8-FD47-477D-A62B-DFD07319B297}" srcOrd="0" destOrd="1" presId="urn:microsoft.com/office/officeart/2018/5/layout/CenteredIconLabelDescriptionList"/>
    <dgm:cxn modelId="{9E5E9D2C-EDDA-45E6-8B08-71CE48BF9DA6}" srcId="{E4D90D34-BA62-46BE-B4BC-5AACAF92BFAF}" destId="{4771F3D5-3122-4FE9-A854-314B9C0694D8}" srcOrd="1" destOrd="0" parTransId="{3D0D80B0-CCBA-41B6-85A0-7FEA820AFF8F}" sibTransId="{43F3656B-5DEA-4B71-BEEB-4D59F660E47E}"/>
    <dgm:cxn modelId="{2F915F5B-23CE-4491-972F-3F2F4044724B}" type="presOf" srcId="{03133176-2B38-498E-AC9E-25C125A39B5D}" destId="{85B00EC8-388F-4F9D-8376-9E825C7DDEBF}" srcOrd="0" destOrd="2" presId="urn:microsoft.com/office/officeart/2018/5/layout/CenteredIconLabelDescriptionList"/>
    <dgm:cxn modelId="{A4003F5E-0183-4A39-A1F0-E96EF7019878}" srcId="{39C101E7-F2B1-4202-8BAA-1E40E6D81935}" destId="{03133176-2B38-498E-AC9E-25C125A39B5D}" srcOrd="2" destOrd="0" parTransId="{C958AEB9-F5EA-4D1A-8995-59ECADB611D9}" sibTransId="{95712118-F6C4-484C-98F9-FF5D82A77C72}"/>
    <dgm:cxn modelId="{B14A5E64-3111-4E6C-B8A9-5E67A719551B}" type="presOf" srcId="{4771F3D5-3122-4FE9-A854-314B9C0694D8}" destId="{9726EADA-36BF-4AEF-AF1E-55CE9FF41030}" srcOrd="0" destOrd="1" presId="urn:microsoft.com/office/officeart/2018/5/layout/CenteredIconLabelDescriptionList"/>
    <dgm:cxn modelId="{A8AD7747-4FDB-4F16-9C5C-A45FDA45B5F0}" srcId="{E4D90D34-BA62-46BE-B4BC-5AACAF92BFAF}" destId="{5461B5AF-C821-46AD-91A2-E074560C94F0}" srcOrd="2" destOrd="0" parTransId="{B6BC60FD-F7CE-4D85-AAB9-CB17D5BD94CC}" sibTransId="{744678F8-140F-4D8F-8B01-69A0FCB64952}"/>
    <dgm:cxn modelId="{8F5CC147-8F07-45FC-90B1-A78DD4FF70EB}" type="presOf" srcId="{5461B5AF-C821-46AD-91A2-E074560C94F0}" destId="{9726EADA-36BF-4AEF-AF1E-55CE9FF41030}" srcOrd="0" destOrd="2" presId="urn:microsoft.com/office/officeart/2018/5/layout/CenteredIconLabelDescriptionList"/>
    <dgm:cxn modelId="{2CC53E51-26D4-486B-B327-B6610E4E012B}" type="presOf" srcId="{880A71AC-94D5-4DF8-8FAC-E73B3D47A220}" destId="{68A3DE98-9C9A-4B3B-91BF-93FE94CDA030}" srcOrd="0" destOrd="0" presId="urn:microsoft.com/office/officeart/2018/5/layout/CenteredIconLabelDescriptionList"/>
    <dgm:cxn modelId="{93C6AA51-65B9-49BA-A112-25E6809EB868}" srcId="{880A71AC-94D5-4DF8-8FAC-E73B3D47A220}" destId="{3A191681-3D0C-4E7B-9213-1ABF185FC67B}" srcOrd="0" destOrd="0" parTransId="{457DA0E6-B045-4E7B-8509-7EEF38EAE589}" sibTransId="{79636693-BDBA-42C9-9921-5B6A94C1FD97}"/>
    <dgm:cxn modelId="{DC611C77-26BC-4DD6-99B1-A463BE5D4543}" type="presOf" srcId="{39C101E7-F2B1-4202-8BAA-1E40E6D81935}" destId="{CBEECCAF-E4CA-45C6-8C36-C5B42D9B562A}" srcOrd="0" destOrd="0" presId="urn:microsoft.com/office/officeart/2018/5/layout/CenteredIconLabelDescriptionList"/>
    <dgm:cxn modelId="{03191259-FC2A-4C7C-A5F1-2CB5570A3735}" type="presOf" srcId="{572391CB-59F1-4D2C-A987-22857222A83C}" destId="{85B00EC8-388F-4F9D-8376-9E825C7DDEBF}" srcOrd="0" destOrd="1" presId="urn:microsoft.com/office/officeart/2018/5/layout/CenteredIconLabelDescriptionList"/>
    <dgm:cxn modelId="{02611D7C-BB33-4D2A-A4FA-E616C4C5B2C1}" type="presOf" srcId="{EDA30FF2-E5F8-4E47-A80D-3E0F407E3AB5}" destId="{85B00EC8-388F-4F9D-8376-9E825C7DDEBF}" srcOrd="0" destOrd="0" presId="urn:microsoft.com/office/officeart/2018/5/layout/CenteredIconLabelDescriptionList"/>
    <dgm:cxn modelId="{2B864E8B-1369-4AE1-822D-90DEECFCFCB0}" srcId="{3EB3F4F7-0806-4772-A0EF-20E768F81423}" destId="{39C101E7-F2B1-4202-8BAA-1E40E6D81935}" srcOrd="1" destOrd="0" parTransId="{88B3AE38-61ED-4861-8A0F-7403432C6888}" sibTransId="{B9445A03-2063-41CF-949A-282C4A170694}"/>
    <dgm:cxn modelId="{E79B3891-1DEF-4A2D-B5CF-E0CB2DE25E3D}" srcId="{877FDD52-8FF6-4E7A-90C0-C999422F6DBF}" destId="{123AAFCE-F638-405E-B71A-4F1D8C6F29FB}" srcOrd="0" destOrd="0" parTransId="{87011CAD-1AC1-4099-84C2-B349643CECD5}" sibTransId="{E340A093-64A8-4261-8B34-1A5360BA3EB5}"/>
    <dgm:cxn modelId="{45FF889F-BE4E-4208-A5EF-DB4F1DE614BE}" type="presOf" srcId="{FBBFB512-FD7F-400F-83C9-12A97475ADD5}" destId="{9726EADA-36BF-4AEF-AF1E-55CE9FF41030}" srcOrd="0" destOrd="0" presId="urn:microsoft.com/office/officeart/2018/5/layout/CenteredIconLabelDescriptionList"/>
    <dgm:cxn modelId="{3C6E9BA7-BED6-4CD6-B21F-01097B502221}" srcId="{3EB3F4F7-0806-4772-A0EF-20E768F81423}" destId="{C336F774-945B-4494-A78C-B832E237E34F}" srcOrd="0" destOrd="0" parTransId="{0B7EC5E6-8712-4821-8CFF-C34AE56EE218}" sibTransId="{C52066B1-DE4C-44A6-82F4-261CD5DCB212}"/>
    <dgm:cxn modelId="{345995A9-51D1-437D-AB9E-A188D1A66D14}" type="presOf" srcId="{3A191681-3D0C-4E7B-9213-1ABF185FC67B}" destId="{FC0A8AD8-FD47-477D-A62B-DFD07319B297}" srcOrd="0" destOrd="0" presId="urn:microsoft.com/office/officeart/2018/5/layout/CenteredIconLabelDescriptionList"/>
    <dgm:cxn modelId="{B14A92AF-84D2-492C-9A2E-E93AA7FB718D}" srcId="{880A71AC-94D5-4DF8-8FAC-E73B3D47A220}" destId="{19080498-A328-477D-BFA8-67F0FEE3CB68}" srcOrd="1" destOrd="0" parTransId="{9B0239BE-E3B0-44C5-8CC9-1EF553750439}" sibTransId="{AF4A4D90-28C1-45B8-9EBA-D58BE8D9339A}"/>
    <dgm:cxn modelId="{03F0ABB5-7918-48D2-BA6A-8805EC2550B6}" srcId="{E4D90D34-BA62-46BE-B4BC-5AACAF92BFAF}" destId="{FBBFB512-FD7F-400F-83C9-12A97475ADD5}" srcOrd="0" destOrd="0" parTransId="{73F2097D-2A7E-4E5F-BF20-BBEEE50EDBBC}" sibTransId="{2BD3A3B4-470C-4C41-92F1-00742D6952E0}"/>
    <dgm:cxn modelId="{0F2876C1-C17F-4EFB-A0A3-65AE7DCA7AFC}" srcId="{3EB3F4F7-0806-4772-A0EF-20E768F81423}" destId="{E4D90D34-BA62-46BE-B4BC-5AACAF92BFAF}" srcOrd="2" destOrd="0" parTransId="{1B78EB74-EF47-4C15-B000-7F271501D9EE}" sibTransId="{52BA7A95-BB88-4ECF-A578-FF7B7655B0F1}"/>
    <dgm:cxn modelId="{711955C3-4840-4893-A02E-3836230F79AE}" type="presOf" srcId="{877FDD52-8FF6-4E7A-90C0-C999422F6DBF}" destId="{7AE165D2-13B3-45D0-890E-C9C8D71F8E5C}" srcOrd="0" destOrd="0" presId="urn:microsoft.com/office/officeart/2018/5/layout/CenteredIconLabelDescriptionList"/>
    <dgm:cxn modelId="{D3E353C8-A496-4DC7-8021-AFFDFF564208}" type="presOf" srcId="{2317D2CF-0DB4-4BCB-BDBF-C2479A3AD40A}" destId="{69B3561E-11D5-4E7F-BF2A-46DCC64034E8}" srcOrd="0" destOrd="0" presId="urn:microsoft.com/office/officeart/2018/5/layout/CenteredIconLabelDescriptionList"/>
    <dgm:cxn modelId="{AD96C6CE-78A1-4148-A58B-CC8EDBD9B8AD}" srcId="{39C101E7-F2B1-4202-8BAA-1E40E6D81935}" destId="{572391CB-59F1-4D2C-A987-22857222A83C}" srcOrd="1" destOrd="0" parTransId="{487DD618-B67D-49BC-8B0E-46ED814E4EB6}" sibTransId="{2D974ABB-4A6D-45A1-90EE-727B8B1F135D}"/>
    <dgm:cxn modelId="{CB71B9D5-FA2D-4F45-B89E-DEC137788FAA}" srcId="{C336F774-945B-4494-A78C-B832E237E34F}" destId="{C2F0C11C-FEBC-4792-8ACD-D95BD8349E38}" srcOrd="1" destOrd="0" parTransId="{CFB1A354-7120-44A7-AD5B-F992EB4B17DF}" sibTransId="{CC8237D6-A0A1-48F3-8D44-BC4809045BC9}"/>
    <dgm:cxn modelId="{0E41D3E1-2728-4611-9AE9-808FCAEA4A35}" srcId="{877FDD52-8FF6-4E7A-90C0-C999422F6DBF}" destId="{CBB071CF-9D87-4046-A9B7-1F8B36C0415B}" srcOrd="2" destOrd="0" parTransId="{A984FFF0-981B-40AF-9801-5E9D6561DF1D}" sibTransId="{2BD8B635-448D-42E0-B1EA-E330F847944B}"/>
    <dgm:cxn modelId="{CAB17DE2-0827-4961-86A6-1F4C05A8BE72}" type="presOf" srcId="{3EB3F4F7-0806-4772-A0EF-20E768F81423}" destId="{E993A5EF-2D0D-4ED7-A83B-807CFB96F94D}" srcOrd="0" destOrd="0" presId="urn:microsoft.com/office/officeart/2018/5/layout/CenteredIconLabelDescriptionList"/>
    <dgm:cxn modelId="{19CFE4E8-F4E5-4634-99D3-523800E320E3}" type="presOf" srcId="{931D0E29-DD25-4FE2-B0CA-11323B0E44E0}" destId="{2DA4F764-92F4-4467-B680-03B0A35F2984}" srcOrd="0" destOrd="1" presId="urn:microsoft.com/office/officeart/2018/5/layout/CenteredIconLabelDescriptionList"/>
    <dgm:cxn modelId="{42EA2EE9-1172-4B56-8C77-2652E2B89689}" type="presOf" srcId="{123AAFCE-F638-405E-B71A-4F1D8C6F29FB}" destId="{2DA4F764-92F4-4467-B680-03B0A35F2984}" srcOrd="0" destOrd="0" presId="urn:microsoft.com/office/officeart/2018/5/layout/CenteredIconLabelDescriptionList"/>
    <dgm:cxn modelId="{BE7547ED-5AFA-4F6D-A23C-904918F238DE}" srcId="{3EB3F4F7-0806-4772-A0EF-20E768F81423}" destId="{880A71AC-94D5-4DF8-8FAC-E73B3D47A220}" srcOrd="4" destOrd="0" parTransId="{38BB16B2-DD73-4B5A-B431-C6D084AB448D}" sibTransId="{C86E1C27-5745-4177-90B7-893B719367FB}"/>
    <dgm:cxn modelId="{6A14D2ED-75D8-4AAE-BD33-496F8AFCE71A}" type="presOf" srcId="{C2F0C11C-FEBC-4792-8ACD-D95BD8349E38}" destId="{69B3561E-11D5-4E7F-BF2A-46DCC64034E8}" srcOrd="0" destOrd="1" presId="urn:microsoft.com/office/officeart/2018/5/layout/CenteredIconLabelDescriptionList"/>
    <dgm:cxn modelId="{A5C19CF6-B186-4221-B502-5EF5965D743E}" type="presOf" srcId="{C336F774-945B-4494-A78C-B832E237E34F}" destId="{128516F2-16CF-4154-9BA5-5F95058A4ED6}" srcOrd="0" destOrd="0" presId="urn:microsoft.com/office/officeart/2018/5/layout/CenteredIconLabelDescriptionList"/>
    <dgm:cxn modelId="{4BE4C9F6-644E-45C8-A219-D9F396E82D08}" type="presOf" srcId="{CBB071CF-9D87-4046-A9B7-1F8B36C0415B}" destId="{2DA4F764-92F4-4467-B680-03B0A35F2984}" srcOrd="0" destOrd="2" presId="urn:microsoft.com/office/officeart/2018/5/layout/CenteredIconLabelDescriptionList"/>
    <dgm:cxn modelId="{BEAB8F4E-9FB7-4854-A281-F36CB888AA72}" type="presParOf" srcId="{E993A5EF-2D0D-4ED7-A83B-807CFB96F94D}" destId="{F6E09C36-0311-43B1-BFFA-9B9CC7E39655}" srcOrd="0" destOrd="0" presId="urn:microsoft.com/office/officeart/2018/5/layout/CenteredIconLabelDescriptionList"/>
    <dgm:cxn modelId="{090DDFE0-F782-4571-AB5F-81555FBE4F2B}" type="presParOf" srcId="{F6E09C36-0311-43B1-BFFA-9B9CC7E39655}" destId="{B2CA9FC1-D1DD-4C0C-9143-AB246E7EA416}" srcOrd="0" destOrd="0" presId="urn:microsoft.com/office/officeart/2018/5/layout/CenteredIconLabelDescriptionList"/>
    <dgm:cxn modelId="{990E2BDD-34FD-4C0E-8F6F-3578721609F3}" type="presParOf" srcId="{F6E09C36-0311-43B1-BFFA-9B9CC7E39655}" destId="{E81A51FE-9D0F-466A-A6F5-63F08C3E624C}" srcOrd="1" destOrd="0" presId="urn:microsoft.com/office/officeart/2018/5/layout/CenteredIconLabelDescriptionList"/>
    <dgm:cxn modelId="{685C5566-1C2C-4B32-A1DE-5962DBD5C781}" type="presParOf" srcId="{F6E09C36-0311-43B1-BFFA-9B9CC7E39655}" destId="{128516F2-16CF-4154-9BA5-5F95058A4ED6}" srcOrd="2" destOrd="0" presId="urn:microsoft.com/office/officeart/2018/5/layout/CenteredIconLabelDescriptionList"/>
    <dgm:cxn modelId="{9B1CFC18-5500-428E-8507-0D31A3A829C1}" type="presParOf" srcId="{F6E09C36-0311-43B1-BFFA-9B9CC7E39655}" destId="{E443567F-34E9-481F-8CEF-3AEEFDC585F0}" srcOrd="3" destOrd="0" presId="urn:microsoft.com/office/officeart/2018/5/layout/CenteredIconLabelDescriptionList"/>
    <dgm:cxn modelId="{F97937F0-48EE-4EEA-8C87-2D311D008B85}" type="presParOf" srcId="{F6E09C36-0311-43B1-BFFA-9B9CC7E39655}" destId="{69B3561E-11D5-4E7F-BF2A-46DCC64034E8}" srcOrd="4" destOrd="0" presId="urn:microsoft.com/office/officeart/2018/5/layout/CenteredIconLabelDescriptionList"/>
    <dgm:cxn modelId="{E38125E2-01B2-4E9E-B23E-1E956ABD968F}" type="presParOf" srcId="{E993A5EF-2D0D-4ED7-A83B-807CFB96F94D}" destId="{DA9B7C47-E4BE-451C-90F1-96AF1ED2ADA2}" srcOrd="1" destOrd="0" presId="urn:microsoft.com/office/officeart/2018/5/layout/CenteredIconLabelDescriptionList"/>
    <dgm:cxn modelId="{DBB64D8C-759B-49A9-AAAE-2D8E682015C6}" type="presParOf" srcId="{E993A5EF-2D0D-4ED7-A83B-807CFB96F94D}" destId="{E4295024-6398-4AB2-9A64-4B03255F8A9F}" srcOrd="2" destOrd="0" presId="urn:microsoft.com/office/officeart/2018/5/layout/CenteredIconLabelDescriptionList"/>
    <dgm:cxn modelId="{7284E629-A9EA-4029-A3E2-162404CF0D67}" type="presParOf" srcId="{E4295024-6398-4AB2-9A64-4B03255F8A9F}" destId="{E6FA5D1B-5915-4138-BE95-2620A39DDB0F}" srcOrd="0" destOrd="0" presId="urn:microsoft.com/office/officeart/2018/5/layout/CenteredIconLabelDescriptionList"/>
    <dgm:cxn modelId="{37D17046-352B-40C2-99A1-BF5701BFAE30}" type="presParOf" srcId="{E4295024-6398-4AB2-9A64-4B03255F8A9F}" destId="{38E2C5CC-BA4E-4DF9-9319-AB1012802BA4}" srcOrd="1" destOrd="0" presId="urn:microsoft.com/office/officeart/2018/5/layout/CenteredIconLabelDescriptionList"/>
    <dgm:cxn modelId="{0090E32F-9DF8-4A92-8F89-B7AF4766A684}" type="presParOf" srcId="{E4295024-6398-4AB2-9A64-4B03255F8A9F}" destId="{CBEECCAF-E4CA-45C6-8C36-C5B42D9B562A}" srcOrd="2" destOrd="0" presId="urn:microsoft.com/office/officeart/2018/5/layout/CenteredIconLabelDescriptionList"/>
    <dgm:cxn modelId="{9F5A5875-570E-4DDB-BE86-04377BC3A0DD}" type="presParOf" srcId="{E4295024-6398-4AB2-9A64-4B03255F8A9F}" destId="{7B64E83B-7BA9-497F-B3AE-E9BE1EE6491D}" srcOrd="3" destOrd="0" presId="urn:microsoft.com/office/officeart/2018/5/layout/CenteredIconLabelDescriptionList"/>
    <dgm:cxn modelId="{C421C20B-E397-41DF-ACD5-B7F6BE593994}" type="presParOf" srcId="{E4295024-6398-4AB2-9A64-4B03255F8A9F}" destId="{85B00EC8-388F-4F9D-8376-9E825C7DDEBF}" srcOrd="4" destOrd="0" presId="urn:microsoft.com/office/officeart/2018/5/layout/CenteredIconLabelDescriptionList"/>
    <dgm:cxn modelId="{780E49E3-BBC3-4499-AD41-8200CA4664DE}" type="presParOf" srcId="{E993A5EF-2D0D-4ED7-A83B-807CFB96F94D}" destId="{45FE0812-3D79-49E6-A053-37D15FF01F98}" srcOrd="3" destOrd="0" presId="urn:microsoft.com/office/officeart/2018/5/layout/CenteredIconLabelDescriptionList"/>
    <dgm:cxn modelId="{F97D7F29-A89A-4F85-8600-4940C80DC79D}" type="presParOf" srcId="{E993A5EF-2D0D-4ED7-A83B-807CFB96F94D}" destId="{D401BAEB-1174-4CDA-88B0-9CD1529C6E3C}" srcOrd="4" destOrd="0" presId="urn:microsoft.com/office/officeart/2018/5/layout/CenteredIconLabelDescriptionList"/>
    <dgm:cxn modelId="{D9D8E9A0-D606-4980-A26F-350A7BAAACBE}" type="presParOf" srcId="{D401BAEB-1174-4CDA-88B0-9CD1529C6E3C}" destId="{904CBA4E-6357-4355-A101-422558A58F4C}" srcOrd="0" destOrd="0" presId="urn:microsoft.com/office/officeart/2018/5/layout/CenteredIconLabelDescriptionList"/>
    <dgm:cxn modelId="{51FFF246-2AF2-414B-9725-824FD57F37B2}" type="presParOf" srcId="{D401BAEB-1174-4CDA-88B0-9CD1529C6E3C}" destId="{BB1E1E64-BEF2-4F8E-AF75-AE0E043D7F78}" srcOrd="1" destOrd="0" presId="urn:microsoft.com/office/officeart/2018/5/layout/CenteredIconLabelDescriptionList"/>
    <dgm:cxn modelId="{62E3BCC1-D5E5-41ED-825B-FD5C208C93DE}" type="presParOf" srcId="{D401BAEB-1174-4CDA-88B0-9CD1529C6E3C}" destId="{9373DFA5-886C-43E3-8858-D04F324C932B}" srcOrd="2" destOrd="0" presId="urn:microsoft.com/office/officeart/2018/5/layout/CenteredIconLabelDescriptionList"/>
    <dgm:cxn modelId="{1A779ED3-59C3-4647-8D10-1CF5E2B17CFE}" type="presParOf" srcId="{D401BAEB-1174-4CDA-88B0-9CD1529C6E3C}" destId="{E3270B1C-09CD-478C-A3C7-6A2452974E61}" srcOrd="3" destOrd="0" presId="urn:microsoft.com/office/officeart/2018/5/layout/CenteredIconLabelDescriptionList"/>
    <dgm:cxn modelId="{967F505D-62D3-424A-8FF3-C8FDC737CD8E}" type="presParOf" srcId="{D401BAEB-1174-4CDA-88B0-9CD1529C6E3C}" destId="{9726EADA-36BF-4AEF-AF1E-55CE9FF41030}" srcOrd="4" destOrd="0" presId="urn:microsoft.com/office/officeart/2018/5/layout/CenteredIconLabelDescriptionList"/>
    <dgm:cxn modelId="{0435050D-11FA-4308-9412-1A3054146929}" type="presParOf" srcId="{E993A5EF-2D0D-4ED7-A83B-807CFB96F94D}" destId="{9B842B53-C0AB-4DB5-A454-436676A5C3B6}" srcOrd="5" destOrd="0" presId="urn:microsoft.com/office/officeart/2018/5/layout/CenteredIconLabelDescriptionList"/>
    <dgm:cxn modelId="{303A7169-7755-479B-86FF-0DB54A04B13E}" type="presParOf" srcId="{E993A5EF-2D0D-4ED7-A83B-807CFB96F94D}" destId="{2C211A34-7048-4646-8A56-4AE6ECBA5E2C}" srcOrd="6" destOrd="0" presId="urn:microsoft.com/office/officeart/2018/5/layout/CenteredIconLabelDescriptionList"/>
    <dgm:cxn modelId="{6651E0CE-CE25-4458-B6B3-C532C579BE55}" type="presParOf" srcId="{2C211A34-7048-4646-8A56-4AE6ECBA5E2C}" destId="{A00469CD-69F4-4467-BBB8-50B662ADB09B}" srcOrd="0" destOrd="0" presId="urn:microsoft.com/office/officeart/2018/5/layout/CenteredIconLabelDescriptionList"/>
    <dgm:cxn modelId="{A10277AF-ECD0-41B4-AF31-BF65695AAA59}" type="presParOf" srcId="{2C211A34-7048-4646-8A56-4AE6ECBA5E2C}" destId="{BEB2EC43-264F-465D-8D5A-00696362D884}" srcOrd="1" destOrd="0" presId="urn:microsoft.com/office/officeart/2018/5/layout/CenteredIconLabelDescriptionList"/>
    <dgm:cxn modelId="{A5B9E8B4-B4B1-4D91-9E04-E196537A528B}" type="presParOf" srcId="{2C211A34-7048-4646-8A56-4AE6ECBA5E2C}" destId="{7AE165D2-13B3-45D0-890E-C9C8D71F8E5C}" srcOrd="2" destOrd="0" presId="urn:microsoft.com/office/officeart/2018/5/layout/CenteredIconLabelDescriptionList"/>
    <dgm:cxn modelId="{D8BF2A59-155F-443C-BDD0-C5B10ABA7F0D}" type="presParOf" srcId="{2C211A34-7048-4646-8A56-4AE6ECBA5E2C}" destId="{48EE7D86-4E8E-43AC-A838-DAD8175BC00F}" srcOrd="3" destOrd="0" presId="urn:microsoft.com/office/officeart/2018/5/layout/CenteredIconLabelDescriptionList"/>
    <dgm:cxn modelId="{0B1F8E5D-4238-441C-8C1B-78118CE9B55E}" type="presParOf" srcId="{2C211A34-7048-4646-8A56-4AE6ECBA5E2C}" destId="{2DA4F764-92F4-4467-B680-03B0A35F2984}" srcOrd="4" destOrd="0" presId="urn:microsoft.com/office/officeart/2018/5/layout/CenteredIconLabelDescriptionList"/>
    <dgm:cxn modelId="{49700F77-61BF-4DEE-A1E3-A30AF2789231}" type="presParOf" srcId="{E993A5EF-2D0D-4ED7-A83B-807CFB96F94D}" destId="{2EC1AE2B-A7B5-4F0A-B2F5-18E94D69854E}" srcOrd="7" destOrd="0" presId="urn:microsoft.com/office/officeart/2018/5/layout/CenteredIconLabelDescriptionList"/>
    <dgm:cxn modelId="{209B406A-15E9-461B-B54C-4BD0F1BCE290}" type="presParOf" srcId="{E993A5EF-2D0D-4ED7-A83B-807CFB96F94D}" destId="{F9C66079-A86A-4C23-8FAA-CE0164B7DDC9}" srcOrd="8" destOrd="0" presId="urn:microsoft.com/office/officeart/2018/5/layout/CenteredIconLabelDescriptionList"/>
    <dgm:cxn modelId="{CE030E9D-FA0A-468F-9F8C-817366A9E89C}" type="presParOf" srcId="{F9C66079-A86A-4C23-8FAA-CE0164B7DDC9}" destId="{8E327FA5-4E8F-4216-BD43-E555570A9DE0}" srcOrd="0" destOrd="0" presId="urn:microsoft.com/office/officeart/2018/5/layout/CenteredIconLabelDescriptionList"/>
    <dgm:cxn modelId="{9724DC96-2370-4539-B8FC-564CB23236AB}" type="presParOf" srcId="{F9C66079-A86A-4C23-8FAA-CE0164B7DDC9}" destId="{0F8EF57A-EB46-4F54-BA59-910FC54F2BE5}" srcOrd="1" destOrd="0" presId="urn:microsoft.com/office/officeart/2018/5/layout/CenteredIconLabelDescriptionList"/>
    <dgm:cxn modelId="{40D33A65-1A31-44C6-8429-0389FD19E634}" type="presParOf" srcId="{F9C66079-A86A-4C23-8FAA-CE0164B7DDC9}" destId="{68A3DE98-9C9A-4B3B-91BF-93FE94CDA030}" srcOrd="2" destOrd="0" presId="urn:microsoft.com/office/officeart/2018/5/layout/CenteredIconLabelDescriptionList"/>
    <dgm:cxn modelId="{10F9A96C-D640-4CB7-BAB0-8403843B1083}" type="presParOf" srcId="{F9C66079-A86A-4C23-8FAA-CE0164B7DDC9}" destId="{C087EC5E-BBC6-4C0B-877F-A4937AC57310}" srcOrd="3" destOrd="0" presId="urn:microsoft.com/office/officeart/2018/5/layout/CenteredIconLabelDescriptionList"/>
    <dgm:cxn modelId="{15F7718C-25EA-4E9D-B1EC-A666310DEF1F}" type="presParOf" srcId="{F9C66079-A86A-4C23-8FAA-CE0164B7DDC9}" destId="{FC0A8AD8-FD47-477D-A62B-DFD07319B297}" srcOrd="4" destOrd="0" presId="urn:microsoft.com/office/officeart/2018/5/layout/CenteredIconLabelDescri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D6E07-EB9B-4698-A3B8-879699D7C06C}">
      <dsp:nvSpPr>
        <dsp:cNvPr id="0" name=""/>
        <dsp:cNvSpPr/>
      </dsp:nvSpPr>
      <dsp:spPr>
        <a:xfrm>
          <a:off x="0" y="1101913"/>
          <a:ext cx="7640593" cy="146921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6C1A7-CCB1-46D8-AFE2-DC5D4F84CAC6}">
      <dsp:nvSpPr>
        <dsp:cNvPr id="0" name=""/>
        <dsp:cNvSpPr/>
      </dsp:nvSpPr>
      <dsp:spPr>
        <a:xfrm>
          <a:off x="3441" y="0"/>
          <a:ext cx="1655337" cy="146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en-US" sz="1300" b="0" kern="1200" dirty="0"/>
            <a:t>1892 – Nikola Tesla</a:t>
          </a:r>
          <a:r>
            <a:rPr lang="en-US" sz="1300" kern="1200" dirty="0"/>
            <a:t>: Designed an </a:t>
          </a:r>
          <a:r>
            <a:rPr lang="en-US" sz="1300" b="0" kern="1200" dirty="0"/>
            <a:t>antenna–earth resonant circuit</a:t>
          </a:r>
        </a:p>
      </dsp:txBody>
      <dsp:txXfrm>
        <a:off x="3441" y="0"/>
        <a:ext cx="1655337" cy="1469218"/>
      </dsp:txXfrm>
    </dsp:sp>
    <dsp:sp modelId="{F3A1991E-10DF-4660-82F2-BC2AFA78A5B6}">
      <dsp:nvSpPr>
        <dsp:cNvPr id="0" name=""/>
        <dsp:cNvSpPr/>
      </dsp:nvSpPr>
      <dsp:spPr>
        <a:xfrm>
          <a:off x="647458" y="1652870"/>
          <a:ext cx="367304" cy="367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D73E0-0FEB-457E-8399-79241F7ADC67}">
      <dsp:nvSpPr>
        <dsp:cNvPr id="0" name=""/>
        <dsp:cNvSpPr/>
      </dsp:nvSpPr>
      <dsp:spPr>
        <a:xfrm>
          <a:off x="1741545" y="2203827"/>
          <a:ext cx="1655337" cy="146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rtl="0">
            <a:lnSpc>
              <a:spcPct val="90000"/>
            </a:lnSpc>
            <a:spcBef>
              <a:spcPct val="0"/>
            </a:spcBef>
            <a:spcAft>
              <a:spcPct val="35000"/>
            </a:spcAft>
            <a:buNone/>
          </a:pPr>
          <a:r>
            <a:rPr lang="en-US" sz="1300" kern="1200" dirty="0"/>
            <a:t>Early 1900s – Guglielmo </a:t>
          </a:r>
          <a:r>
            <a:rPr lang="en-US" sz="1300" kern="1200" dirty="0">
              <a:latin typeface="Neue Haas Grotesk Text Pro"/>
            </a:rPr>
            <a:t>Marconi Attempted</a:t>
          </a:r>
          <a:r>
            <a:rPr lang="en-US" sz="1300" kern="1200" dirty="0"/>
            <a:t> to power devices like motors and bulbs wirelessly using RF energy.</a:t>
          </a:r>
        </a:p>
      </dsp:txBody>
      <dsp:txXfrm>
        <a:off x="1741545" y="2203827"/>
        <a:ext cx="1655337" cy="1469218"/>
      </dsp:txXfrm>
    </dsp:sp>
    <dsp:sp modelId="{2A72A256-EEE3-469B-BA77-9EBB169FB0D4}">
      <dsp:nvSpPr>
        <dsp:cNvPr id="0" name=""/>
        <dsp:cNvSpPr/>
      </dsp:nvSpPr>
      <dsp:spPr>
        <a:xfrm>
          <a:off x="2385562" y="1652870"/>
          <a:ext cx="367304" cy="367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51F32D-62A1-4473-B463-5F60DF6466A8}">
      <dsp:nvSpPr>
        <dsp:cNvPr id="0" name=""/>
        <dsp:cNvSpPr/>
      </dsp:nvSpPr>
      <dsp:spPr>
        <a:xfrm>
          <a:off x="3479650" y="0"/>
          <a:ext cx="1655337" cy="146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en-US" sz="1300" b="0" kern="1200" dirty="0"/>
            <a:t>1980s–1990s</a:t>
          </a:r>
          <a:r>
            <a:rPr lang="en-US" sz="1300" kern="1200" dirty="0"/>
            <a:t>: Academic </a:t>
          </a:r>
          <a:r>
            <a:rPr lang="en-US" sz="1300" kern="1200" dirty="0">
              <a:latin typeface="Neue Haas Grotesk Text Pro"/>
            </a:rPr>
            <a:t>research demonstrated</a:t>
          </a:r>
          <a:r>
            <a:rPr lang="en-US" sz="1300" kern="1200" dirty="0"/>
            <a:t> </a:t>
          </a:r>
          <a:r>
            <a:rPr lang="en-US" sz="1300" b="0" kern="1200" dirty="0"/>
            <a:t>harvesting energy from ambient broadcast sources</a:t>
          </a:r>
          <a:r>
            <a:rPr lang="en-US" sz="1300" kern="1200" dirty="0"/>
            <a:t> </a:t>
          </a:r>
        </a:p>
      </dsp:txBody>
      <dsp:txXfrm>
        <a:off x="3479650" y="0"/>
        <a:ext cx="1655337" cy="1469218"/>
      </dsp:txXfrm>
    </dsp:sp>
    <dsp:sp modelId="{D811EB84-740A-4491-A082-0A38F2BD611F}">
      <dsp:nvSpPr>
        <dsp:cNvPr id="0" name=""/>
        <dsp:cNvSpPr/>
      </dsp:nvSpPr>
      <dsp:spPr>
        <a:xfrm>
          <a:off x="4123666" y="1652870"/>
          <a:ext cx="367304" cy="367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15F9A-3EE2-489A-9F43-1B82930B45D5}">
      <dsp:nvSpPr>
        <dsp:cNvPr id="0" name=""/>
        <dsp:cNvSpPr/>
      </dsp:nvSpPr>
      <dsp:spPr>
        <a:xfrm>
          <a:off x="5217754" y="2203827"/>
          <a:ext cx="1655337" cy="146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rtl="0">
            <a:lnSpc>
              <a:spcPct val="90000"/>
            </a:lnSpc>
            <a:spcBef>
              <a:spcPct val="0"/>
            </a:spcBef>
            <a:spcAft>
              <a:spcPct val="35000"/>
            </a:spcAft>
            <a:buNone/>
          </a:pPr>
          <a:r>
            <a:rPr lang="en-US" sz="1300" kern="1200" dirty="0"/>
            <a:t>2001 – John Perkin’s Patent</a:t>
          </a:r>
        </a:p>
      </dsp:txBody>
      <dsp:txXfrm>
        <a:off x="5217754" y="2203827"/>
        <a:ext cx="1655337" cy="1469218"/>
      </dsp:txXfrm>
    </dsp:sp>
    <dsp:sp modelId="{40FA12DB-D680-48F5-9BBB-2311246FC6BD}">
      <dsp:nvSpPr>
        <dsp:cNvPr id="0" name=""/>
        <dsp:cNvSpPr/>
      </dsp:nvSpPr>
      <dsp:spPr>
        <a:xfrm>
          <a:off x="5861771" y="1652870"/>
          <a:ext cx="367304" cy="3673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A9FC1-D1DD-4C0C-9143-AB246E7EA416}">
      <dsp:nvSpPr>
        <dsp:cNvPr id="0" name=""/>
        <dsp:cNvSpPr/>
      </dsp:nvSpPr>
      <dsp:spPr>
        <a:xfrm>
          <a:off x="633850" y="853542"/>
          <a:ext cx="676265" cy="676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8516F2-16CF-4154-9BA5-5F95058A4ED6}">
      <dsp:nvSpPr>
        <dsp:cNvPr id="0" name=""/>
        <dsp:cNvSpPr/>
      </dsp:nvSpPr>
      <dsp:spPr>
        <a:xfrm>
          <a:off x="5889" y="1656075"/>
          <a:ext cx="1932187" cy="40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dirty="0"/>
            <a:t>Ubiquity of RF Signals</a:t>
          </a:r>
          <a:endParaRPr lang="en-US" sz="1400" kern="1200" dirty="0"/>
        </a:p>
      </dsp:txBody>
      <dsp:txXfrm>
        <a:off x="5889" y="1656075"/>
        <a:ext cx="1932187" cy="407570"/>
      </dsp:txXfrm>
    </dsp:sp>
    <dsp:sp modelId="{69B3561E-11D5-4E7F-BF2A-46DCC64034E8}">
      <dsp:nvSpPr>
        <dsp:cNvPr id="0" name=""/>
        <dsp:cNvSpPr/>
      </dsp:nvSpPr>
      <dsp:spPr>
        <a:xfrm>
          <a:off x="5889" y="2122374"/>
          <a:ext cx="1932187" cy="16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Radio waves are omnipresent in today’s environment.</a:t>
          </a:r>
        </a:p>
        <a:p>
          <a:pPr marL="0" lvl="0" indent="0" algn="ctr" defTabSz="488950">
            <a:lnSpc>
              <a:spcPct val="90000"/>
            </a:lnSpc>
            <a:spcBef>
              <a:spcPct val="0"/>
            </a:spcBef>
            <a:spcAft>
              <a:spcPct val="35000"/>
            </a:spcAft>
            <a:buNone/>
          </a:pPr>
          <a:r>
            <a:rPr lang="en-US" sz="1100" kern="1200" dirty="0"/>
            <a:t>Their constant presence makes them a reliable source for energy harvesting.</a:t>
          </a:r>
        </a:p>
      </dsp:txBody>
      <dsp:txXfrm>
        <a:off x="5889" y="2122374"/>
        <a:ext cx="1932187" cy="1667608"/>
      </dsp:txXfrm>
    </dsp:sp>
    <dsp:sp modelId="{E6FA5D1B-5915-4138-BE95-2620A39DDB0F}">
      <dsp:nvSpPr>
        <dsp:cNvPr id="0" name=""/>
        <dsp:cNvSpPr/>
      </dsp:nvSpPr>
      <dsp:spPr>
        <a:xfrm>
          <a:off x="2904170" y="853542"/>
          <a:ext cx="676265" cy="676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EECCAF-E4CA-45C6-8C36-C5B42D9B562A}">
      <dsp:nvSpPr>
        <dsp:cNvPr id="0" name=""/>
        <dsp:cNvSpPr/>
      </dsp:nvSpPr>
      <dsp:spPr>
        <a:xfrm>
          <a:off x="2276209" y="1656075"/>
          <a:ext cx="1932187" cy="40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dirty="0"/>
            <a:t>Perfect Match for IoT Requirements</a:t>
          </a:r>
          <a:endParaRPr lang="en-US" sz="1400" kern="1200" dirty="0"/>
        </a:p>
      </dsp:txBody>
      <dsp:txXfrm>
        <a:off x="2276209" y="1656075"/>
        <a:ext cx="1932187" cy="407570"/>
      </dsp:txXfrm>
    </dsp:sp>
    <dsp:sp modelId="{85B00EC8-388F-4F9D-8376-9E825C7DDEBF}">
      <dsp:nvSpPr>
        <dsp:cNvPr id="0" name=""/>
        <dsp:cNvSpPr/>
      </dsp:nvSpPr>
      <dsp:spPr>
        <a:xfrm>
          <a:off x="2276209" y="2122374"/>
          <a:ext cx="1932187" cy="16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Ideal for </a:t>
          </a:r>
          <a:r>
            <a:rPr lang="en-US" sz="1100" b="0" kern="1200" dirty="0"/>
            <a:t>small-scale</a:t>
          </a:r>
          <a:r>
            <a:rPr lang="en-US" sz="1100" b="1" kern="1200" dirty="0"/>
            <a:t> </a:t>
          </a:r>
          <a:r>
            <a:rPr lang="en-US" sz="1100" b="0" kern="1200" dirty="0"/>
            <a:t>(micro/nano-sized)</a:t>
          </a:r>
          <a:r>
            <a:rPr lang="en-US" sz="1100" kern="1200" dirty="0"/>
            <a:t> IoT devices.</a:t>
          </a:r>
        </a:p>
        <a:p>
          <a:pPr marL="0" lvl="0" indent="0" algn="ctr" defTabSz="488950">
            <a:lnSpc>
              <a:spcPct val="90000"/>
            </a:lnSpc>
            <a:spcBef>
              <a:spcPct val="0"/>
            </a:spcBef>
            <a:spcAft>
              <a:spcPct val="35000"/>
            </a:spcAft>
            <a:buNone/>
          </a:pPr>
          <a:r>
            <a:rPr lang="en-US" sz="1100" kern="1200" dirty="0"/>
            <a:t>Suitable for </a:t>
          </a:r>
          <a:r>
            <a:rPr lang="en-US" sz="1100" b="0" kern="1200" dirty="0"/>
            <a:t>remote or harsh environments</a:t>
          </a:r>
          <a:r>
            <a:rPr lang="en-US" sz="1100" kern="1200" dirty="0"/>
            <a:t> where maintenance is difficult.</a:t>
          </a:r>
        </a:p>
        <a:p>
          <a:pPr marL="0" lvl="0" indent="0" algn="ctr" defTabSz="488950">
            <a:lnSpc>
              <a:spcPct val="90000"/>
            </a:lnSpc>
            <a:spcBef>
              <a:spcPct val="0"/>
            </a:spcBef>
            <a:spcAft>
              <a:spcPct val="35000"/>
            </a:spcAft>
            <a:buNone/>
          </a:pPr>
          <a:r>
            <a:rPr lang="en-US" sz="1100" kern="1200" dirty="0"/>
            <a:t>Useful in embedded systems like </a:t>
          </a:r>
          <a:r>
            <a:rPr lang="en-US" sz="1100" b="0" kern="1200" dirty="0"/>
            <a:t>health monitors</a:t>
          </a:r>
          <a:r>
            <a:rPr lang="en-US" sz="1100" kern="1200" dirty="0"/>
            <a:t> and </a:t>
          </a:r>
          <a:r>
            <a:rPr lang="en-US" sz="1100" b="0" kern="1200" dirty="0"/>
            <a:t>industrial sensors</a:t>
          </a:r>
          <a:r>
            <a:rPr lang="en-US" sz="1100" kern="1200" dirty="0"/>
            <a:t>, where battery access is restricted.</a:t>
          </a:r>
        </a:p>
      </dsp:txBody>
      <dsp:txXfrm>
        <a:off x="2276209" y="2122374"/>
        <a:ext cx="1932187" cy="1667608"/>
      </dsp:txXfrm>
    </dsp:sp>
    <dsp:sp modelId="{904CBA4E-6357-4355-A101-422558A58F4C}">
      <dsp:nvSpPr>
        <dsp:cNvPr id="0" name=""/>
        <dsp:cNvSpPr/>
      </dsp:nvSpPr>
      <dsp:spPr>
        <a:xfrm>
          <a:off x="5174490" y="853542"/>
          <a:ext cx="676265" cy="6762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73DFA5-886C-43E3-8858-D04F324C932B}">
      <dsp:nvSpPr>
        <dsp:cNvPr id="0" name=""/>
        <dsp:cNvSpPr/>
      </dsp:nvSpPr>
      <dsp:spPr>
        <a:xfrm>
          <a:off x="4546529" y="1656075"/>
          <a:ext cx="1932187" cy="40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dirty="0"/>
            <a:t>Advantages Over Battery Power</a:t>
          </a:r>
          <a:endParaRPr lang="en-US" sz="1400" kern="1200" dirty="0"/>
        </a:p>
      </dsp:txBody>
      <dsp:txXfrm>
        <a:off x="4546529" y="1656075"/>
        <a:ext cx="1932187" cy="407570"/>
      </dsp:txXfrm>
    </dsp:sp>
    <dsp:sp modelId="{9726EADA-36BF-4AEF-AF1E-55CE9FF41030}">
      <dsp:nvSpPr>
        <dsp:cNvPr id="0" name=""/>
        <dsp:cNvSpPr/>
      </dsp:nvSpPr>
      <dsp:spPr>
        <a:xfrm>
          <a:off x="4546529" y="2122374"/>
          <a:ext cx="1932187" cy="16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RF energy is</a:t>
          </a:r>
          <a:r>
            <a:rPr lang="en-US" sz="1100" b="0" kern="1200" dirty="0"/>
            <a:t> essentially free</a:t>
          </a:r>
          <a:r>
            <a:rPr lang="en-US" sz="1100" kern="1200" dirty="0"/>
            <a:t> once infrastructure exists.</a:t>
          </a:r>
        </a:p>
        <a:p>
          <a:pPr marL="0" lvl="0" indent="0" algn="ctr" defTabSz="488950">
            <a:lnSpc>
              <a:spcPct val="90000"/>
            </a:lnSpc>
            <a:spcBef>
              <a:spcPct val="0"/>
            </a:spcBef>
            <a:spcAft>
              <a:spcPct val="35000"/>
            </a:spcAft>
            <a:buNone/>
          </a:pPr>
          <a:r>
            <a:rPr lang="en-US" sz="1100" kern="1200" dirty="0"/>
            <a:t>Batteries have</a:t>
          </a:r>
          <a:r>
            <a:rPr lang="en-US" sz="1100" b="0" kern="1200" dirty="0"/>
            <a:t> high lifetime costs</a:t>
          </a:r>
          <a:r>
            <a:rPr lang="en-US" sz="1100" kern="1200" dirty="0"/>
            <a:t> due to recharging, replacement, and labor.</a:t>
          </a:r>
        </a:p>
        <a:p>
          <a:pPr marL="0" lvl="0" indent="0" algn="ctr" defTabSz="488950">
            <a:lnSpc>
              <a:spcPct val="90000"/>
            </a:lnSpc>
            <a:spcBef>
              <a:spcPct val="0"/>
            </a:spcBef>
            <a:spcAft>
              <a:spcPct val="35000"/>
            </a:spcAft>
            <a:buNone/>
          </a:pPr>
          <a:r>
            <a:rPr lang="en-US" sz="1100" kern="1200" dirty="0"/>
            <a:t>Not economically feasible to manage batteries in large-scale IoT deployments.</a:t>
          </a:r>
        </a:p>
      </dsp:txBody>
      <dsp:txXfrm>
        <a:off x="4546529" y="2122374"/>
        <a:ext cx="1932187" cy="1667608"/>
      </dsp:txXfrm>
    </dsp:sp>
    <dsp:sp modelId="{A00469CD-69F4-4467-BBB8-50B662ADB09B}">
      <dsp:nvSpPr>
        <dsp:cNvPr id="0" name=""/>
        <dsp:cNvSpPr/>
      </dsp:nvSpPr>
      <dsp:spPr>
        <a:xfrm>
          <a:off x="7444811" y="853542"/>
          <a:ext cx="676265" cy="6762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165D2-13B3-45D0-890E-C9C8D71F8E5C}">
      <dsp:nvSpPr>
        <dsp:cNvPr id="0" name=""/>
        <dsp:cNvSpPr/>
      </dsp:nvSpPr>
      <dsp:spPr>
        <a:xfrm>
          <a:off x="6816850" y="1656075"/>
          <a:ext cx="1932187" cy="40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dirty="0"/>
            <a:t>Cost-Effective and Self-Sustaining</a:t>
          </a:r>
          <a:endParaRPr lang="en-US" sz="1400" kern="1200" dirty="0"/>
        </a:p>
      </dsp:txBody>
      <dsp:txXfrm>
        <a:off x="6816850" y="1656075"/>
        <a:ext cx="1932187" cy="407570"/>
      </dsp:txXfrm>
    </dsp:sp>
    <dsp:sp modelId="{2DA4F764-92F4-4467-B680-03B0A35F2984}">
      <dsp:nvSpPr>
        <dsp:cNvPr id="0" name=""/>
        <dsp:cNvSpPr/>
      </dsp:nvSpPr>
      <dsp:spPr>
        <a:xfrm>
          <a:off x="6816850" y="2122374"/>
          <a:ext cx="1932187" cy="16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RF harvesting solutions are designed to be</a:t>
          </a:r>
          <a:r>
            <a:rPr lang="en-US" sz="1100" b="0" kern="1200" dirty="0"/>
            <a:t> low-maintenance.</a:t>
          </a:r>
        </a:p>
        <a:p>
          <a:pPr marL="0" lvl="0" indent="0" algn="ctr" defTabSz="488950">
            <a:lnSpc>
              <a:spcPct val="90000"/>
            </a:lnSpc>
            <a:spcBef>
              <a:spcPct val="0"/>
            </a:spcBef>
            <a:spcAft>
              <a:spcPct val="35000"/>
            </a:spcAft>
            <a:buNone/>
          </a:pPr>
          <a:r>
            <a:rPr lang="en-US" sz="1100" kern="1200" dirty="0"/>
            <a:t>Operate</a:t>
          </a:r>
          <a:r>
            <a:rPr lang="en-US" sz="1100" b="1" kern="1200" dirty="0"/>
            <a:t> r</a:t>
          </a:r>
          <a:r>
            <a:rPr lang="en-US" sz="1100" b="0" kern="1200" dirty="0"/>
            <a:t>eliably over many years</a:t>
          </a:r>
          <a:r>
            <a:rPr lang="en-US" sz="1100" kern="1200" dirty="0"/>
            <a:t>, often without any manual intervention.</a:t>
          </a:r>
        </a:p>
        <a:p>
          <a:pPr marL="0" lvl="0" indent="0" algn="ctr" defTabSz="488950">
            <a:lnSpc>
              <a:spcPct val="90000"/>
            </a:lnSpc>
            <a:spcBef>
              <a:spcPct val="0"/>
            </a:spcBef>
            <a:spcAft>
              <a:spcPct val="35000"/>
            </a:spcAft>
            <a:buNone/>
          </a:pPr>
          <a:r>
            <a:rPr lang="en-US" sz="1100" kern="1200" dirty="0"/>
            <a:t>Enhance the</a:t>
          </a:r>
          <a:r>
            <a:rPr lang="en-US" sz="1100" b="0" kern="1200" dirty="0"/>
            <a:t> long-term sustainability </a:t>
          </a:r>
          <a:r>
            <a:rPr lang="en-US" sz="1100" kern="1200" dirty="0"/>
            <a:t>of IoT networks.</a:t>
          </a:r>
        </a:p>
      </dsp:txBody>
      <dsp:txXfrm>
        <a:off x="6816850" y="2122374"/>
        <a:ext cx="1932187" cy="1667608"/>
      </dsp:txXfrm>
    </dsp:sp>
    <dsp:sp modelId="{8E327FA5-4E8F-4216-BD43-E555570A9DE0}">
      <dsp:nvSpPr>
        <dsp:cNvPr id="0" name=""/>
        <dsp:cNvSpPr/>
      </dsp:nvSpPr>
      <dsp:spPr>
        <a:xfrm>
          <a:off x="9715131" y="853542"/>
          <a:ext cx="676265" cy="6762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A3DE98-9C9A-4B3B-91BF-93FE94CDA030}">
      <dsp:nvSpPr>
        <dsp:cNvPr id="0" name=""/>
        <dsp:cNvSpPr/>
      </dsp:nvSpPr>
      <dsp:spPr>
        <a:xfrm>
          <a:off x="9087170" y="1656075"/>
          <a:ext cx="1932187" cy="40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dirty="0"/>
            <a:t>Wide Frequency Range</a:t>
          </a:r>
          <a:endParaRPr lang="en-US" sz="1400" kern="1200" dirty="0"/>
        </a:p>
      </dsp:txBody>
      <dsp:txXfrm>
        <a:off x="9087170" y="1656075"/>
        <a:ext cx="1932187" cy="407570"/>
      </dsp:txXfrm>
    </dsp:sp>
    <dsp:sp modelId="{FC0A8AD8-FD47-477D-A62B-DFD07319B297}">
      <dsp:nvSpPr>
        <dsp:cNvPr id="0" name=""/>
        <dsp:cNvSpPr/>
      </dsp:nvSpPr>
      <dsp:spPr>
        <a:xfrm>
          <a:off x="9087170" y="2122374"/>
          <a:ext cx="1932187" cy="16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Operates in the RF spectrum from</a:t>
          </a:r>
          <a:r>
            <a:rPr lang="en-US" sz="1100" b="0" kern="1200" dirty="0"/>
            <a:t> 9 </a:t>
          </a:r>
          <a:r>
            <a:rPr lang="en-US" sz="1100" b="0" kern="1200" dirty="0">
              <a:latin typeface="Neue Haas Grotesk Text Pro"/>
            </a:rPr>
            <a:t>kHz</a:t>
          </a:r>
          <a:r>
            <a:rPr lang="en-US" sz="1100" b="0" kern="1200" dirty="0"/>
            <a:t> to 300</a:t>
          </a:r>
          <a:r>
            <a:rPr lang="en-US" sz="1100" b="1" kern="1200" dirty="0"/>
            <a:t> </a:t>
          </a:r>
          <a:r>
            <a:rPr lang="en-US" sz="1100" b="0" kern="1200" dirty="0"/>
            <a:t>GHz</a:t>
          </a:r>
          <a:r>
            <a:rPr lang="en-US" sz="1100" kern="1200" dirty="0"/>
            <a:t>.</a:t>
          </a:r>
        </a:p>
        <a:p>
          <a:pPr marL="0" lvl="0" indent="0" algn="ctr" defTabSz="488950">
            <a:lnSpc>
              <a:spcPct val="90000"/>
            </a:lnSpc>
            <a:spcBef>
              <a:spcPct val="0"/>
            </a:spcBef>
            <a:spcAft>
              <a:spcPct val="35000"/>
            </a:spcAft>
            <a:buNone/>
          </a:pPr>
          <a:r>
            <a:rPr lang="en-US" sz="1100" kern="1200" dirty="0"/>
            <a:t>Includes multiple usable bands for different applications.</a:t>
          </a:r>
        </a:p>
      </dsp:txBody>
      <dsp:txXfrm>
        <a:off x="9087170" y="2122374"/>
        <a:ext cx="1932187" cy="16676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5/31/2025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23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5/31/2025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8232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5/31/2025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7384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5/31/2025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8994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5/31/2025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9032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5/31/2025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605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5/31/2025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8580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5/31/2025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223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5/31/2025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0096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5/31/2025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0575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5/31/2025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430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5/31/2025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32800993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843394" y="1585762"/>
            <a:ext cx="3788767" cy="2811737"/>
          </a:xfrm>
        </p:spPr>
        <p:txBody>
          <a:bodyPr>
            <a:normAutofit/>
          </a:bodyPr>
          <a:lstStyle/>
          <a:p>
            <a:pPr algn="l"/>
            <a:r>
              <a:rPr lang="en-US" sz="4100" dirty="0"/>
              <a:t>RF ENERGY HARVESTING</a:t>
            </a:r>
          </a:p>
        </p:txBody>
      </p:sp>
      <p:sp>
        <p:nvSpPr>
          <p:cNvPr id="3" name="Subtitle 2"/>
          <p:cNvSpPr>
            <a:spLocks noGrp="1"/>
          </p:cNvSpPr>
          <p:nvPr>
            <p:ph type="subTitle" idx="1"/>
          </p:nvPr>
        </p:nvSpPr>
        <p:spPr>
          <a:xfrm flipH="1">
            <a:off x="6543610" y="5812797"/>
            <a:ext cx="1299785" cy="31200"/>
          </a:xfrm>
        </p:spPr>
        <p:txBody>
          <a:bodyPr vert="horz" lIns="91440" tIns="45720" rIns="91440" bIns="45720" rtlCol="0" anchor="t">
            <a:normAutofit fontScale="25000" lnSpcReduction="20000"/>
          </a:bodyPr>
          <a:lstStyle/>
          <a:p>
            <a:pPr algn="l"/>
            <a:r>
              <a:rPr lang="en-US" dirty="0"/>
              <a:t>E</a:t>
            </a:r>
          </a:p>
        </p:txBody>
      </p:sp>
      <p:pic>
        <p:nvPicPr>
          <p:cNvPr id="28" name="Picture 27" descr="Cell towers">
            <a:extLst>
              <a:ext uri="{FF2B5EF4-FFF2-40B4-BE49-F238E27FC236}">
                <a16:creationId xmlns:a16="http://schemas.microsoft.com/office/drawing/2014/main" id="{8C078978-B076-1679-BE74-ABB9EB53FD63}"/>
              </a:ext>
            </a:extLst>
          </p:cNvPr>
          <p:cNvPicPr>
            <a:picLocks noChangeAspect="1"/>
          </p:cNvPicPr>
          <p:nvPr/>
        </p:nvPicPr>
        <p:blipFill>
          <a:blip r:embed="rId2"/>
          <a:srcRect l="28289" r="-1" b="-1"/>
          <a:stretch>
            <a:fillRect/>
          </a:stretch>
        </p:blipFill>
        <p:spPr>
          <a:xfrm>
            <a:off x="2" y="10"/>
            <a:ext cx="7367752"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4B8143-3907-5396-F19C-4EDBFE8DE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190F5-5D72-D5F4-8C66-2BB8678387D5}"/>
              </a:ext>
            </a:extLst>
          </p:cNvPr>
          <p:cNvSpPr>
            <a:spLocks noGrp="1"/>
          </p:cNvSpPr>
          <p:nvPr>
            <p:ph type="title"/>
          </p:nvPr>
        </p:nvSpPr>
        <p:spPr>
          <a:xfrm>
            <a:off x="586905" y="1112"/>
            <a:ext cx="11019513" cy="1527048"/>
          </a:xfrm>
        </p:spPr>
        <p:txBody>
          <a:bodyPr anchor="b">
            <a:normAutofit/>
          </a:bodyPr>
          <a:lstStyle/>
          <a:p>
            <a:r>
              <a:rPr lang="en-US" dirty="0"/>
              <a:t>A BRIEF INTRO</a:t>
            </a:r>
            <a:endParaRPr lang="en-US"/>
          </a:p>
        </p:txBody>
      </p:sp>
      <p:sp>
        <p:nvSpPr>
          <p:cNvPr id="3" name="Content Placeholder 2">
            <a:extLst>
              <a:ext uri="{FF2B5EF4-FFF2-40B4-BE49-F238E27FC236}">
                <a16:creationId xmlns:a16="http://schemas.microsoft.com/office/drawing/2014/main" id="{98AF4D6B-70D4-8915-5912-18C2D895AF4F}"/>
              </a:ext>
            </a:extLst>
          </p:cNvPr>
          <p:cNvSpPr>
            <a:spLocks noGrp="1"/>
          </p:cNvSpPr>
          <p:nvPr>
            <p:ph idx="1"/>
          </p:nvPr>
        </p:nvSpPr>
        <p:spPr>
          <a:xfrm>
            <a:off x="586905" y="1713429"/>
            <a:ext cx="11019514" cy="4096512"/>
          </a:xfrm>
        </p:spPr>
        <p:txBody>
          <a:bodyPr vert="horz" lIns="91440" tIns="45720" rIns="91440" bIns="45720" rtlCol="0" anchor="t">
            <a:normAutofit/>
          </a:bodyPr>
          <a:lstStyle/>
          <a:p>
            <a:pPr marL="0" indent="0">
              <a:buNone/>
            </a:pPr>
            <a:r>
              <a:rPr lang="en-US" dirty="0">
                <a:ea typeface="+mn-lt"/>
                <a:cs typeface="+mn-lt"/>
              </a:rPr>
              <a:t>RF power harvesting, is the process of capturing and converting</a:t>
            </a:r>
            <a:r>
              <a:rPr lang="en-US" b="1" dirty="0">
                <a:ea typeface="+mn-lt"/>
                <a:cs typeface="+mn-lt"/>
              </a:rPr>
              <a:t> </a:t>
            </a:r>
            <a:r>
              <a:rPr lang="en-US" dirty="0">
                <a:ea typeface="+mn-lt"/>
                <a:cs typeface="+mn-lt"/>
              </a:rPr>
              <a:t>radio frequency (RF) energy from the environment into usable electrical power.</a:t>
            </a:r>
            <a:endParaRPr lang="en-US" dirty="0"/>
          </a:p>
          <a:p>
            <a:pPr marL="0" indent="0">
              <a:buNone/>
            </a:pPr>
            <a:endParaRPr lang="en-US" dirty="0"/>
          </a:p>
          <a:p>
            <a:endParaRPr lang="en-US" dirty="0"/>
          </a:p>
        </p:txBody>
      </p:sp>
      <p:graphicFrame>
        <p:nvGraphicFramePr>
          <p:cNvPr id="4" name="Diagram 3">
            <a:extLst>
              <a:ext uri="{FF2B5EF4-FFF2-40B4-BE49-F238E27FC236}">
                <a16:creationId xmlns:a16="http://schemas.microsoft.com/office/drawing/2014/main" id="{7198CFB5-553B-AB06-7DD7-5D636EF00B95}"/>
              </a:ext>
            </a:extLst>
          </p:cNvPr>
          <p:cNvGraphicFramePr/>
          <p:nvPr>
            <p:extLst>
              <p:ext uri="{D42A27DB-BD31-4B8C-83A1-F6EECF244321}">
                <p14:modId xmlns:p14="http://schemas.microsoft.com/office/powerpoint/2010/main" val="1311595512"/>
              </p:ext>
            </p:extLst>
          </p:nvPr>
        </p:nvGraphicFramePr>
        <p:xfrm>
          <a:off x="586946" y="2573294"/>
          <a:ext cx="7640593" cy="3673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47" name="Content Placeholder 2">
            <a:extLst>
              <a:ext uri="{FF2B5EF4-FFF2-40B4-BE49-F238E27FC236}">
                <a16:creationId xmlns:a16="http://schemas.microsoft.com/office/drawing/2014/main" id="{CD8F8BB6-D1BC-3788-72ED-003B9E29CFFD}"/>
              </a:ext>
            </a:extLst>
          </p:cNvPr>
          <p:cNvGraphicFramePr>
            <a:graphicFrameLocks/>
          </p:cNvGraphicFramePr>
          <p:nvPr>
            <p:extLst>
              <p:ext uri="{D42A27DB-BD31-4B8C-83A1-F6EECF244321}">
                <p14:modId xmlns:p14="http://schemas.microsoft.com/office/powerpoint/2010/main" val="2337941626"/>
              </p:ext>
            </p:extLst>
          </p:nvPr>
        </p:nvGraphicFramePr>
        <p:xfrm>
          <a:off x="456242" y="1895981"/>
          <a:ext cx="11025247" cy="46435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80" name="Picture 579" descr="A sign with black text&#10;&#10;AI-generated content may be incorrect.">
            <a:extLst>
              <a:ext uri="{FF2B5EF4-FFF2-40B4-BE49-F238E27FC236}">
                <a16:creationId xmlns:a16="http://schemas.microsoft.com/office/drawing/2014/main" id="{6E753A7D-4BE1-852C-601E-8917C2904230}"/>
              </a:ext>
            </a:extLst>
          </p:cNvPr>
          <p:cNvPicPr>
            <a:picLocks noChangeAspect="1"/>
          </p:cNvPicPr>
          <p:nvPr/>
        </p:nvPicPr>
        <p:blipFill>
          <a:blip r:embed="rId12"/>
          <a:stretch>
            <a:fillRect/>
          </a:stretch>
        </p:blipFill>
        <p:spPr>
          <a:xfrm>
            <a:off x="8227307" y="2864660"/>
            <a:ext cx="2056828" cy="3093835"/>
          </a:xfrm>
          <a:prstGeom prst="rect">
            <a:avLst/>
          </a:prstGeom>
        </p:spPr>
      </p:pic>
    </p:spTree>
    <p:extLst>
      <p:ext uri="{BB962C8B-B14F-4D97-AF65-F5344CB8AC3E}">
        <p14:creationId xmlns:p14="http://schemas.microsoft.com/office/powerpoint/2010/main" val="245743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580"/>
                                        </p:tgtEl>
                                        <p:attrNameLst>
                                          <p:attrName>ppt_x</p:attrName>
                                        </p:attrNameLst>
                                      </p:cBhvr>
                                      <p:tavLst>
                                        <p:tav tm="0">
                                          <p:val>
                                            <p:strVal val="ppt_x"/>
                                          </p:val>
                                        </p:tav>
                                        <p:tav tm="100000">
                                          <p:val>
                                            <p:strVal val="ppt_x"/>
                                          </p:val>
                                        </p:tav>
                                      </p:tavLst>
                                    </p:anim>
                                    <p:anim calcmode="lin" valueType="num">
                                      <p:cBhvr additive="base">
                                        <p:cTn id="11" dur="500"/>
                                        <p:tgtEl>
                                          <p:spTgt spid="580"/>
                                        </p:tgtEl>
                                        <p:attrNameLst>
                                          <p:attrName>ppt_y</p:attrName>
                                        </p:attrNameLst>
                                      </p:cBhvr>
                                      <p:tavLst>
                                        <p:tav tm="0">
                                          <p:val>
                                            <p:strVal val="ppt_y"/>
                                          </p:val>
                                        </p:tav>
                                        <p:tav tm="100000">
                                          <p:val>
                                            <p:strVal val="1+ppt_h/2"/>
                                          </p:val>
                                        </p:tav>
                                      </p:tavLst>
                                    </p:anim>
                                    <p:set>
                                      <p:cBhvr>
                                        <p:cTn id="12" dur="1" fill="hold">
                                          <p:stCondLst>
                                            <p:cond delay="499"/>
                                          </p:stCondLst>
                                        </p:cTn>
                                        <p:tgtEl>
                                          <p:spTgt spid="58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47"/>
                                        </p:tgtEl>
                                        <p:attrNameLst>
                                          <p:attrName>style.visibility</p:attrName>
                                        </p:attrNameLst>
                                      </p:cBhvr>
                                      <p:to>
                                        <p:strVal val="visible"/>
                                      </p:to>
                                    </p:set>
                                    <p:anim calcmode="lin" valueType="num">
                                      <p:cBhvr additive="base">
                                        <p:cTn id="17" dur="500" fill="hold"/>
                                        <p:tgtEl>
                                          <p:spTgt spid="547"/>
                                        </p:tgtEl>
                                        <p:attrNameLst>
                                          <p:attrName>ppt_x</p:attrName>
                                        </p:attrNameLst>
                                      </p:cBhvr>
                                      <p:tavLst>
                                        <p:tav tm="0">
                                          <p:val>
                                            <p:strVal val="#ppt_x"/>
                                          </p:val>
                                        </p:tav>
                                        <p:tav tm="100000">
                                          <p:val>
                                            <p:strVal val="#ppt_x"/>
                                          </p:val>
                                        </p:tav>
                                      </p:tavLst>
                                    </p:anim>
                                    <p:anim calcmode="lin" valueType="num">
                                      <p:cBhvr additive="base">
                                        <p:cTn id="18" dur="500" fill="hold"/>
                                        <p:tgtEl>
                                          <p:spTgt spid="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4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0D0286D6-064F-5502-8A01-CC270A96E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E070C-70D9-7282-D1F1-03F1A82DBB08}"/>
              </a:ext>
            </a:extLst>
          </p:cNvPr>
          <p:cNvSpPr>
            <a:spLocks noGrp="1"/>
          </p:cNvSpPr>
          <p:nvPr>
            <p:ph type="title"/>
          </p:nvPr>
        </p:nvSpPr>
        <p:spPr>
          <a:xfrm>
            <a:off x="5495573" y="2238"/>
            <a:ext cx="6453295" cy="1527048"/>
          </a:xfrm>
        </p:spPr>
        <p:txBody>
          <a:bodyPr anchor="b">
            <a:normAutofit/>
          </a:bodyPr>
          <a:lstStyle/>
          <a:p>
            <a:r>
              <a:rPr lang="en-US" dirty="0"/>
              <a:t>SOME EXISTING SOLUTIONS</a:t>
            </a:r>
          </a:p>
        </p:txBody>
      </p:sp>
      <p:pic>
        <p:nvPicPr>
          <p:cNvPr id="47" name="Picture 46" descr="Showing the scale of Powercast's Receiver Chips">
            <a:extLst>
              <a:ext uri="{FF2B5EF4-FFF2-40B4-BE49-F238E27FC236}">
                <a16:creationId xmlns:a16="http://schemas.microsoft.com/office/drawing/2014/main" id="{59671999-AF48-6531-232F-250E02E5DCEC}"/>
              </a:ext>
            </a:extLst>
          </p:cNvPr>
          <p:cNvPicPr>
            <a:picLocks noChangeAspect="1"/>
          </p:cNvPicPr>
          <p:nvPr/>
        </p:nvPicPr>
        <p:blipFill>
          <a:blip r:embed="rId2"/>
          <a:stretch>
            <a:fillRect/>
          </a:stretch>
        </p:blipFill>
        <p:spPr>
          <a:xfrm>
            <a:off x="462249" y="961248"/>
            <a:ext cx="2350279" cy="2796199"/>
          </a:xfrm>
          <a:prstGeom prst="rect">
            <a:avLst/>
          </a:prstGeom>
        </p:spPr>
      </p:pic>
      <p:pic>
        <p:nvPicPr>
          <p:cNvPr id="46" name="Picture 45" descr="A black text on a white background&#10;&#10;AI-generated content may be incorrect.">
            <a:extLst>
              <a:ext uri="{FF2B5EF4-FFF2-40B4-BE49-F238E27FC236}">
                <a16:creationId xmlns:a16="http://schemas.microsoft.com/office/drawing/2014/main" id="{F6184846-317D-31C6-C5E2-D0503CD441F5}"/>
              </a:ext>
            </a:extLst>
          </p:cNvPr>
          <p:cNvPicPr>
            <a:picLocks noChangeAspect="1"/>
          </p:cNvPicPr>
          <p:nvPr/>
        </p:nvPicPr>
        <p:blipFill>
          <a:blip r:embed="rId3"/>
          <a:stretch>
            <a:fillRect/>
          </a:stretch>
        </p:blipFill>
        <p:spPr>
          <a:xfrm>
            <a:off x="6001709" y="1714337"/>
            <a:ext cx="2290748" cy="572687"/>
          </a:xfrm>
          <a:prstGeom prst="rect">
            <a:avLst/>
          </a:prstGeom>
        </p:spPr>
      </p:pic>
      <p:pic>
        <p:nvPicPr>
          <p:cNvPr id="48" name="Picture 47" descr="A black and white sign with black text&#10;&#10;AI-generated content may be incorrect.">
            <a:extLst>
              <a:ext uri="{FF2B5EF4-FFF2-40B4-BE49-F238E27FC236}">
                <a16:creationId xmlns:a16="http://schemas.microsoft.com/office/drawing/2014/main" id="{B2762F6D-3CF4-FBBA-B81C-ED89444DD863}"/>
              </a:ext>
            </a:extLst>
          </p:cNvPr>
          <p:cNvPicPr>
            <a:picLocks noChangeAspect="1"/>
          </p:cNvPicPr>
          <p:nvPr/>
        </p:nvPicPr>
        <p:blipFill>
          <a:blip r:embed="rId4"/>
          <a:stretch>
            <a:fillRect/>
          </a:stretch>
        </p:blipFill>
        <p:spPr>
          <a:xfrm>
            <a:off x="6096959" y="3756604"/>
            <a:ext cx="2290748" cy="418061"/>
          </a:xfrm>
          <a:prstGeom prst="rect">
            <a:avLst/>
          </a:prstGeom>
        </p:spPr>
      </p:pic>
      <p:sp>
        <p:nvSpPr>
          <p:cNvPr id="44" name="Content Placeholder 43">
            <a:extLst>
              <a:ext uri="{FF2B5EF4-FFF2-40B4-BE49-F238E27FC236}">
                <a16:creationId xmlns:a16="http://schemas.microsoft.com/office/drawing/2014/main" id="{273480B5-7465-4240-D0BD-D224A7289EFB}"/>
              </a:ext>
            </a:extLst>
          </p:cNvPr>
          <p:cNvSpPr>
            <a:spLocks noGrp="1"/>
          </p:cNvSpPr>
          <p:nvPr>
            <p:ph idx="1"/>
          </p:nvPr>
        </p:nvSpPr>
        <p:spPr>
          <a:xfrm>
            <a:off x="5998779" y="2212848"/>
            <a:ext cx="5485926" cy="4096512"/>
          </a:xfrm>
        </p:spPr>
        <p:txBody>
          <a:bodyPr vert="horz" lIns="91440" tIns="45720" rIns="91440" bIns="45720" rtlCol="0">
            <a:normAutofit/>
          </a:bodyPr>
          <a:lstStyle/>
          <a:p>
            <a:pPr marL="0" indent="0">
              <a:lnSpc>
                <a:spcPct val="110000"/>
              </a:lnSpc>
              <a:buNone/>
            </a:pPr>
            <a:endParaRPr lang="en-US" sz="1700">
              <a:latin typeface="Roboto"/>
              <a:ea typeface="Roboto"/>
              <a:cs typeface="Roboto"/>
            </a:endParaRPr>
          </a:p>
          <a:p>
            <a:pPr marL="0" indent="0">
              <a:lnSpc>
                <a:spcPct val="110000"/>
              </a:lnSpc>
              <a:buNone/>
            </a:pPr>
            <a:r>
              <a:rPr lang="en-US" sz="1700">
                <a:latin typeface="Roboto"/>
                <a:ea typeface="Roboto"/>
                <a:cs typeface="Roboto"/>
              </a:rPr>
              <a:t>Ultra Low power Harvester power Management IC with boost charger, and Nanopower Buck Converter</a:t>
            </a:r>
            <a:endParaRPr lang="en-US" sz="1700"/>
          </a:p>
          <a:p>
            <a:pPr marL="0" indent="0">
              <a:lnSpc>
                <a:spcPct val="110000"/>
              </a:lnSpc>
              <a:buNone/>
            </a:pPr>
            <a:endParaRPr lang="en-US" sz="1700">
              <a:latin typeface="Poppins"/>
              <a:ea typeface="Roboto"/>
              <a:cs typeface="Poppins"/>
            </a:endParaRPr>
          </a:p>
          <a:p>
            <a:pPr marL="0" indent="0">
              <a:lnSpc>
                <a:spcPct val="110000"/>
              </a:lnSpc>
              <a:buNone/>
            </a:pPr>
            <a:endParaRPr lang="en-US" sz="1700">
              <a:latin typeface="Poppins"/>
              <a:ea typeface="Roboto"/>
              <a:cs typeface="Poppins"/>
            </a:endParaRPr>
          </a:p>
          <a:p>
            <a:pPr marL="0" indent="0">
              <a:lnSpc>
                <a:spcPct val="110000"/>
              </a:lnSpc>
              <a:buNone/>
            </a:pPr>
            <a:endParaRPr lang="en-US" sz="1700">
              <a:latin typeface="Poppins"/>
              <a:ea typeface="Roboto"/>
              <a:cs typeface="Poppins"/>
            </a:endParaRPr>
          </a:p>
          <a:p>
            <a:pPr marL="0" indent="0">
              <a:lnSpc>
                <a:spcPct val="110000"/>
              </a:lnSpc>
              <a:buNone/>
            </a:pPr>
            <a:r>
              <a:rPr lang="en-US" sz="1700">
                <a:latin typeface="Poppins"/>
                <a:ea typeface="Roboto"/>
                <a:cs typeface="Poppins"/>
              </a:rPr>
              <a:t>Powercast’s Powerharvester  RF-to-DC Converter Chips are the core component which convert RF energy to DC power. When paired with tuning components  and  an antenna, these chips can harvest RF energy from 10MHz to 6GHz.</a:t>
            </a:r>
            <a:endParaRPr lang="en-US" sz="1700"/>
          </a:p>
          <a:p>
            <a:pPr marL="0" indent="0">
              <a:lnSpc>
                <a:spcPct val="110000"/>
              </a:lnSpc>
              <a:buNone/>
            </a:pPr>
            <a:endParaRPr lang="en-US" sz="1700">
              <a:ea typeface="Roboto"/>
              <a:cs typeface="Roboto"/>
            </a:endParaRPr>
          </a:p>
        </p:txBody>
      </p:sp>
      <p:sp>
        <p:nvSpPr>
          <p:cNvPr id="49" name="Rectangle 48">
            <a:extLst>
              <a:ext uri="{FF2B5EF4-FFF2-40B4-BE49-F238E27FC236}">
                <a16:creationId xmlns:a16="http://schemas.microsoft.com/office/drawing/2014/main" id="{77248262-A9B9-443A-24C0-51F2B62F3CA9}"/>
              </a:ext>
            </a:extLst>
          </p:cNvPr>
          <p:cNvSpPr/>
          <p:nvPr/>
        </p:nvSpPr>
        <p:spPr>
          <a:xfrm>
            <a:off x="2952749" y="964407"/>
            <a:ext cx="1321593" cy="2792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97ADA2C-EDC0-9B6E-B20D-95FD62B1B14B}"/>
              </a:ext>
            </a:extLst>
          </p:cNvPr>
          <p:cNvSpPr/>
          <p:nvPr/>
        </p:nvSpPr>
        <p:spPr>
          <a:xfrm>
            <a:off x="458390" y="3964780"/>
            <a:ext cx="1387077" cy="23395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CJMCU-2557 BQ25570 Nano Power Energy Harvester">
            <a:extLst>
              <a:ext uri="{FF2B5EF4-FFF2-40B4-BE49-F238E27FC236}">
                <a16:creationId xmlns:a16="http://schemas.microsoft.com/office/drawing/2014/main" id="{1DB91866-EB5B-E4B8-8215-CC2F1C737954}"/>
              </a:ext>
            </a:extLst>
          </p:cNvPr>
          <p:cNvPicPr>
            <a:picLocks noChangeAspect="1"/>
          </p:cNvPicPr>
          <p:nvPr/>
        </p:nvPicPr>
        <p:blipFill>
          <a:blip r:embed="rId5"/>
          <a:stretch>
            <a:fillRect/>
          </a:stretch>
        </p:blipFill>
        <p:spPr>
          <a:xfrm>
            <a:off x="2105025" y="3964870"/>
            <a:ext cx="2171701" cy="2321539"/>
          </a:xfrm>
          <a:prstGeom prst="rect">
            <a:avLst/>
          </a:prstGeom>
        </p:spPr>
      </p:pic>
    </p:spTree>
    <p:extLst>
      <p:ext uri="{BB962C8B-B14F-4D97-AF65-F5344CB8AC3E}">
        <p14:creationId xmlns:p14="http://schemas.microsoft.com/office/powerpoint/2010/main" val="58298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8A83D-987A-6657-0B54-3A9A88841255}"/>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3100" dirty="0"/>
              <a:t>POWER LEVELS</a:t>
            </a:r>
          </a:p>
        </p:txBody>
      </p:sp>
      <p:graphicFrame>
        <p:nvGraphicFramePr>
          <p:cNvPr id="5" name="Content Placeholder 4">
            <a:extLst>
              <a:ext uri="{FF2B5EF4-FFF2-40B4-BE49-F238E27FC236}">
                <a16:creationId xmlns:a16="http://schemas.microsoft.com/office/drawing/2014/main" id="{2E12C95F-1832-C8AD-A667-C6CF470D91D6}"/>
              </a:ext>
            </a:extLst>
          </p:cNvPr>
          <p:cNvGraphicFramePr>
            <a:graphicFrameLocks noGrp="1"/>
          </p:cNvGraphicFramePr>
          <p:nvPr>
            <p:ph idx="1"/>
            <p:extLst>
              <p:ext uri="{D42A27DB-BD31-4B8C-83A1-F6EECF244321}">
                <p14:modId xmlns:p14="http://schemas.microsoft.com/office/powerpoint/2010/main" val="3004227964"/>
              </p:ext>
            </p:extLst>
          </p:nvPr>
        </p:nvGraphicFramePr>
        <p:xfrm>
          <a:off x="2476499" y="2110945"/>
          <a:ext cx="8263117" cy="3877125"/>
        </p:xfrm>
        <a:graphic>
          <a:graphicData uri="http://schemas.openxmlformats.org/drawingml/2006/table">
            <a:tbl>
              <a:tblPr bandRow="1">
                <a:noFill/>
                <a:tableStyleId>{5C22544A-7EE6-4342-B048-85BDC9FD1C3A}</a:tableStyleId>
              </a:tblPr>
              <a:tblGrid>
                <a:gridCol w="2233433">
                  <a:extLst>
                    <a:ext uri="{9D8B030D-6E8A-4147-A177-3AD203B41FA5}">
                      <a16:colId xmlns:a16="http://schemas.microsoft.com/office/drawing/2014/main" val="2151965101"/>
                    </a:ext>
                  </a:extLst>
                </a:gridCol>
                <a:gridCol w="1935132">
                  <a:extLst>
                    <a:ext uri="{9D8B030D-6E8A-4147-A177-3AD203B41FA5}">
                      <a16:colId xmlns:a16="http://schemas.microsoft.com/office/drawing/2014/main" val="822218443"/>
                    </a:ext>
                  </a:extLst>
                </a:gridCol>
                <a:gridCol w="2024847">
                  <a:extLst>
                    <a:ext uri="{9D8B030D-6E8A-4147-A177-3AD203B41FA5}">
                      <a16:colId xmlns:a16="http://schemas.microsoft.com/office/drawing/2014/main" val="363189124"/>
                    </a:ext>
                  </a:extLst>
                </a:gridCol>
                <a:gridCol w="2069705">
                  <a:extLst>
                    <a:ext uri="{9D8B030D-6E8A-4147-A177-3AD203B41FA5}">
                      <a16:colId xmlns:a16="http://schemas.microsoft.com/office/drawing/2014/main" val="2219595586"/>
                    </a:ext>
                  </a:extLst>
                </a:gridCol>
              </a:tblGrid>
              <a:tr h="882315">
                <a:tc>
                  <a:txBody>
                    <a:bodyPr/>
                    <a:lstStyle/>
                    <a:p>
                      <a:r>
                        <a:rPr lang="en-US" sz="1300" b="1" cap="none" spc="0" dirty="0">
                          <a:solidFill>
                            <a:schemeClr val="tx1"/>
                          </a:solidFill>
                        </a:rPr>
                        <a:t>RF Source</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ap="flat" cmpd="sng" algn="ctr">
                      <a:solidFill>
                        <a:schemeClr val="accent1"/>
                      </a:solidFill>
                      <a:prstDash val="solid"/>
                    </a:lnB>
                    <a:noFill/>
                  </a:tcPr>
                </a:tc>
                <a:tc>
                  <a:txBody>
                    <a:bodyPr/>
                    <a:lstStyle/>
                    <a:p>
                      <a:r>
                        <a:rPr lang="en-US" sz="1300" b="1" cap="none" spc="0" dirty="0">
                          <a:solidFill>
                            <a:schemeClr val="tx1"/>
                          </a:solidFill>
                        </a:rPr>
                        <a:t>Received Power (dBm)</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ap="flat" cmpd="sng" algn="ctr">
                      <a:solidFill>
                        <a:schemeClr val="accent1"/>
                      </a:solidFill>
                      <a:prstDash val="solid"/>
                    </a:lnB>
                    <a:noFill/>
                  </a:tcPr>
                </a:tc>
                <a:tc>
                  <a:txBody>
                    <a:bodyPr/>
                    <a:lstStyle/>
                    <a:p>
                      <a:r>
                        <a:rPr lang="en-US" sz="1300" b="1" cap="none" spc="0" dirty="0">
                          <a:solidFill>
                            <a:schemeClr val="tx1"/>
                          </a:solidFill>
                        </a:rPr>
                        <a:t>Received Power (Watts)</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ap="flat" cmpd="sng" algn="ctr">
                      <a:solidFill>
                        <a:schemeClr val="accent1"/>
                      </a:solidFill>
                      <a:prstDash val="solid"/>
                    </a:lnB>
                    <a:noFill/>
                  </a:tcPr>
                </a:tc>
                <a:tc>
                  <a:txBody>
                    <a:bodyPr/>
                    <a:lstStyle/>
                    <a:p>
                      <a:r>
                        <a:rPr lang="en-US" sz="1300" b="1" cap="none" spc="0" dirty="0">
                          <a:solidFill>
                            <a:schemeClr val="tx1"/>
                          </a:solidFill>
                        </a:rPr>
                        <a:t>Usable Output Power (Watts)</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ap="flat" cmpd="sng" algn="ctr">
                      <a:solidFill>
                        <a:schemeClr val="accent1"/>
                      </a:solidFill>
                      <a:prstDash val="solid"/>
                    </a:lnB>
                    <a:noFill/>
                  </a:tcPr>
                </a:tc>
                <a:extLst>
                  <a:ext uri="{0D108BD9-81ED-4DB2-BD59-A6C34878D82A}">
                    <a16:rowId xmlns:a16="http://schemas.microsoft.com/office/drawing/2014/main" val="241455944"/>
                  </a:ext>
                </a:extLst>
              </a:tr>
              <a:tr h="598962">
                <a:tc>
                  <a:txBody>
                    <a:bodyPr/>
                    <a:lstStyle/>
                    <a:p>
                      <a:r>
                        <a:rPr lang="en-US" sz="1300" b="1" cap="none" spc="0" dirty="0">
                          <a:solidFill>
                            <a:schemeClr val="tx1"/>
                          </a:solidFill>
                        </a:rPr>
                        <a:t>Strong TV/FM</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-20 to -10 dBm</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10 µW to 100 µW</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1 µW to 30 µW</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510265"/>
                  </a:ext>
                </a:extLst>
              </a:tr>
              <a:tr h="598962">
                <a:tc>
                  <a:txBody>
                    <a:bodyPr/>
                    <a:lstStyle/>
                    <a:p>
                      <a:r>
                        <a:rPr lang="en-US" sz="1300" b="1" cap="none" spc="0" dirty="0">
                          <a:solidFill>
                            <a:schemeClr val="tx1"/>
                          </a:solidFill>
                        </a:rPr>
                        <a:t>Wi-Fi (Indoor)</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US" sz="1300" cap="none" spc="0" dirty="0">
                          <a:solidFill>
                            <a:schemeClr val="tx1"/>
                          </a:solidFill>
                        </a:rPr>
                        <a:t>-35 to -20 dBm</a:t>
                      </a:r>
                    </a:p>
                  </a:txBody>
                  <a:tcPr marL="51377" marR="51377" marT="51377" marB="10275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US" sz="1300" cap="none" spc="0" dirty="0">
                          <a:solidFill>
                            <a:schemeClr val="tx1"/>
                          </a:solidFill>
                        </a:rPr>
                        <a:t>~0.3 µW to 10 µW</a:t>
                      </a:r>
                    </a:p>
                  </a:txBody>
                  <a:tcPr marL="51377" marR="51377" marT="51377" marB="10275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US" sz="1300" cap="none" spc="0" dirty="0">
                          <a:solidFill>
                            <a:schemeClr val="tx1"/>
                          </a:solidFill>
                        </a:rPr>
                        <a:t>0.03 µW to 3 µW</a:t>
                      </a:r>
                    </a:p>
                  </a:txBody>
                  <a:tcPr marL="51377" marR="51377" marT="51377" marB="10275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130214569"/>
                  </a:ext>
                </a:extLst>
              </a:tr>
              <a:tr h="598962">
                <a:tc>
                  <a:txBody>
                    <a:bodyPr/>
                    <a:lstStyle/>
                    <a:p>
                      <a:r>
                        <a:rPr lang="en-US" sz="1300" b="1" cap="none" spc="0" dirty="0">
                          <a:solidFill>
                            <a:schemeClr val="tx1"/>
                          </a:solidFill>
                        </a:rPr>
                        <a:t>Cellular (Urban)</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-40 to -20 dBm</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~0.1 µW to 10 µW</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0.01 µW to 3 µW</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356662779"/>
                  </a:ext>
                </a:extLst>
              </a:tr>
              <a:tr h="598962">
                <a:tc>
                  <a:txBody>
                    <a:bodyPr/>
                    <a:lstStyle/>
                    <a:p>
                      <a:r>
                        <a:rPr lang="en-US" sz="1300" b="1" cap="none" spc="0" dirty="0">
                          <a:solidFill>
                            <a:schemeClr val="tx1"/>
                          </a:solidFill>
                        </a:rPr>
                        <a:t>RFID Reader (near)</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US" sz="1300" cap="none" spc="0" dirty="0">
                          <a:solidFill>
                            <a:schemeClr val="tx1"/>
                          </a:solidFill>
                        </a:rPr>
                        <a:t>0 to +10 dBm</a:t>
                      </a:r>
                    </a:p>
                  </a:txBody>
                  <a:tcPr marL="51377" marR="51377" marT="51377" marB="10275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US" sz="1300" cap="none" spc="0" dirty="0">
                          <a:solidFill>
                            <a:schemeClr val="tx1"/>
                          </a:solidFill>
                        </a:rPr>
                        <a:t>1 </a:t>
                      </a:r>
                      <a:r>
                        <a:rPr lang="en-US" sz="1300" cap="none" spc="0" dirty="0" err="1">
                          <a:solidFill>
                            <a:schemeClr val="tx1"/>
                          </a:solidFill>
                        </a:rPr>
                        <a:t>mW</a:t>
                      </a:r>
                      <a:r>
                        <a:rPr lang="en-US" sz="1300" cap="none" spc="0" dirty="0">
                          <a:solidFill>
                            <a:schemeClr val="tx1"/>
                          </a:solidFill>
                        </a:rPr>
                        <a:t> to 10 </a:t>
                      </a:r>
                      <a:r>
                        <a:rPr lang="en-US" sz="1300" cap="none" spc="0" dirty="0" err="1">
                          <a:solidFill>
                            <a:schemeClr val="tx1"/>
                          </a:solidFill>
                        </a:rPr>
                        <a:t>mW</a:t>
                      </a:r>
                    </a:p>
                  </a:txBody>
                  <a:tcPr marL="51377" marR="51377" marT="51377" marB="10275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US" sz="1300" cap="none" spc="0" dirty="0">
                          <a:solidFill>
                            <a:schemeClr val="tx1"/>
                          </a:solidFill>
                        </a:rPr>
                        <a:t>100 µW to 1 </a:t>
                      </a:r>
                      <a:r>
                        <a:rPr lang="en-US" sz="1300" cap="none" spc="0" dirty="0" err="1">
                          <a:solidFill>
                            <a:schemeClr val="tx1"/>
                          </a:solidFill>
                        </a:rPr>
                        <a:t>mW</a:t>
                      </a:r>
                    </a:p>
                  </a:txBody>
                  <a:tcPr marL="51377" marR="51377" marT="51377" marB="10275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3416009004"/>
                  </a:ext>
                </a:extLst>
              </a:tr>
              <a:tr h="598962">
                <a:tc>
                  <a:txBody>
                    <a:bodyPr/>
                    <a:lstStyle/>
                    <a:p>
                      <a:r>
                        <a:rPr lang="en-US" sz="1300" b="1" cap="none" spc="0" dirty="0">
                          <a:solidFill>
                            <a:schemeClr val="tx1"/>
                          </a:solidFill>
                        </a:rPr>
                        <a:t>Power Beacon (Lab)</a:t>
                      </a:r>
                      <a:endParaRPr lang="en-US" sz="1300" cap="none" spc="0" dirty="0">
                        <a:solidFill>
                          <a:schemeClr val="tx1"/>
                        </a:solidFill>
                      </a:endParaRP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+20 to +30 dBm</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100 </a:t>
                      </a:r>
                      <a:r>
                        <a:rPr lang="en-US" sz="1300" cap="none" spc="0" dirty="0" err="1">
                          <a:solidFill>
                            <a:schemeClr val="tx1"/>
                          </a:solidFill>
                        </a:rPr>
                        <a:t>mW</a:t>
                      </a:r>
                      <a:r>
                        <a:rPr lang="en-US" sz="1300" cap="none" spc="0" dirty="0">
                          <a:solidFill>
                            <a:schemeClr val="tx1"/>
                          </a:solidFill>
                        </a:rPr>
                        <a:t> to 1 W</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10 </a:t>
                      </a:r>
                      <a:r>
                        <a:rPr lang="en-US" sz="1300" cap="none" spc="0" dirty="0" err="1">
                          <a:solidFill>
                            <a:schemeClr val="tx1"/>
                          </a:solidFill>
                        </a:rPr>
                        <a:t>mW</a:t>
                      </a:r>
                      <a:r>
                        <a:rPr lang="en-US" sz="1300" cap="none" spc="0" dirty="0">
                          <a:solidFill>
                            <a:schemeClr val="tx1"/>
                          </a:solidFill>
                        </a:rPr>
                        <a:t> to 500 </a:t>
                      </a:r>
                      <a:r>
                        <a:rPr lang="en-US" sz="1300" cap="none" spc="0" dirty="0" err="1">
                          <a:solidFill>
                            <a:schemeClr val="tx1"/>
                          </a:solidFill>
                        </a:rPr>
                        <a:t>mW</a:t>
                      </a:r>
                    </a:p>
                  </a:txBody>
                  <a:tcPr marL="51377" marR="51377" marT="51377" marB="10275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155186297"/>
                  </a:ext>
                </a:extLst>
              </a:tr>
            </a:tbl>
          </a:graphicData>
        </a:graphic>
      </p:graphicFrame>
    </p:spTree>
    <p:extLst>
      <p:ext uri="{BB962C8B-B14F-4D97-AF65-F5344CB8AC3E}">
        <p14:creationId xmlns:p14="http://schemas.microsoft.com/office/powerpoint/2010/main" val="364213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228D1-A76D-19E8-75B3-34A50372C095}"/>
              </a:ext>
            </a:extLst>
          </p:cNvPr>
          <p:cNvSpPr>
            <a:spLocks noGrp="1"/>
          </p:cNvSpPr>
          <p:nvPr>
            <p:ph type="title"/>
          </p:nvPr>
        </p:nvSpPr>
        <p:spPr>
          <a:xfrm>
            <a:off x="612648" y="600074"/>
            <a:ext cx="6035040" cy="1529932"/>
          </a:xfrm>
        </p:spPr>
        <p:txBody>
          <a:bodyPr anchor="b">
            <a:normAutofit/>
          </a:bodyPr>
          <a:lstStyle/>
          <a:p>
            <a:r>
              <a:rPr lang="en-US" dirty="0"/>
              <a:t>MPPT (MAXIMUM POWER POINT TRACKING)</a:t>
            </a:r>
          </a:p>
        </p:txBody>
      </p:sp>
      <p:sp>
        <p:nvSpPr>
          <p:cNvPr id="8" name="Content Placeholder 7">
            <a:extLst>
              <a:ext uri="{FF2B5EF4-FFF2-40B4-BE49-F238E27FC236}">
                <a16:creationId xmlns:a16="http://schemas.microsoft.com/office/drawing/2014/main" id="{E1D6AA25-2421-7DFD-C15E-E4B7D6FF1566}"/>
              </a:ext>
            </a:extLst>
          </p:cNvPr>
          <p:cNvSpPr>
            <a:spLocks noGrp="1"/>
          </p:cNvSpPr>
          <p:nvPr>
            <p:ph idx="1"/>
          </p:nvPr>
        </p:nvSpPr>
        <p:spPr>
          <a:xfrm>
            <a:off x="612647" y="2717415"/>
            <a:ext cx="5793055" cy="3591945"/>
          </a:xfrm>
        </p:spPr>
        <p:txBody>
          <a:bodyPr vert="horz" lIns="91440" tIns="45720" rIns="91440" bIns="45720" rtlCol="0" anchor="t">
            <a:normAutofit/>
          </a:bodyPr>
          <a:lstStyle/>
          <a:p>
            <a:r>
              <a:rPr lang="en-US" sz="1600" dirty="0">
                <a:solidFill>
                  <a:srgbClr val="000000"/>
                </a:solidFill>
                <a:ea typeface="+mn-lt"/>
                <a:cs typeface="+mn-lt"/>
              </a:rPr>
              <a:t>In RF power harvesting, Maximum Power Point Tracking (MPPT) is a crucial technique used to optimize the efficiency of converting radio frequency energy into usable power. MPPT circuits dynamically adjust the impedance matching between the antenna/rectifier and the storage capacitor to extract the maximum possible power from the RF source, even when the input power fluctuates. </a:t>
            </a:r>
            <a:endParaRPr lang="en-US" sz="1600">
              <a:solidFill>
                <a:srgbClr val="000000"/>
              </a:solidFill>
            </a:endParaRPr>
          </a:p>
          <a:p>
            <a:r>
              <a:rPr lang="en-US" sz="1600" dirty="0"/>
              <a:t>One of the most widely used methods is perturb and observe.</a:t>
            </a:r>
            <a:br>
              <a:rPr lang="en-US" dirty="0">
                <a:solidFill>
                  <a:srgbClr val="000000"/>
                </a:solidFill>
              </a:rPr>
            </a:br>
            <a:endParaRPr lang="en-US" dirty="0">
              <a:solidFill>
                <a:srgbClr val="000000"/>
              </a:solidFill>
            </a:endParaRPr>
          </a:p>
          <a:p>
            <a:endParaRPr lang="en-US" sz="1800" dirty="0">
              <a:solidFill>
                <a:srgbClr val="000000"/>
              </a:solidFill>
            </a:endParaRPr>
          </a:p>
        </p:txBody>
      </p:sp>
      <p:pic>
        <p:nvPicPr>
          <p:cNvPr id="4" name="Content Placeholder 3">
            <a:extLst>
              <a:ext uri="{FF2B5EF4-FFF2-40B4-BE49-F238E27FC236}">
                <a16:creationId xmlns:a16="http://schemas.microsoft.com/office/drawing/2014/main" id="{321E8450-8214-620E-B2DF-B6438A1C3301}"/>
              </a:ext>
            </a:extLst>
          </p:cNvPr>
          <p:cNvPicPr>
            <a:picLocks noChangeAspect="1"/>
          </p:cNvPicPr>
          <p:nvPr/>
        </p:nvPicPr>
        <p:blipFill>
          <a:blip r:embed="rId2"/>
          <a:srcRect t="3420"/>
          <a:stretch>
            <a:fillRect/>
          </a:stretch>
        </p:blipFill>
        <p:spPr>
          <a:xfrm>
            <a:off x="7345680" y="10"/>
            <a:ext cx="4846320" cy="6857990"/>
          </a:xfrm>
          <a:prstGeom prst="rect">
            <a:avLst/>
          </a:prstGeom>
        </p:spPr>
      </p:pic>
    </p:spTree>
    <p:extLst>
      <p:ext uri="{BB962C8B-B14F-4D97-AF65-F5344CB8AC3E}">
        <p14:creationId xmlns:p14="http://schemas.microsoft.com/office/powerpoint/2010/main" val="331665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2866-FF83-1B59-BFD0-E8A14EC4077F}"/>
              </a:ext>
            </a:extLst>
          </p:cNvPr>
          <p:cNvSpPr>
            <a:spLocks noGrp="1"/>
          </p:cNvSpPr>
          <p:nvPr>
            <p:ph type="title"/>
          </p:nvPr>
        </p:nvSpPr>
        <p:spPr/>
        <p:txBody>
          <a:bodyPr/>
          <a:lstStyle/>
          <a:p>
            <a:r>
              <a:rPr lang="en-US" dirty="0"/>
              <a:t>SYSTEM BLOCK DIAGRAM</a:t>
            </a:r>
          </a:p>
        </p:txBody>
      </p:sp>
      <p:pic>
        <p:nvPicPr>
          <p:cNvPr id="4" name="Content Placeholder 3" descr="A diagram of a power supply system&#10;&#10;AI-generated content may be incorrect.">
            <a:extLst>
              <a:ext uri="{FF2B5EF4-FFF2-40B4-BE49-F238E27FC236}">
                <a16:creationId xmlns:a16="http://schemas.microsoft.com/office/drawing/2014/main" id="{5ABBC176-D91B-0D33-1695-3AD8F4F34CE6}"/>
              </a:ext>
            </a:extLst>
          </p:cNvPr>
          <p:cNvPicPr>
            <a:picLocks noGrp="1" noChangeAspect="1"/>
          </p:cNvPicPr>
          <p:nvPr>
            <p:ph idx="1"/>
          </p:nvPr>
        </p:nvPicPr>
        <p:blipFill>
          <a:blip r:embed="rId2"/>
          <a:stretch>
            <a:fillRect/>
          </a:stretch>
        </p:blipFill>
        <p:spPr>
          <a:xfrm>
            <a:off x="1805373" y="1252154"/>
            <a:ext cx="7001558" cy="4593828"/>
          </a:xfrm>
        </p:spPr>
      </p:pic>
      <p:pic>
        <p:nvPicPr>
          <p:cNvPr id="5" name="Picture 4" descr="A diagram of a computer system&#10;&#10;AI-generated content may be incorrect.">
            <a:extLst>
              <a:ext uri="{FF2B5EF4-FFF2-40B4-BE49-F238E27FC236}">
                <a16:creationId xmlns:a16="http://schemas.microsoft.com/office/drawing/2014/main" id="{D1BABCF1-9D19-CCAD-C1A6-E1F130893243}"/>
              </a:ext>
            </a:extLst>
          </p:cNvPr>
          <p:cNvPicPr>
            <a:picLocks noChangeAspect="1"/>
          </p:cNvPicPr>
          <p:nvPr/>
        </p:nvPicPr>
        <p:blipFill>
          <a:blip r:embed="rId3"/>
          <a:stretch>
            <a:fillRect/>
          </a:stretch>
        </p:blipFill>
        <p:spPr>
          <a:xfrm>
            <a:off x="1654969" y="1450181"/>
            <a:ext cx="8096250" cy="3695700"/>
          </a:xfrm>
          <a:prstGeom prst="rect">
            <a:avLst/>
          </a:prstGeom>
        </p:spPr>
      </p:pic>
    </p:spTree>
    <p:extLst>
      <p:ext uri="{BB962C8B-B14F-4D97-AF65-F5344CB8AC3E}">
        <p14:creationId xmlns:p14="http://schemas.microsoft.com/office/powerpoint/2010/main" val="260313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2321D-B4D0-DC92-A91A-3DA63F904E6E}"/>
              </a:ext>
            </a:extLst>
          </p:cNvPr>
          <p:cNvSpPr>
            <a:spLocks noGrp="1"/>
          </p:cNvSpPr>
          <p:nvPr>
            <p:ph type="title"/>
          </p:nvPr>
        </p:nvSpPr>
        <p:spPr>
          <a:xfrm>
            <a:off x="1731821" y="121361"/>
            <a:ext cx="8851931" cy="1069263"/>
          </a:xfrm>
        </p:spPr>
        <p:txBody>
          <a:bodyPr vert="horz" lIns="91440" tIns="45720" rIns="91440" bIns="45720" rtlCol="0" anchor="b">
            <a:normAutofit/>
          </a:bodyPr>
          <a:lstStyle/>
          <a:p>
            <a:pPr algn="ctr"/>
            <a:r>
              <a:rPr lang="en-US" sz="3100" dirty="0"/>
              <a:t>Antenna </a:t>
            </a:r>
          </a:p>
          <a:p>
            <a:pPr algn="ctr"/>
            <a:endParaRPr lang="en-US" dirty="0"/>
          </a:p>
        </p:txBody>
      </p:sp>
      <p:pic>
        <p:nvPicPr>
          <p:cNvPr id="8" name="Content Placeholder 7" descr="Rotman lens - Wikipedia">
            <a:extLst>
              <a:ext uri="{FF2B5EF4-FFF2-40B4-BE49-F238E27FC236}">
                <a16:creationId xmlns:a16="http://schemas.microsoft.com/office/drawing/2014/main" id="{55D58C7E-2852-1C15-E20E-0947767C3116}"/>
              </a:ext>
            </a:extLst>
          </p:cNvPr>
          <p:cNvPicPr>
            <a:picLocks noGrp="1" noChangeAspect="1"/>
          </p:cNvPicPr>
          <p:nvPr>
            <p:ph idx="1"/>
          </p:nvPr>
        </p:nvPicPr>
        <p:blipFill>
          <a:blip r:embed="rId2"/>
          <a:stretch>
            <a:fillRect/>
          </a:stretch>
        </p:blipFill>
        <p:spPr>
          <a:xfrm>
            <a:off x="435832" y="1715532"/>
            <a:ext cx="4767045" cy="3131612"/>
          </a:xfrm>
        </p:spPr>
      </p:pic>
      <p:sp>
        <p:nvSpPr>
          <p:cNvPr id="9" name="TextBox 8">
            <a:extLst>
              <a:ext uri="{FF2B5EF4-FFF2-40B4-BE49-F238E27FC236}">
                <a16:creationId xmlns:a16="http://schemas.microsoft.com/office/drawing/2014/main" id="{DB92FD15-9016-CCCD-8559-92A4C5372A16}"/>
              </a:ext>
            </a:extLst>
          </p:cNvPr>
          <p:cNvSpPr txBox="1"/>
          <p:nvPr/>
        </p:nvSpPr>
        <p:spPr>
          <a:xfrm>
            <a:off x="707940" y="5104884"/>
            <a:ext cx="422671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ROTMAN LENS</a:t>
            </a:r>
          </a:p>
          <a:p>
            <a:endParaRPr lang="en-US" dirty="0"/>
          </a:p>
          <a:p>
            <a:r>
              <a:rPr lang="en-US" dirty="0"/>
              <a:t>Forms directional beams, it helps instead of actively trying to follow which direction has most energy</a:t>
            </a:r>
          </a:p>
          <a:p>
            <a:endParaRPr lang="en-US" dirty="0"/>
          </a:p>
        </p:txBody>
      </p:sp>
      <p:pic>
        <p:nvPicPr>
          <p:cNvPr id="11" name="Picture 10" descr="Microstrip-Patch-Antenna-Array-22 | amitec">
            <a:extLst>
              <a:ext uri="{FF2B5EF4-FFF2-40B4-BE49-F238E27FC236}">
                <a16:creationId xmlns:a16="http://schemas.microsoft.com/office/drawing/2014/main" id="{0DF27F48-DA5A-BDFE-B2B2-C6FF73885FB8}"/>
              </a:ext>
            </a:extLst>
          </p:cNvPr>
          <p:cNvPicPr>
            <a:picLocks noChangeAspect="1"/>
          </p:cNvPicPr>
          <p:nvPr/>
        </p:nvPicPr>
        <p:blipFill>
          <a:blip r:embed="rId3"/>
          <a:stretch>
            <a:fillRect/>
          </a:stretch>
        </p:blipFill>
        <p:spPr>
          <a:xfrm>
            <a:off x="6953763" y="1617704"/>
            <a:ext cx="4442255" cy="3272483"/>
          </a:xfrm>
          <a:prstGeom prst="rect">
            <a:avLst/>
          </a:prstGeom>
        </p:spPr>
      </p:pic>
      <p:sp>
        <p:nvSpPr>
          <p:cNvPr id="12" name="TextBox 11">
            <a:extLst>
              <a:ext uri="{FF2B5EF4-FFF2-40B4-BE49-F238E27FC236}">
                <a16:creationId xmlns:a16="http://schemas.microsoft.com/office/drawing/2014/main" id="{CF061919-B3F1-9270-0052-CE299E4EBDBB}"/>
              </a:ext>
            </a:extLst>
          </p:cNvPr>
          <p:cNvSpPr txBox="1"/>
          <p:nvPr/>
        </p:nvSpPr>
        <p:spPr>
          <a:xfrm>
            <a:off x="7535562" y="5105400"/>
            <a:ext cx="45040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PATCH ANTENNA</a:t>
            </a:r>
          </a:p>
        </p:txBody>
      </p:sp>
      <p:sp>
        <p:nvSpPr>
          <p:cNvPr id="13" name="TextBox 12">
            <a:extLst>
              <a:ext uri="{FF2B5EF4-FFF2-40B4-BE49-F238E27FC236}">
                <a16:creationId xmlns:a16="http://schemas.microsoft.com/office/drawing/2014/main" id="{245B32AD-C49B-CC1C-D094-62E27A7F23F0}"/>
              </a:ext>
            </a:extLst>
          </p:cNvPr>
          <p:cNvSpPr txBox="1"/>
          <p:nvPr/>
        </p:nvSpPr>
        <p:spPr>
          <a:xfrm>
            <a:off x="7535562" y="5615116"/>
            <a:ext cx="4076699" cy="1800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800"/>
              </a:lnSpc>
            </a:pPr>
            <a:r>
              <a:rPr lang="en-US" dirty="0">
                <a:latin typeface="Neue Haas Grotesk Text Pro"/>
              </a:rPr>
              <a:t>It consists of a planar rectangular or circular sheet or "patch" of metal, mounted over a larger sheet of metal called a ground plane.</a:t>
            </a:r>
          </a:p>
          <a:p>
            <a:pPr>
              <a:lnSpc>
                <a:spcPts val="1800"/>
              </a:lnSpc>
            </a:pPr>
            <a:endParaRPr lang="en-US">
              <a:solidFill>
                <a:srgbClr val="ECECEC"/>
              </a:solidFill>
              <a:latin typeface="Google Sans"/>
            </a:endParaRPr>
          </a:p>
          <a:p>
            <a:endParaRPr lang="en-IN">
              <a:solidFill>
                <a:srgbClr val="ECECEC"/>
              </a:solidFill>
              <a:latin typeface="Arial"/>
            </a:endParaRPr>
          </a:p>
          <a:p>
            <a:endParaRPr lang="en-US">
              <a:solidFill>
                <a:srgbClr val="ECECEC"/>
              </a:solidFill>
              <a:latin typeface="Arial"/>
              <a:cs typeface="Arial"/>
            </a:endParaRPr>
          </a:p>
        </p:txBody>
      </p:sp>
    </p:spTree>
    <p:extLst>
      <p:ext uri="{BB962C8B-B14F-4D97-AF65-F5344CB8AC3E}">
        <p14:creationId xmlns:p14="http://schemas.microsoft.com/office/powerpoint/2010/main" val="106131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42A8-3112-ED0F-284B-5D7D3B8DECA5}"/>
              </a:ext>
            </a:extLst>
          </p:cNvPr>
          <p:cNvSpPr>
            <a:spLocks noGrp="1"/>
          </p:cNvSpPr>
          <p:nvPr>
            <p:ph type="title"/>
          </p:nvPr>
        </p:nvSpPr>
        <p:spPr/>
        <p:txBody>
          <a:bodyPr/>
          <a:lstStyle/>
          <a:p>
            <a:r>
              <a:rPr lang="en-US" dirty="0"/>
              <a:t>MAKING USE OF THE ML WAVE</a:t>
            </a:r>
          </a:p>
        </p:txBody>
      </p:sp>
      <p:sp>
        <p:nvSpPr>
          <p:cNvPr id="3" name="Content Placeholder 2">
            <a:extLst>
              <a:ext uri="{FF2B5EF4-FFF2-40B4-BE49-F238E27FC236}">
                <a16:creationId xmlns:a16="http://schemas.microsoft.com/office/drawing/2014/main" id="{3853EC24-04CD-C672-A8C7-54B8206C2CD2}"/>
              </a:ext>
            </a:extLst>
          </p:cNvPr>
          <p:cNvSpPr>
            <a:spLocks noGrp="1"/>
          </p:cNvSpPr>
          <p:nvPr>
            <p:ph idx="1"/>
          </p:nvPr>
        </p:nvSpPr>
        <p:spPr/>
        <p:txBody>
          <a:bodyPr vert="horz" lIns="91440" tIns="45720" rIns="91440" bIns="45720" rtlCol="0" anchor="t">
            <a:normAutofit/>
          </a:bodyPr>
          <a:lstStyle/>
          <a:p>
            <a:r>
              <a:rPr lang="en-US" dirty="0"/>
              <a:t>Most Energy harvesters have an activation energy, And if It is found that the ambient RF energy is too low it can be kept switched of for that interval. A Time series data could be used for this purpose as RF energy follows temporal patterns. There are multiple such datasets on Kaggle and IEEE </a:t>
            </a:r>
            <a:r>
              <a:rPr lang="en-US" dirty="0" err="1"/>
              <a:t>Dataport</a:t>
            </a:r>
            <a:r>
              <a:rPr lang="en-US" dirty="0"/>
              <a:t>.</a:t>
            </a:r>
          </a:p>
          <a:p>
            <a:endParaRPr lang="en-US" dirty="0"/>
          </a:p>
          <a:p>
            <a:r>
              <a:rPr lang="en-US" dirty="0"/>
              <a:t>Another way ML could be used is instead of relying on Perturb and Observe method for M.P.PT we could have a ML based M.P.P.T algorithm that gives a faster convergence to M.P.P and eliminates need for continuous probing.</a:t>
            </a:r>
          </a:p>
        </p:txBody>
      </p:sp>
    </p:spTree>
    <p:extLst>
      <p:ext uri="{BB962C8B-B14F-4D97-AF65-F5344CB8AC3E}">
        <p14:creationId xmlns:p14="http://schemas.microsoft.com/office/powerpoint/2010/main" val="1942313373"/>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VanillaVTI</vt:lpstr>
      <vt:lpstr>RF ENERGY HARVESTING</vt:lpstr>
      <vt:lpstr>A BRIEF INTRO</vt:lpstr>
      <vt:lpstr>SOME EXISTING SOLUTIONS</vt:lpstr>
      <vt:lpstr>POWER LEVELS</vt:lpstr>
      <vt:lpstr>MPPT (MAXIMUM POWER POINT TRACKING)</vt:lpstr>
      <vt:lpstr>SYSTEM BLOCK DIAGRAM</vt:lpstr>
      <vt:lpstr>Antenna  </vt:lpstr>
      <vt:lpstr>MAKING USE OF THE ML WAVE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388</cp:revision>
  <dcterms:created xsi:type="dcterms:W3CDTF">2025-05-14T15:39:57Z</dcterms:created>
  <dcterms:modified xsi:type="dcterms:W3CDTF">2025-06-01T05:28:15Z</dcterms:modified>
</cp:coreProperties>
</file>