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37F035-CF46-4A6C-8A37-CF990B0142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896EA5-55CE-4B1F-80C8-90237D9DDB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97354F-A3AC-424C-A9AE-21E130230A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DF9B58B-C05B-440E-9E79-BE4514F29B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6C4D8E4-618F-4400-8111-345243E2DF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38D74C2-C911-4E14-9451-0608F0E4F3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5F95FFF-90D3-49E8-8950-476F8438A2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67E0FFD-6D90-4600-9CAA-6EAEEECF50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E0B99F8-3134-418B-A20E-95087F89CA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EFCE1B5-437F-4AAD-8703-74FB30621B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6803A8-2100-4359-8004-D018940B54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0790DA-B1F9-42B0-9148-00170CF925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45EC97-D1CF-4364-B0B7-FFC673DDCD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07CAB2-3144-47CD-909D-8E59F6CC6D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FF403D1-928B-4D0C-ADE4-979CD2F80D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A0CA326-6FE1-4B30-9E3B-28E8952A20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023B55-78AE-4750-AC7E-2A764E496D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27B36D-6028-4981-8CF1-1618652B13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Bahnschrift SemiBold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&lt;date/time&gt;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8E479E-C1D9-428C-B908-C23359823C4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&lt;number&gt;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Bahnschrift SemiBold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Второй уровень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Третий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Четвертый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Пятый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AC699D-B3D2-4000-AF27-321DDD07A61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1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88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Bahnschrift SemiBold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Bahnschrift SemiBold SemiConden"/>
              </a:rPr>
              <a:t>Click to edit the outline text format</a:t>
            </a:r>
            <a:endParaRPr b="0" lang="ru-RU" sz="32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Bahnschrift SemiBold SemiConden"/>
              </a:rPr>
              <a:t>Second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Bahnschrift SemiBold SemiConden"/>
              </a:rPr>
              <a:t>Third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Bahnschrift SemiBold SemiConden"/>
              </a:rPr>
              <a:t>Fourth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Bahnschrift SemiBold SemiConden"/>
              </a:rPr>
              <a:t>Fifth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Bahnschrift SemiBold SemiConden"/>
              </a:rPr>
              <a:t>Sixth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Bahnschrift SemiBold SemiConden"/>
              </a:rPr>
              <a:t>Seventh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EC754D-5138-4D15-A0E1-5FA1F89B9F3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1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96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806129-4AE4-48DB-9B90-174C1BD6B8D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1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15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4D8B7D-C7AD-4D06-B57C-BE716476F71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1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22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7BB4CD-5DB6-4898-AE66-E42DC14C489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1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29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Bahnschrift SemiBold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B62F11-E5BB-49C2-99EC-AC2E8D0E453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1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46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00AAF9-EE8F-4F30-9348-E0A2740764C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1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4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67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6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41C613-3818-463D-97FF-BB48B9BAAF4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1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67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1784EF-BD42-43F5-9114-4849AC9A7E1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1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73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Bahnschrift SemiBold SemiConden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08bce"/>
            </a:gs>
            <a:gs pos="34000">
              <a:srgbClr val="408bce"/>
            </a:gs>
            <a:gs pos="63000">
              <a:srgbClr val="2e75b6"/>
            </a:gs>
            <a:gs pos="97000">
              <a:srgbClr val="2b6da9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Picture background"/>
          <p:cNvPicPr/>
          <p:nvPr/>
        </p:nvPicPr>
        <p:blipFill>
          <a:blip r:embed="rId2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 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AA1A0A-AE22-460A-B3EC-AC5892C76D0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Bahnschrift SemiBold SemiConden"/>
              </a:rPr>
              <a:t>1</a:t>
            </a:fld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80" name="Picture 2" descr="Picture background"/>
          <p:cNvPicPr/>
          <p:nvPr/>
        </p:nvPicPr>
        <p:blipFill>
          <a:blip r:embed="rId3"/>
          <a:stretch/>
        </p:blipFill>
        <p:spPr>
          <a:xfrm>
            <a:off x="0" y="0"/>
            <a:ext cx="1368000" cy="13680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Bahnschrift SemiBold Condensed"/>
              </a:rPr>
              <a:t>Мастера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Bahnschrift SemiBold"/>
              </a:rPr>
              <a:t> 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Bahnschrift SemiBold Condensed"/>
              </a:rPr>
              <a:t>Воздушного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Bahnschrift SemiBold"/>
              </a:rPr>
              <a:t> 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Bahnschrift SemiBold Condensed"/>
              </a:rPr>
              <a:t>Кода</a:t>
            </a:r>
            <a:endParaRPr b="0" lang="ru-RU" sz="60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Condensed"/>
              </a:rPr>
              <a:t>Задача №7 – Детектор препятствий 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Концепт реализации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Создание программы, которая: 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с помощью компьютерного зрения определяет наличие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препятствия в зоне видимости, а также расстояние до него; 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использует UART для передачи информации; 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передает данные о препятствии в виде json пакета с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максимальным количеством информации.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86000" y="365040"/>
            <a:ext cx="9967320" cy="97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 Condensed"/>
              </a:rPr>
              <a:t>Наша команда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pic>
        <p:nvPicPr>
          <p:cNvPr id="100" name="Рисунок 3" descr=""/>
          <p:cNvPicPr/>
          <p:nvPr/>
        </p:nvPicPr>
        <p:blipFill>
          <a:blip r:embed="rId1"/>
          <a:srcRect l="16663" t="11509" r="26912" b="37543"/>
          <a:stretch/>
        </p:blipFill>
        <p:spPr>
          <a:xfrm>
            <a:off x="322200" y="1800000"/>
            <a:ext cx="1975320" cy="2675880"/>
          </a:xfrm>
          <a:prstGeom prst="rect">
            <a:avLst/>
          </a:prstGeom>
          <a:ln w="0">
            <a:noFill/>
          </a:ln>
        </p:spPr>
      </p:pic>
      <p:pic>
        <p:nvPicPr>
          <p:cNvPr id="101" name="Рисунок 4" descr=""/>
          <p:cNvPicPr/>
          <p:nvPr/>
        </p:nvPicPr>
        <p:blipFill>
          <a:blip r:embed="rId2"/>
          <a:stretch/>
        </p:blipFill>
        <p:spPr>
          <a:xfrm>
            <a:off x="9619920" y="1800000"/>
            <a:ext cx="2025000" cy="2700000"/>
          </a:xfrm>
          <a:prstGeom prst="rect">
            <a:avLst/>
          </a:prstGeom>
          <a:ln w="0">
            <a:noFill/>
          </a:ln>
        </p:spPr>
      </p:pic>
      <p:sp>
        <p:nvSpPr>
          <p:cNvPr id="102" name="TextBox 5"/>
          <p:cNvSpPr/>
          <p:nvPr/>
        </p:nvSpPr>
        <p:spPr>
          <a:xfrm>
            <a:off x="250200" y="4908960"/>
            <a:ext cx="2251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Прокопец Анастасия Дмитриевна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Tg: @ahimenes17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Капитан команды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9619920" y="4908960"/>
            <a:ext cx="19782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Числин Михаил Дмитриевич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Tg: @megumtrue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Full-Stack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разработчик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TextBox 7"/>
          <p:cNvSpPr/>
          <p:nvPr/>
        </p:nvSpPr>
        <p:spPr>
          <a:xfrm>
            <a:off x="4754880" y="4908960"/>
            <a:ext cx="22518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Кардаш Максим Евгеньевич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Tg: @lkarandash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Моральная поддержка и техник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2502720" y="4908960"/>
            <a:ext cx="22518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Чечетов Кирилл Антонович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Tg: @l1njure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Backend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разработчик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TextBox 9"/>
          <p:cNvSpPr/>
          <p:nvPr/>
        </p:nvSpPr>
        <p:spPr>
          <a:xfrm>
            <a:off x="7367760" y="4908960"/>
            <a:ext cx="19782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Карева Дарья Андреевна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Tg: @dariyhex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Bahnschrift SemiBold SemiConden"/>
              </a:rPr>
              <a:t>Data Scientist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7" name="Рисунок 10" descr=""/>
          <p:cNvPicPr/>
          <p:nvPr/>
        </p:nvPicPr>
        <p:blipFill>
          <a:blip r:embed="rId3"/>
          <a:srcRect l="0" t="0" r="2161" b="0"/>
          <a:stretch/>
        </p:blipFill>
        <p:spPr>
          <a:xfrm>
            <a:off x="2503440" y="1800000"/>
            <a:ext cx="1963440" cy="2700000"/>
          </a:xfrm>
          <a:prstGeom prst="rect">
            <a:avLst/>
          </a:prstGeom>
          <a:ln w="0">
            <a:noFill/>
          </a:ln>
        </p:spPr>
      </p:pic>
      <p:pic>
        <p:nvPicPr>
          <p:cNvPr id="108" name="Рисунок 11" descr=""/>
          <p:cNvPicPr/>
          <p:nvPr/>
        </p:nvPicPr>
        <p:blipFill>
          <a:blip r:embed="rId4"/>
          <a:srcRect l="28606" t="0" r="29574" b="26868"/>
          <a:stretch/>
        </p:blipFill>
        <p:spPr>
          <a:xfrm>
            <a:off x="4672800" y="1800000"/>
            <a:ext cx="2251800" cy="270000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0" y="1800000"/>
            <a:ext cx="14220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4500000"/>
            <a:ext cx="17820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7200000" y="1800000"/>
            <a:ext cx="2160000" cy="27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БУДЕТ ПОЗЖЕ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95720" y="365040"/>
            <a:ext cx="99576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Техническое задание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Разработать программно-аппаратный комплекс, который будет определять наличие объекта в телесном углу, а также просчитывать расстояние до него.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Возможные решения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Лазерный дальномер: 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Компьютерное зрение: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Нейросеть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Bahnschrift SemiBold SemiConden"/>
              </a:rPr>
              <a:t>Без нейросети</a:t>
            </a: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AutoNum type="arabicParenR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Система лазерного сканирования (Lidar)</a:t>
            </a:r>
            <a:br>
              <a:rPr sz="2800"/>
            </a:br>
            <a:br>
              <a:rPr sz="2800"/>
            </a:b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	</a:t>
            </a:r>
            <a:br>
              <a:rPr sz="2800"/>
            </a:b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 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ru-RU" sz="2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29027" t="5167" r="28974" b="5590"/>
          <a:stretch/>
        </p:blipFill>
        <p:spPr>
          <a:xfrm rot="1825200">
            <a:off x="9738720" y="278280"/>
            <a:ext cx="1109880" cy="235908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5071320" y="4389120"/>
            <a:ext cx="3928680" cy="227088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8820000" y="2746080"/>
            <a:ext cx="3092040" cy="247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Лазерный дальномер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Общее описание: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Установка на дрон лазерного дальнометра для получения данных о расстоянии с помощью датчика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Плюсы: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+ Более точная информация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+ Высокая скорость определения расстояния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Минусы: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Повышение стоимости оборудования на один дрон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Увеличение веса дрона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Компьютерное зрение: нейросеть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900000" y="162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Общее описание: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Применение компьютерного зрения, основанного на глубоком обучении (алгоритмы на основе сверточных нейросетей), для анализа изображений и определения расстояний до препятствий.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Плюсы: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+ Возможность определения не только наличия, но и класса объекта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+ Высокая устойчивость к ложным срабатываниям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Минусы: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Времязатратное обучение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Требуются значительные вычислительные ресурсы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57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Компьютерное зрение: без нейросети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Общее описание: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Использование библиотеки компьютерного зрения OpenCV для определения контура объектов и расчёта расстояния по формуле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Плюсы: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+ Требуется меньшая база изображений для обучения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+ Возможность определения не только наличия, но и класса объекта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Минусы: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Ограниченная точность при плохом освещении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Зависимость от угла обзора и объёмных объектов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Система лазерного сканирования (Lidar)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28720" y="16747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Общее описание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Установка на дрон системы лазерного сканирования для получения данных о наличии объекта и расстоянии до него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Плюсы 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+ Точность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+ Работает в любых погодных условиях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Минусы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Высокая стоимость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  <a:p>
            <a:pPr indent="0" defTabSz="914400">
              <a:lnSpc>
                <a:spcPct val="9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- Увеличение веса дрона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368360" y="365040"/>
            <a:ext cx="9984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Bahnschrift SemiBold"/>
              </a:rPr>
              <a:t>Наш путь</a:t>
            </a:r>
            <a:endParaRPr b="0" lang="ru-RU" sz="44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Bahnschrift SemiBold SemiConden"/>
              </a:rPr>
              <a:t>После анализа наших возможностей и знаний мы пришли к выводу, что наилучшим вариантом будет компьютерное зрение в том или ином виде. В связи с отдаленностью от места проведения соревнований, запросить ресурсы у организаторов довольно проблематично. Следовательно, мы ограничены в доступном оборудовании, потому программная составляющая - единственный выход из ситуации.</a:t>
            </a: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uFillTx/>
              <a:latin typeface="Bahnschrift SemiBold SemiConde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 SemiBold" pitchFamily="0" charset="1"/>
        <a:ea typeface=""/>
        <a:cs typeface=""/>
      </a:majorFont>
      <a:minorFont>
        <a:latin typeface="Bahnschrift SemiBold SemiConden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Application>LibreOffice/24.8.2.1$Linux_X86_64 LibreOffice_project/480$Build-1</Application>
  <AppVersion>15.0000</AppVersion>
  <Words>122</Words>
  <Paragraphs>53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2024-10-13T02:12:20Z</dcterms:created>
  <dc:creator>Учетная запись Майкрософт</dc:creator>
  <dc:description/>
  <dc:language>ru-RU</dc:language>
  <cp:lastModifiedBy/>
  <dcterms:modified xsi:type="dcterms:W3CDTF">2024-10-14T03:35:58Z</dcterms:modified>
  <cp:revision>12</cp:revision>
  <dc:subject/>
  <dc:title>Мастера Воздушного Кода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10</vt:i4>
  </property>
</Properties>
</file>