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6" r:id="rId4"/>
    <p:sldId id="269" r:id="rId5"/>
    <p:sldId id="257" r:id="rId6"/>
    <p:sldId id="270" r:id="rId7"/>
    <p:sldId id="259" r:id="rId8"/>
    <p:sldId id="281" r:id="rId9"/>
    <p:sldId id="264" r:id="rId10"/>
    <p:sldId id="261" r:id="rId11"/>
    <p:sldId id="283" r:id="rId12"/>
    <p:sldId id="27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.jpeg"/><Relationship Id="rId7" Type="http://schemas.openxmlformats.org/officeDocument/2006/relationships/image" Target="../media/image15.jpeg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Изображение 2" descr="4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67"/>
          <p:cNvSpPr>
            <a:spLocks noChangeArrowheads="1"/>
          </p:cNvSpPr>
          <p:nvPr/>
        </p:nvSpPr>
        <p:spPr bwMode="auto">
          <a:xfrm>
            <a:off x="0" y="1692910"/>
            <a:ext cx="12191365" cy="15684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9600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Arial" panose="020B0604020202020204" pitchFamily="34" charset="0"/>
              </a:rPr>
              <a:t>0</a:t>
            </a:r>
            <a:r>
              <a:rPr lang="ru-RU" altLang="en-US" sz="9600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Arial" panose="020B0604020202020204" pitchFamily="34" charset="0"/>
              </a:rPr>
              <a:t>3</a:t>
            </a:r>
            <a:endParaRPr lang="ru-RU" altLang="en-US" sz="9600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-635" y="3075305"/>
            <a:ext cx="12192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ru-RU" altLang="en-US" sz="4400" b="1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charset="0"/>
                <a:cs typeface="+mn-lt"/>
              </a:rPr>
              <a:t>РЕШЕНИЕ</a:t>
            </a:r>
            <a:endParaRPr lang="ru-RU" altLang="en-US" sz="4400" b="1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charset="0"/>
              <a:cs typeface="+mn-lt"/>
            </a:endParaRPr>
          </a:p>
        </p:txBody>
      </p:sp>
      <p:sp>
        <p:nvSpPr>
          <p:cNvPr id="3" name="椭圆 11"/>
          <p:cNvSpPr/>
          <p:nvPr/>
        </p:nvSpPr>
        <p:spPr>
          <a:xfrm>
            <a:off x="1086485" y="3863340"/>
            <a:ext cx="2587625" cy="2587625"/>
          </a:xfrm>
          <a:prstGeom prst="ellipse">
            <a:avLst/>
          </a:prstGeom>
          <a:gradFill>
            <a:gsLst>
              <a:gs pos="50000">
                <a:schemeClr val="accent6">
                  <a:lumMod val="75000"/>
                  <a:alpha val="30000"/>
                </a:schemeClr>
              </a:gs>
              <a:gs pos="0">
                <a:schemeClr val="accent4">
                  <a:lumMod val="50000"/>
                  <a:alpha val="30000"/>
                </a:schemeClr>
              </a:gs>
              <a:gs pos="100000">
                <a:schemeClr val="accent5">
                  <a:lumMod val="5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-635" y="3075305"/>
            <a:ext cx="82276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ru-RU" altLang="en-US" sz="4400" b="1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charset="0"/>
                <a:cs typeface="+mn-lt"/>
              </a:rPr>
              <a:t>СПАСИБО ЗА ВНИМАНИЕ</a:t>
            </a:r>
            <a:endParaRPr lang="ru-RU" altLang="en-US" sz="4400" b="1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charset="0"/>
              <a:cs typeface="+mn-lt"/>
            </a:endParaRPr>
          </a:p>
        </p:txBody>
      </p:sp>
      <p:sp>
        <p:nvSpPr>
          <p:cNvPr id="2" name="椭圆 11"/>
          <p:cNvSpPr/>
          <p:nvPr/>
        </p:nvSpPr>
        <p:spPr>
          <a:xfrm>
            <a:off x="1086485" y="3863340"/>
            <a:ext cx="2587625" cy="2587625"/>
          </a:xfrm>
          <a:prstGeom prst="ellipse">
            <a:avLst/>
          </a:prstGeom>
          <a:gradFill>
            <a:gsLst>
              <a:gs pos="50000">
                <a:schemeClr val="accent6">
                  <a:lumMod val="75000"/>
                  <a:alpha val="30000"/>
                </a:schemeClr>
              </a:gs>
              <a:gs pos="0">
                <a:schemeClr val="accent4">
                  <a:lumMod val="50000"/>
                  <a:alpha val="30000"/>
                </a:schemeClr>
              </a:gs>
              <a:gs pos="100000">
                <a:schemeClr val="accent5">
                  <a:lumMod val="5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595313" y="1725613"/>
            <a:ext cx="3898900" cy="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487863" y="1773873"/>
            <a:ext cx="0" cy="306832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" name="组合 10"/>
          <p:cNvGrpSpPr/>
          <p:nvPr/>
        </p:nvGrpSpPr>
        <p:grpSpPr>
          <a:xfrm>
            <a:off x="5653088" y="2112963"/>
            <a:ext cx="5867400" cy="782637"/>
            <a:chOff x="5710395" y="1560387"/>
            <a:chExt cx="5798638" cy="781747"/>
          </a:xfrm>
          <a:solidFill>
            <a:schemeClr val="accent1"/>
          </a:solidFill>
        </p:grpSpPr>
        <p:sp>
          <p:nvSpPr>
            <p:cNvPr id="14" name="矩形 13"/>
            <p:cNvSpPr/>
            <p:nvPr/>
          </p:nvSpPr>
          <p:spPr>
            <a:xfrm>
              <a:off x="5710395" y="1560387"/>
              <a:ext cx="5724899" cy="781747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103"/>
            <p:cNvSpPr txBox="1"/>
            <p:nvPr/>
          </p:nvSpPr>
          <p:spPr>
            <a:xfrm>
              <a:off x="7074079" y="1640940"/>
              <a:ext cx="4434954" cy="589878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t">
              <a:noAutofit/>
            </a:bodyPr>
            <a:p>
              <a:r>
                <a:rPr lang="ru-RU" sz="28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О КОМАНДЕ</a:t>
              </a:r>
              <a:endParaRPr lang="ru-RU" sz="28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87067" y="1641257"/>
              <a:ext cx="0" cy="620007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27" name="文本框 109"/>
            <p:cNvSpPr txBox="1"/>
            <p:nvPr/>
          </p:nvSpPr>
          <p:spPr>
            <a:xfrm>
              <a:off x="5784447" y="1597175"/>
              <a:ext cx="1290260" cy="615884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 anchorCtr="0">
              <a:noAutofit/>
            </a:bodyPr>
            <a:p>
              <a:r>
                <a:rPr lang="ru-RU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ЧАСТЬ 1</a:t>
              </a:r>
              <a:endParaRPr lang="ru-RU" altLang="en-US" sz="20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5400000">
            <a:off x="4959350" y="2403475"/>
            <a:ext cx="233363" cy="20161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等腰三角形 90"/>
          <p:cNvSpPr/>
          <p:nvPr/>
        </p:nvSpPr>
        <p:spPr>
          <a:xfrm rot="5400000">
            <a:off x="4959350" y="3421063"/>
            <a:ext cx="233363" cy="20161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288" y="1017588"/>
            <a:ext cx="3200400" cy="7067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t">
            <a:spAutoFit/>
          </a:bodyPr>
          <a:p>
            <a:pPr algn="ctr"/>
            <a:r>
              <a:rPr lang="ru-RU" altLang="zh-CN" sz="40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Контент</a:t>
            </a:r>
            <a:endParaRPr lang="ru-RU" altLang="zh-CN" sz="4000" b="1" dirty="0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grpSp>
        <p:nvGrpSpPr>
          <p:cNvPr id="53" name="组合 10"/>
          <p:cNvGrpSpPr/>
          <p:nvPr/>
        </p:nvGrpSpPr>
        <p:grpSpPr>
          <a:xfrm>
            <a:off x="5646103" y="3092133"/>
            <a:ext cx="5867400" cy="782637"/>
            <a:chOff x="5710395" y="1560387"/>
            <a:chExt cx="5798638" cy="781747"/>
          </a:xfrm>
          <a:solidFill>
            <a:schemeClr val="accent1"/>
          </a:solidFill>
        </p:grpSpPr>
        <p:sp>
          <p:nvSpPr>
            <p:cNvPr id="54" name="矩形 13"/>
            <p:cNvSpPr/>
            <p:nvPr/>
          </p:nvSpPr>
          <p:spPr>
            <a:xfrm>
              <a:off x="5710395" y="1560387"/>
              <a:ext cx="5724899" cy="781747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文本框 103"/>
            <p:cNvSpPr txBox="1"/>
            <p:nvPr/>
          </p:nvSpPr>
          <p:spPr>
            <a:xfrm>
              <a:off x="7074079" y="1640940"/>
              <a:ext cx="4434954" cy="589878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t">
              <a:noAutofit/>
            </a:bodyPr>
            <a:p>
              <a:r>
                <a:rPr lang="ru-RU" altLang="en-US" sz="28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ЦЕЛЬ КЕЙСА</a:t>
              </a:r>
              <a:endParaRPr lang="ru-RU" altLang="en-US" sz="28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  <p:cxnSp>
          <p:nvCxnSpPr>
            <p:cNvPr id="56" name="直接连接符 15"/>
            <p:cNvCxnSpPr/>
            <p:nvPr/>
          </p:nvCxnSpPr>
          <p:spPr>
            <a:xfrm>
              <a:off x="6887067" y="1641257"/>
              <a:ext cx="0" cy="620007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109"/>
            <p:cNvSpPr txBox="1"/>
            <p:nvPr/>
          </p:nvSpPr>
          <p:spPr>
            <a:xfrm>
              <a:off x="5784447" y="1597175"/>
              <a:ext cx="1290260" cy="615884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 anchorCtr="0">
              <a:noAutofit/>
            </a:bodyPr>
            <a:p>
              <a:r>
                <a:rPr lang="ru-RU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ЧАСТЬ 2</a:t>
              </a:r>
              <a:endParaRPr lang="ru-RU" altLang="en-US" sz="20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</p:grpSp>
      <p:sp>
        <p:nvSpPr>
          <p:cNvPr id="4" name="等腰三角形 90"/>
          <p:cNvSpPr/>
          <p:nvPr/>
        </p:nvSpPr>
        <p:spPr>
          <a:xfrm rot="5400000">
            <a:off x="4958715" y="4400233"/>
            <a:ext cx="233363" cy="20161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组合 10"/>
          <p:cNvGrpSpPr/>
          <p:nvPr/>
        </p:nvGrpSpPr>
        <p:grpSpPr>
          <a:xfrm>
            <a:off x="5645468" y="4071303"/>
            <a:ext cx="5867400" cy="782637"/>
            <a:chOff x="5710395" y="1560387"/>
            <a:chExt cx="5798638" cy="781747"/>
          </a:xfrm>
          <a:solidFill>
            <a:schemeClr val="accent1"/>
          </a:solidFill>
        </p:grpSpPr>
        <p:sp>
          <p:nvSpPr>
            <p:cNvPr id="7" name="矩形 13"/>
            <p:cNvSpPr/>
            <p:nvPr/>
          </p:nvSpPr>
          <p:spPr>
            <a:xfrm>
              <a:off x="5710395" y="1560387"/>
              <a:ext cx="5724899" cy="781747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文本框 103"/>
            <p:cNvSpPr txBox="1"/>
            <p:nvPr/>
          </p:nvSpPr>
          <p:spPr>
            <a:xfrm>
              <a:off x="7074079" y="1640940"/>
              <a:ext cx="4434954" cy="589878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t">
              <a:noAutofit/>
            </a:bodyPr>
            <a:p>
              <a:r>
                <a:rPr lang="ru-RU" altLang="en-US" sz="28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РЕШЕНИЕ</a:t>
              </a:r>
              <a:endParaRPr lang="ru-RU" altLang="en-US" sz="28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  <p:cxnSp>
          <p:nvCxnSpPr>
            <p:cNvPr id="9" name="直接连接符 15"/>
            <p:cNvCxnSpPr/>
            <p:nvPr/>
          </p:nvCxnSpPr>
          <p:spPr>
            <a:xfrm>
              <a:off x="6887067" y="1641257"/>
              <a:ext cx="0" cy="620007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文本框 109"/>
            <p:cNvSpPr txBox="1"/>
            <p:nvPr/>
          </p:nvSpPr>
          <p:spPr>
            <a:xfrm>
              <a:off x="5784447" y="1597175"/>
              <a:ext cx="1290260" cy="615884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anchor="ctr" anchorCtr="0">
              <a:noAutofit/>
            </a:bodyPr>
            <a:p>
              <a:r>
                <a:rPr lang="ru-RU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rPr>
                <a:t>ЧАСТЬ 3</a:t>
              </a:r>
              <a:endParaRPr lang="ru-RU" altLang="en-US" sz="20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endParaRPr>
            </a:p>
          </p:txBody>
        </p:sp>
      </p:grpSp>
      <p:pic>
        <p:nvPicPr>
          <p:cNvPr id="12" name="Изображение 11" descr="photo_5321481131788460767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3460" y="-36830"/>
            <a:ext cx="1018540" cy="1585595"/>
          </a:xfrm>
          <a:prstGeom prst="rect">
            <a:avLst/>
          </a:prstGeom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1" grpId="0" bldLvl="0" animBg="1"/>
      <p:bldP spid="5" grpId="0" bldLvl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67"/>
          <p:cNvSpPr>
            <a:spLocks noChangeArrowheads="1"/>
          </p:cNvSpPr>
          <p:nvPr/>
        </p:nvSpPr>
        <p:spPr bwMode="auto">
          <a:xfrm>
            <a:off x="0" y="1692910"/>
            <a:ext cx="12191365" cy="15684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9600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-635" y="3075305"/>
            <a:ext cx="12192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ru-RU" altLang="en-US" sz="4400" b="1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charset="0"/>
                <a:cs typeface="+mn-lt"/>
              </a:rPr>
              <a:t>О КОМАНДЕ</a:t>
            </a:r>
            <a:endParaRPr lang="ru-RU" altLang="en-US" sz="4400" b="1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charset="0"/>
              <a:cs typeface="+mn-lt"/>
            </a:endParaRPr>
          </a:p>
        </p:txBody>
      </p:sp>
      <p:sp>
        <p:nvSpPr>
          <p:cNvPr id="3" name="椭圆 11"/>
          <p:cNvSpPr/>
          <p:nvPr/>
        </p:nvSpPr>
        <p:spPr>
          <a:xfrm>
            <a:off x="1086485" y="3863340"/>
            <a:ext cx="2587625" cy="2587625"/>
          </a:xfrm>
          <a:prstGeom prst="ellipse">
            <a:avLst/>
          </a:prstGeom>
          <a:gradFill>
            <a:gsLst>
              <a:gs pos="50000">
                <a:schemeClr val="accent6">
                  <a:lumMod val="75000"/>
                  <a:alpha val="30000"/>
                </a:schemeClr>
              </a:gs>
              <a:gs pos="0">
                <a:schemeClr val="accent4">
                  <a:lumMod val="50000"/>
                  <a:alpha val="30000"/>
                </a:schemeClr>
              </a:gs>
              <a:gs pos="100000">
                <a:schemeClr val="accent5">
                  <a:lumMod val="5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335405"/>
            <a:ext cx="4601210" cy="87058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Команда </a:t>
            </a:r>
            <a:r>
              <a:rPr lang="en-US" altLang="ru-RU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NX-Team</a:t>
            </a:r>
            <a:endParaRPr lang="ru-RU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400" y="2205673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993140" y="2206625"/>
            <a:ext cx="38557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Чечетов Кирилл Антонович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408940" y="2819083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2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995680" y="2820035"/>
            <a:ext cx="38557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Прокопец Анастасия Дмитриевна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403860" y="3432493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3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990600" y="3433445"/>
            <a:ext cx="38557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Хиневич Максим Витальевич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7"/>
          <p:cNvSpPr/>
          <p:nvPr/>
        </p:nvSpPr>
        <p:spPr>
          <a:xfrm>
            <a:off x="406400" y="4045903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4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993140" y="4046855"/>
            <a:ext cx="38557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Кардаш Максим Евгеньевич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926455" y="1604010"/>
            <a:ext cx="4128770" cy="3144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фОТКА</a:t>
            </a:r>
            <a:endParaRPr lang="ru-RU" altLang="en-US"/>
          </a:p>
        </p:txBody>
      </p:sp>
      <p:sp>
        <p:nvSpPr>
          <p:cNvPr id="21" name="矩形 7"/>
          <p:cNvSpPr/>
          <p:nvPr/>
        </p:nvSpPr>
        <p:spPr>
          <a:xfrm>
            <a:off x="408940" y="4659313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5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995680" y="4660265"/>
            <a:ext cx="385572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Рымар Ярослав Андреевич</a:t>
            </a:r>
            <a:endParaRPr lang="ru-RU" altLang="en-US" sz="200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56" name="矩形: 剪去对角 55"/>
          <p:cNvSpPr/>
          <p:nvPr/>
        </p:nvSpPr>
        <p:spPr>
          <a:xfrm>
            <a:off x="302895" y="1345565"/>
            <a:ext cx="4549140" cy="4007485"/>
          </a:xfrm>
          <a:custGeom>
            <a:avLst/>
            <a:gdLst>
              <a:gd name="connsiteX0" fmla="*/ 113 w 7164"/>
              <a:gd name="connsiteY0" fmla="*/ 0 h 6311"/>
              <a:gd name="connsiteX1" fmla="*/ 6642 w 7164"/>
              <a:gd name="connsiteY1" fmla="*/ 0 h 6311"/>
              <a:gd name="connsiteX2" fmla="*/ 7164 w 7164"/>
              <a:gd name="connsiteY2" fmla="*/ 522 h 6311"/>
              <a:gd name="connsiteX3" fmla="*/ 7164 w 7164"/>
              <a:gd name="connsiteY3" fmla="*/ 6193 h 6311"/>
              <a:gd name="connsiteX4" fmla="*/ 7051 w 7164"/>
              <a:gd name="connsiteY4" fmla="*/ 6306 h 6311"/>
              <a:gd name="connsiteX5" fmla="*/ 418 w 7164"/>
              <a:gd name="connsiteY5" fmla="*/ 6311 h 6311"/>
              <a:gd name="connsiteX6" fmla="*/ 41 w 7164"/>
              <a:gd name="connsiteY6" fmla="*/ 6115 h 6311"/>
              <a:gd name="connsiteX7" fmla="*/ 0 w 7164"/>
              <a:gd name="connsiteY7" fmla="*/ 113 h 6311"/>
              <a:gd name="connsiteX8" fmla="*/ 113 w 7164"/>
              <a:gd name="connsiteY8" fmla="*/ 0 h 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4" h="6311">
                <a:moveTo>
                  <a:pt x="113" y="0"/>
                </a:moveTo>
                <a:lnTo>
                  <a:pt x="6642" y="0"/>
                </a:lnTo>
                <a:lnTo>
                  <a:pt x="7164" y="522"/>
                </a:lnTo>
                <a:lnTo>
                  <a:pt x="7164" y="6193"/>
                </a:lnTo>
                <a:lnTo>
                  <a:pt x="7051" y="6306"/>
                </a:lnTo>
                <a:lnTo>
                  <a:pt x="418" y="6311"/>
                </a:lnTo>
                <a:cubicBezTo>
                  <a:pt x="116" y="6221"/>
                  <a:pt x="252" y="6221"/>
                  <a:pt x="41" y="6115"/>
                </a:cubicBezTo>
                <a:lnTo>
                  <a:pt x="0" y="113"/>
                </a:lnTo>
                <a:lnTo>
                  <a:pt x="113" y="0"/>
                </a:lnTo>
                <a:close/>
              </a:path>
            </a:pathLst>
          </a:cu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Изображение 3" descr="photo_5321481131788460767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3460" y="-36830"/>
            <a:ext cx="1018540" cy="1585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67"/>
          <p:cNvSpPr>
            <a:spLocks noChangeArrowheads="1"/>
          </p:cNvSpPr>
          <p:nvPr/>
        </p:nvSpPr>
        <p:spPr bwMode="auto">
          <a:xfrm>
            <a:off x="0" y="1692910"/>
            <a:ext cx="12191365" cy="15684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9600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Arial" panose="020B0604020202020204" pitchFamily="34" charset="0"/>
              </a:rPr>
              <a:t>0</a:t>
            </a:r>
            <a:r>
              <a:rPr lang="ru-RU" altLang="en-US" sz="9600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Arial" panose="020B0604020202020204" pitchFamily="34" charset="0"/>
              </a:rPr>
              <a:t>2</a:t>
            </a:r>
            <a:endParaRPr lang="ru-RU" altLang="en-US" sz="9600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-635" y="3075305"/>
            <a:ext cx="12192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ru-RU" altLang="en-US" sz="4400" b="1" dirty="0" smtClean="0">
                <a:solidFill>
                  <a:srgbClr val="F3D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charset="0"/>
                <a:cs typeface="+mn-lt"/>
              </a:rPr>
              <a:t>ЦЕЛЬ КЕЙСА</a:t>
            </a:r>
            <a:endParaRPr lang="ru-RU" altLang="en-US" sz="4400" b="1" dirty="0" smtClean="0">
              <a:solidFill>
                <a:srgbClr val="F3D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charset="0"/>
              <a:cs typeface="+mn-lt"/>
            </a:endParaRPr>
          </a:p>
        </p:txBody>
      </p:sp>
      <p:sp>
        <p:nvSpPr>
          <p:cNvPr id="3" name="椭圆 11"/>
          <p:cNvSpPr/>
          <p:nvPr/>
        </p:nvSpPr>
        <p:spPr>
          <a:xfrm>
            <a:off x="1086485" y="3863340"/>
            <a:ext cx="2587625" cy="2587625"/>
          </a:xfrm>
          <a:prstGeom prst="ellipse">
            <a:avLst/>
          </a:prstGeom>
          <a:gradFill>
            <a:gsLst>
              <a:gs pos="50000">
                <a:schemeClr val="accent6">
                  <a:lumMod val="75000"/>
                  <a:alpha val="30000"/>
                </a:schemeClr>
              </a:gs>
              <a:gs pos="0">
                <a:schemeClr val="accent4">
                  <a:lumMod val="50000"/>
                  <a:alpha val="30000"/>
                </a:schemeClr>
              </a:gs>
              <a:gs pos="100000">
                <a:schemeClr val="accent5">
                  <a:lumMod val="5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0" y="0"/>
            <a:ext cx="12192000" cy="1550035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  <a:alpha val="10000"/>
                </a:schemeClr>
              </a:gs>
              <a:gs pos="0">
                <a:schemeClr val="accent4">
                  <a:lumMod val="50000"/>
                  <a:alpha val="10000"/>
                </a:schemeClr>
              </a:gs>
              <a:gs pos="100000">
                <a:schemeClr val="accent5">
                  <a:lumMod val="5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/>
        </p:nvSpPr>
        <p:spPr>
          <a:xfrm>
            <a:off x="959485" y="706755"/>
            <a:ext cx="5136515" cy="1024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Назначение проекта</a:t>
            </a:r>
            <a:endParaRPr lang="ru-RU" sz="4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47" name="Текстовое поле 46"/>
          <p:cNvSpPr txBox="1"/>
          <p:nvPr/>
        </p:nvSpPr>
        <p:spPr>
          <a:xfrm>
            <a:off x="441960" y="1549400"/>
            <a:ext cx="5319395" cy="2568575"/>
          </a:xfrm>
          <a:prstGeom prst="rect">
            <a:avLst/>
          </a:prstGeom>
        </p:spPr>
        <p:txBody>
          <a:bodyPr>
            <a:noAutofit/>
          </a:bodyPr>
          <a:p>
            <a:pPr algn="l" defTabSz="266700">
              <a:lnSpc>
                <a:spcPct val="150000"/>
              </a:lnSpc>
              <a:buFontTx/>
            </a:pPr>
            <a:r>
              <a:rPr lang="en-US" altLang="zh-CN" sz="2000">
                <a:latin typeface="Times New Roman" panose="02020603050405020304"/>
                <a:ea typeface="SimSun" panose="02010600030101010101" pitchFamily="2" charset="-122"/>
                <a:sym typeface="+mn-ea"/>
              </a:rPr>
              <a:t>Анализ речи клиента во время воспроизведения ему голосового приветствия при входящем вызове с дальнейшим анализом и принятием решения относительно маршрутизации вызова</a:t>
            </a:r>
            <a:r>
              <a:rPr lang="ru-RU" altLang="en-US" sz="2000">
                <a:latin typeface="Times New Roman" panose="02020603050405020304"/>
                <a:ea typeface="SimSun" panose="02010600030101010101" pitchFamily="2" charset="-122"/>
                <a:sym typeface="+mn-ea"/>
              </a:rPr>
              <a:t>.</a:t>
            </a:r>
            <a:endParaRPr lang="ru-RU" altLang="en-US" sz="2000">
              <a:latin typeface="Times New Roman" panose="02020603050405020304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553720" y="1007745"/>
            <a:ext cx="405130" cy="405130"/>
          </a:xfrm>
          <a:prstGeom prst="rect">
            <a:avLst/>
          </a:prstGeom>
          <a:solidFill>
            <a:srgbClr val="45A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Изображение 2" descr="photo_5321481131788460767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3460" y="-36830"/>
            <a:ext cx="1018540" cy="1585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14"/>
          <p:cNvSpPr/>
          <p:nvPr/>
        </p:nvSpPr>
        <p:spPr>
          <a:xfrm>
            <a:off x="553720" y="1007745"/>
            <a:ext cx="405130" cy="405130"/>
          </a:xfrm>
          <a:prstGeom prst="rect">
            <a:avLst/>
          </a:prstGeom>
          <a:solidFill>
            <a:srgbClr val="45A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Заголовок 1"/>
          <p:cNvSpPr>
            <a:spLocks noGrp="1"/>
          </p:cNvSpPr>
          <p:nvPr/>
        </p:nvSpPr>
        <p:spPr>
          <a:xfrm>
            <a:off x="959485" y="706755"/>
            <a:ext cx="6390640" cy="156908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Необходимые инструменты для проекта</a:t>
            </a:r>
            <a:endParaRPr lang="ru-RU" sz="4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9745" y="220503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24255" y="220599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Asterisk 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502285" y="281844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2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026795" y="281940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EAGI </a:t>
            </a:r>
            <a:endParaRPr lang="ru-RU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497205" y="343185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3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021715" y="343281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Python </a:t>
            </a:r>
            <a:endParaRPr lang="ru-RU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18" name="矩形 7"/>
          <p:cNvSpPr/>
          <p:nvPr/>
        </p:nvSpPr>
        <p:spPr>
          <a:xfrm>
            <a:off x="499745" y="404526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4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1024255" y="404622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Yandex SpeechKit</a:t>
            </a:r>
            <a:endParaRPr lang="ru-RU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502285" y="465867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5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1026795" y="465963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Linux Debian</a:t>
            </a:r>
            <a:endParaRPr lang="ru-RU" sz="200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2" name="矩形 7"/>
          <p:cNvSpPr/>
          <p:nvPr/>
        </p:nvSpPr>
        <p:spPr>
          <a:xfrm>
            <a:off x="502285" y="5272088"/>
            <a:ext cx="461963" cy="460375"/>
          </a:xfrm>
          <a:prstGeom prst="rect">
            <a:avLst/>
          </a:prstGeom>
          <a:solidFill>
            <a:srgbClr val="55B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6</a:t>
            </a:r>
            <a:endParaRPr kumimoji="0" lang="ru-RU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026795" y="5273040"/>
            <a:ext cx="2251075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solidFill>
                  <a:schemeClr val="tx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Docker </a:t>
            </a:r>
            <a:endParaRPr lang="ru-RU" sz="2000">
              <a:solidFill>
                <a:schemeClr val="tx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</p:txBody>
      </p:sp>
      <p:sp>
        <p:nvSpPr>
          <p:cNvPr id="4" name="矩形 8"/>
          <p:cNvSpPr/>
          <p:nvPr/>
        </p:nvSpPr>
        <p:spPr>
          <a:xfrm>
            <a:off x="0" y="0"/>
            <a:ext cx="12192000" cy="2052320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  <a:alpha val="10000"/>
                </a:schemeClr>
              </a:gs>
              <a:gs pos="0">
                <a:schemeClr val="accent4">
                  <a:lumMod val="50000"/>
                  <a:alpha val="10000"/>
                </a:schemeClr>
              </a:gs>
              <a:gs pos="100000">
                <a:schemeClr val="accent5">
                  <a:lumMod val="5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9815195" y="4581525"/>
            <a:ext cx="1496060" cy="1496060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1730" y="5214620"/>
            <a:ext cx="1847215" cy="1089025"/>
          </a:xfrm>
          <a:prstGeom prst="rect">
            <a:avLst/>
          </a:prstGeom>
        </p:spPr>
      </p:pic>
      <p:pic>
        <p:nvPicPr>
          <p:cNvPr id="7" name="Изображение 6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8945" y="2435860"/>
            <a:ext cx="1833245" cy="1226185"/>
          </a:xfrm>
          <a:prstGeom prst="rect">
            <a:avLst/>
          </a:prstGeom>
        </p:spPr>
      </p:pic>
      <p:pic>
        <p:nvPicPr>
          <p:cNvPr id="12" name="Изображение 11"/>
          <p:cNvPicPr/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1325" y="2973070"/>
            <a:ext cx="2116455" cy="916940"/>
          </a:xfrm>
          <a:prstGeom prst="rect">
            <a:avLst/>
          </a:prstGeom>
        </p:spPr>
      </p:pic>
      <p:pic>
        <p:nvPicPr>
          <p:cNvPr id="15" name="Изображение 14"/>
          <p:cNvPicPr/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925" y="3960495"/>
            <a:ext cx="2098040" cy="1183640"/>
          </a:xfrm>
          <a:prstGeom prst="rect">
            <a:avLst/>
          </a:prstGeom>
        </p:spPr>
      </p:pic>
      <p:pic>
        <p:nvPicPr>
          <p:cNvPr id="14" name="Изображение 13" descr="photo_5321481131788460767_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460" y="-36830"/>
            <a:ext cx="1018540" cy="1585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Заголовок 1"/>
          <p:cNvSpPr>
            <a:spLocks noGrp="1"/>
          </p:cNvSpPr>
          <p:nvPr/>
        </p:nvSpPr>
        <p:spPr>
          <a:xfrm>
            <a:off x="968375" y="706755"/>
            <a:ext cx="4553585" cy="1024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>
                <a:latin typeface="Times New Roman" panose="02020603050405020304" charset="0"/>
                <a:cs typeface="Times New Roman" panose="02020603050405020304" charset="0"/>
              </a:rPr>
              <a:t>Цель проекта</a:t>
            </a:r>
            <a:endParaRPr lang="ru-RU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Текстовое поле 46"/>
          <p:cNvSpPr txBox="1"/>
          <p:nvPr/>
        </p:nvSpPr>
        <p:spPr>
          <a:xfrm>
            <a:off x="441960" y="1550035"/>
            <a:ext cx="5080000" cy="2529840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SimSun" panose="02010600030101010101" pitchFamily="2" charset="-122"/>
              </a:rPr>
              <a:t>Создание интерактивной системы обработки голосовых вызовов с интеграции таких современных технологий, как Yandex SpeechKit и Asterisk.</a:t>
            </a:r>
            <a:endParaRPr lang="en-US" altLang="zh-CN" sz="2000">
              <a:latin typeface="Times New Roman" panose="02020603050405020304"/>
              <a:ea typeface="SimSun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3720" y="1007745"/>
            <a:ext cx="405130" cy="405130"/>
          </a:xfrm>
          <a:prstGeom prst="rect">
            <a:avLst/>
          </a:prstGeom>
          <a:solidFill>
            <a:srgbClr val="45A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Изображение 1"/>
          <p:cNvPicPr/>
          <p:nvPr/>
        </p:nvPicPr>
        <p:blipFill>
          <a:blip r:embed="rId1">
            <a:clrChange>
              <a:clrFrom>
                <a:srgbClr val="FEFFFA">
                  <a:alpha val="100000"/>
                </a:srgbClr>
              </a:clrFrom>
              <a:clrTo>
                <a:srgbClr val="FEFFF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4890" y="1574800"/>
            <a:ext cx="5334000" cy="2667000"/>
          </a:xfrm>
          <a:prstGeom prst="rect">
            <a:avLst/>
          </a:prstGeom>
        </p:spPr>
      </p:pic>
      <p:cxnSp>
        <p:nvCxnSpPr>
          <p:cNvPr id="3" name="Прямое соединение 2"/>
          <p:cNvCxnSpPr>
            <a:stCxn id="9" idx="2"/>
          </p:cNvCxnSpPr>
          <p:nvPr/>
        </p:nvCxnSpPr>
        <p:spPr>
          <a:xfrm flipH="1">
            <a:off x="6076315" y="1550035"/>
            <a:ext cx="19685" cy="23444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1550035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  <a:alpha val="10000"/>
                </a:schemeClr>
              </a:gs>
              <a:gs pos="0">
                <a:schemeClr val="accent4">
                  <a:lumMod val="50000"/>
                  <a:alpha val="10000"/>
                </a:schemeClr>
              </a:gs>
              <a:gs pos="100000">
                <a:schemeClr val="accent5">
                  <a:lumMod val="5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Изображение 3" descr="photo_5321481131788460767_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60" y="-36830"/>
            <a:ext cx="1018540" cy="1585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8"/>
          <p:cNvSpPr/>
          <p:nvPr/>
        </p:nvSpPr>
        <p:spPr>
          <a:xfrm>
            <a:off x="0" y="0"/>
            <a:ext cx="12192000" cy="1550035"/>
          </a:xfrm>
          <a:prstGeom prst="rect">
            <a:avLst/>
          </a:prstGeom>
          <a:gradFill>
            <a:gsLst>
              <a:gs pos="50000">
                <a:schemeClr val="accent6">
                  <a:lumMod val="75000"/>
                  <a:alpha val="10000"/>
                </a:schemeClr>
              </a:gs>
              <a:gs pos="0">
                <a:schemeClr val="accent4">
                  <a:lumMod val="50000"/>
                  <a:alpha val="10000"/>
                </a:schemeClr>
              </a:gs>
              <a:gs pos="100000">
                <a:schemeClr val="accent5">
                  <a:lumMod val="5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63" name="图片 962"/>
          <p:cNvPicPr>
            <a:picLocks noChangeAspect="1"/>
          </p:cNvPicPr>
          <p:nvPr/>
        </p:nvPicPr>
        <p:blipFill>
          <a:blip r:embed="rId1">
            <a:alphaModFix amt="50000"/>
            <a:lum contrast="-6000"/>
          </a:blip>
          <a:stretch>
            <a:fillRect/>
          </a:stretch>
        </p:blipFill>
        <p:spPr>
          <a:xfrm>
            <a:off x="4471670" y="2182495"/>
            <a:ext cx="3094355" cy="3098165"/>
          </a:xfrm>
          <a:prstGeom prst="rect">
            <a:avLst/>
          </a:prstGeom>
        </p:spPr>
      </p:pic>
      <p:cxnSp>
        <p:nvCxnSpPr>
          <p:cNvPr id="6" name="直接连接符 5"/>
          <p:cNvCxnSpPr>
            <a:endCxn id="10" idx="1"/>
          </p:cNvCxnSpPr>
          <p:nvPr/>
        </p:nvCxnSpPr>
        <p:spPr>
          <a:xfrm>
            <a:off x="6514465" y="4064318"/>
            <a:ext cx="921385" cy="697230"/>
          </a:xfrm>
          <a:prstGeom prst="line">
            <a:avLst/>
          </a:prstGeom>
          <a:ln w="31750" cap="rnd">
            <a:solidFill>
              <a:schemeClr val="tx2">
                <a:lumMod val="75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6"/>
          <p:cNvCxnSpPr/>
          <p:nvPr/>
        </p:nvCxnSpPr>
        <p:spPr>
          <a:xfrm flipH="1">
            <a:off x="4118293" y="3713163"/>
            <a:ext cx="1559560" cy="339090"/>
          </a:xfrm>
          <a:prstGeom prst="line">
            <a:avLst/>
          </a:prstGeom>
          <a:ln w="31750" cap="rnd">
            <a:solidFill>
              <a:schemeClr val="bg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824923" y="2671445"/>
            <a:ext cx="1647190" cy="72771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6535420" y="2802256"/>
            <a:ext cx="1358265" cy="43497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748088" y="4223703"/>
            <a:ext cx="1811020" cy="1349375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241925" y="2944813"/>
            <a:ext cx="1573213" cy="15732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94320" y="2182178"/>
            <a:ext cx="903288" cy="90328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17740" y="4643755"/>
            <a:ext cx="808038" cy="806450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17228" y="5545773"/>
            <a:ext cx="806450" cy="808038"/>
          </a:xfrm>
          <a:prstGeom prst="ellips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58478" y="2106930"/>
            <a:ext cx="806450" cy="806450"/>
          </a:xfrm>
          <a:prstGeom prst="ellipse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38565" y="2106295"/>
            <a:ext cx="3075305" cy="962025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Интеграция с API Yandex SpeechKit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Заголовок 1"/>
          <p:cNvSpPr>
            <a:spLocks noGrp="1"/>
          </p:cNvSpPr>
          <p:nvPr/>
        </p:nvSpPr>
        <p:spPr>
          <a:xfrm>
            <a:off x="958215" y="706755"/>
            <a:ext cx="4493260" cy="102425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sz="4000">
                <a:latin typeface="Times New Roman" panose="02020603050405020304" charset="0"/>
                <a:cs typeface="Times New Roman" panose="02020603050405020304" charset="0"/>
              </a:rPr>
              <a:t>Задачи </a:t>
            </a:r>
            <a:r>
              <a:rPr lang="ru-RU" sz="4000"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endParaRPr lang="ru-RU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550545" y="2105660"/>
            <a:ext cx="3240405" cy="8077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Разработка модуля соединения с Asterisk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8258175" y="4596130"/>
            <a:ext cx="3635375" cy="8540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altLang="zh-CN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Реализация к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онтроля воспроизведения и остановки</a:t>
            </a:r>
            <a:r>
              <a:rPr lang="ru-RU" altLang="zh-CN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голоссового приветствия</a:t>
            </a:r>
            <a:endParaRPr lang="ru-RU" altLang="zh-CN" sz="2000" noProof="0" dirty="0" smtClean="0">
              <a:ln>
                <a:noFill/>
              </a:ln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6" name="Изображение 15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7535" y="2185670"/>
            <a:ext cx="610870" cy="610870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7057" t="1698" r="37131" b="24884"/>
          <a:stretch>
            <a:fillRect/>
          </a:stretch>
        </p:blipFill>
        <p:spPr>
          <a:xfrm>
            <a:off x="8097520" y="2316480"/>
            <a:ext cx="481330" cy="637540"/>
          </a:xfrm>
          <a:prstGeom prst="rect">
            <a:avLst/>
          </a:prstGeom>
        </p:spPr>
      </p:pic>
      <p:sp>
        <p:nvSpPr>
          <p:cNvPr id="18" name="Текстовое поле 17"/>
          <p:cNvSpPr txBox="1"/>
          <p:nvPr/>
        </p:nvSpPr>
        <p:spPr>
          <a:xfrm>
            <a:off x="4071620" y="5546090"/>
            <a:ext cx="3663950" cy="8077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Получение и обработка звукового сигнала от вызывающего абонента</a:t>
            </a:r>
            <a:endParaRPr lang="zh-CN" altLang="en-US" sz="2000" noProof="0" dirty="0" smtClean="0">
              <a:ln>
                <a:noFill/>
              </a:ln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椭圆 10"/>
          <p:cNvSpPr/>
          <p:nvPr/>
        </p:nvSpPr>
        <p:spPr>
          <a:xfrm>
            <a:off x="3343593" y="3776028"/>
            <a:ext cx="806450" cy="80803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KSO_Shape"/>
          <p:cNvSpPr/>
          <p:nvPr/>
        </p:nvSpPr>
        <p:spPr>
          <a:xfrm>
            <a:off x="1779270" y="5681028"/>
            <a:ext cx="479425" cy="346075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Текстовое поле 45"/>
          <p:cNvSpPr txBox="1"/>
          <p:nvPr/>
        </p:nvSpPr>
        <p:spPr>
          <a:xfrm>
            <a:off x="405130" y="3797935"/>
            <a:ext cx="2924175" cy="8077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Отправка обработанного звукового сигнала в диалплан Asterisk</a:t>
            </a:r>
            <a:endParaRPr lang="zh-CN" altLang="en-US" sz="2000" noProof="0" dirty="0" smtClean="0">
              <a:ln>
                <a:noFill/>
              </a:ln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451475" y="3068955"/>
            <a:ext cx="1104900" cy="130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Изображение 3"/>
          <p:cNvPicPr/>
          <p:nvPr/>
        </p:nvPicPr>
        <p:blipFill>
          <a:blip r:embed="rId5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9445" y="5633720"/>
            <a:ext cx="854075" cy="637540"/>
          </a:xfrm>
          <a:prstGeom prst="rect">
            <a:avLst/>
          </a:prstGeom>
        </p:spPr>
      </p:pic>
      <p:pic>
        <p:nvPicPr>
          <p:cNvPr id="21" name="Изображение 20"/>
          <p:cNvPicPr/>
          <p:nvPr/>
        </p:nvPicPr>
        <p:blipFill>
          <a:blip r:embed="rId6"/>
          <a:stretch>
            <a:fillRect/>
          </a:stretch>
        </p:blipFill>
        <p:spPr>
          <a:xfrm>
            <a:off x="7466330" y="4756785"/>
            <a:ext cx="523875" cy="523875"/>
          </a:xfrm>
          <a:prstGeom prst="rect">
            <a:avLst/>
          </a:prstGeom>
        </p:spPr>
      </p:pic>
      <p:pic>
        <p:nvPicPr>
          <p:cNvPr id="22" name="Изображение 21"/>
          <p:cNvPicPr/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765" y="3883660"/>
            <a:ext cx="570230" cy="575310"/>
          </a:xfrm>
          <a:prstGeom prst="rect">
            <a:avLst/>
          </a:prstGeom>
        </p:spPr>
      </p:pic>
      <p:sp>
        <p:nvSpPr>
          <p:cNvPr id="23" name="矩形 14"/>
          <p:cNvSpPr/>
          <p:nvPr/>
        </p:nvSpPr>
        <p:spPr>
          <a:xfrm>
            <a:off x="553720" y="1007745"/>
            <a:ext cx="405130" cy="405130"/>
          </a:xfrm>
          <a:prstGeom prst="rect">
            <a:avLst/>
          </a:prstGeom>
          <a:solidFill>
            <a:srgbClr val="45A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Изображение 23" descr="photo_5321481131788460767_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3460" y="-36830"/>
            <a:ext cx="1018540" cy="1585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Presentation</Application>
  <PresentationFormat>宽屏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Times New Roman</vt:lpstr>
      <vt:lpstr>Calibri</vt:lpstr>
      <vt:lpstr>Calibri</vt:lpstr>
      <vt:lpstr>Times New Roman</vt:lpstr>
      <vt:lpstr>Microsoft YaHei</vt:lpstr>
      <vt:lpstr>Arial Unicode MS</vt:lpstr>
      <vt:lpstr>黑体</vt:lpstr>
      <vt:lpstr>Office Theme</vt:lpstr>
      <vt:lpstr>PowerPoint 演示文稿</vt:lpstr>
      <vt:lpstr>PowerPoint 演示文稿</vt:lpstr>
      <vt:lpstr>PowerPoint 演示文稿</vt:lpstr>
      <vt:lpstr>Команда NX-Team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Pr0khin</cp:lastModifiedBy>
  <cp:revision>75</cp:revision>
  <dcterms:created xsi:type="dcterms:W3CDTF">2024-11-18T00:06:00Z</dcterms:created>
  <dcterms:modified xsi:type="dcterms:W3CDTF">2024-11-18T04:33:01Z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1049-12.2.0.18607</vt:lpwstr>
  </property>
  <property fmtid="{D5CDD505-2E9C-101B-9397-08002B2CF9AE}" pid="3" name="ICV">
    <vt:lpwstr>396980016AE04DB88CFFE3F4C171700F_11</vt:lpwstr>
  </property>
</Properties>
</file>