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59" r:id="rId6"/>
    <p:sldId id="260" r:id="rId7"/>
    <p:sldId id="261" r:id="rId8"/>
    <p:sldId id="262" r:id="rId9"/>
    <p:sldId id="263" r:id="rId10"/>
    <p:sldId id="274" r:id="rId11"/>
    <p:sldId id="275" r:id="rId12"/>
    <p:sldId id="264" r:id="rId13"/>
    <p:sldId id="265" r:id="rId14"/>
    <p:sldId id="266" r:id="rId15"/>
    <p:sldId id="267" r:id="rId16"/>
    <p:sldId id="268" r:id="rId17"/>
    <p:sldId id="269" r:id="rId18"/>
    <p:sldId id="270"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809492FB-BD2C-40B1-8B8E-1EDC69A222EB}" type="datetimeFigureOut">
              <a:rPr lang="en-IN" smtClean="0"/>
              <a:t>25-12-2022</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C3D01728-03FC-4EA1-BF41-3B384436FF1A}"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9492FB-BD2C-40B1-8B8E-1EDC69A222EB}"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01728-03FC-4EA1-BF41-3B384436FF1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9492FB-BD2C-40B1-8B8E-1EDC69A222EB}"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01728-03FC-4EA1-BF41-3B384436FF1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9492FB-BD2C-40B1-8B8E-1EDC69A222EB}"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01728-03FC-4EA1-BF41-3B384436FF1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9492FB-BD2C-40B1-8B8E-1EDC69A222EB}"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01728-03FC-4EA1-BF41-3B384436FF1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9492FB-BD2C-40B1-8B8E-1EDC69A222EB}"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D01728-03FC-4EA1-BF41-3B384436FF1A}"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9492FB-BD2C-40B1-8B8E-1EDC69A222EB}" type="datetimeFigureOut">
              <a:rPr lang="en-IN" smtClean="0"/>
              <a:t>25-12-2022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D01728-03FC-4EA1-BF41-3B384436FF1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9492FB-BD2C-40B1-8B8E-1EDC69A222EB}" type="datetimeFigureOut">
              <a:rPr lang="en-IN" smtClean="0"/>
              <a:t>25-12-2022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D01728-03FC-4EA1-BF41-3B384436FF1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492FB-BD2C-40B1-8B8E-1EDC69A222EB}" type="datetimeFigureOut">
              <a:rPr lang="en-IN" smtClean="0"/>
              <a:t>25-12-2022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D01728-03FC-4EA1-BF41-3B384436FF1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09492FB-BD2C-40B1-8B8E-1EDC69A222EB}" type="datetimeFigureOut">
              <a:rPr lang="en-IN" smtClean="0"/>
              <a:t>25-12-2022</a:t>
            </a:fld>
            <a:endParaRPr lang="en-IN"/>
          </a:p>
        </p:txBody>
      </p:sp>
      <p:sp>
        <p:nvSpPr>
          <p:cNvPr id="7" name="Slide Number Placeholder 6"/>
          <p:cNvSpPr>
            <a:spLocks noGrp="1"/>
          </p:cNvSpPr>
          <p:nvPr>
            <p:ph type="sldNum" sz="quarter" idx="12"/>
          </p:nvPr>
        </p:nvSpPr>
        <p:spPr/>
        <p:txBody>
          <a:bodyPr/>
          <a:lstStyle/>
          <a:p>
            <a:fld id="{C3D01728-03FC-4EA1-BF41-3B384436FF1A}"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9492FB-BD2C-40B1-8B8E-1EDC69A222EB}" type="datetimeFigureOut">
              <a:rPr lang="en-IN" smtClean="0"/>
              <a:t>25-12-2022</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C3D01728-03FC-4EA1-BF41-3B384436FF1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809492FB-BD2C-40B1-8B8E-1EDC69A222EB}" type="datetimeFigureOut">
              <a:rPr lang="en-IN" smtClean="0"/>
              <a:t>25-12-2022</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C3D01728-03FC-4EA1-BF41-3B384436FF1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4,550,895 Cosmetics Images, Stock Photos &amp; Vector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l="1" r="1" b="7613"/>
          <a:stretch/>
        </p:blipFill>
        <p:spPr bwMode="auto">
          <a:xfrm>
            <a:off x="14033" y="12754"/>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23928" y="1052736"/>
            <a:ext cx="5040560" cy="1200329"/>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b="1" cap="none" spc="0" dirty="0" smtClean="0">
                <a:ln/>
                <a:solidFill>
                  <a:schemeClr val="accent3"/>
                </a:solidFill>
                <a:effectLst>
                  <a:outerShdw blurRad="38100" dist="38100" dir="2700000" algn="tl">
                    <a:srgbClr val="000000">
                      <a:alpha val="43137"/>
                    </a:srgbClr>
                  </a:outerShdw>
                </a:effectLst>
                <a:latin typeface="Algerian" pitchFamily="82" charset="0"/>
              </a:rPr>
              <a:t>Al Dubai</a:t>
            </a:r>
          </a:p>
          <a:p>
            <a:pPr algn="ctr"/>
            <a:r>
              <a:rPr lang="en-US" sz="3600" b="1" cap="none" spc="0" dirty="0" smtClean="0">
                <a:ln/>
                <a:solidFill>
                  <a:schemeClr val="accent3"/>
                </a:solidFill>
                <a:effectLst>
                  <a:outerShdw blurRad="38100" dist="38100" dir="2700000" algn="tl">
                    <a:srgbClr val="000000">
                      <a:alpha val="43137"/>
                    </a:srgbClr>
                  </a:outerShdw>
                </a:effectLst>
                <a:latin typeface="Algerian" pitchFamily="82" charset="0"/>
              </a:rPr>
              <a:t> Fragrances</a:t>
            </a:r>
            <a:endParaRPr lang="en-US" sz="3600" b="1" cap="none" spc="0" dirty="0">
              <a:ln/>
              <a:solidFill>
                <a:schemeClr val="accent3"/>
              </a:solidFill>
              <a:effectLst>
                <a:outerShdw blurRad="38100" dist="38100" dir="2700000" algn="tl">
                  <a:srgbClr val="000000">
                    <a:alpha val="43137"/>
                  </a:srgbClr>
                </a:outerShdw>
              </a:effectLst>
              <a:latin typeface="Algerian" pitchFamily="82" charset="0"/>
            </a:endParaRPr>
          </a:p>
        </p:txBody>
      </p:sp>
      <p:sp>
        <p:nvSpPr>
          <p:cNvPr id="5" name="TextBox 4"/>
          <p:cNvSpPr txBox="1"/>
          <p:nvPr/>
        </p:nvSpPr>
        <p:spPr>
          <a:xfrm>
            <a:off x="4499992" y="3284984"/>
            <a:ext cx="4320480" cy="954107"/>
          </a:xfrm>
          <a:prstGeom prst="rect">
            <a:avLst/>
          </a:prstGeom>
          <a:noFill/>
        </p:spPr>
        <p:txBody>
          <a:bodyPr wrap="square" rtlCol="0">
            <a:spAutoFit/>
          </a:bodyPr>
          <a:lstStyle/>
          <a:p>
            <a:r>
              <a:rPr lang="en-US" sz="2800" b="1" dirty="0" smtClean="0">
                <a:latin typeface="Algerian" pitchFamily="82" charset="0"/>
              </a:rPr>
              <a:t>Strategy Analysis</a:t>
            </a:r>
          </a:p>
          <a:p>
            <a:r>
              <a:rPr lang="en-US" sz="2800" b="1" dirty="0" smtClean="0">
                <a:latin typeface="Algerian" pitchFamily="82" charset="0"/>
              </a:rPr>
              <a:t>~by </a:t>
            </a:r>
            <a:r>
              <a:rPr lang="en-US" sz="2800" b="1" dirty="0" err="1" smtClean="0">
                <a:latin typeface="Algerian" pitchFamily="82" charset="0"/>
              </a:rPr>
              <a:t>Ahiri</a:t>
            </a:r>
            <a:r>
              <a:rPr lang="en-US" sz="2800" b="1" dirty="0" smtClean="0">
                <a:latin typeface="Algerian" pitchFamily="82" charset="0"/>
              </a:rPr>
              <a:t> Mukherjee</a:t>
            </a:r>
            <a:endParaRPr lang="en-IN" sz="2800" b="1" dirty="0">
              <a:latin typeface="Algerian" pitchFamily="82" charset="0"/>
            </a:endParaRPr>
          </a:p>
        </p:txBody>
      </p:sp>
    </p:spTree>
    <p:extLst>
      <p:ext uri="{BB962C8B-B14F-4D97-AF65-F5344CB8AC3E}">
        <p14:creationId xmlns:p14="http://schemas.microsoft.com/office/powerpoint/2010/main" val="1966460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516" r="5516"/>
          <a:stretch/>
        </p:blipFill>
        <p:spPr>
          <a:xfrm>
            <a:off x="0" y="2636912"/>
            <a:ext cx="8640000" cy="3544388"/>
          </a:xfrm>
          <a:prstGeom prst="rect">
            <a:avLst/>
          </a:prstGeom>
        </p:spPr>
      </p:pic>
      <p:sp>
        <p:nvSpPr>
          <p:cNvPr id="3" name="TextBox 2"/>
          <p:cNvSpPr txBox="1"/>
          <p:nvPr/>
        </p:nvSpPr>
        <p:spPr>
          <a:xfrm>
            <a:off x="1547664" y="836712"/>
            <a:ext cx="5400600" cy="523220"/>
          </a:xfrm>
          <a:prstGeom prst="rect">
            <a:avLst/>
          </a:prstGeom>
          <a:noFill/>
        </p:spPr>
        <p:txBody>
          <a:bodyPr wrap="square" rtlCol="0">
            <a:spAutoFit/>
          </a:bodyPr>
          <a:lstStyle/>
          <a:p>
            <a:r>
              <a:rPr lang="en-US" sz="2800" b="1" dirty="0" smtClean="0">
                <a:latin typeface="Bodoni MT Black" pitchFamily="18" charset="0"/>
              </a:rPr>
              <a:t>Category wise Fashion sales</a:t>
            </a:r>
            <a:endParaRPr lang="en-IN" sz="2800" b="1" dirty="0">
              <a:latin typeface="Bodoni MT Black" pitchFamily="18" charset="0"/>
            </a:endParaRPr>
          </a:p>
        </p:txBody>
      </p:sp>
    </p:spTree>
    <p:extLst>
      <p:ext uri="{BB962C8B-B14F-4D97-AF65-F5344CB8AC3E}">
        <p14:creationId xmlns:p14="http://schemas.microsoft.com/office/powerpoint/2010/main" val="1789348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348880"/>
            <a:ext cx="8172400" cy="3453771"/>
          </a:xfrm>
          <a:prstGeom prst="rect">
            <a:avLst/>
          </a:prstGeom>
        </p:spPr>
      </p:pic>
      <p:sp>
        <p:nvSpPr>
          <p:cNvPr id="3" name="TextBox 2"/>
          <p:cNvSpPr txBox="1"/>
          <p:nvPr/>
        </p:nvSpPr>
        <p:spPr>
          <a:xfrm>
            <a:off x="1403648" y="1124744"/>
            <a:ext cx="6120680" cy="523220"/>
          </a:xfrm>
          <a:prstGeom prst="rect">
            <a:avLst/>
          </a:prstGeom>
          <a:noFill/>
        </p:spPr>
        <p:txBody>
          <a:bodyPr wrap="square" rtlCol="0">
            <a:spAutoFit/>
          </a:bodyPr>
          <a:lstStyle/>
          <a:p>
            <a:r>
              <a:rPr lang="en-US" sz="2800" b="1" dirty="0" smtClean="0">
                <a:latin typeface="Bodoni MT Black" pitchFamily="18" charset="0"/>
              </a:rPr>
              <a:t>Category wise Beauty Sales</a:t>
            </a:r>
            <a:endParaRPr lang="en-IN" sz="2800" b="1" dirty="0">
              <a:latin typeface="Bodoni MT Black" pitchFamily="18" charset="0"/>
            </a:endParaRPr>
          </a:p>
        </p:txBody>
      </p:sp>
    </p:spTree>
    <p:extLst>
      <p:ext uri="{BB962C8B-B14F-4D97-AF65-F5344CB8AC3E}">
        <p14:creationId xmlns:p14="http://schemas.microsoft.com/office/powerpoint/2010/main" val="252261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924944"/>
            <a:ext cx="8100392" cy="2304256"/>
          </a:xfrm>
          <a:prstGeom prst="rect">
            <a:avLst/>
          </a:prstGeom>
        </p:spPr>
      </p:pic>
      <p:sp>
        <p:nvSpPr>
          <p:cNvPr id="5" name="TextBox 4"/>
          <p:cNvSpPr txBox="1"/>
          <p:nvPr/>
        </p:nvSpPr>
        <p:spPr>
          <a:xfrm>
            <a:off x="827584" y="1052736"/>
            <a:ext cx="6048672" cy="523220"/>
          </a:xfrm>
          <a:prstGeom prst="rect">
            <a:avLst/>
          </a:prstGeom>
          <a:noFill/>
        </p:spPr>
        <p:txBody>
          <a:bodyPr wrap="square" rtlCol="0">
            <a:spAutoFit/>
          </a:bodyPr>
          <a:lstStyle/>
          <a:p>
            <a:r>
              <a:rPr lang="en-US" sz="2800" b="1" dirty="0" smtClean="0">
                <a:latin typeface="Bodoni MT Black" pitchFamily="18" charset="0"/>
              </a:rPr>
              <a:t>Top Performing Customers</a:t>
            </a:r>
            <a:endParaRPr lang="en-IN" sz="2800" b="1" dirty="0">
              <a:latin typeface="Bodoni MT Black" pitchFamily="18" charset="0"/>
            </a:endParaRPr>
          </a:p>
        </p:txBody>
      </p:sp>
      <p:sp>
        <p:nvSpPr>
          <p:cNvPr id="6" name="TextBox 5"/>
          <p:cNvSpPr txBox="1"/>
          <p:nvPr/>
        </p:nvSpPr>
        <p:spPr>
          <a:xfrm>
            <a:off x="683568" y="1772816"/>
            <a:ext cx="7128792" cy="830997"/>
          </a:xfrm>
          <a:prstGeom prst="rect">
            <a:avLst/>
          </a:prstGeom>
          <a:noFill/>
        </p:spPr>
        <p:txBody>
          <a:bodyPr wrap="square" rtlCol="0">
            <a:spAutoFit/>
          </a:bodyPr>
          <a:lstStyle/>
          <a:p>
            <a:r>
              <a:rPr lang="en-US" sz="1600" dirty="0" err="1" smtClean="0"/>
              <a:t>Analysing</a:t>
            </a:r>
            <a:r>
              <a:rPr lang="en-US" sz="1600" dirty="0" smtClean="0"/>
              <a:t> the RFM Score of the customers, based on their sales, transactions, </a:t>
            </a:r>
            <a:r>
              <a:rPr lang="en-US" sz="1600" dirty="0" err="1" smtClean="0"/>
              <a:t>etc</a:t>
            </a:r>
            <a:r>
              <a:rPr lang="en-US" sz="1600" dirty="0" smtClean="0"/>
              <a:t>; I have found these customers to be the top performing ones.</a:t>
            </a:r>
            <a:endParaRPr lang="en-IN" sz="1600" dirty="0"/>
          </a:p>
        </p:txBody>
      </p:sp>
    </p:spTree>
    <p:extLst>
      <p:ext uri="{BB962C8B-B14F-4D97-AF65-F5344CB8AC3E}">
        <p14:creationId xmlns:p14="http://schemas.microsoft.com/office/powerpoint/2010/main" val="2713973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068960"/>
            <a:ext cx="8064896" cy="2856883"/>
          </a:xfrm>
          <a:prstGeom prst="rect">
            <a:avLst/>
          </a:prstGeom>
        </p:spPr>
      </p:pic>
      <p:sp>
        <p:nvSpPr>
          <p:cNvPr id="4" name="TextBox 3"/>
          <p:cNvSpPr txBox="1"/>
          <p:nvPr/>
        </p:nvSpPr>
        <p:spPr>
          <a:xfrm>
            <a:off x="971600" y="836712"/>
            <a:ext cx="6552728" cy="523220"/>
          </a:xfrm>
          <a:prstGeom prst="rect">
            <a:avLst/>
          </a:prstGeom>
          <a:noFill/>
        </p:spPr>
        <p:txBody>
          <a:bodyPr wrap="square" rtlCol="0">
            <a:spAutoFit/>
          </a:bodyPr>
          <a:lstStyle/>
          <a:p>
            <a:r>
              <a:rPr lang="en-US" sz="2800" b="1" dirty="0" smtClean="0">
                <a:latin typeface="Bodoni MT Black" pitchFamily="18" charset="0"/>
              </a:rPr>
              <a:t>Worst Performing Customers</a:t>
            </a:r>
            <a:endParaRPr lang="en-IN" sz="2800" b="1" dirty="0">
              <a:latin typeface="Bodoni MT Black" pitchFamily="18" charset="0"/>
            </a:endParaRPr>
          </a:p>
        </p:txBody>
      </p:sp>
      <p:sp>
        <p:nvSpPr>
          <p:cNvPr id="5" name="TextBox 4"/>
          <p:cNvSpPr txBox="1"/>
          <p:nvPr/>
        </p:nvSpPr>
        <p:spPr>
          <a:xfrm>
            <a:off x="971600" y="1772816"/>
            <a:ext cx="6912768" cy="1200329"/>
          </a:xfrm>
          <a:prstGeom prst="rect">
            <a:avLst/>
          </a:prstGeom>
          <a:noFill/>
        </p:spPr>
        <p:txBody>
          <a:bodyPr wrap="square" rtlCol="0">
            <a:spAutoFit/>
          </a:bodyPr>
          <a:lstStyle/>
          <a:p>
            <a:r>
              <a:rPr lang="en-US" dirty="0" err="1" smtClean="0"/>
              <a:t>Analysing</a:t>
            </a:r>
            <a:r>
              <a:rPr lang="en-US" dirty="0" smtClean="0"/>
              <a:t> the RFM Score of the customers, based on their sales, transactions, </a:t>
            </a:r>
            <a:r>
              <a:rPr lang="en-US" dirty="0" err="1" smtClean="0"/>
              <a:t>etc</a:t>
            </a:r>
            <a:r>
              <a:rPr lang="en-US" dirty="0" smtClean="0"/>
              <a:t>; I have found these customers to be the worst performing ones.</a:t>
            </a:r>
            <a:endParaRPr lang="en-IN" dirty="0" smtClean="0"/>
          </a:p>
          <a:p>
            <a:endParaRPr lang="en-IN" dirty="0"/>
          </a:p>
        </p:txBody>
      </p:sp>
    </p:spTree>
    <p:extLst>
      <p:ext uri="{BB962C8B-B14F-4D97-AF65-F5344CB8AC3E}">
        <p14:creationId xmlns:p14="http://schemas.microsoft.com/office/powerpoint/2010/main" val="2565558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35696" y="2492896"/>
            <a:ext cx="5400600" cy="1323439"/>
          </a:xfrm>
          <a:prstGeom prst="rect">
            <a:avLst/>
          </a:prstGeom>
          <a:noFill/>
        </p:spPr>
        <p:txBody>
          <a:bodyPr wrap="square" rtlCol="0">
            <a:spAutoFit/>
          </a:bodyPr>
          <a:lstStyle/>
          <a:p>
            <a:r>
              <a:rPr lang="en-US" sz="4000" b="1" dirty="0" smtClean="0">
                <a:latin typeface="Bodoni MT Black" pitchFamily="18" charset="0"/>
              </a:rPr>
              <a:t>HR Team analytics using SQL Queries</a:t>
            </a:r>
            <a:endParaRPr lang="en-IN" sz="4000" b="1" dirty="0">
              <a:latin typeface="Bodoni MT Black" pitchFamily="18" charset="0"/>
            </a:endParaRPr>
          </a:p>
        </p:txBody>
      </p:sp>
    </p:spTree>
    <p:extLst>
      <p:ext uri="{BB962C8B-B14F-4D97-AF65-F5344CB8AC3E}">
        <p14:creationId xmlns:p14="http://schemas.microsoft.com/office/powerpoint/2010/main" val="4194093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908468"/>
            <a:ext cx="7848872" cy="3040812"/>
          </a:xfrm>
          <a:prstGeom prst="rect">
            <a:avLst/>
          </a:prstGeom>
        </p:spPr>
      </p:pic>
      <p:sp>
        <p:nvSpPr>
          <p:cNvPr id="4" name="TextBox 3"/>
          <p:cNvSpPr txBox="1"/>
          <p:nvPr/>
        </p:nvSpPr>
        <p:spPr>
          <a:xfrm>
            <a:off x="899592" y="980728"/>
            <a:ext cx="6624736" cy="830997"/>
          </a:xfrm>
          <a:prstGeom prst="rect">
            <a:avLst/>
          </a:prstGeom>
          <a:noFill/>
        </p:spPr>
        <p:txBody>
          <a:bodyPr wrap="square" rtlCol="0">
            <a:spAutoFit/>
          </a:bodyPr>
          <a:lstStyle/>
          <a:p>
            <a:r>
              <a:rPr lang="en-US" sz="2400" b="1" dirty="0" smtClean="0">
                <a:latin typeface="Bodoni MT Black" pitchFamily="18" charset="0"/>
              </a:rPr>
              <a:t>Number of employees working in the SALES Department:-</a:t>
            </a:r>
            <a:endParaRPr lang="en-IN" sz="2400" b="1" dirty="0">
              <a:latin typeface="Bodoni MT Black" pitchFamily="18" charset="0"/>
            </a:endParaRPr>
          </a:p>
        </p:txBody>
      </p:sp>
    </p:spTree>
    <p:extLst>
      <p:ext uri="{BB962C8B-B14F-4D97-AF65-F5344CB8AC3E}">
        <p14:creationId xmlns:p14="http://schemas.microsoft.com/office/powerpoint/2010/main" val="18044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924944"/>
            <a:ext cx="7630590" cy="3286584"/>
          </a:xfrm>
          <a:prstGeom prst="rect">
            <a:avLst/>
          </a:prstGeom>
        </p:spPr>
      </p:pic>
      <p:sp>
        <p:nvSpPr>
          <p:cNvPr id="4" name="TextBox 3"/>
          <p:cNvSpPr txBox="1"/>
          <p:nvPr/>
        </p:nvSpPr>
        <p:spPr>
          <a:xfrm>
            <a:off x="755576" y="980728"/>
            <a:ext cx="7630590" cy="954107"/>
          </a:xfrm>
          <a:prstGeom prst="rect">
            <a:avLst/>
          </a:prstGeom>
          <a:noFill/>
        </p:spPr>
        <p:txBody>
          <a:bodyPr wrap="square" rtlCol="0">
            <a:spAutoFit/>
          </a:bodyPr>
          <a:lstStyle/>
          <a:p>
            <a:r>
              <a:rPr lang="en-US" sz="2800" b="1" dirty="0" smtClean="0">
                <a:latin typeface="Bodoni MT Black" pitchFamily="18" charset="0"/>
              </a:rPr>
              <a:t>Country-wise Employee Count and Average Salary:-</a:t>
            </a:r>
            <a:endParaRPr lang="en-IN" sz="2800" b="1" dirty="0">
              <a:latin typeface="Bodoni MT Black" pitchFamily="18" charset="0"/>
            </a:endParaRPr>
          </a:p>
        </p:txBody>
      </p:sp>
    </p:spTree>
    <p:extLst>
      <p:ext uri="{BB962C8B-B14F-4D97-AF65-F5344CB8AC3E}">
        <p14:creationId xmlns:p14="http://schemas.microsoft.com/office/powerpoint/2010/main" val="1654500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636912"/>
            <a:ext cx="6984776" cy="3668286"/>
          </a:xfrm>
          <a:prstGeom prst="rect">
            <a:avLst/>
          </a:prstGeom>
        </p:spPr>
      </p:pic>
      <p:sp>
        <p:nvSpPr>
          <p:cNvPr id="4" name="TextBox 3"/>
          <p:cNvSpPr txBox="1"/>
          <p:nvPr/>
        </p:nvSpPr>
        <p:spPr>
          <a:xfrm>
            <a:off x="971600" y="1052736"/>
            <a:ext cx="6840760" cy="523220"/>
          </a:xfrm>
          <a:prstGeom prst="rect">
            <a:avLst/>
          </a:prstGeom>
          <a:noFill/>
        </p:spPr>
        <p:txBody>
          <a:bodyPr wrap="square" rtlCol="0">
            <a:spAutoFit/>
          </a:bodyPr>
          <a:lstStyle/>
          <a:p>
            <a:r>
              <a:rPr lang="en-US" sz="2800" b="1" dirty="0" smtClean="0">
                <a:latin typeface="Bodoni MT Black" pitchFamily="18" charset="0"/>
              </a:rPr>
              <a:t>Top 5 managers according to salary:-</a:t>
            </a:r>
            <a:endParaRPr lang="en-IN" sz="2800" b="1" dirty="0">
              <a:latin typeface="Bodoni MT Black" pitchFamily="18" charset="0"/>
            </a:endParaRPr>
          </a:p>
        </p:txBody>
      </p:sp>
    </p:spTree>
    <p:extLst>
      <p:ext uri="{BB962C8B-B14F-4D97-AF65-F5344CB8AC3E}">
        <p14:creationId xmlns:p14="http://schemas.microsoft.com/office/powerpoint/2010/main" val="2064057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564904"/>
            <a:ext cx="8136904" cy="3612457"/>
          </a:xfrm>
          <a:prstGeom prst="rect">
            <a:avLst/>
          </a:prstGeom>
        </p:spPr>
      </p:pic>
      <p:sp>
        <p:nvSpPr>
          <p:cNvPr id="4" name="TextBox 3"/>
          <p:cNvSpPr txBox="1"/>
          <p:nvPr/>
        </p:nvSpPr>
        <p:spPr>
          <a:xfrm>
            <a:off x="971600" y="764704"/>
            <a:ext cx="7344816" cy="954107"/>
          </a:xfrm>
          <a:prstGeom prst="rect">
            <a:avLst/>
          </a:prstGeom>
          <a:noFill/>
        </p:spPr>
        <p:txBody>
          <a:bodyPr wrap="square" rtlCol="0">
            <a:spAutoFit/>
          </a:bodyPr>
          <a:lstStyle/>
          <a:p>
            <a:r>
              <a:rPr lang="en-US" sz="2800" b="1" dirty="0" smtClean="0">
                <a:latin typeface="Bodoni MT Black" pitchFamily="18" charset="0"/>
              </a:rPr>
              <a:t>Department wise percentage of employees:-</a:t>
            </a:r>
            <a:endParaRPr lang="en-IN" sz="2800" b="1" dirty="0">
              <a:latin typeface="Bodoni MT Black" pitchFamily="18" charset="0"/>
            </a:endParaRPr>
          </a:p>
        </p:txBody>
      </p:sp>
    </p:spTree>
    <p:extLst>
      <p:ext uri="{BB962C8B-B14F-4D97-AF65-F5344CB8AC3E}">
        <p14:creationId xmlns:p14="http://schemas.microsoft.com/office/powerpoint/2010/main" val="3744087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TextBox 2"/>
          <p:cNvSpPr txBox="1"/>
          <p:nvPr/>
        </p:nvSpPr>
        <p:spPr>
          <a:xfrm>
            <a:off x="1115616" y="2708920"/>
            <a:ext cx="6984776" cy="2585323"/>
          </a:xfrm>
          <a:prstGeom prst="rect">
            <a:avLst/>
          </a:prstGeom>
          <a:noFill/>
        </p:spPr>
        <p:txBody>
          <a:bodyPr wrap="square" rtlCol="0">
            <a:spAutoFit/>
          </a:bodyPr>
          <a:lstStyle/>
          <a:p>
            <a:pPr marL="285750" indent="-285750">
              <a:buFont typeface="Arial" pitchFamily="34" charset="0"/>
              <a:buChar char="•"/>
            </a:pPr>
            <a:r>
              <a:rPr lang="en-US" dirty="0"/>
              <a:t>T</a:t>
            </a:r>
            <a:r>
              <a:rPr lang="en-US" dirty="0" smtClean="0"/>
              <a:t>he insights drawn from the various charts, pivot tables , SQL queries will help the </a:t>
            </a:r>
            <a:r>
              <a:rPr lang="en-US" dirty="0" err="1" smtClean="0"/>
              <a:t>the</a:t>
            </a:r>
            <a:r>
              <a:rPr lang="en-US" dirty="0" smtClean="0"/>
              <a:t> marketing team of AL Dubai Fragrances to strategize in order to increase their sell by </a:t>
            </a:r>
            <a:r>
              <a:rPr lang="en-US" dirty="0" err="1" smtClean="0"/>
              <a:t>targetting</a:t>
            </a:r>
            <a:r>
              <a:rPr lang="en-US" dirty="0" smtClean="0"/>
              <a:t> the right customers , supposedly from the top performing ones.</a:t>
            </a:r>
          </a:p>
          <a:p>
            <a:endParaRPr lang="en-US" dirty="0" smtClean="0"/>
          </a:p>
          <a:p>
            <a:pPr marL="285750" indent="-285750">
              <a:buFont typeface="Arial" pitchFamily="34" charset="0"/>
              <a:buChar char="•"/>
            </a:pPr>
            <a:r>
              <a:rPr lang="en-US" dirty="0" smtClean="0"/>
              <a:t>Similarly, the insights drawn for the HR team will help them to understand the problem and improve their team in order for the company to perform better.</a:t>
            </a:r>
            <a:endParaRPr lang="en-IN" dirty="0"/>
          </a:p>
        </p:txBody>
      </p:sp>
    </p:spTree>
    <p:extLst>
      <p:ext uri="{BB962C8B-B14F-4D97-AF65-F5344CB8AC3E}">
        <p14:creationId xmlns:p14="http://schemas.microsoft.com/office/powerpoint/2010/main" val="874230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15616" y="1196752"/>
            <a:ext cx="7272808" cy="461665"/>
          </a:xfrm>
          <a:prstGeom prst="rect">
            <a:avLst/>
          </a:prstGeom>
          <a:noFill/>
        </p:spPr>
        <p:txBody>
          <a:bodyPr wrap="square" rtlCol="0">
            <a:spAutoFit/>
          </a:bodyPr>
          <a:lstStyle/>
          <a:p>
            <a:r>
              <a:rPr lang="en-US" sz="2400" b="1" dirty="0" smtClean="0"/>
              <a:t>Strategy Analysis for Luxury Fragrance Brand</a:t>
            </a:r>
            <a:endParaRPr lang="en-IN" sz="2400" b="1" dirty="0"/>
          </a:p>
        </p:txBody>
      </p:sp>
      <p:sp>
        <p:nvSpPr>
          <p:cNvPr id="6" name="TextBox 5"/>
          <p:cNvSpPr txBox="1"/>
          <p:nvPr/>
        </p:nvSpPr>
        <p:spPr>
          <a:xfrm>
            <a:off x="1115615" y="2389530"/>
            <a:ext cx="7272809" cy="2400657"/>
          </a:xfrm>
          <a:prstGeom prst="rect">
            <a:avLst/>
          </a:prstGeom>
          <a:noFill/>
        </p:spPr>
        <p:txBody>
          <a:bodyPr wrap="square" rtlCol="0">
            <a:spAutoFit/>
          </a:bodyPr>
          <a:lstStyle/>
          <a:p>
            <a:r>
              <a:rPr lang="en-US" sz="2400" b="1" dirty="0" smtClean="0"/>
              <a:t>CONTENTS:-</a:t>
            </a:r>
          </a:p>
          <a:p>
            <a:endParaRPr lang="en-US" dirty="0" smtClean="0"/>
          </a:p>
          <a:p>
            <a:endParaRPr lang="en-US" dirty="0"/>
          </a:p>
          <a:p>
            <a:endParaRPr lang="en-US" dirty="0"/>
          </a:p>
          <a:p>
            <a:pPr marL="285750" indent="-285750">
              <a:buFont typeface="Arial" pitchFamily="34" charset="0"/>
              <a:buChar char="•"/>
            </a:pPr>
            <a:r>
              <a:rPr lang="en-US" dirty="0" smtClean="0"/>
              <a:t>Introduction</a:t>
            </a:r>
          </a:p>
          <a:p>
            <a:pPr marL="285750" indent="-285750">
              <a:buFont typeface="Arial" pitchFamily="34" charset="0"/>
              <a:buChar char="•"/>
            </a:pPr>
            <a:r>
              <a:rPr lang="en-US" dirty="0" smtClean="0"/>
              <a:t>Marketing Team Analytics in Excel</a:t>
            </a:r>
          </a:p>
          <a:p>
            <a:pPr marL="285750" indent="-285750">
              <a:buFont typeface="Arial" pitchFamily="34" charset="0"/>
              <a:buChar char="•"/>
            </a:pPr>
            <a:r>
              <a:rPr lang="en-US" dirty="0" smtClean="0"/>
              <a:t>HR Analytics in SQL</a:t>
            </a:r>
          </a:p>
          <a:p>
            <a:pPr marL="285750" indent="-285750">
              <a:buFont typeface="Arial" pitchFamily="34" charset="0"/>
              <a:buChar char="•"/>
            </a:pPr>
            <a:r>
              <a:rPr lang="en-US" dirty="0" smtClean="0"/>
              <a:t>Conclusion</a:t>
            </a:r>
            <a:endParaRPr lang="en-IN" dirty="0"/>
          </a:p>
        </p:txBody>
      </p:sp>
    </p:spTree>
    <p:extLst>
      <p:ext uri="{BB962C8B-B14F-4D97-AF65-F5344CB8AC3E}">
        <p14:creationId xmlns:p14="http://schemas.microsoft.com/office/powerpoint/2010/main" val="3028277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Sun Nature Powerpoint Templates - Healthcare &amp; Medical, Nature - Free PPT  Backgrounds and Templat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Simple Leaves PPT Template Presentation Slide Desig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descr="Premium Photo | Thank you on paper background for final presentation slid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10" descr="Premium Photo | Thank you on paper background for final presentation slid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2" descr="Thankyou - Powerpoint Presentation Thank You Transparent PNG - 418x394 -  Free Download on Nice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6" descr="49 Thank You Slides ideas in 2022 | presentation slides templates,  powerpoint templates, powerpoint template free"/>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90" name="Picture 18" descr="49 Thank You Slides ideas in 2022 | presentation slides templates,  powerpoint templates, powerpoint template f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6" y="312738"/>
            <a:ext cx="8216080" cy="6212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678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a:t>Al Dubai Fragrances is a privately held luxury goods retailer and distributor, headquartered in Dubai, UAE. Al Dubai Group is the largest retail operator in the Middle East. It played a crucial role in developing the luxury sector in the region. The company has more than 12,000 employees, in 14 countries.</a:t>
            </a:r>
          </a:p>
          <a:p>
            <a:r>
              <a:rPr lang="en-IN" dirty="0" smtClean="0"/>
              <a:t>Al </a:t>
            </a:r>
            <a:r>
              <a:rPr lang="en-IN" dirty="0"/>
              <a:t>Dubai operates in two major modes, one is through its mobile application and the second is through its various offline stores that they have across Dubai and the middle east. Under the brand name Al Dubai Fragrances, they have a wide variety of products for both Males and Females but their major distribution is across fashion products and accessories among female customers. </a:t>
            </a:r>
          </a:p>
        </p:txBody>
      </p:sp>
    </p:spTree>
    <p:extLst>
      <p:ext uri="{BB962C8B-B14F-4D97-AF65-F5344CB8AC3E}">
        <p14:creationId xmlns:p14="http://schemas.microsoft.com/office/powerpoint/2010/main" val="4230613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1640" y="1988840"/>
            <a:ext cx="5760640" cy="2123658"/>
          </a:xfrm>
          <a:prstGeom prst="rect">
            <a:avLst/>
          </a:prstGeom>
          <a:noFill/>
        </p:spPr>
        <p:txBody>
          <a:bodyPr wrap="square" rtlCol="0">
            <a:spAutoFit/>
          </a:bodyPr>
          <a:lstStyle/>
          <a:p>
            <a:r>
              <a:rPr lang="en-US" sz="4400" dirty="0" smtClean="0">
                <a:latin typeface="Bodoni MT Black" pitchFamily="18" charset="0"/>
              </a:rPr>
              <a:t>Marketing Team Analytics using Excel</a:t>
            </a:r>
            <a:endParaRPr lang="en-IN" sz="4400" dirty="0">
              <a:latin typeface="Bodoni MT Black" pitchFamily="18" charset="0"/>
            </a:endParaRPr>
          </a:p>
        </p:txBody>
      </p:sp>
    </p:spTree>
    <p:extLst>
      <p:ext uri="{BB962C8B-B14F-4D97-AF65-F5344CB8AC3E}">
        <p14:creationId xmlns:p14="http://schemas.microsoft.com/office/powerpoint/2010/main" val="1609429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692696"/>
            <a:ext cx="6777317" cy="3508977"/>
          </a:xfrm>
        </p:spPr>
        <p:txBody>
          <a:bodyPr/>
          <a:lstStyle/>
          <a:p>
            <a:r>
              <a:rPr lang="en-US" dirty="0" smtClean="0"/>
              <a:t>A short overview of the given data.</a:t>
            </a:r>
          </a:p>
          <a:p>
            <a:pPr marL="6858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084" y="1484784"/>
            <a:ext cx="7760928" cy="4608512"/>
          </a:xfrm>
          <a:prstGeom prst="rect">
            <a:avLst/>
          </a:prstGeom>
        </p:spPr>
      </p:pic>
    </p:spTree>
    <p:extLst>
      <p:ext uri="{BB962C8B-B14F-4D97-AF65-F5344CB8AC3E}">
        <p14:creationId xmlns:p14="http://schemas.microsoft.com/office/powerpoint/2010/main" val="2535686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924944"/>
            <a:ext cx="7884368" cy="2928658"/>
          </a:xfrm>
          <a:prstGeom prst="rect">
            <a:avLst/>
          </a:prstGeom>
        </p:spPr>
      </p:pic>
      <p:sp>
        <p:nvSpPr>
          <p:cNvPr id="3" name="TextBox 2"/>
          <p:cNvSpPr txBox="1"/>
          <p:nvPr/>
        </p:nvSpPr>
        <p:spPr>
          <a:xfrm>
            <a:off x="1403648" y="1268760"/>
            <a:ext cx="6408712" cy="523220"/>
          </a:xfrm>
          <a:prstGeom prst="rect">
            <a:avLst/>
          </a:prstGeom>
          <a:noFill/>
        </p:spPr>
        <p:txBody>
          <a:bodyPr wrap="square" rtlCol="0">
            <a:spAutoFit/>
          </a:bodyPr>
          <a:lstStyle/>
          <a:p>
            <a:r>
              <a:rPr lang="en-US" sz="2800" b="1" dirty="0">
                <a:latin typeface="Bodoni MT Black" pitchFamily="18" charset="0"/>
              </a:rPr>
              <a:t>G</a:t>
            </a:r>
            <a:r>
              <a:rPr lang="en-US" sz="2800" b="1" dirty="0" smtClean="0">
                <a:latin typeface="Bodoni MT Black" pitchFamily="18" charset="0"/>
              </a:rPr>
              <a:t>ender-wise count of Employees</a:t>
            </a:r>
            <a:endParaRPr lang="en-IN" sz="2800" b="1" dirty="0">
              <a:latin typeface="Bodoni MT Black" pitchFamily="18" charset="0"/>
            </a:endParaRPr>
          </a:p>
        </p:txBody>
      </p:sp>
    </p:spTree>
    <p:extLst>
      <p:ext uri="{BB962C8B-B14F-4D97-AF65-F5344CB8AC3E}">
        <p14:creationId xmlns:p14="http://schemas.microsoft.com/office/powerpoint/2010/main" val="4086745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890" r="2890"/>
          <a:stretch/>
        </p:blipFill>
        <p:spPr>
          <a:xfrm>
            <a:off x="611560" y="2708920"/>
            <a:ext cx="7992856" cy="3652097"/>
          </a:xfrm>
          <a:prstGeom prst="rect">
            <a:avLst/>
          </a:prstGeom>
        </p:spPr>
      </p:pic>
      <p:sp>
        <p:nvSpPr>
          <p:cNvPr id="5" name="TextBox 4"/>
          <p:cNvSpPr txBox="1"/>
          <p:nvPr/>
        </p:nvSpPr>
        <p:spPr>
          <a:xfrm>
            <a:off x="1187624" y="1124744"/>
            <a:ext cx="6624736" cy="523220"/>
          </a:xfrm>
          <a:prstGeom prst="rect">
            <a:avLst/>
          </a:prstGeom>
          <a:noFill/>
        </p:spPr>
        <p:txBody>
          <a:bodyPr wrap="square" rtlCol="0">
            <a:spAutoFit/>
          </a:bodyPr>
          <a:lstStyle/>
          <a:p>
            <a:r>
              <a:rPr lang="en-US" sz="2800" b="1" dirty="0" smtClean="0">
                <a:latin typeface="Bodoni MT Black" pitchFamily="18" charset="0"/>
              </a:rPr>
              <a:t>App &amp; Non-App Users</a:t>
            </a:r>
            <a:endParaRPr lang="en-IN" sz="2800" b="1" dirty="0">
              <a:latin typeface="Bodoni MT Black" pitchFamily="18" charset="0"/>
            </a:endParaRPr>
          </a:p>
        </p:txBody>
      </p:sp>
    </p:spTree>
    <p:extLst>
      <p:ext uri="{BB962C8B-B14F-4D97-AF65-F5344CB8AC3E}">
        <p14:creationId xmlns:p14="http://schemas.microsoft.com/office/powerpoint/2010/main" val="2474496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51" y="2708920"/>
            <a:ext cx="7992888" cy="3024336"/>
          </a:xfrm>
          <a:prstGeom prst="rect">
            <a:avLst/>
          </a:prstGeom>
        </p:spPr>
      </p:pic>
      <p:sp>
        <p:nvSpPr>
          <p:cNvPr id="4" name="TextBox 3"/>
          <p:cNvSpPr txBox="1"/>
          <p:nvPr/>
        </p:nvSpPr>
        <p:spPr>
          <a:xfrm>
            <a:off x="1115616" y="1268760"/>
            <a:ext cx="6912768" cy="523220"/>
          </a:xfrm>
          <a:prstGeom prst="rect">
            <a:avLst/>
          </a:prstGeom>
          <a:noFill/>
        </p:spPr>
        <p:txBody>
          <a:bodyPr wrap="square" rtlCol="0">
            <a:spAutoFit/>
          </a:bodyPr>
          <a:lstStyle/>
          <a:p>
            <a:r>
              <a:rPr lang="en-US" sz="2800" b="1" dirty="0" smtClean="0">
                <a:latin typeface="Bodoni MT Black" pitchFamily="18" charset="0"/>
              </a:rPr>
              <a:t>Category-wise Orders Placed</a:t>
            </a:r>
            <a:endParaRPr lang="en-IN" sz="2800" b="1" dirty="0">
              <a:latin typeface="Bodoni MT Black" pitchFamily="18" charset="0"/>
            </a:endParaRPr>
          </a:p>
        </p:txBody>
      </p:sp>
    </p:spTree>
    <p:extLst>
      <p:ext uri="{BB962C8B-B14F-4D97-AF65-F5344CB8AC3E}">
        <p14:creationId xmlns:p14="http://schemas.microsoft.com/office/powerpoint/2010/main" val="4210070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050" r="4050"/>
          <a:stretch/>
        </p:blipFill>
        <p:spPr>
          <a:xfrm>
            <a:off x="251520" y="3068960"/>
            <a:ext cx="8424976" cy="2732246"/>
          </a:xfrm>
          <a:prstGeom prst="rect">
            <a:avLst/>
          </a:prstGeom>
        </p:spPr>
      </p:pic>
      <p:sp>
        <p:nvSpPr>
          <p:cNvPr id="5" name="TextBox 4"/>
          <p:cNvSpPr txBox="1"/>
          <p:nvPr/>
        </p:nvSpPr>
        <p:spPr>
          <a:xfrm>
            <a:off x="899592" y="1052736"/>
            <a:ext cx="7560840" cy="954107"/>
          </a:xfrm>
          <a:prstGeom prst="rect">
            <a:avLst/>
          </a:prstGeom>
          <a:noFill/>
        </p:spPr>
        <p:txBody>
          <a:bodyPr wrap="square" rtlCol="0">
            <a:spAutoFit/>
          </a:bodyPr>
          <a:lstStyle/>
          <a:p>
            <a:r>
              <a:rPr lang="en-US" sz="2800" b="1" dirty="0" smtClean="0">
                <a:latin typeface="Bodoni MT Black" pitchFamily="18" charset="0"/>
              </a:rPr>
              <a:t>Count of customers and average of transactions</a:t>
            </a:r>
            <a:endParaRPr lang="en-IN" sz="2800" b="1" dirty="0">
              <a:latin typeface="Bodoni MT Black" pitchFamily="18" charset="0"/>
            </a:endParaRPr>
          </a:p>
        </p:txBody>
      </p:sp>
    </p:spTree>
    <p:extLst>
      <p:ext uri="{BB962C8B-B14F-4D97-AF65-F5344CB8AC3E}">
        <p14:creationId xmlns:p14="http://schemas.microsoft.com/office/powerpoint/2010/main" val="15921401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104</TotalTime>
  <Words>367</Words>
  <Application>Microsoft Office PowerPoint</Application>
  <PresentationFormat>On-screen Show (4:3)</PresentationFormat>
  <Paragraphs>37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Austin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Personal</dc:creator>
  <cp:lastModifiedBy>Personal</cp:lastModifiedBy>
  <cp:revision>11</cp:revision>
  <dcterms:created xsi:type="dcterms:W3CDTF">2022-12-24T23:48:58Z</dcterms:created>
  <dcterms:modified xsi:type="dcterms:W3CDTF">2022-12-25T06:17:08Z</dcterms:modified>
</cp:coreProperties>
</file>