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sonal\Desktop\PROJECT\NETFLIX%20DATA%20ANALYSIS%20EXCEL%20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Personal\Desktop\PROJECT\NETFLIX%20DATA%20ANALYSIS%20EXCEL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[NETFLIX DATA ANALYSIS EXCEL PROJECT.xlsx]Type wise viewership score!PivotTable11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/>
                </a:solidFill>
              </a:rPr>
              <a:t>Type wise viewership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'Type wise viewership score'!$B$3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'Type wise viewership score'!$A$4:$A$8</c:f>
              <c:strCache>
                <c:ptCount val="4"/>
                <c:pt idx="0">
                  <c:v>Concert/Perfâ€¦</c:v>
                </c:pt>
                <c:pt idx="1">
                  <c:v>Movie</c:v>
                </c:pt>
                <c:pt idx="2">
                  <c:v>Stand-Up Comedy</c:v>
                </c:pt>
                <c:pt idx="3">
                  <c:v>TV Show</c:v>
                </c:pt>
              </c:strCache>
            </c:strRef>
          </c:cat>
          <c:val>
            <c:numRef>
              <c:f>'Type wise viewership score'!$B$4:$B$8</c:f>
              <c:numCache>
                <c:formatCode>General</c:formatCode>
                <c:ptCount val="4"/>
                <c:pt idx="0">
                  <c:v>2</c:v>
                </c:pt>
                <c:pt idx="1">
                  <c:v>2611</c:v>
                </c:pt>
                <c:pt idx="2">
                  <c:v>41</c:v>
                </c:pt>
                <c:pt idx="3">
                  <c:v>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1-4D58-B6E7-CA1465E0F3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95449919"/>
        <c:axId val="895450335"/>
      </c:barChart>
      <c:catAx>
        <c:axId val="89544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450335"/>
        <c:crosses val="autoZero"/>
        <c:auto val="1"/>
        <c:lblAlgn val="ctr"/>
        <c:lblOffset val="100"/>
        <c:noMultiLvlLbl val="0"/>
      </c:catAx>
      <c:valAx>
        <c:axId val="89545033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44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 DATA ANALYSIS EXCEL PROJECT.xlsx]Rank per Year!PivotTable1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Rank</a:t>
            </a:r>
            <a:r>
              <a:rPr lang="en-US" baseline="0" dirty="0"/>
              <a:t> per Year</a:t>
            </a:r>
          </a:p>
        </c:rich>
      </c:tx>
      <c:layout>
        <c:manualLayout>
          <c:xMode val="edge"/>
          <c:yMode val="edge"/>
          <c:x val="0.33876129170665092"/>
          <c:y val="0.48812482786680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'Rank per Year'!$B$3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B91-4084-8055-0AB741C7373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B91-4084-8055-0AB741C7373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B91-4084-8055-0AB741C7373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B91-4084-8055-0AB741C73736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B91-4084-8055-0AB741C73736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B91-4084-8055-0AB741C73736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B91-4084-8055-0AB741C73736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B91-4084-8055-0AB741C73736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B91-4084-8055-0AB741C73736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BB91-4084-8055-0AB741C73736}"/>
              </c:ext>
            </c:extLst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BB91-4084-8055-0AB741C73736}"/>
              </c:ext>
            </c:extLst>
          </c:dPt>
          <c:cat>
            <c:strRef>
              <c:f>'Rank per Year'!$A$4:$A$15</c:f>
              <c:strCache>
                <c:ptCount val="11"/>
                <c:pt idx="0">
                  <c:v>2007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strCache>
            </c:strRef>
          </c:cat>
          <c:val>
            <c:numRef>
              <c:f>'Rank per Year'!$B$4:$B$15</c:f>
              <c:numCache>
                <c:formatCode>General</c:formatCode>
                <c:ptCount val="11"/>
                <c:pt idx="0">
                  <c:v>1</c:v>
                </c:pt>
                <c:pt idx="1">
                  <c:v>7</c:v>
                </c:pt>
                <c:pt idx="2">
                  <c:v>67</c:v>
                </c:pt>
                <c:pt idx="3">
                  <c:v>96</c:v>
                </c:pt>
                <c:pt idx="4">
                  <c:v>120</c:v>
                </c:pt>
                <c:pt idx="5">
                  <c:v>280</c:v>
                </c:pt>
                <c:pt idx="6">
                  <c:v>353</c:v>
                </c:pt>
                <c:pt idx="7">
                  <c:v>417</c:v>
                </c:pt>
                <c:pt idx="8">
                  <c:v>2881</c:v>
                </c:pt>
                <c:pt idx="9">
                  <c:v>2538</c:v>
                </c:pt>
                <c:pt idx="10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B91-4084-8055-0AB741C73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[NETFLIX DATA ANALYSIS EXCEL PROJECT.xlsx]Rank per Type of shows!PivotTable10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accent2"/>
                </a:solidFill>
              </a:rPr>
              <a:t>Rank per Type of shows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'Rank per Type of shows'!$B$3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'Rank per Type of shows'!$A$4:$A$8</c:f>
              <c:strCache>
                <c:ptCount val="4"/>
                <c:pt idx="0">
                  <c:v>Concert/Perfâ€¦</c:v>
                </c:pt>
                <c:pt idx="1">
                  <c:v>Movie</c:v>
                </c:pt>
                <c:pt idx="2">
                  <c:v>Stand-Up Comedy</c:v>
                </c:pt>
                <c:pt idx="3">
                  <c:v>TV Show</c:v>
                </c:pt>
              </c:strCache>
            </c:strRef>
          </c:cat>
          <c:val>
            <c:numRef>
              <c:f>'Rank per Type of shows'!$B$4:$B$8</c:f>
              <c:numCache>
                <c:formatCode>General</c:formatCode>
                <c:ptCount val="4"/>
                <c:pt idx="0">
                  <c:v>2</c:v>
                </c:pt>
                <c:pt idx="1">
                  <c:v>2611</c:v>
                </c:pt>
                <c:pt idx="2">
                  <c:v>41</c:v>
                </c:pt>
                <c:pt idx="3">
                  <c:v>4446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96-4C8A-B386-303DBAB2BB5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72154144"/>
        <c:axId val="872131680"/>
      </c:lineChart>
      <c:catAx>
        <c:axId val="87215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131680"/>
        <c:crosses val="autoZero"/>
        <c:auto val="1"/>
        <c:lblAlgn val="ctr"/>
        <c:lblOffset val="100"/>
        <c:noMultiLvlLbl val="0"/>
      </c:catAx>
      <c:valAx>
        <c:axId val="8721316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215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 DATA ANALYSIS EXCEL PROJECT.xlsx]Percentage in Netflix Exclusive!PivotTable4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'Percentage in Netflix Exclusive'!$B$3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AB-4C6A-B121-78E600324A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AB-4C6A-B121-78E600324A1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'Percentage in Netflix Exclusive'!$A$4:$A$6</c:f>
              <c:strCache>
                <c:ptCount val="2"/>
                <c:pt idx="0">
                  <c:v>Yes</c:v>
                </c:pt>
                <c:pt idx="1">
                  <c:v>(blank)</c:v>
                </c:pt>
              </c:strCache>
            </c:strRef>
          </c:cat>
          <c:val>
            <c:numRef>
              <c:f>'Percentage in Netflix Exclusive'!$B$4:$B$6</c:f>
              <c:numCache>
                <c:formatCode>General</c:formatCode>
                <c:ptCount val="2"/>
                <c:pt idx="0">
                  <c:v>4599</c:v>
                </c:pt>
                <c:pt idx="1">
                  <c:v>2501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AB-4C6A-B121-78E600324A1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[NETFLIX DATA ANALYSIS EXCEL PROJECT.xlsx]Shows per Type!PivotTable5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10196"/>
            </a:schemeClr>
          </a:solidFill>
          <a:ln w="50800" cap="rnd" cmpd="sng" algn="ctr">
            <a:solidFill>
              <a:schemeClr val="accent2">
                <a:alpha val="3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12700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10196"/>
            </a:schemeClr>
          </a:solidFill>
          <a:ln w="50800" cap="rnd" cmpd="sng" algn="ctr">
            <a:solidFill>
              <a:schemeClr val="accent2">
                <a:alpha val="3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12700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10196"/>
            </a:schemeClr>
          </a:solidFill>
          <a:ln w="50800" cap="rnd" cmpd="sng" algn="ctr">
            <a:solidFill>
              <a:schemeClr val="accent2">
                <a:alpha val="3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12700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'Shows per Type'!$B$3</c:f>
              <c:strCache>
                <c:ptCount val="1"/>
                <c:pt idx="0">
                  <c:v>Total</c:v>
                </c:pt>
              </c:strCache>
            </c:strRef>
          </c:tx>
          <c:spPr>
            <a:ln w="50800" cap="rnd" cmpd="sng" algn="ctr">
              <a:solidFill>
                <a:schemeClr val="accent2">
                  <a:alpha val="3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12700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'Shows per Type'!$A$4:$A$8</c:f>
              <c:strCache>
                <c:ptCount val="4"/>
                <c:pt idx="0">
                  <c:v>Concert/Perfâ€¦</c:v>
                </c:pt>
                <c:pt idx="1">
                  <c:v>Movie</c:v>
                </c:pt>
                <c:pt idx="2">
                  <c:v>Stand-Up Comedy</c:v>
                </c:pt>
                <c:pt idx="3">
                  <c:v>TV Show</c:v>
                </c:pt>
              </c:strCache>
            </c:strRef>
          </c:cat>
          <c:val>
            <c:numRef>
              <c:f>'Shows per Type'!$B$4:$B$8</c:f>
              <c:numCache>
                <c:formatCode>General</c:formatCode>
                <c:ptCount val="4"/>
                <c:pt idx="0">
                  <c:v>2</c:v>
                </c:pt>
                <c:pt idx="1">
                  <c:v>2611</c:v>
                </c:pt>
                <c:pt idx="2">
                  <c:v>41</c:v>
                </c:pt>
                <c:pt idx="3">
                  <c:v>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4-4838-8510-61E964396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670399"/>
        <c:axId val="895670815"/>
      </c:radarChart>
      <c:catAx>
        <c:axId val="89567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670815"/>
        <c:crosses val="autoZero"/>
        <c:auto val="1"/>
        <c:lblAlgn val="ctr"/>
        <c:lblOffset val="100"/>
        <c:noMultiLvlLbl val="0"/>
      </c:catAx>
      <c:valAx>
        <c:axId val="895670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67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5 Movies/TV Shows with highest Viewership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'Top 5 Shows per VS'!$E$8</c:f>
              <c:strCache>
                <c:ptCount val="1"/>
                <c:pt idx="0">
                  <c:v>Movies/TV Shows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'Top 5 Shows per VS'!$E$9:$E$13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6-439B-A747-FAAF464071E1}"/>
            </c:ext>
          </c:extLst>
        </c:ser>
        <c:ser>
          <c:idx val="1"/>
          <c:order val="1"/>
          <c:tx>
            <c:strRef>
              <c:f>'Top 5 Shows per VS'!$F$8</c:f>
              <c:strCache>
                <c:ptCount val="1"/>
                <c:pt idx="0">
                  <c:v>Viewership Score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'Top 5 Shows per VS'!$F$9:$F$13</c:f>
              <c:numCache>
                <c:formatCode>General</c:formatCode>
                <c:ptCount val="5"/>
                <c:pt idx="0">
                  <c:v>136</c:v>
                </c:pt>
                <c:pt idx="1">
                  <c:v>130</c:v>
                </c:pt>
                <c:pt idx="2">
                  <c:v>124</c:v>
                </c:pt>
                <c:pt idx="3">
                  <c:v>119</c:v>
                </c:pt>
                <c:pt idx="4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6-439B-A747-FAAF464071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64417535"/>
        <c:axId val="2064422527"/>
      </c:barChart>
      <c:catAx>
        <c:axId val="206441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422527"/>
        <c:crosses val="autoZero"/>
        <c:auto val="1"/>
        <c:lblAlgn val="ctr"/>
        <c:lblOffset val="100"/>
        <c:noMultiLvlLbl val="0"/>
      </c:catAx>
      <c:valAx>
        <c:axId val="206442252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441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[NETFLIX DATA ANALYSIS EXCEL PROJECT.xlsx]Last Week Rank per show type!PivotTable9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Last Week Rank per show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>
            <a:noFill/>
          </a:ln>
          <a:effectLst>
            <a:innerShdw dist="127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>
            <a:noFill/>
          </a:ln>
          <a:effectLst>
            <a:innerShdw dist="127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>
            <a:noFill/>
          </a:ln>
          <a:effectLst>
            <a:innerShdw dist="127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197222222222221"/>
          <c:y val="0.18583333333333332"/>
          <c:w val="0.76422222222222225"/>
          <c:h val="0.70426727909011377"/>
        </c:manualLayout>
      </c:layout>
      <c:areaChart>
        <c:grouping val="standard"/>
        <c:varyColors val="0"/>
        <c:ser>
          <c:idx val="0"/>
          <c:order val="0"/>
          <c:tx>
            <c:strRef>
              <c:f>'Last Week Rank per show type'!$B$3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>
              <a:noFill/>
            </a:ln>
            <a:effectLst>
              <a:innerShdw dist="12700" dir="16200000">
                <a:schemeClr val="lt1"/>
              </a:innerShdw>
            </a:effectLst>
          </c:spPr>
          <c:cat>
            <c:strRef>
              <c:f>'Last Week Rank per show type'!$A$4:$A$8</c:f>
              <c:strCache>
                <c:ptCount val="4"/>
                <c:pt idx="0">
                  <c:v>Concert/Perfâ€¦</c:v>
                </c:pt>
                <c:pt idx="1">
                  <c:v>Movie</c:v>
                </c:pt>
                <c:pt idx="2">
                  <c:v>Stand-Up Comedy</c:v>
                </c:pt>
                <c:pt idx="3">
                  <c:v>TV Show</c:v>
                </c:pt>
              </c:strCache>
            </c:strRef>
          </c:cat>
          <c:val>
            <c:numRef>
              <c:f>'Last Week Rank per show type'!$B$4:$B$8</c:f>
              <c:numCache>
                <c:formatCode>General</c:formatCode>
                <c:ptCount val="4"/>
                <c:pt idx="0">
                  <c:v>2</c:v>
                </c:pt>
                <c:pt idx="1">
                  <c:v>2611</c:v>
                </c:pt>
                <c:pt idx="2">
                  <c:v>41</c:v>
                </c:pt>
                <c:pt idx="3">
                  <c:v>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44-49A5-8E39-D1D44D622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464895"/>
        <c:axId val="895469055"/>
      </c:areaChart>
      <c:catAx>
        <c:axId val="89546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469055"/>
        <c:crosses val="autoZero"/>
        <c:auto val="1"/>
        <c:lblAlgn val="ctr"/>
        <c:lblOffset val="100"/>
        <c:noMultiLvlLbl val="0"/>
      </c:catAx>
      <c:valAx>
        <c:axId val="89546905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4648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[NETFLIX DATA ANALYSIS EXCEL PROJECT.xlsx]Month wise Movie Releases!PivotTable8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 wise Movie Releases</a:t>
            </a:r>
          </a:p>
        </c:rich>
      </c:tx>
      <c:layout>
        <c:manualLayout>
          <c:xMode val="edge"/>
          <c:yMode val="edge"/>
          <c:x val="0.24821378834527394"/>
          <c:y val="4.38347919853549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'Month wise Movie Releases'!$B$3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 wise Movie Releases'!$A$4:$A$16</c:f>
              <c:strCache>
                <c:ptCount val="12"/>
                <c:pt idx="0">
                  <c:v>Jun</c:v>
                </c:pt>
                <c:pt idx="1">
                  <c:v>Dec</c:v>
                </c:pt>
                <c:pt idx="2">
                  <c:v>Apr</c:v>
                </c:pt>
                <c:pt idx="3">
                  <c:v>Jul</c:v>
                </c:pt>
                <c:pt idx="4">
                  <c:v>Sep</c:v>
                </c:pt>
                <c:pt idx="5">
                  <c:v>May</c:v>
                </c:pt>
                <c:pt idx="6">
                  <c:v>Jan</c:v>
                </c:pt>
                <c:pt idx="7">
                  <c:v>Oct</c:v>
                </c:pt>
                <c:pt idx="8">
                  <c:v>Feb</c:v>
                </c:pt>
                <c:pt idx="9">
                  <c:v>Aug</c:v>
                </c:pt>
                <c:pt idx="10">
                  <c:v>Mar</c:v>
                </c:pt>
                <c:pt idx="11">
                  <c:v>Nov</c:v>
                </c:pt>
              </c:strCache>
            </c:strRef>
          </c:cat>
          <c:val>
            <c:numRef>
              <c:f>'Month wise Movie Releases'!$B$4:$B$16</c:f>
              <c:numCache>
                <c:formatCode>General</c:formatCode>
                <c:ptCount val="12"/>
                <c:pt idx="0">
                  <c:v>876</c:v>
                </c:pt>
                <c:pt idx="1">
                  <c:v>665</c:v>
                </c:pt>
                <c:pt idx="2">
                  <c:v>622</c:v>
                </c:pt>
                <c:pt idx="3">
                  <c:v>611</c:v>
                </c:pt>
                <c:pt idx="4">
                  <c:v>584</c:v>
                </c:pt>
                <c:pt idx="5">
                  <c:v>570</c:v>
                </c:pt>
                <c:pt idx="6">
                  <c:v>570</c:v>
                </c:pt>
                <c:pt idx="7">
                  <c:v>567</c:v>
                </c:pt>
                <c:pt idx="8">
                  <c:v>531</c:v>
                </c:pt>
                <c:pt idx="9">
                  <c:v>520</c:v>
                </c:pt>
                <c:pt idx="10">
                  <c:v>494</c:v>
                </c:pt>
                <c:pt idx="11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6-4DD5-BCE3-47E4DC39F9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95449503"/>
        <c:axId val="895446591"/>
      </c:barChart>
      <c:catAx>
        <c:axId val="895449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446591"/>
        <c:crosses val="autoZero"/>
        <c:auto val="1"/>
        <c:lblAlgn val="ctr"/>
        <c:lblOffset val="100"/>
        <c:noMultiLvlLbl val="0"/>
      </c:catAx>
      <c:valAx>
        <c:axId val="8954465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449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[NETFLIX DATA ANALYSIS EXCEL PROJECT.xlsx]Year wise Movie Releases!PivotTable3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 wise Movie Releases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'Year wise Movie Releases'!$B$3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wise Movie Releases'!$A$4:$A$15</c:f>
              <c:strCache>
                <c:ptCount val="11"/>
                <c:pt idx="0">
                  <c:v>2007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strCache>
            </c:strRef>
          </c:cat>
          <c:val>
            <c:numRef>
              <c:f>'Year wise Movie Releases'!$B$4:$B$15</c:f>
              <c:numCache>
                <c:formatCode>General</c:formatCode>
                <c:ptCount val="11"/>
                <c:pt idx="0">
                  <c:v>1</c:v>
                </c:pt>
                <c:pt idx="1">
                  <c:v>7</c:v>
                </c:pt>
                <c:pt idx="2">
                  <c:v>67</c:v>
                </c:pt>
                <c:pt idx="3">
                  <c:v>96</c:v>
                </c:pt>
                <c:pt idx="4">
                  <c:v>120</c:v>
                </c:pt>
                <c:pt idx="5">
                  <c:v>280</c:v>
                </c:pt>
                <c:pt idx="6">
                  <c:v>353</c:v>
                </c:pt>
                <c:pt idx="7">
                  <c:v>417</c:v>
                </c:pt>
                <c:pt idx="8">
                  <c:v>2881</c:v>
                </c:pt>
                <c:pt idx="9">
                  <c:v>2538</c:v>
                </c:pt>
                <c:pt idx="10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51-43AF-9AAC-223924E7D20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5686623"/>
        <c:axId val="895708255"/>
      </c:lineChart>
      <c:catAx>
        <c:axId val="89568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708255"/>
        <c:crosses val="autoZero"/>
        <c:auto val="1"/>
        <c:lblAlgn val="ctr"/>
        <c:lblOffset val="100"/>
        <c:noMultiLvlLbl val="0"/>
      </c:catAx>
      <c:valAx>
        <c:axId val="89570825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68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 DATA ANALYSIS EXCEL PROJECT.xlsx]Date wise Year to date Rank!PivotTable1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Date wise Year to date Rank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'Date wise Year to date Rank'!$B$3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45-4CB0-9C9D-01BB966F64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45-4CB0-9C9D-01BB966F64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45-4CB0-9C9D-01BB966F64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45-4CB0-9C9D-01BB966F64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645-4CB0-9C9D-01BB966F64A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645-4CB0-9C9D-01BB966F64A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645-4CB0-9C9D-01BB966F64A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645-4CB0-9C9D-01BB966F64A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645-4CB0-9C9D-01BB966F64A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645-4CB0-9C9D-01BB966F64A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645-4CB0-9C9D-01BB966F64A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645-4CB0-9C9D-01BB966F64A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645-4CB0-9C9D-01BB966F64A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645-4CB0-9C9D-01BB966F64A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645-4CB0-9C9D-01BB966F64A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645-4CB0-9C9D-01BB966F64A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645-4CB0-9C9D-01BB966F64A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645-4CB0-9C9D-01BB966F64A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7645-4CB0-9C9D-01BB966F64A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7645-4CB0-9C9D-01BB966F64AA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7645-4CB0-9C9D-01BB966F64AA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7645-4CB0-9C9D-01BB966F64AA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7645-4CB0-9C9D-01BB966F64AA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7645-4CB0-9C9D-01BB966F64AA}"/>
              </c:ext>
            </c:extLst>
          </c:dPt>
          <c:cat>
            <c:strRef>
              <c:f>'Date wise Year to date Rank'!$A$4:$A$7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'Date wise Year to date Rank'!$B$4:$B$7</c:f>
              <c:numCache>
                <c:formatCode>General</c:formatCode>
                <c:ptCount val="3"/>
                <c:pt idx="0">
                  <c:v>2750</c:v>
                </c:pt>
                <c:pt idx="1">
                  <c:v>3650</c:v>
                </c:pt>
                <c:pt idx="2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645-4CB0-9C9D-01BB966F6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'Shows with Max time in Top 10'!$D$11:$D$20</cx:f>
        <cx:lvl ptCount="10">
          <cx:pt idx="0">Cocomelon</cx:pt>
          <cx:pt idx="1">Ozark</cx:pt>
          <cx:pt idx="2">Cobra Kai</cx:pt>
          <cx:pt idx="3">Manifest</cx:pt>
          <cx:pt idx="4">The QueenÃ¢Â€Â™s Gambit</cx:pt>
          <cx:pt idx="5">Outer Banks</cx:pt>
          <cx:pt idx="6">Squid Game</cx:pt>
          <cx:pt idx="7">Bridgerton</cx:pt>
          <cx:pt idx="8">All American</cx:pt>
          <cx:pt idx="9">Lucifer</cx:pt>
        </cx:lvl>
      </cx:strDim>
      <cx:numDim type="val">
        <cx:f>'Shows with Max time in Top 10'!$E$11:$E$20</cx:f>
        <cx:lvl ptCount="10" formatCode="General">
          <cx:pt idx="0">428</cx:pt>
          <cx:pt idx="1">85</cx:pt>
          <cx:pt idx="2">81</cx:pt>
          <cx:pt idx="3">80</cx:pt>
          <cx:pt idx="4">73</cx:pt>
          <cx:pt idx="5">72</cx:pt>
          <cx:pt idx="6">66</cx:pt>
          <cx:pt idx="7">58</cx:pt>
          <cx:pt idx="8">58</cx:pt>
          <cx:pt idx="9">56</cx:pt>
        </cx:lvl>
      </cx:numDim>
    </cx:data>
  </cx:chartData>
  <cx:chart>
    <cx:title pos="t" align="ctr" overlay="0">
      <cx:tx>
        <cx:txData>
          <cx:v>Movies/TV Shows that stayed for the maximum time in Top 10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Movies/TV Shows that stayed for the maximum time in Top 10</a:t>
          </a:r>
        </a:p>
      </cx:txPr>
    </cx:title>
    <cx:plotArea>
      <cx:plotAreaRegion>
        <cx:series layoutId="funnel" uniqueId="{6EB2DFDA-B981-4A98-ADAE-74F7188E8ACE}">
          <cx:tx>
            <cx:txData>
              <cx:f>'Shows with Max time in Top 10'!$E$10</cx:f>
              <cx:v>Days in Top 10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150000006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19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50800" cap="rnd" cmpd="sng" algn="ctr">
        <a:solidFill>
          <a:schemeClr val="phClr">
            <a:alpha val="3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2700" cap="flat" cmpd="sng" algn="ctr">
        <a:solidFill>
          <a:schemeClr val="lt1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79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CD6D-2440-45C8-8A45-4B9E5B9960D5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6064-D7A9-4E69-AEFB-E821F69B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4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5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5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0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58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7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2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9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67E7C64-8479-4EA5-932D-3169CEC3D32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5E9ED1-7C6C-400C-9ED9-27006D395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HiOzoQxZUZnXWY-mgYsQ7do315fELvc6/view?usp=sha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660435-3ED2-46C5-992B-E41880C6BB1D}"/>
              </a:ext>
            </a:extLst>
          </p:cNvPr>
          <p:cNvSpPr txBox="1"/>
          <p:nvPr/>
        </p:nvSpPr>
        <p:spPr>
          <a:xfrm>
            <a:off x="2358887" y="2319130"/>
            <a:ext cx="7195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NETFLIX DATA ANALYSIS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6FD3F-363B-4050-B1C8-4E7A3BDCC335}"/>
              </a:ext>
            </a:extLst>
          </p:cNvPr>
          <p:cNvSpPr txBox="1"/>
          <p:nvPr/>
        </p:nvSpPr>
        <p:spPr>
          <a:xfrm>
            <a:off x="2701636" y="34290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By-</a:t>
            </a:r>
          </a:p>
          <a:p>
            <a:pPr algn="ctr"/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Ahiri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Mukherjee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CD467-7777-44F5-A6AE-9EA86DCC73F1}"/>
              </a:ext>
            </a:extLst>
          </p:cNvPr>
          <p:cNvSpPr txBox="1"/>
          <p:nvPr/>
        </p:nvSpPr>
        <p:spPr>
          <a:xfrm>
            <a:off x="2701636" y="603899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SOURCE OF DATASET :- </a:t>
            </a:r>
            <a:r>
              <a:rPr lang="en-US" sz="1400" dirty="0">
                <a:hlinkClick r:id="rId2"/>
              </a:rPr>
              <a:t>www.kaggle.com</a:t>
            </a:r>
            <a:r>
              <a:rPr lang="en-US" sz="1400" dirty="0"/>
              <a:t> 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7328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137230"/>
              </p:ext>
            </p:extLst>
          </p:nvPr>
        </p:nvGraphicFramePr>
        <p:xfrm>
          <a:off x="4776580" y="1934819"/>
          <a:ext cx="6660045" cy="438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FBB884-6DF5-4937-99E3-04636033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38205"/>
              </p:ext>
            </p:extLst>
          </p:nvPr>
        </p:nvGraphicFramePr>
        <p:xfrm>
          <a:off x="515179" y="1934819"/>
          <a:ext cx="3195430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715">
                  <a:extLst>
                    <a:ext uri="{9D8B030D-6E8A-4147-A177-3AD203B41FA5}">
                      <a16:colId xmlns:a16="http://schemas.microsoft.com/office/drawing/2014/main" val="2619395851"/>
                    </a:ext>
                  </a:extLst>
                </a:gridCol>
                <a:gridCol w="1597715">
                  <a:extLst>
                    <a:ext uri="{9D8B030D-6E8A-4147-A177-3AD203B41FA5}">
                      <a16:colId xmlns:a16="http://schemas.microsoft.com/office/drawing/2014/main" val="3461912142"/>
                    </a:ext>
                  </a:extLst>
                </a:gridCol>
              </a:tblGrid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Row Labels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Count of Title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9313956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Jun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876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9676826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Dec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665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3408625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Apr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300230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Jul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5261771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Sep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5650080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May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570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1804363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Jan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570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9607059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Oct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8395811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Feb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0696586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Aug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520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24444059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Mar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494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1860055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Nov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490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6189387"/>
                  </a:ext>
                </a:extLst>
              </a:tr>
              <a:tr h="2508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7100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348451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C8DE93-0F96-49EF-BF49-05439C9A3B07}"/>
              </a:ext>
            </a:extLst>
          </p:cNvPr>
          <p:cNvSpPr txBox="1"/>
          <p:nvPr/>
        </p:nvSpPr>
        <p:spPr>
          <a:xfrm>
            <a:off x="1577009" y="702365"/>
            <a:ext cx="771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Month wise Movie Releases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2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9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474597"/>
              </p:ext>
            </p:extLst>
          </p:nvPr>
        </p:nvGraphicFramePr>
        <p:xfrm>
          <a:off x="4954655" y="2031206"/>
          <a:ext cx="6442214" cy="430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B88177-3FD5-427C-B1B8-249FA8F1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85400"/>
              </p:ext>
            </p:extLst>
          </p:nvPr>
        </p:nvGraphicFramePr>
        <p:xfrm>
          <a:off x="687455" y="2031205"/>
          <a:ext cx="3367710" cy="3799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855">
                  <a:extLst>
                    <a:ext uri="{9D8B030D-6E8A-4147-A177-3AD203B41FA5}">
                      <a16:colId xmlns:a16="http://schemas.microsoft.com/office/drawing/2014/main" val="2276208647"/>
                    </a:ext>
                  </a:extLst>
                </a:gridCol>
                <a:gridCol w="1683855">
                  <a:extLst>
                    <a:ext uri="{9D8B030D-6E8A-4147-A177-3AD203B41FA5}">
                      <a16:colId xmlns:a16="http://schemas.microsoft.com/office/drawing/2014/main" val="3294870351"/>
                    </a:ext>
                  </a:extLst>
                </a:gridCol>
              </a:tblGrid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Row Labels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Count of Title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2210899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2007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95171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4533985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9113355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2955097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0726965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6960942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1590546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0889417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1622959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2538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4692999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2134225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7100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98388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B92D56-E4D9-4AFE-8452-7C8D991FBEFE}"/>
              </a:ext>
            </a:extLst>
          </p:cNvPr>
          <p:cNvSpPr txBox="1"/>
          <p:nvPr/>
        </p:nvSpPr>
        <p:spPr>
          <a:xfrm>
            <a:off x="2681907" y="549984"/>
            <a:ext cx="454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Year wise Movie Releases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0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A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355573"/>
              </p:ext>
            </p:extLst>
          </p:nvPr>
        </p:nvGraphicFramePr>
        <p:xfrm>
          <a:off x="4770783" y="2120347"/>
          <a:ext cx="6612834" cy="4055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8DA69B-A190-4CE3-99A2-3725DBFFF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30387"/>
              </p:ext>
            </p:extLst>
          </p:nvPr>
        </p:nvGraphicFramePr>
        <p:xfrm>
          <a:off x="596348" y="2637182"/>
          <a:ext cx="3896138" cy="2173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527839284"/>
                    </a:ext>
                  </a:extLst>
                </a:gridCol>
                <a:gridCol w="2215928">
                  <a:extLst>
                    <a:ext uri="{9D8B030D-6E8A-4147-A177-3AD203B41FA5}">
                      <a16:colId xmlns:a16="http://schemas.microsoft.com/office/drawing/2014/main" val="3416681219"/>
                    </a:ext>
                  </a:extLst>
                </a:gridCol>
              </a:tblGrid>
              <a:tr h="50624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Row Labels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 Year to Date Rank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2205263"/>
                  </a:ext>
                </a:extLst>
              </a:tr>
              <a:tr h="416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2020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2750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3396668"/>
                  </a:ext>
                </a:extLst>
              </a:tr>
              <a:tr h="416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2021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3650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5405133"/>
                  </a:ext>
                </a:extLst>
              </a:tr>
              <a:tr h="416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2022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266957"/>
                  </a:ext>
                </a:extLst>
              </a:tr>
              <a:tr h="416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7100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57355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E15E53-B1DC-4D38-9974-B9546452FC05}"/>
              </a:ext>
            </a:extLst>
          </p:cNvPr>
          <p:cNvSpPr txBox="1"/>
          <p:nvPr/>
        </p:nvSpPr>
        <p:spPr>
          <a:xfrm>
            <a:off x="1987826" y="569843"/>
            <a:ext cx="73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Date wise Year to date Rank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4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140733"/>
              </p:ext>
            </p:extLst>
          </p:nvPr>
        </p:nvGraphicFramePr>
        <p:xfrm>
          <a:off x="4368040" y="1977265"/>
          <a:ext cx="6936064" cy="4397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AC42CF-708E-4FDA-9805-EFA42C46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72480"/>
              </p:ext>
            </p:extLst>
          </p:nvPr>
        </p:nvGraphicFramePr>
        <p:xfrm>
          <a:off x="444777" y="1977265"/>
          <a:ext cx="2682736" cy="3906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786">
                  <a:extLst>
                    <a:ext uri="{9D8B030D-6E8A-4147-A177-3AD203B41FA5}">
                      <a16:colId xmlns:a16="http://schemas.microsoft.com/office/drawing/2014/main" val="4194129262"/>
                    </a:ext>
                  </a:extLst>
                </a:gridCol>
                <a:gridCol w="812950">
                  <a:extLst>
                    <a:ext uri="{9D8B030D-6E8A-4147-A177-3AD203B41FA5}">
                      <a16:colId xmlns:a16="http://schemas.microsoft.com/office/drawing/2014/main" val="1016163011"/>
                    </a:ext>
                  </a:extLst>
                </a:gridCol>
              </a:tblGrid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Row Labels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 Rank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8631080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2007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39489172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799315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4130435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1368023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5023373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1645685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1103929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2987303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1597214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2021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716724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79843"/>
                  </a:ext>
                </a:extLst>
              </a:tr>
              <a:tr h="30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Grand 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7100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16964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7BD31A-F511-4315-A940-CB755A1744E7}"/>
              </a:ext>
            </a:extLst>
          </p:cNvPr>
          <p:cNvSpPr txBox="1"/>
          <p:nvPr/>
        </p:nvSpPr>
        <p:spPr>
          <a:xfrm>
            <a:off x="2239618" y="510209"/>
            <a:ext cx="5936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Rank Per Year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1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C40EE-3D02-438B-A2C0-41D7B2BDF5A8}"/>
              </a:ext>
            </a:extLst>
          </p:cNvPr>
          <p:cNvSpPr txBox="1"/>
          <p:nvPr/>
        </p:nvSpPr>
        <p:spPr>
          <a:xfrm>
            <a:off x="3995530" y="1020418"/>
            <a:ext cx="420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CONCLUSION: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85C68-B520-4B51-BC22-36AAD276B824}"/>
              </a:ext>
            </a:extLst>
          </p:cNvPr>
          <p:cNvSpPr txBox="1"/>
          <p:nvPr/>
        </p:nvSpPr>
        <p:spPr>
          <a:xfrm>
            <a:off x="887896" y="2320432"/>
            <a:ext cx="10707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Analysing</a:t>
            </a:r>
            <a:r>
              <a:rPr lang="en-US" dirty="0"/>
              <a:t> the Netflix raw dataset, we can find out various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Among the type of shows TV Show is the most common in </a:t>
            </a:r>
            <a:r>
              <a:rPr lang="en-US" dirty="0" err="1"/>
              <a:t>netfix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TV Show has the highest count of Rank.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65% of the shows are present in Netflix Exclusive.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Cocomelon</a:t>
            </a:r>
            <a:r>
              <a:rPr lang="en-US" dirty="0"/>
              <a:t> is the movie that stayed for the highest time in Top 10.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June is the month with maximum number of movie releases and November is the minimum.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2020 is the year with maximum number of movie releases and 2007 is the minimum.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67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C625D49-1F0E-4CAC-B8D4-182AEBF2AF8A}"/>
              </a:ext>
            </a:extLst>
          </p:cNvPr>
          <p:cNvSpPr/>
          <p:nvPr/>
        </p:nvSpPr>
        <p:spPr>
          <a:xfrm>
            <a:off x="2701636" y="1614054"/>
            <a:ext cx="6483928" cy="3629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28702-7828-4101-B9FD-2ED16382BF17}"/>
              </a:ext>
            </a:extLst>
          </p:cNvPr>
          <p:cNvSpPr/>
          <p:nvPr/>
        </p:nvSpPr>
        <p:spPr>
          <a:xfrm>
            <a:off x="3605842" y="2967334"/>
            <a:ext cx="4675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THANK   YOU</a:t>
            </a:r>
            <a:endParaRPr lang="en-IN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055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EC233-A25E-45F6-AEC9-7003D2CE01DE}"/>
              </a:ext>
            </a:extLst>
          </p:cNvPr>
          <p:cNvSpPr/>
          <p:nvPr/>
        </p:nvSpPr>
        <p:spPr>
          <a:xfrm>
            <a:off x="0" y="913248"/>
            <a:ext cx="1226451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 project is explained </a:t>
            </a:r>
          </a:p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further HERE:-</a:t>
            </a:r>
          </a:p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2"/>
              </a:rPr>
              <a:t>https://drive.google.com/file/d/1HiOzoQxZUZnXWY-mgYsQ7do315fELvc6/view?usp=sharing</a:t>
            </a: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45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F17F99-F136-4E4A-B21F-8937A7F3D7DF}"/>
              </a:ext>
            </a:extLst>
          </p:cNvPr>
          <p:cNvSpPr txBox="1"/>
          <p:nvPr/>
        </p:nvSpPr>
        <p:spPr>
          <a:xfrm>
            <a:off x="2385391" y="569843"/>
            <a:ext cx="7301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+mj-lt"/>
              </a:rPr>
              <a:t>Problem Statements</a:t>
            </a:r>
            <a:endParaRPr lang="en-IN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9E780-CEFB-430D-AC00-360BD31DB843}"/>
              </a:ext>
            </a:extLst>
          </p:cNvPr>
          <p:cNvSpPr txBox="1"/>
          <p:nvPr/>
        </p:nvSpPr>
        <p:spPr>
          <a:xfrm>
            <a:off x="993913" y="1987825"/>
            <a:ext cx="104559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Type wise viewership Score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Rank per type of shows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Percentage of Movies/TV Shows in Netflix Exclusive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Type wise number of Movies/TV Shows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Top 5 Movies/TV Shows with highest Viewership Score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Movies/TV Shows that stayed for the maximum time in Top 10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Last Week Rank per show type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Month wise Movie Release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Year wise Movie Release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Date wise Year to date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ritannic Bold" panose="020B0903060703020204" pitchFamily="34" charset="0"/>
              </a:rPr>
              <a:t>Rank per Year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3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C00AD2-01A1-4CAB-9F54-3E6C34720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93810"/>
              </p:ext>
            </p:extLst>
          </p:nvPr>
        </p:nvGraphicFramePr>
        <p:xfrm>
          <a:off x="278295" y="2070735"/>
          <a:ext cx="4572000" cy="2716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2911">
                  <a:extLst>
                    <a:ext uri="{9D8B030D-6E8A-4147-A177-3AD203B41FA5}">
                      <a16:colId xmlns:a16="http://schemas.microsoft.com/office/drawing/2014/main" val="2912461264"/>
                    </a:ext>
                  </a:extLst>
                </a:gridCol>
                <a:gridCol w="2289089">
                  <a:extLst>
                    <a:ext uri="{9D8B030D-6E8A-4147-A177-3AD203B41FA5}">
                      <a16:colId xmlns:a16="http://schemas.microsoft.com/office/drawing/2014/main" val="3163576807"/>
                    </a:ext>
                  </a:extLst>
                </a:gridCol>
              </a:tblGrid>
              <a:tr h="72472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solidFill>
                            <a:schemeClr val="accent2"/>
                          </a:solidFill>
                          <a:effectLst/>
                        </a:rPr>
                        <a:t>Row Labels</a:t>
                      </a:r>
                      <a:endParaRPr lang="en-IN" sz="1800" b="1" i="0" u="sng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solidFill>
                            <a:schemeClr val="accent2"/>
                          </a:solidFill>
                          <a:effectLst/>
                        </a:rPr>
                        <a:t>Count of Viewership Score</a:t>
                      </a:r>
                      <a:endParaRPr lang="en-IN" sz="1800" b="1" i="0" u="sng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3439194"/>
                  </a:ext>
                </a:extLst>
              </a:tr>
              <a:tr h="3623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Concert/</a:t>
                      </a:r>
                      <a:r>
                        <a:rPr lang="en-IN" sz="1800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Perfâ</a:t>
                      </a:r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€¦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7533825"/>
                  </a:ext>
                </a:extLst>
              </a:tr>
              <a:tr h="3623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Movie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2611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7459460"/>
                  </a:ext>
                </a:extLst>
              </a:tr>
              <a:tr h="41910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Stand-Up Comedy</a:t>
                      </a:r>
                      <a:endParaRPr lang="en-IN" sz="1800" b="0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41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9141477"/>
                  </a:ext>
                </a:extLst>
              </a:tr>
              <a:tr h="36236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TV Show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4446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457273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Grand Total</a:t>
                      </a:r>
                      <a:endParaRPr lang="en-IN" sz="18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7100</a:t>
                      </a:r>
                      <a:endParaRPr lang="en-IN" sz="18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835785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618670"/>
              </p:ext>
            </p:extLst>
          </p:nvPr>
        </p:nvGraphicFramePr>
        <p:xfrm>
          <a:off x="5194853" y="2070735"/>
          <a:ext cx="6195392" cy="443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99DBC3-2553-4A31-9B6A-776A2E05BC99}"/>
              </a:ext>
            </a:extLst>
          </p:cNvPr>
          <p:cNvSpPr txBox="1"/>
          <p:nvPr/>
        </p:nvSpPr>
        <p:spPr>
          <a:xfrm>
            <a:off x="2097156" y="636104"/>
            <a:ext cx="619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Type wise Viewership Score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0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776869"/>
              </p:ext>
            </p:extLst>
          </p:nvPr>
        </p:nvGraphicFramePr>
        <p:xfrm>
          <a:off x="5179256" y="2694547"/>
          <a:ext cx="6271845" cy="3368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6ECF62-E79B-41E2-B90E-3FDFB8DEF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55100"/>
              </p:ext>
            </p:extLst>
          </p:nvPr>
        </p:nvGraphicFramePr>
        <p:xfrm>
          <a:off x="620541" y="2694548"/>
          <a:ext cx="4106204" cy="2699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920">
                  <a:extLst>
                    <a:ext uri="{9D8B030D-6E8A-4147-A177-3AD203B41FA5}">
                      <a16:colId xmlns:a16="http://schemas.microsoft.com/office/drawing/2014/main" val="509118200"/>
                    </a:ext>
                  </a:extLst>
                </a:gridCol>
                <a:gridCol w="1819284">
                  <a:extLst>
                    <a:ext uri="{9D8B030D-6E8A-4147-A177-3AD203B41FA5}">
                      <a16:colId xmlns:a16="http://schemas.microsoft.com/office/drawing/2014/main" val="2776732132"/>
                    </a:ext>
                  </a:extLst>
                </a:gridCol>
              </a:tblGrid>
              <a:tr h="393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solidFill>
                            <a:schemeClr val="accent2"/>
                          </a:solidFill>
                          <a:effectLst/>
                        </a:rPr>
                        <a:t>Row Labels</a:t>
                      </a:r>
                      <a:endParaRPr lang="en-IN" sz="1800" b="1" i="0" u="sng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solidFill>
                            <a:schemeClr val="accent2"/>
                          </a:solidFill>
                          <a:effectLst/>
                        </a:rPr>
                        <a:t>Count of Rank</a:t>
                      </a:r>
                      <a:endParaRPr lang="en-IN" sz="1800" b="1" i="0" u="sng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2508381"/>
                  </a:ext>
                </a:extLst>
              </a:tr>
              <a:tr h="393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Concert/</a:t>
                      </a:r>
                      <a:r>
                        <a:rPr lang="en-IN" sz="1800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Perfâ</a:t>
                      </a:r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€¦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1998348"/>
                  </a:ext>
                </a:extLst>
              </a:tr>
              <a:tr h="393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Movie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2611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3751107"/>
                  </a:ext>
                </a:extLst>
              </a:tr>
              <a:tr h="6923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Stand-Up Comedy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41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260018"/>
                  </a:ext>
                </a:extLst>
              </a:tr>
              <a:tr h="393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TV Show</a:t>
                      </a:r>
                      <a:endParaRPr lang="en-IN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4446</a:t>
                      </a:r>
                      <a:endParaRPr lang="en-IN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7084398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7100</a:t>
                      </a:r>
                      <a:endParaRPr lang="en-IN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07634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71CA7F-5FD7-44D4-810D-36075EFC2165}"/>
              </a:ext>
            </a:extLst>
          </p:cNvPr>
          <p:cNvSpPr txBox="1"/>
          <p:nvPr/>
        </p:nvSpPr>
        <p:spPr>
          <a:xfrm>
            <a:off x="2885049" y="781269"/>
            <a:ext cx="543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Rank per Type of Movies/ TV Show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8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B332A9-81C3-450B-A6B6-3C4FF930E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58323"/>
              </p:ext>
            </p:extLst>
          </p:nvPr>
        </p:nvGraphicFramePr>
        <p:xfrm>
          <a:off x="424070" y="1921564"/>
          <a:ext cx="336605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026">
                  <a:extLst>
                    <a:ext uri="{9D8B030D-6E8A-4147-A177-3AD203B41FA5}">
                      <a16:colId xmlns:a16="http://schemas.microsoft.com/office/drawing/2014/main" val="4260529953"/>
                    </a:ext>
                  </a:extLst>
                </a:gridCol>
                <a:gridCol w="1683026">
                  <a:extLst>
                    <a:ext uri="{9D8B030D-6E8A-4147-A177-3AD203B41FA5}">
                      <a16:colId xmlns:a16="http://schemas.microsoft.com/office/drawing/2014/main" val="220643914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Row Labels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Count of Title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94777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Yes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4599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228454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(blank)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2501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741241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7100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39084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30908"/>
              </p:ext>
            </p:extLst>
          </p:nvPr>
        </p:nvGraphicFramePr>
        <p:xfrm>
          <a:off x="4962939" y="1921564"/>
          <a:ext cx="6526696" cy="4068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2F909B-8B31-4787-9957-793841A43EF5}"/>
              </a:ext>
            </a:extLst>
          </p:cNvPr>
          <p:cNvSpPr txBox="1"/>
          <p:nvPr/>
        </p:nvSpPr>
        <p:spPr>
          <a:xfrm>
            <a:off x="2847688" y="252464"/>
            <a:ext cx="61026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Percentage of Movies/TV Shows in Netflix Exclusive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15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8BE3E8-7A47-4780-B49E-7F662848C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03998"/>
              </p:ext>
            </p:extLst>
          </p:nvPr>
        </p:nvGraphicFramePr>
        <p:xfrm>
          <a:off x="397565" y="2292626"/>
          <a:ext cx="3405809" cy="270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811">
                  <a:extLst>
                    <a:ext uri="{9D8B030D-6E8A-4147-A177-3AD203B41FA5}">
                      <a16:colId xmlns:a16="http://schemas.microsoft.com/office/drawing/2014/main" val="1422057935"/>
                    </a:ext>
                  </a:extLst>
                </a:gridCol>
                <a:gridCol w="1484998">
                  <a:extLst>
                    <a:ext uri="{9D8B030D-6E8A-4147-A177-3AD203B41FA5}">
                      <a16:colId xmlns:a16="http://schemas.microsoft.com/office/drawing/2014/main" val="2570038980"/>
                    </a:ext>
                  </a:extLst>
                </a:gridCol>
              </a:tblGrid>
              <a:tr h="40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Row Labels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Count of Title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4991778"/>
                  </a:ext>
                </a:extLst>
              </a:tr>
              <a:tr h="40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Concert/</a:t>
                      </a:r>
                      <a:r>
                        <a:rPr lang="en-IN" sz="1800" u="none" strike="noStrike" dirty="0" err="1">
                          <a:effectLst/>
                        </a:rPr>
                        <a:t>Perfâ</a:t>
                      </a:r>
                      <a:r>
                        <a:rPr lang="en-IN" sz="1800" u="none" strike="noStrike" dirty="0">
                          <a:effectLst/>
                        </a:rPr>
                        <a:t>€¦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0751336"/>
                  </a:ext>
                </a:extLst>
              </a:tr>
              <a:tr h="40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Movie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2611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450551"/>
                  </a:ext>
                </a:extLst>
              </a:tr>
              <a:tr h="70526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Stand-Up Comedy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458688"/>
                  </a:ext>
                </a:extLst>
              </a:tr>
              <a:tr h="40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TV Show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4446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5952468"/>
                  </a:ext>
                </a:extLst>
              </a:tr>
              <a:tr h="40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7100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247220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48080"/>
              </p:ext>
            </p:extLst>
          </p:nvPr>
        </p:nvGraphicFramePr>
        <p:xfrm>
          <a:off x="4055165" y="2292626"/>
          <a:ext cx="7288696" cy="4081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A4315E-E8A0-492D-9B27-E777F511078F}"/>
              </a:ext>
            </a:extLst>
          </p:cNvPr>
          <p:cNvSpPr txBox="1"/>
          <p:nvPr/>
        </p:nvSpPr>
        <p:spPr>
          <a:xfrm>
            <a:off x="2264898" y="483704"/>
            <a:ext cx="6597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Type wise number of Movies/TV Shows</a:t>
            </a:r>
          </a:p>
        </p:txBody>
      </p:sp>
    </p:spTree>
    <p:extLst>
      <p:ext uri="{BB962C8B-B14F-4D97-AF65-F5344CB8AC3E}">
        <p14:creationId xmlns:p14="http://schemas.microsoft.com/office/powerpoint/2010/main" val="364405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437133"/>
              </p:ext>
            </p:extLst>
          </p:nvPr>
        </p:nvGraphicFramePr>
        <p:xfrm>
          <a:off x="4369352" y="1696276"/>
          <a:ext cx="6921499" cy="4691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3F76C-023A-4B08-A374-91CEA6EDC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30058"/>
              </p:ext>
            </p:extLst>
          </p:nvPr>
        </p:nvGraphicFramePr>
        <p:xfrm>
          <a:off x="397566" y="2027583"/>
          <a:ext cx="3127512" cy="2676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730">
                  <a:extLst>
                    <a:ext uri="{9D8B030D-6E8A-4147-A177-3AD203B41FA5}">
                      <a16:colId xmlns:a16="http://schemas.microsoft.com/office/drawing/2014/main" val="642706426"/>
                    </a:ext>
                  </a:extLst>
                </a:gridCol>
                <a:gridCol w="1945782">
                  <a:extLst>
                    <a:ext uri="{9D8B030D-6E8A-4147-A177-3AD203B41FA5}">
                      <a16:colId xmlns:a16="http://schemas.microsoft.com/office/drawing/2014/main" val="2981850549"/>
                    </a:ext>
                  </a:extLst>
                </a:gridCol>
              </a:tblGrid>
              <a:tr h="696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sng" strike="noStrike" dirty="0">
                          <a:effectLst/>
                        </a:rPr>
                        <a:t>Movies/TV Shows</a:t>
                      </a:r>
                      <a:endParaRPr lang="en-IN" sz="18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sng" strike="noStrike" dirty="0">
                          <a:effectLst/>
                        </a:rPr>
                        <a:t>Viewership Score</a:t>
                      </a:r>
                      <a:endParaRPr lang="en-IN" sz="18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9449025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effectLst/>
                        </a:rPr>
                        <a:t>136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889776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effectLst/>
                        </a:rPr>
                        <a:t>130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9910736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effectLst/>
                        </a:rPr>
                        <a:t>124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3198647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effectLst/>
                        </a:rPr>
                        <a:t>119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1105703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effectLst/>
                        </a:rPr>
                        <a:t>108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53693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A9E7D7-8EAB-4DA6-8438-45182B104807}"/>
              </a:ext>
            </a:extLst>
          </p:cNvPr>
          <p:cNvSpPr txBox="1"/>
          <p:nvPr/>
        </p:nvSpPr>
        <p:spPr>
          <a:xfrm>
            <a:off x="2372139" y="397565"/>
            <a:ext cx="69214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Top 5 Movies/TV Shows with highest Viewership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18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00F82B-3FF9-46A6-B86C-16774F0C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73791"/>
              </p:ext>
            </p:extLst>
          </p:nvPr>
        </p:nvGraphicFramePr>
        <p:xfrm>
          <a:off x="442291" y="1822687"/>
          <a:ext cx="3268318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743">
                  <a:extLst>
                    <a:ext uri="{9D8B030D-6E8A-4147-A177-3AD203B41FA5}">
                      <a16:colId xmlns:a16="http://schemas.microsoft.com/office/drawing/2014/main" val="383954822"/>
                    </a:ext>
                  </a:extLst>
                </a:gridCol>
                <a:gridCol w="1107575">
                  <a:extLst>
                    <a:ext uri="{9D8B030D-6E8A-4147-A177-3AD203B41FA5}">
                      <a16:colId xmlns:a16="http://schemas.microsoft.com/office/drawing/2014/main" val="496836059"/>
                    </a:ext>
                  </a:extLst>
                </a:gridCol>
              </a:tblGrid>
              <a:tr h="481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Movies/TV Shows</a:t>
                      </a:r>
                      <a:endParaRPr lang="en-IN" sz="18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>
                          <a:effectLst/>
                        </a:rPr>
                        <a:t>Days in Top 10</a:t>
                      </a:r>
                      <a:endParaRPr lang="en-IN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2214246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Cocomelon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428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6034140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Ozark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4324085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Cobra Kai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660497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Manifest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9819681"/>
                  </a:ext>
                </a:extLst>
              </a:tr>
              <a:tr h="481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 </a:t>
                      </a:r>
                      <a:r>
                        <a:rPr lang="en-US" sz="1800" u="none" strike="noStrike" dirty="0" err="1">
                          <a:effectLst/>
                        </a:rPr>
                        <a:t>QueenÃ¢Â€Â™s</a:t>
                      </a:r>
                      <a:r>
                        <a:rPr lang="en-US" sz="1800" u="none" strike="noStrike" dirty="0">
                          <a:effectLst/>
                        </a:rPr>
                        <a:t> Gambit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5722590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Outer Banks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541043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Squid Game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66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2347330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Bridgerton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58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9901182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All American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58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2682507"/>
                  </a:ext>
                </a:extLst>
              </a:tr>
              <a:tr h="273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Lucifer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56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03964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00000000-0008-0000-0600-000002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2341856"/>
                  </p:ext>
                </p:extLst>
              </p:nvPr>
            </p:nvGraphicFramePr>
            <p:xfrm>
              <a:off x="4161183" y="1822687"/>
              <a:ext cx="7487478" cy="43395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00000000-0008-0000-0600-000002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183" y="1822687"/>
                <a:ext cx="7487478" cy="433957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CE5EF0-75BE-466F-AE79-478CE6924CE7}"/>
              </a:ext>
            </a:extLst>
          </p:cNvPr>
          <p:cNvSpPr txBox="1"/>
          <p:nvPr/>
        </p:nvSpPr>
        <p:spPr>
          <a:xfrm>
            <a:off x="2116207" y="291548"/>
            <a:ext cx="69441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Movies/TV Shows that stayed for the maximum time in Top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53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90094"/>
              </p:ext>
            </p:extLst>
          </p:nvPr>
        </p:nvGraphicFramePr>
        <p:xfrm>
          <a:off x="4028661" y="1722784"/>
          <a:ext cx="7513982" cy="4306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8CD89F-0652-4840-A731-1E5F9F3A0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17593"/>
              </p:ext>
            </p:extLst>
          </p:nvPr>
        </p:nvGraphicFramePr>
        <p:xfrm>
          <a:off x="290166" y="1855304"/>
          <a:ext cx="3234912" cy="2835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086">
                  <a:extLst>
                    <a:ext uri="{9D8B030D-6E8A-4147-A177-3AD203B41FA5}">
                      <a16:colId xmlns:a16="http://schemas.microsoft.com/office/drawing/2014/main" val="689356187"/>
                    </a:ext>
                  </a:extLst>
                </a:gridCol>
                <a:gridCol w="1869826">
                  <a:extLst>
                    <a:ext uri="{9D8B030D-6E8A-4147-A177-3AD203B41FA5}">
                      <a16:colId xmlns:a16="http://schemas.microsoft.com/office/drawing/2014/main" val="2174694868"/>
                    </a:ext>
                  </a:extLst>
                </a:gridCol>
              </a:tblGrid>
              <a:tr h="73910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sng" strike="noStrike" dirty="0">
                          <a:effectLst/>
                        </a:rPr>
                        <a:t>Row Labels</a:t>
                      </a:r>
                      <a:endParaRPr lang="en-IN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</a:rPr>
                        <a:t>Count of Last Week Rank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7702609"/>
                  </a:ext>
                </a:extLst>
              </a:tr>
              <a:tr h="5979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Concert/</a:t>
                      </a:r>
                      <a:r>
                        <a:rPr lang="en-IN" sz="1800" u="none" strike="noStrike" dirty="0" err="1">
                          <a:effectLst/>
                        </a:rPr>
                        <a:t>Perfâ</a:t>
                      </a:r>
                      <a:r>
                        <a:rPr lang="en-IN" sz="1800" u="none" strike="noStrike" dirty="0">
                          <a:effectLst/>
                        </a:rPr>
                        <a:t>€¦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23671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Movie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2611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435449"/>
                  </a:ext>
                </a:extLst>
              </a:tr>
              <a:tr h="5979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Stand-Up Comedy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9367523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TV Show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4446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9939685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7100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26952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5B2646-7932-4B89-B791-D0C34140D5FD}"/>
              </a:ext>
            </a:extLst>
          </p:cNvPr>
          <p:cNvSpPr txBox="1"/>
          <p:nvPr/>
        </p:nvSpPr>
        <p:spPr>
          <a:xfrm>
            <a:off x="1934817" y="397565"/>
            <a:ext cx="768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Last Week Rank per show type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3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148</TotalTime>
  <Words>613</Words>
  <Application>Microsoft Office PowerPoint</Application>
  <PresentationFormat>Widescreen</PresentationFormat>
  <Paragraphs>231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Britannic Bold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Personal</dc:creator>
  <cp:lastModifiedBy>Personal</cp:lastModifiedBy>
  <cp:revision>14</cp:revision>
  <dcterms:created xsi:type="dcterms:W3CDTF">2022-03-19T20:39:47Z</dcterms:created>
  <dcterms:modified xsi:type="dcterms:W3CDTF">2022-03-24T18:17:46Z</dcterms:modified>
</cp:coreProperties>
</file>