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5" r:id="rId7"/>
    <p:sldId id="260" r:id="rId8"/>
    <p:sldId id="262" r:id="rId9"/>
    <p:sldId id="263" r:id="rId10"/>
    <p:sldId id="264"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42A52-61B2-48FC-9BA8-667A63366BB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5F02497-29C3-4CEE-A28F-818B28E4B040}" type="slidenum">
              <a:rPr lang="en-IN" smtClean="0"/>
              <a:t>‹#›</a:t>
            </a:fld>
            <a:endParaRPr lang="en-IN"/>
          </a:p>
        </p:txBody>
      </p:sp>
    </p:spTree>
    <p:extLst>
      <p:ext uri="{BB962C8B-B14F-4D97-AF65-F5344CB8AC3E}">
        <p14:creationId xmlns:p14="http://schemas.microsoft.com/office/powerpoint/2010/main" val="307368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42A52-61B2-48FC-9BA8-667A63366BB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276648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42A52-61B2-48FC-9BA8-667A63366BB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205588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42A52-61B2-48FC-9BA8-667A63366BB0}"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248799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0342A52-61B2-48FC-9BA8-667A63366BB0}" type="datetimeFigureOut">
              <a:rPr lang="en-IN" smtClean="0"/>
              <a:t>28-04-2022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5F02497-29C3-4CEE-A28F-818B28E4B040}" type="slidenum">
              <a:rPr lang="en-IN" smtClean="0"/>
              <a:t>‹#›</a:t>
            </a:fld>
            <a:endParaRPr lang="en-IN"/>
          </a:p>
        </p:txBody>
      </p:sp>
    </p:spTree>
    <p:extLst>
      <p:ext uri="{BB962C8B-B14F-4D97-AF65-F5344CB8AC3E}">
        <p14:creationId xmlns:p14="http://schemas.microsoft.com/office/powerpoint/2010/main" val="2841191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42A52-61B2-48FC-9BA8-667A63366BB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3637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42A52-61B2-48FC-9BA8-667A63366BB0}"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58398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42A52-61B2-48FC-9BA8-667A63366BB0}"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153494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42A52-61B2-48FC-9BA8-667A63366BB0}"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148038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42A52-61B2-48FC-9BA8-667A63366BB0}"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15273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42A52-61B2-48FC-9BA8-667A63366BB0}" type="datetimeFigureOut">
              <a:rPr lang="en-IN" smtClean="0"/>
              <a:t>28-04-2022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5F02497-29C3-4CEE-A28F-818B28E4B040}" type="slidenum">
              <a:rPr lang="en-IN" smtClean="0"/>
              <a:t>‹#›</a:t>
            </a:fld>
            <a:endParaRPr lang="en-IN"/>
          </a:p>
        </p:txBody>
      </p:sp>
    </p:spTree>
    <p:extLst>
      <p:ext uri="{BB962C8B-B14F-4D97-AF65-F5344CB8AC3E}">
        <p14:creationId xmlns:p14="http://schemas.microsoft.com/office/powerpoint/2010/main" val="247571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342A52-61B2-48FC-9BA8-667A63366BB0}" type="datetimeFigureOut">
              <a:rPr lang="en-IN" smtClean="0"/>
              <a:t>28-04-2022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5F02497-29C3-4CEE-A28F-818B28E4B040}" type="slidenum">
              <a:rPr lang="en-IN" smtClean="0"/>
              <a:t>‹#›</a:t>
            </a:fld>
            <a:endParaRPr lang="en-IN"/>
          </a:p>
        </p:txBody>
      </p:sp>
    </p:spTree>
    <p:extLst>
      <p:ext uri="{BB962C8B-B14F-4D97-AF65-F5344CB8AC3E}">
        <p14:creationId xmlns:p14="http://schemas.microsoft.com/office/powerpoint/2010/main" val="4075417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8QNd73dWvBewxc4csRlY6SX9WYZVLk8J/view?usp=shar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791-BBA4-44F1-A80F-BA48503589AA}"/>
              </a:ext>
            </a:extLst>
          </p:cNvPr>
          <p:cNvSpPr>
            <a:spLocks noGrp="1"/>
          </p:cNvSpPr>
          <p:nvPr>
            <p:ph type="ctrTitle"/>
          </p:nvPr>
        </p:nvSpPr>
        <p:spPr/>
        <p:txBody>
          <a:bodyPr/>
          <a:lstStyle/>
          <a:p>
            <a:r>
              <a:rPr lang="en-IN" sz="5400" dirty="0"/>
              <a:t>YouTube Trending Video Statistics using Tableau</a:t>
            </a:r>
          </a:p>
        </p:txBody>
      </p:sp>
      <p:sp>
        <p:nvSpPr>
          <p:cNvPr id="3" name="Subtitle 2">
            <a:extLst>
              <a:ext uri="{FF2B5EF4-FFF2-40B4-BE49-F238E27FC236}">
                <a16:creationId xmlns:a16="http://schemas.microsoft.com/office/drawing/2014/main" id="{A5FB07C9-205B-4054-BE3D-DB70EDD5A438}"/>
              </a:ext>
            </a:extLst>
          </p:cNvPr>
          <p:cNvSpPr>
            <a:spLocks noGrp="1"/>
          </p:cNvSpPr>
          <p:nvPr>
            <p:ph type="subTitle" idx="1"/>
          </p:nvPr>
        </p:nvSpPr>
        <p:spPr>
          <a:xfrm>
            <a:off x="919039" y="4468031"/>
            <a:ext cx="7891272" cy="1069848"/>
          </a:xfrm>
        </p:spPr>
        <p:txBody>
          <a:bodyPr>
            <a:normAutofit/>
          </a:bodyPr>
          <a:lstStyle/>
          <a:p>
            <a:r>
              <a:rPr lang="en-US" sz="2400" b="1" dirty="0">
                <a:solidFill>
                  <a:schemeClr val="accent2"/>
                </a:solidFill>
              </a:rPr>
              <a:t>By </a:t>
            </a:r>
            <a:r>
              <a:rPr lang="en-US" sz="2400" b="1" dirty="0" err="1">
                <a:solidFill>
                  <a:schemeClr val="accent2"/>
                </a:solidFill>
              </a:rPr>
              <a:t>Ahiri</a:t>
            </a:r>
            <a:r>
              <a:rPr lang="en-US" sz="2400" b="1" dirty="0">
                <a:solidFill>
                  <a:schemeClr val="accent2"/>
                </a:solidFill>
              </a:rPr>
              <a:t> Mukherjee</a:t>
            </a:r>
            <a:endParaRPr lang="en-IN" sz="2400" b="1" dirty="0">
              <a:solidFill>
                <a:schemeClr val="accent2"/>
              </a:solidFill>
            </a:endParaRPr>
          </a:p>
        </p:txBody>
      </p:sp>
      <p:sp>
        <p:nvSpPr>
          <p:cNvPr id="4" name="TextBox 3">
            <a:extLst>
              <a:ext uri="{FF2B5EF4-FFF2-40B4-BE49-F238E27FC236}">
                <a16:creationId xmlns:a16="http://schemas.microsoft.com/office/drawing/2014/main" id="{BA439596-22E4-43B7-BED1-C2A9E02CD093}"/>
              </a:ext>
            </a:extLst>
          </p:cNvPr>
          <p:cNvSpPr txBox="1"/>
          <p:nvPr/>
        </p:nvSpPr>
        <p:spPr>
          <a:xfrm>
            <a:off x="2165405" y="5963477"/>
            <a:ext cx="7739270" cy="307777"/>
          </a:xfrm>
          <a:prstGeom prst="rect">
            <a:avLst/>
          </a:prstGeom>
          <a:noFill/>
        </p:spPr>
        <p:txBody>
          <a:bodyPr wrap="square" rtlCol="0">
            <a:spAutoFit/>
          </a:bodyPr>
          <a:lstStyle/>
          <a:p>
            <a:pPr algn="ctr"/>
            <a:r>
              <a:rPr lang="en-IN" sz="1400" dirty="0">
                <a:solidFill>
                  <a:schemeClr val="accent6">
                    <a:lumMod val="50000"/>
                  </a:schemeClr>
                </a:solidFill>
                <a:hlinkClick r:id="rId2">
                  <a:extLst>
                    <a:ext uri="{A12FA001-AC4F-418D-AE19-62706E023703}">
                      <ahyp:hlinkClr xmlns:ahyp="http://schemas.microsoft.com/office/drawing/2018/hyperlinkcolor" val="tx"/>
                    </a:ext>
                  </a:extLst>
                </a:hlinkClick>
              </a:rPr>
              <a:t>Source of data:- </a:t>
            </a:r>
            <a:r>
              <a:rPr lang="en-US" sz="1400" dirty="0">
                <a:solidFill>
                  <a:schemeClr val="accent6">
                    <a:lumMod val="50000"/>
                  </a:schemeClr>
                </a:solidFill>
                <a:hlinkClick r:id="rId2">
                  <a:extLst>
                    <a:ext uri="{A12FA001-AC4F-418D-AE19-62706E023703}">
                      <ahyp:hlinkClr xmlns:ahyp="http://schemas.microsoft.com/office/drawing/2018/hyperlinkcolor" val="tx"/>
                    </a:ext>
                  </a:extLst>
                </a:hlinkClick>
              </a:rPr>
              <a:t>https://www.kaggle.com/datasets</a:t>
            </a:r>
            <a:endParaRPr lang="en-IN" sz="1400" dirty="0"/>
          </a:p>
        </p:txBody>
      </p:sp>
    </p:spTree>
    <p:extLst>
      <p:ext uri="{BB962C8B-B14F-4D97-AF65-F5344CB8AC3E}">
        <p14:creationId xmlns:p14="http://schemas.microsoft.com/office/powerpoint/2010/main" val="381335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37CF60-740C-4758-83C8-219908191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40" y="3813429"/>
            <a:ext cx="10536120" cy="1876687"/>
          </a:xfrm>
          <a:prstGeom prst="rect">
            <a:avLst/>
          </a:prstGeom>
        </p:spPr>
      </p:pic>
      <p:sp>
        <p:nvSpPr>
          <p:cNvPr id="10" name="TextBox 9">
            <a:extLst>
              <a:ext uri="{FF2B5EF4-FFF2-40B4-BE49-F238E27FC236}">
                <a16:creationId xmlns:a16="http://schemas.microsoft.com/office/drawing/2014/main" id="{C3614F20-6A08-40E5-86A6-6400EF93CC11}"/>
              </a:ext>
            </a:extLst>
          </p:cNvPr>
          <p:cNvSpPr txBox="1"/>
          <p:nvPr/>
        </p:nvSpPr>
        <p:spPr>
          <a:xfrm>
            <a:off x="3258105" y="417250"/>
            <a:ext cx="5477522" cy="461665"/>
          </a:xfrm>
          <a:prstGeom prst="rect">
            <a:avLst/>
          </a:prstGeom>
          <a:noFill/>
        </p:spPr>
        <p:txBody>
          <a:bodyPr wrap="square" rtlCol="0">
            <a:spAutoFit/>
          </a:bodyPr>
          <a:lstStyle/>
          <a:p>
            <a:r>
              <a:rPr lang="en-US" sz="2400" b="1" dirty="0">
                <a:solidFill>
                  <a:schemeClr val="accent2"/>
                </a:solidFill>
              </a:rPr>
              <a:t>Comments and Ratings Disabled</a:t>
            </a:r>
            <a:endParaRPr lang="en-IN" sz="2400" b="1" dirty="0">
              <a:solidFill>
                <a:schemeClr val="accent2"/>
              </a:solidFill>
            </a:endParaRPr>
          </a:p>
        </p:txBody>
      </p:sp>
      <p:sp>
        <p:nvSpPr>
          <p:cNvPr id="11" name="TextBox 10">
            <a:extLst>
              <a:ext uri="{FF2B5EF4-FFF2-40B4-BE49-F238E27FC236}">
                <a16:creationId xmlns:a16="http://schemas.microsoft.com/office/drawing/2014/main" id="{2E0A295C-4A8E-4EC8-B4F9-2356BD4799F7}"/>
              </a:ext>
            </a:extLst>
          </p:cNvPr>
          <p:cNvSpPr txBox="1"/>
          <p:nvPr/>
        </p:nvSpPr>
        <p:spPr>
          <a:xfrm>
            <a:off x="685060" y="1689718"/>
            <a:ext cx="10821879" cy="2031325"/>
          </a:xfrm>
          <a:prstGeom prst="rect">
            <a:avLst/>
          </a:prstGeom>
          <a:noFill/>
        </p:spPr>
        <p:txBody>
          <a:bodyPr wrap="square" rtlCol="0">
            <a:spAutoFit/>
          </a:bodyPr>
          <a:lstStyle/>
          <a:p>
            <a:r>
              <a:rPr lang="en-US" dirty="0"/>
              <a:t>This highlighted table shows the disabled Comments and Ratings as True and False according to the </a:t>
            </a:r>
          </a:p>
          <a:p>
            <a:r>
              <a:rPr lang="en-US" dirty="0"/>
              <a:t>Category ID.</a:t>
            </a:r>
          </a:p>
          <a:p>
            <a:endParaRPr lang="en-US" dirty="0"/>
          </a:p>
          <a:p>
            <a:r>
              <a:rPr lang="en-US" dirty="0"/>
              <a:t>The fields in various </a:t>
            </a:r>
            <a:r>
              <a:rPr lang="en-US" dirty="0" err="1"/>
              <a:t>colours</a:t>
            </a:r>
            <a:r>
              <a:rPr lang="en-US" dirty="0"/>
              <a:t> shows the True or false data at different points.</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123739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B0A9E-D509-41DE-9543-B5A1999F83FD}"/>
              </a:ext>
            </a:extLst>
          </p:cNvPr>
          <p:cNvSpPr txBox="1"/>
          <p:nvPr/>
        </p:nvSpPr>
        <p:spPr>
          <a:xfrm>
            <a:off x="390616" y="1384917"/>
            <a:ext cx="10886983" cy="5078313"/>
          </a:xfrm>
          <a:prstGeom prst="rect">
            <a:avLst/>
          </a:prstGeom>
          <a:noFill/>
        </p:spPr>
        <p:txBody>
          <a:bodyPr wrap="square" rtlCol="0">
            <a:spAutoFit/>
          </a:bodyPr>
          <a:lstStyle/>
          <a:p>
            <a:pPr>
              <a:lnSpc>
                <a:spcPct val="150000"/>
              </a:lnSpc>
            </a:pPr>
            <a:r>
              <a:rPr lang="en-US" dirty="0"/>
              <a:t>From all the above slides and data we can conclude that:-</a:t>
            </a:r>
          </a:p>
          <a:p>
            <a:pPr>
              <a:lnSpc>
                <a:spcPct val="150000"/>
              </a:lnSpc>
            </a:pPr>
            <a:endParaRPr lang="en-IN" dirty="0"/>
          </a:p>
          <a:p>
            <a:pPr marL="285750" indent="-285750">
              <a:lnSpc>
                <a:spcPct val="150000"/>
              </a:lnSpc>
              <a:buFont typeface="Wingdings" panose="05000000000000000000" pitchFamily="2" charset="2"/>
              <a:buChar char="§"/>
            </a:pPr>
            <a:r>
              <a:rPr lang="en-IN" dirty="0"/>
              <a:t>The category with Category ID 24 has the highest Trend Day Count.</a:t>
            </a:r>
          </a:p>
          <a:p>
            <a:pPr marL="285750" indent="-285750">
              <a:lnSpc>
                <a:spcPct val="150000"/>
              </a:lnSpc>
              <a:buFont typeface="Wingdings" panose="05000000000000000000" pitchFamily="2" charset="2"/>
              <a:buChar char="§"/>
            </a:pPr>
            <a:r>
              <a:rPr lang="en-IN" dirty="0"/>
              <a:t>The category ID 24 has the highest number of likes as well as dislikes.</a:t>
            </a:r>
          </a:p>
          <a:p>
            <a:pPr marL="285750" indent="-285750">
              <a:lnSpc>
                <a:spcPct val="150000"/>
              </a:lnSpc>
              <a:buFont typeface="Wingdings" panose="05000000000000000000" pitchFamily="2" charset="2"/>
              <a:buChar char="§"/>
            </a:pPr>
            <a:r>
              <a:rPr lang="en-IN" dirty="0"/>
              <a:t>The category I 43 has the lowest amount of likes and dislikes.</a:t>
            </a:r>
          </a:p>
          <a:p>
            <a:pPr marL="285750" indent="-285750">
              <a:lnSpc>
                <a:spcPct val="150000"/>
              </a:lnSpc>
              <a:buFont typeface="Wingdings" panose="05000000000000000000" pitchFamily="2" charset="2"/>
              <a:buChar char="§"/>
            </a:pPr>
            <a:r>
              <a:rPr lang="en-IN" dirty="0"/>
              <a:t>W</a:t>
            </a:r>
            <a:r>
              <a:rPr lang="en-US" dirty="0"/>
              <a:t>e can say that the count of YouTube subscribers have increased from 2016 to 2018, and reached a maximum in the year 2018.</a:t>
            </a:r>
          </a:p>
          <a:p>
            <a:pPr marL="285750" indent="-285750">
              <a:lnSpc>
                <a:spcPct val="150000"/>
              </a:lnSpc>
              <a:buFont typeface="Wingdings" panose="05000000000000000000" pitchFamily="2" charset="2"/>
              <a:buChar char="§"/>
            </a:pPr>
            <a:r>
              <a:rPr lang="en-US" dirty="0"/>
              <a:t>The subscriber count was the lowest during 2006 to 2015.</a:t>
            </a:r>
          </a:p>
          <a:p>
            <a:pPr marL="285750" indent="-285750">
              <a:lnSpc>
                <a:spcPct val="150000"/>
              </a:lnSpc>
              <a:buFont typeface="Wingdings" panose="05000000000000000000" pitchFamily="2" charset="2"/>
              <a:buChar char="§"/>
            </a:pPr>
            <a:r>
              <a:rPr lang="en-US" dirty="0"/>
              <a:t>The years 2017 and 2018 have the highest subscriber count and 2006 has the lowest.</a:t>
            </a:r>
          </a:p>
          <a:p>
            <a:pPr marL="285750" indent="-285750">
              <a:lnSpc>
                <a:spcPct val="150000"/>
              </a:lnSpc>
              <a:buFont typeface="Wingdings" panose="05000000000000000000" pitchFamily="2" charset="2"/>
              <a:buChar char="§"/>
            </a:pPr>
            <a:r>
              <a:rPr lang="en-US" dirty="0"/>
              <a:t>Similarly, like the previous charts, we can say that the category Id 24 has the highest Tag count.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
        <p:nvSpPr>
          <p:cNvPr id="3" name="TextBox 2">
            <a:extLst>
              <a:ext uri="{FF2B5EF4-FFF2-40B4-BE49-F238E27FC236}">
                <a16:creationId xmlns:a16="http://schemas.microsoft.com/office/drawing/2014/main" id="{C8C89D8F-764E-44AD-B3D2-5D74FABC5878}"/>
              </a:ext>
            </a:extLst>
          </p:cNvPr>
          <p:cNvSpPr txBox="1"/>
          <p:nvPr/>
        </p:nvSpPr>
        <p:spPr>
          <a:xfrm>
            <a:off x="4611757" y="601422"/>
            <a:ext cx="2605788" cy="461665"/>
          </a:xfrm>
          <a:prstGeom prst="rect">
            <a:avLst/>
          </a:prstGeom>
          <a:noFill/>
        </p:spPr>
        <p:txBody>
          <a:bodyPr wrap="square" rtlCol="0">
            <a:spAutoFit/>
          </a:bodyPr>
          <a:lstStyle/>
          <a:p>
            <a:r>
              <a:rPr lang="en-US" sz="2400" b="1" dirty="0">
                <a:solidFill>
                  <a:schemeClr val="accent2"/>
                </a:solidFill>
              </a:rPr>
              <a:t>CONCLUSIONS</a:t>
            </a:r>
            <a:endParaRPr lang="en-IN" sz="2400" b="1" dirty="0">
              <a:solidFill>
                <a:schemeClr val="accent2"/>
              </a:solidFill>
            </a:endParaRPr>
          </a:p>
        </p:txBody>
      </p:sp>
    </p:spTree>
    <p:extLst>
      <p:ext uri="{BB962C8B-B14F-4D97-AF65-F5344CB8AC3E}">
        <p14:creationId xmlns:p14="http://schemas.microsoft.com/office/powerpoint/2010/main" val="62817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C46FC-9BDC-4C67-B7F0-F1FCA64EBA98}"/>
              </a:ext>
            </a:extLst>
          </p:cNvPr>
          <p:cNvSpPr txBox="1"/>
          <p:nvPr/>
        </p:nvSpPr>
        <p:spPr>
          <a:xfrm>
            <a:off x="1444487" y="2086253"/>
            <a:ext cx="9104243" cy="3139321"/>
          </a:xfrm>
          <a:prstGeom prst="rect">
            <a:avLst/>
          </a:prstGeom>
          <a:noFill/>
        </p:spPr>
        <p:txBody>
          <a:bodyPr wrap="square" rtlCol="0">
            <a:spAutoFit/>
          </a:bodyPr>
          <a:lstStyle/>
          <a:p>
            <a:r>
              <a:rPr lang="en-US" sz="2000" dirty="0"/>
              <a:t>In this project we performed EDA for analyzing and investigating this data set and to summarize its main characteristics, and creating dashboard using visualization methods.</a:t>
            </a:r>
          </a:p>
          <a:p>
            <a:endParaRPr lang="en-US" sz="2000" dirty="0"/>
          </a:p>
          <a:p>
            <a:r>
              <a:rPr lang="en-US" sz="2000" dirty="0"/>
              <a:t>This Tableau Capstone Project is further explained :-</a:t>
            </a:r>
          </a:p>
          <a:p>
            <a:r>
              <a:rPr lang="en-US" sz="2000" dirty="0">
                <a:hlinkClick r:id="rId2"/>
              </a:rPr>
              <a:t>https://drive.google.com/file/d/18QNd73dWvBewxc4csRlY6SX9WYZVLk8J/view?usp=sharing</a:t>
            </a:r>
            <a:endParaRPr lang="en-US" sz="2000" dirty="0"/>
          </a:p>
          <a:p>
            <a:endParaRPr lang="en-US" sz="2000" dirty="0"/>
          </a:p>
          <a:p>
            <a:endParaRPr lang="en-US" sz="2000" dirty="0"/>
          </a:p>
          <a:p>
            <a:endParaRPr lang="en-IN" dirty="0"/>
          </a:p>
        </p:txBody>
      </p:sp>
      <p:sp>
        <p:nvSpPr>
          <p:cNvPr id="3" name="TextBox 2">
            <a:extLst>
              <a:ext uri="{FF2B5EF4-FFF2-40B4-BE49-F238E27FC236}">
                <a16:creationId xmlns:a16="http://schemas.microsoft.com/office/drawing/2014/main" id="{EF770937-C556-4C0D-8E4F-4A3FA19DA7F0}"/>
              </a:ext>
            </a:extLst>
          </p:cNvPr>
          <p:cNvSpPr txBox="1"/>
          <p:nvPr/>
        </p:nvSpPr>
        <p:spPr>
          <a:xfrm>
            <a:off x="3710866" y="621438"/>
            <a:ext cx="4163627" cy="461665"/>
          </a:xfrm>
          <a:prstGeom prst="rect">
            <a:avLst/>
          </a:prstGeom>
          <a:noFill/>
        </p:spPr>
        <p:txBody>
          <a:bodyPr wrap="square" rtlCol="0">
            <a:spAutoFit/>
          </a:bodyPr>
          <a:lstStyle/>
          <a:p>
            <a:r>
              <a:rPr lang="en-US" sz="2400" b="1" dirty="0">
                <a:solidFill>
                  <a:schemeClr val="accent2"/>
                </a:solidFill>
              </a:rPr>
              <a:t>EXECUTIVE SUMMARY</a:t>
            </a:r>
          </a:p>
        </p:txBody>
      </p:sp>
    </p:spTree>
    <p:extLst>
      <p:ext uri="{BB962C8B-B14F-4D97-AF65-F5344CB8AC3E}">
        <p14:creationId xmlns:p14="http://schemas.microsoft.com/office/powerpoint/2010/main" val="242114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About New Product Ppt PowerPoint Presentation Infographic  Template Gridlines - PowerPoint Templates">
            <a:extLst>
              <a:ext uri="{FF2B5EF4-FFF2-40B4-BE49-F238E27FC236}">
                <a16:creationId xmlns:a16="http://schemas.microsoft.com/office/drawing/2014/main" id="{3E7787D2-2E75-48CC-8306-87959532B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0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6A9B6-A3CB-4105-B8A6-65DA62B1E002}"/>
              </a:ext>
            </a:extLst>
          </p:cNvPr>
          <p:cNvSpPr txBox="1"/>
          <p:nvPr/>
        </p:nvSpPr>
        <p:spPr>
          <a:xfrm>
            <a:off x="2939022" y="472060"/>
            <a:ext cx="5565913" cy="523220"/>
          </a:xfrm>
          <a:prstGeom prst="rect">
            <a:avLst/>
          </a:prstGeom>
          <a:noFill/>
        </p:spPr>
        <p:txBody>
          <a:bodyPr wrap="square" rtlCol="0">
            <a:spAutoFit/>
          </a:bodyPr>
          <a:lstStyle/>
          <a:p>
            <a:pPr algn="ctr"/>
            <a:r>
              <a:rPr lang="en-US" sz="2800" b="1" dirty="0">
                <a:solidFill>
                  <a:schemeClr val="accent2"/>
                </a:solidFill>
                <a:latin typeface="Algerian" panose="04020705040A02060702" pitchFamily="82" charset="0"/>
              </a:rPr>
              <a:t>PROBLEM STATEMENTS</a:t>
            </a:r>
          </a:p>
        </p:txBody>
      </p:sp>
      <p:sp>
        <p:nvSpPr>
          <p:cNvPr id="4" name="TextBox 3">
            <a:extLst>
              <a:ext uri="{FF2B5EF4-FFF2-40B4-BE49-F238E27FC236}">
                <a16:creationId xmlns:a16="http://schemas.microsoft.com/office/drawing/2014/main" id="{AC36A40C-451C-4BC7-A29A-0EDAA7F89EFF}"/>
              </a:ext>
            </a:extLst>
          </p:cNvPr>
          <p:cNvSpPr txBox="1"/>
          <p:nvPr/>
        </p:nvSpPr>
        <p:spPr>
          <a:xfrm>
            <a:off x="543339" y="2140466"/>
            <a:ext cx="8799444" cy="336637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Trend day count per Category ID</a:t>
            </a:r>
          </a:p>
          <a:p>
            <a:pPr marL="285750" indent="-285750">
              <a:lnSpc>
                <a:spcPct val="150000"/>
              </a:lnSpc>
              <a:buFont typeface="Wingdings" panose="05000000000000000000" pitchFamily="2" charset="2"/>
              <a:buChar char="q"/>
            </a:pPr>
            <a:r>
              <a:rPr lang="en-US" dirty="0"/>
              <a:t>Likes and Dislikes per </a:t>
            </a:r>
            <a:r>
              <a:rPr lang="en-US" dirty="0" err="1"/>
              <a:t>Ctergory</a:t>
            </a:r>
            <a:r>
              <a:rPr lang="en-US" dirty="0"/>
              <a:t> ID</a:t>
            </a:r>
          </a:p>
          <a:p>
            <a:pPr marL="285750" indent="-285750">
              <a:lnSpc>
                <a:spcPct val="150000"/>
              </a:lnSpc>
              <a:buFont typeface="Wingdings" panose="05000000000000000000" pitchFamily="2" charset="2"/>
              <a:buChar char="q"/>
            </a:pPr>
            <a:r>
              <a:rPr lang="en-US" dirty="0"/>
              <a:t>Trending tag total per </a:t>
            </a:r>
            <a:r>
              <a:rPr lang="en-US" dirty="0" err="1"/>
              <a:t>C.Id</a:t>
            </a:r>
            <a:r>
              <a:rPr lang="en-US" dirty="0"/>
              <a:t> and Last trending Date </a:t>
            </a:r>
          </a:p>
          <a:p>
            <a:pPr marL="285750" indent="-285750">
              <a:lnSpc>
                <a:spcPct val="150000"/>
              </a:lnSpc>
              <a:buFont typeface="Wingdings" panose="05000000000000000000" pitchFamily="2" charset="2"/>
              <a:buChar char="q"/>
            </a:pPr>
            <a:r>
              <a:rPr lang="en-US" dirty="0"/>
              <a:t>No. of subscriber per Year</a:t>
            </a:r>
          </a:p>
          <a:p>
            <a:pPr marL="285750" indent="-285750">
              <a:lnSpc>
                <a:spcPct val="150000"/>
              </a:lnSpc>
              <a:buFont typeface="Wingdings" panose="05000000000000000000" pitchFamily="2" charset="2"/>
              <a:buChar char="q"/>
            </a:pPr>
            <a:r>
              <a:rPr lang="en-US" dirty="0"/>
              <a:t>Publish date wise Max Publish hour </a:t>
            </a:r>
          </a:p>
          <a:p>
            <a:pPr marL="285750" indent="-285750">
              <a:lnSpc>
                <a:spcPct val="150000"/>
              </a:lnSpc>
              <a:buFont typeface="Wingdings" panose="05000000000000000000" pitchFamily="2" charset="2"/>
              <a:buChar char="q"/>
            </a:pPr>
            <a:r>
              <a:rPr lang="en-IN" dirty="0"/>
              <a:t>No. of subscribers</a:t>
            </a:r>
          </a:p>
          <a:p>
            <a:pPr marL="285750" indent="-285750">
              <a:lnSpc>
                <a:spcPct val="150000"/>
              </a:lnSpc>
              <a:buFont typeface="Wingdings" panose="05000000000000000000" pitchFamily="2" charset="2"/>
              <a:buChar char="q"/>
            </a:pPr>
            <a:r>
              <a:rPr lang="en-US" dirty="0" err="1"/>
              <a:t>C.Id</a:t>
            </a:r>
            <a:r>
              <a:rPr lang="en-US" dirty="0"/>
              <a:t> wise Tag count </a:t>
            </a:r>
          </a:p>
          <a:p>
            <a:pPr marL="285750" indent="-285750">
              <a:lnSpc>
                <a:spcPct val="150000"/>
              </a:lnSpc>
              <a:buFont typeface="Wingdings" panose="05000000000000000000" pitchFamily="2" charset="2"/>
              <a:buChar char="q"/>
            </a:pPr>
            <a:r>
              <a:rPr lang="en-US" dirty="0"/>
              <a:t>Comments disabled and Ratings disabled </a:t>
            </a:r>
            <a:endParaRPr lang="en-IN" dirty="0"/>
          </a:p>
        </p:txBody>
      </p:sp>
    </p:spTree>
    <p:extLst>
      <p:ext uri="{BB962C8B-B14F-4D97-AF65-F5344CB8AC3E}">
        <p14:creationId xmlns:p14="http://schemas.microsoft.com/office/powerpoint/2010/main" val="113019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E7933-F4CB-49CE-ACF7-ED9A4C9C9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915" y="1411356"/>
            <a:ext cx="8362122" cy="4664766"/>
          </a:xfrm>
          <a:prstGeom prst="rect">
            <a:avLst/>
          </a:prstGeom>
        </p:spPr>
      </p:pic>
      <p:sp>
        <p:nvSpPr>
          <p:cNvPr id="6" name="TextBox 5">
            <a:extLst>
              <a:ext uri="{FF2B5EF4-FFF2-40B4-BE49-F238E27FC236}">
                <a16:creationId xmlns:a16="http://schemas.microsoft.com/office/drawing/2014/main" id="{D6F6A89C-DB29-434B-AE2C-59116B2F4712}"/>
              </a:ext>
            </a:extLst>
          </p:cNvPr>
          <p:cNvSpPr txBox="1"/>
          <p:nvPr/>
        </p:nvSpPr>
        <p:spPr>
          <a:xfrm>
            <a:off x="3251543" y="328055"/>
            <a:ext cx="5368673" cy="738664"/>
          </a:xfrm>
          <a:prstGeom prst="rect">
            <a:avLst/>
          </a:prstGeom>
          <a:noFill/>
        </p:spPr>
        <p:txBody>
          <a:bodyPr wrap="square" rtlCol="0">
            <a:spAutoFit/>
          </a:bodyPr>
          <a:lstStyle/>
          <a:p>
            <a:r>
              <a:rPr lang="en-US" sz="2400" b="1" dirty="0">
                <a:solidFill>
                  <a:schemeClr val="accent2"/>
                </a:solidFill>
              </a:rPr>
              <a:t>Trend day Count per Category ID</a:t>
            </a:r>
          </a:p>
          <a:p>
            <a:endParaRPr lang="en-IN" dirty="0"/>
          </a:p>
        </p:txBody>
      </p:sp>
      <p:sp>
        <p:nvSpPr>
          <p:cNvPr id="7" name="TextBox 6">
            <a:extLst>
              <a:ext uri="{FF2B5EF4-FFF2-40B4-BE49-F238E27FC236}">
                <a16:creationId xmlns:a16="http://schemas.microsoft.com/office/drawing/2014/main" id="{B54CC3B5-4D7B-483C-88BE-7A1F10A3BF9D}"/>
              </a:ext>
            </a:extLst>
          </p:cNvPr>
          <p:cNvSpPr txBox="1"/>
          <p:nvPr/>
        </p:nvSpPr>
        <p:spPr>
          <a:xfrm>
            <a:off x="292963" y="1705451"/>
            <a:ext cx="2822713" cy="3754874"/>
          </a:xfrm>
          <a:prstGeom prst="rect">
            <a:avLst/>
          </a:prstGeom>
          <a:noFill/>
        </p:spPr>
        <p:txBody>
          <a:bodyPr wrap="square" rtlCol="0">
            <a:spAutoFit/>
          </a:bodyPr>
          <a:lstStyle/>
          <a:p>
            <a:r>
              <a:rPr lang="en-US" sz="2000" dirty="0"/>
              <a:t>This column chart here shows the trend day count per Category ID. </a:t>
            </a:r>
          </a:p>
          <a:p>
            <a:endParaRPr lang="en-US" sz="2000" dirty="0"/>
          </a:p>
          <a:p>
            <a:endParaRPr lang="en-US" sz="2000" dirty="0"/>
          </a:p>
          <a:p>
            <a:r>
              <a:rPr lang="en-US" sz="2000" dirty="0"/>
              <a:t>From the graph we can see that the category ID 24 has the highest Trend day count.</a:t>
            </a:r>
          </a:p>
          <a:p>
            <a:endParaRPr lang="en-IN" dirty="0"/>
          </a:p>
        </p:txBody>
      </p:sp>
    </p:spTree>
    <p:extLst>
      <p:ext uri="{BB962C8B-B14F-4D97-AF65-F5344CB8AC3E}">
        <p14:creationId xmlns:p14="http://schemas.microsoft.com/office/powerpoint/2010/main" val="386090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B6A248-8D84-4C8A-8018-C9B9C53E5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33" y="1291955"/>
            <a:ext cx="7865231" cy="5346355"/>
          </a:xfrm>
          <a:prstGeom prst="rect">
            <a:avLst/>
          </a:prstGeom>
        </p:spPr>
      </p:pic>
      <p:sp>
        <p:nvSpPr>
          <p:cNvPr id="4" name="TextBox 3">
            <a:extLst>
              <a:ext uri="{FF2B5EF4-FFF2-40B4-BE49-F238E27FC236}">
                <a16:creationId xmlns:a16="http://schemas.microsoft.com/office/drawing/2014/main" id="{142BA0B1-B9B7-4A93-961E-58F3AE63CD07}"/>
              </a:ext>
            </a:extLst>
          </p:cNvPr>
          <p:cNvSpPr txBox="1"/>
          <p:nvPr/>
        </p:nvSpPr>
        <p:spPr>
          <a:xfrm>
            <a:off x="1926454" y="372862"/>
            <a:ext cx="7679185" cy="461665"/>
          </a:xfrm>
          <a:prstGeom prst="rect">
            <a:avLst/>
          </a:prstGeom>
          <a:noFill/>
        </p:spPr>
        <p:txBody>
          <a:bodyPr wrap="square" rtlCol="0">
            <a:spAutoFit/>
          </a:bodyPr>
          <a:lstStyle/>
          <a:p>
            <a:pPr algn="ctr"/>
            <a:r>
              <a:rPr lang="en-US" sz="2400" b="1" dirty="0">
                <a:solidFill>
                  <a:schemeClr val="accent2"/>
                </a:solidFill>
              </a:rPr>
              <a:t>Likes and Dislikes per Category ID</a:t>
            </a:r>
          </a:p>
        </p:txBody>
      </p:sp>
      <p:sp>
        <p:nvSpPr>
          <p:cNvPr id="6" name="TextBox 5">
            <a:extLst>
              <a:ext uri="{FF2B5EF4-FFF2-40B4-BE49-F238E27FC236}">
                <a16:creationId xmlns:a16="http://schemas.microsoft.com/office/drawing/2014/main" id="{03FC4C91-09A0-4646-A01C-E883DCB27DAE}"/>
              </a:ext>
            </a:extLst>
          </p:cNvPr>
          <p:cNvSpPr txBox="1"/>
          <p:nvPr/>
        </p:nvSpPr>
        <p:spPr>
          <a:xfrm>
            <a:off x="8185211" y="1652330"/>
            <a:ext cx="3338004" cy="4985980"/>
          </a:xfrm>
          <a:prstGeom prst="rect">
            <a:avLst/>
          </a:prstGeom>
          <a:noFill/>
        </p:spPr>
        <p:txBody>
          <a:bodyPr wrap="square" rtlCol="0">
            <a:spAutoFit/>
          </a:bodyPr>
          <a:lstStyle/>
          <a:p>
            <a:r>
              <a:rPr lang="en-US" sz="2000" dirty="0"/>
              <a:t>This bar chart shows the count of Likes and Dislikes according to the Category ID.</a:t>
            </a:r>
          </a:p>
          <a:p>
            <a:endParaRPr lang="en-US" sz="2000" dirty="0"/>
          </a:p>
          <a:p>
            <a:endParaRPr lang="en-US" sz="2000" dirty="0"/>
          </a:p>
          <a:p>
            <a:r>
              <a:rPr lang="en-IN" sz="2000" dirty="0"/>
              <a:t>Here as well, the category ID 24 has the highest number of likes as well as dislikes.</a:t>
            </a:r>
          </a:p>
          <a:p>
            <a:endParaRPr lang="en-IN" sz="2000" dirty="0"/>
          </a:p>
          <a:p>
            <a:endParaRPr lang="en-IN" sz="2000" dirty="0"/>
          </a:p>
          <a:p>
            <a:r>
              <a:rPr lang="en-IN" sz="2000" dirty="0"/>
              <a:t>And, the category ID 43 has the lowest number of likes and dislikes.</a:t>
            </a:r>
          </a:p>
          <a:p>
            <a:endParaRPr lang="en-IN" dirty="0"/>
          </a:p>
        </p:txBody>
      </p:sp>
    </p:spTree>
    <p:extLst>
      <p:ext uri="{BB962C8B-B14F-4D97-AF65-F5344CB8AC3E}">
        <p14:creationId xmlns:p14="http://schemas.microsoft.com/office/powerpoint/2010/main" val="133481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4F56D-AF4C-4DC2-AA80-DB2A9B94F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335" y="1855342"/>
            <a:ext cx="8898942" cy="4051300"/>
          </a:xfrm>
        </p:spPr>
      </p:pic>
      <p:sp>
        <p:nvSpPr>
          <p:cNvPr id="4" name="TextBox 3">
            <a:extLst>
              <a:ext uri="{FF2B5EF4-FFF2-40B4-BE49-F238E27FC236}">
                <a16:creationId xmlns:a16="http://schemas.microsoft.com/office/drawing/2014/main" id="{83978904-0FA7-43EA-AC18-3040FD756CE9}"/>
              </a:ext>
            </a:extLst>
          </p:cNvPr>
          <p:cNvSpPr txBox="1"/>
          <p:nvPr/>
        </p:nvSpPr>
        <p:spPr>
          <a:xfrm>
            <a:off x="1846555" y="489693"/>
            <a:ext cx="8265111" cy="461665"/>
          </a:xfrm>
          <a:prstGeom prst="rect">
            <a:avLst/>
          </a:prstGeom>
          <a:noFill/>
        </p:spPr>
        <p:txBody>
          <a:bodyPr wrap="square" rtlCol="0">
            <a:spAutoFit/>
          </a:bodyPr>
          <a:lstStyle/>
          <a:p>
            <a:r>
              <a:rPr lang="en-US" sz="2400" b="1" dirty="0">
                <a:solidFill>
                  <a:schemeClr val="accent2"/>
                </a:solidFill>
              </a:rPr>
              <a:t>Trending Tag Total per C.ID and Last Trending Date</a:t>
            </a:r>
            <a:endParaRPr lang="en-IN" sz="2400" b="1" dirty="0">
              <a:solidFill>
                <a:schemeClr val="accent2"/>
              </a:solidFill>
            </a:endParaRPr>
          </a:p>
        </p:txBody>
      </p:sp>
      <p:sp>
        <p:nvSpPr>
          <p:cNvPr id="6" name="TextBox 5">
            <a:extLst>
              <a:ext uri="{FF2B5EF4-FFF2-40B4-BE49-F238E27FC236}">
                <a16:creationId xmlns:a16="http://schemas.microsoft.com/office/drawing/2014/main" id="{C4AB1657-095F-48DB-A255-A82E84D94B27}"/>
              </a:ext>
            </a:extLst>
          </p:cNvPr>
          <p:cNvSpPr txBox="1"/>
          <p:nvPr/>
        </p:nvSpPr>
        <p:spPr>
          <a:xfrm>
            <a:off x="136723" y="1677789"/>
            <a:ext cx="2814221" cy="4801314"/>
          </a:xfrm>
          <a:prstGeom prst="rect">
            <a:avLst/>
          </a:prstGeom>
          <a:noFill/>
        </p:spPr>
        <p:txBody>
          <a:bodyPr wrap="square" rtlCol="0">
            <a:spAutoFit/>
          </a:bodyPr>
          <a:lstStyle/>
          <a:p>
            <a:r>
              <a:rPr lang="en-US" dirty="0"/>
              <a:t>This is a scatter plot that shows the Trending tag total per Category Id and last trending date.</a:t>
            </a:r>
          </a:p>
          <a:p>
            <a:endParaRPr lang="en-IN" dirty="0"/>
          </a:p>
          <a:p>
            <a:r>
              <a:rPr lang="en-IN" dirty="0"/>
              <a:t>The data points scattered over the cartesian plane show the Tags that are trending the most according to the last trending date, based on the Category Id, since that’s the unique id to distinguish the data points.</a:t>
            </a:r>
          </a:p>
          <a:p>
            <a:endParaRPr lang="en-IN" dirty="0"/>
          </a:p>
          <a:p>
            <a:endParaRPr lang="en-US" dirty="0"/>
          </a:p>
        </p:txBody>
      </p:sp>
    </p:spTree>
    <p:extLst>
      <p:ext uri="{BB962C8B-B14F-4D97-AF65-F5344CB8AC3E}">
        <p14:creationId xmlns:p14="http://schemas.microsoft.com/office/powerpoint/2010/main" val="62575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9CA4E-8E68-41B9-9128-7AB0101E5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94" y="1355521"/>
            <a:ext cx="7735380" cy="4915586"/>
          </a:xfrm>
          <a:prstGeom prst="rect">
            <a:avLst/>
          </a:prstGeom>
        </p:spPr>
      </p:pic>
      <p:sp>
        <p:nvSpPr>
          <p:cNvPr id="4" name="TextBox 3">
            <a:extLst>
              <a:ext uri="{FF2B5EF4-FFF2-40B4-BE49-F238E27FC236}">
                <a16:creationId xmlns:a16="http://schemas.microsoft.com/office/drawing/2014/main" id="{3841D14F-B638-4A5A-9AF0-C73C8A62E6D7}"/>
              </a:ext>
            </a:extLst>
          </p:cNvPr>
          <p:cNvSpPr txBox="1"/>
          <p:nvPr/>
        </p:nvSpPr>
        <p:spPr>
          <a:xfrm>
            <a:off x="1523999" y="490330"/>
            <a:ext cx="7735380" cy="461665"/>
          </a:xfrm>
          <a:prstGeom prst="rect">
            <a:avLst/>
          </a:prstGeom>
          <a:noFill/>
        </p:spPr>
        <p:txBody>
          <a:bodyPr wrap="square" rtlCol="0">
            <a:spAutoFit/>
          </a:bodyPr>
          <a:lstStyle/>
          <a:p>
            <a:pPr algn="ctr"/>
            <a:r>
              <a:rPr lang="en-US" sz="2400" b="1" dirty="0">
                <a:solidFill>
                  <a:schemeClr val="accent2"/>
                </a:solidFill>
              </a:rPr>
              <a:t>Publish Date wise Max Publish Hour</a:t>
            </a:r>
          </a:p>
        </p:txBody>
      </p:sp>
      <p:sp>
        <p:nvSpPr>
          <p:cNvPr id="5" name="TextBox 4">
            <a:extLst>
              <a:ext uri="{FF2B5EF4-FFF2-40B4-BE49-F238E27FC236}">
                <a16:creationId xmlns:a16="http://schemas.microsoft.com/office/drawing/2014/main" id="{39B2BCAC-468C-420E-834F-ADDE9B468FC2}"/>
              </a:ext>
            </a:extLst>
          </p:cNvPr>
          <p:cNvSpPr txBox="1"/>
          <p:nvPr/>
        </p:nvSpPr>
        <p:spPr>
          <a:xfrm>
            <a:off x="8333674" y="1859339"/>
            <a:ext cx="3551582" cy="3139321"/>
          </a:xfrm>
          <a:prstGeom prst="rect">
            <a:avLst/>
          </a:prstGeom>
          <a:noFill/>
        </p:spPr>
        <p:txBody>
          <a:bodyPr wrap="square" rtlCol="0">
            <a:spAutoFit/>
          </a:bodyPr>
          <a:lstStyle/>
          <a:p>
            <a:r>
              <a:rPr lang="en-US" dirty="0"/>
              <a:t>The line Chart shows the trend line for the Maximum of Publish hour varied according to the Publish Date.</a:t>
            </a:r>
          </a:p>
          <a:p>
            <a:endParaRPr lang="en-US" dirty="0"/>
          </a:p>
          <a:p>
            <a:r>
              <a:rPr lang="en-US" dirty="0"/>
              <a:t>For this chart we created a parameter, i.e., the Maximum of Publish hour and compared the data with the publish date to obtain this line graph.</a:t>
            </a:r>
          </a:p>
          <a:p>
            <a:endParaRPr lang="en-IN" dirty="0"/>
          </a:p>
        </p:txBody>
      </p:sp>
    </p:spTree>
    <p:extLst>
      <p:ext uri="{BB962C8B-B14F-4D97-AF65-F5344CB8AC3E}">
        <p14:creationId xmlns:p14="http://schemas.microsoft.com/office/powerpoint/2010/main" val="371595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41DDDA-4210-45CC-B3F9-95A11A318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3" y="1186375"/>
            <a:ext cx="8031581" cy="4830117"/>
          </a:xfrm>
          <a:prstGeom prst="rect">
            <a:avLst/>
          </a:prstGeom>
        </p:spPr>
      </p:pic>
      <p:sp>
        <p:nvSpPr>
          <p:cNvPr id="5" name="TextBox 4">
            <a:extLst>
              <a:ext uri="{FF2B5EF4-FFF2-40B4-BE49-F238E27FC236}">
                <a16:creationId xmlns:a16="http://schemas.microsoft.com/office/drawing/2014/main" id="{61AFD506-913F-4DD6-9182-F3C31D77C69F}"/>
              </a:ext>
            </a:extLst>
          </p:cNvPr>
          <p:cNvSpPr txBox="1"/>
          <p:nvPr/>
        </p:nvSpPr>
        <p:spPr>
          <a:xfrm>
            <a:off x="674703" y="301841"/>
            <a:ext cx="9641149" cy="461665"/>
          </a:xfrm>
          <a:prstGeom prst="rect">
            <a:avLst/>
          </a:prstGeom>
          <a:noFill/>
        </p:spPr>
        <p:txBody>
          <a:bodyPr wrap="square" rtlCol="0">
            <a:spAutoFit/>
          </a:bodyPr>
          <a:lstStyle/>
          <a:p>
            <a:pPr algn="ctr"/>
            <a:r>
              <a:rPr lang="en-US" sz="2400" b="1" dirty="0">
                <a:solidFill>
                  <a:schemeClr val="accent2"/>
                </a:solidFill>
              </a:rPr>
              <a:t>Number of Subscriber per Publish Date(Year)</a:t>
            </a:r>
            <a:endParaRPr lang="en-IN" sz="2400" b="1" dirty="0">
              <a:solidFill>
                <a:schemeClr val="accent2"/>
              </a:solidFill>
            </a:endParaRPr>
          </a:p>
        </p:txBody>
      </p:sp>
      <p:sp>
        <p:nvSpPr>
          <p:cNvPr id="6" name="TextBox 5">
            <a:extLst>
              <a:ext uri="{FF2B5EF4-FFF2-40B4-BE49-F238E27FC236}">
                <a16:creationId xmlns:a16="http://schemas.microsoft.com/office/drawing/2014/main" id="{300B9D8D-8F93-473A-B8AC-8B5DF39EA454}"/>
              </a:ext>
            </a:extLst>
          </p:cNvPr>
          <p:cNvSpPr txBox="1"/>
          <p:nvPr/>
        </p:nvSpPr>
        <p:spPr>
          <a:xfrm>
            <a:off x="310718" y="1944210"/>
            <a:ext cx="3409026" cy="3693319"/>
          </a:xfrm>
          <a:prstGeom prst="rect">
            <a:avLst/>
          </a:prstGeom>
          <a:noFill/>
        </p:spPr>
        <p:txBody>
          <a:bodyPr wrap="square" rtlCol="0">
            <a:spAutoFit/>
          </a:bodyPr>
          <a:lstStyle/>
          <a:p>
            <a:r>
              <a:rPr lang="en-US" dirty="0"/>
              <a:t>This Area Chart shows the number of subscribers per publish date (Year).</a:t>
            </a:r>
          </a:p>
          <a:p>
            <a:endParaRPr lang="en-US" dirty="0"/>
          </a:p>
          <a:p>
            <a:r>
              <a:rPr lang="en-US" dirty="0"/>
              <a:t>Here, we can see that the count of YouTube subscribers have increased from 2016 to 2018, and reached a maximum in the year 2018.</a:t>
            </a:r>
          </a:p>
          <a:p>
            <a:endParaRPr lang="en-US" dirty="0"/>
          </a:p>
          <a:p>
            <a:r>
              <a:rPr lang="en-US" dirty="0"/>
              <a:t>The subscriber count was the lowest during 2006 to 2015.</a:t>
            </a:r>
          </a:p>
          <a:p>
            <a:endParaRPr lang="en-IN" dirty="0"/>
          </a:p>
        </p:txBody>
      </p:sp>
    </p:spTree>
    <p:extLst>
      <p:ext uri="{BB962C8B-B14F-4D97-AF65-F5344CB8AC3E}">
        <p14:creationId xmlns:p14="http://schemas.microsoft.com/office/powerpoint/2010/main" val="382086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DB2C2B-16D9-492E-8D10-89E0FD998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91" y="1828670"/>
            <a:ext cx="6516009" cy="4239217"/>
          </a:xfrm>
          <a:prstGeom prst="rect">
            <a:avLst/>
          </a:prstGeom>
        </p:spPr>
      </p:pic>
      <p:sp>
        <p:nvSpPr>
          <p:cNvPr id="7" name="TextBox 6">
            <a:extLst>
              <a:ext uri="{FF2B5EF4-FFF2-40B4-BE49-F238E27FC236}">
                <a16:creationId xmlns:a16="http://schemas.microsoft.com/office/drawing/2014/main" id="{683A715B-8BB1-44AE-86AD-0173701AB3D4}"/>
              </a:ext>
            </a:extLst>
          </p:cNvPr>
          <p:cNvSpPr txBox="1"/>
          <p:nvPr/>
        </p:nvSpPr>
        <p:spPr>
          <a:xfrm>
            <a:off x="3592495" y="411903"/>
            <a:ext cx="3799643" cy="461665"/>
          </a:xfrm>
          <a:prstGeom prst="rect">
            <a:avLst/>
          </a:prstGeom>
          <a:noFill/>
        </p:spPr>
        <p:txBody>
          <a:bodyPr wrap="square" rtlCol="0">
            <a:spAutoFit/>
          </a:bodyPr>
          <a:lstStyle/>
          <a:p>
            <a:r>
              <a:rPr lang="en-US" sz="2400" b="1" dirty="0">
                <a:solidFill>
                  <a:schemeClr val="accent2"/>
                </a:solidFill>
              </a:rPr>
              <a:t>Number of Subscribers </a:t>
            </a:r>
            <a:endParaRPr lang="en-IN" sz="2400" b="1" dirty="0">
              <a:solidFill>
                <a:schemeClr val="accent2"/>
              </a:solidFill>
            </a:endParaRPr>
          </a:p>
        </p:txBody>
      </p:sp>
      <p:sp>
        <p:nvSpPr>
          <p:cNvPr id="8" name="TextBox 7">
            <a:extLst>
              <a:ext uri="{FF2B5EF4-FFF2-40B4-BE49-F238E27FC236}">
                <a16:creationId xmlns:a16="http://schemas.microsoft.com/office/drawing/2014/main" id="{CC437161-0897-4F3B-A71C-FA5488FE7746}"/>
              </a:ext>
            </a:extLst>
          </p:cNvPr>
          <p:cNvSpPr txBox="1"/>
          <p:nvPr/>
        </p:nvSpPr>
        <p:spPr>
          <a:xfrm>
            <a:off x="6850500" y="2778776"/>
            <a:ext cx="4690471" cy="2031325"/>
          </a:xfrm>
          <a:prstGeom prst="rect">
            <a:avLst/>
          </a:prstGeom>
          <a:noFill/>
        </p:spPr>
        <p:txBody>
          <a:bodyPr wrap="square" rtlCol="0">
            <a:spAutoFit/>
          </a:bodyPr>
          <a:lstStyle/>
          <a:p>
            <a:r>
              <a:rPr lang="en-US" dirty="0"/>
              <a:t>The heatmap here shows the </a:t>
            </a:r>
            <a:r>
              <a:rPr lang="en-US" dirty="0" err="1"/>
              <a:t>Youtube</a:t>
            </a:r>
            <a:r>
              <a:rPr lang="en-US" dirty="0"/>
              <a:t> subscriber Count over the Years 2006 to 2018.</a:t>
            </a:r>
          </a:p>
          <a:p>
            <a:endParaRPr lang="en-US" dirty="0"/>
          </a:p>
          <a:p>
            <a:r>
              <a:rPr lang="en-US" dirty="0"/>
              <a:t>The years 2017 and 2018 have the highest subscriber count and 2006 has the lowest.</a:t>
            </a:r>
          </a:p>
          <a:p>
            <a:endParaRPr lang="en-IN" dirty="0"/>
          </a:p>
        </p:txBody>
      </p:sp>
    </p:spTree>
    <p:extLst>
      <p:ext uri="{BB962C8B-B14F-4D97-AF65-F5344CB8AC3E}">
        <p14:creationId xmlns:p14="http://schemas.microsoft.com/office/powerpoint/2010/main" val="37404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B67817-28E1-4D70-B5F0-1DADCEF6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910" y="1614698"/>
            <a:ext cx="7742142" cy="4706214"/>
          </a:xfrm>
          <a:prstGeom prst="rect">
            <a:avLst/>
          </a:prstGeom>
        </p:spPr>
      </p:pic>
      <p:sp>
        <p:nvSpPr>
          <p:cNvPr id="5" name="TextBox 4">
            <a:extLst>
              <a:ext uri="{FF2B5EF4-FFF2-40B4-BE49-F238E27FC236}">
                <a16:creationId xmlns:a16="http://schemas.microsoft.com/office/drawing/2014/main" id="{88C44BAD-6A99-42B0-98DE-0FC8DAC6C2E9}"/>
              </a:ext>
            </a:extLst>
          </p:cNvPr>
          <p:cNvSpPr txBox="1"/>
          <p:nvPr/>
        </p:nvSpPr>
        <p:spPr>
          <a:xfrm>
            <a:off x="3266983" y="677195"/>
            <a:ext cx="4536490" cy="461665"/>
          </a:xfrm>
          <a:prstGeom prst="rect">
            <a:avLst/>
          </a:prstGeom>
          <a:noFill/>
        </p:spPr>
        <p:txBody>
          <a:bodyPr wrap="square" rtlCol="0">
            <a:spAutoFit/>
          </a:bodyPr>
          <a:lstStyle/>
          <a:p>
            <a:r>
              <a:rPr lang="en-US" sz="2400" b="1" dirty="0">
                <a:solidFill>
                  <a:schemeClr val="accent2"/>
                </a:solidFill>
              </a:rPr>
              <a:t>Category ID wise Tag Count</a:t>
            </a:r>
            <a:endParaRPr lang="en-IN" sz="2400" b="1" dirty="0">
              <a:solidFill>
                <a:schemeClr val="accent2"/>
              </a:solidFill>
            </a:endParaRPr>
          </a:p>
        </p:txBody>
      </p:sp>
      <p:sp>
        <p:nvSpPr>
          <p:cNvPr id="6" name="TextBox 5">
            <a:extLst>
              <a:ext uri="{FF2B5EF4-FFF2-40B4-BE49-F238E27FC236}">
                <a16:creationId xmlns:a16="http://schemas.microsoft.com/office/drawing/2014/main" id="{BB47C95D-943B-42C8-9912-FC1D0D2AF2C4}"/>
              </a:ext>
            </a:extLst>
          </p:cNvPr>
          <p:cNvSpPr txBox="1"/>
          <p:nvPr/>
        </p:nvSpPr>
        <p:spPr>
          <a:xfrm>
            <a:off x="372862" y="2388093"/>
            <a:ext cx="3480048" cy="3139321"/>
          </a:xfrm>
          <a:prstGeom prst="rect">
            <a:avLst/>
          </a:prstGeom>
          <a:noFill/>
        </p:spPr>
        <p:txBody>
          <a:bodyPr wrap="square" rtlCol="0">
            <a:spAutoFit/>
          </a:bodyPr>
          <a:lstStyle/>
          <a:p>
            <a:r>
              <a:rPr lang="en-US" dirty="0"/>
              <a:t>This Pie-chart shows the Trending tag count according to the category ID, as that’s the unique id to distinguish the data.</a:t>
            </a:r>
          </a:p>
          <a:p>
            <a:endParaRPr lang="en-US" dirty="0"/>
          </a:p>
          <a:p>
            <a:r>
              <a:rPr lang="en-US" dirty="0"/>
              <a:t>Similarly, like the previous charts here also we can see that the category Id 24 has the highest Tag count.</a:t>
            </a:r>
          </a:p>
          <a:p>
            <a:endParaRPr lang="en-IN" dirty="0"/>
          </a:p>
        </p:txBody>
      </p:sp>
    </p:spTree>
    <p:extLst>
      <p:ext uri="{BB962C8B-B14F-4D97-AF65-F5344CB8AC3E}">
        <p14:creationId xmlns:p14="http://schemas.microsoft.com/office/powerpoint/2010/main" val="3062517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816</TotalTime>
  <Words>662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Rockwell</vt:lpstr>
      <vt:lpstr>Rockwell Condensed</vt:lpstr>
      <vt:lpstr>Wingdings</vt:lpstr>
      <vt:lpstr>Wood Type</vt:lpstr>
      <vt:lpstr>YouTube Trending Video Statistics using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Personal</dc:creator>
  <cp:lastModifiedBy>Personal</cp:lastModifiedBy>
  <cp:revision>22</cp:revision>
  <dcterms:created xsi:type="dcterms:W3CDTF">2022-04-27T22:45:27Z</dcterms:created>
  <dcterms:modified xsi:type="dcterms:W3CDTF">2022-04-28T17:26:21Z</dcterms:modified>
</cp:coreProperties>
</file>