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</p:sldMasterIdLst>
  <p:notesMasterIdLst>
    <p:notesMasterId r:id="rId21"/>
  </p:notesMasterIdLst>
  <p:handoutMasterIdLst>
    <p:handoutMasterId r:id="rId22"/>
  </p:handoutMasterIdLst>
  <p:sldIdLst>
    <p:sldId id="1486" r:id="rId5"/>
    <p:sldId id="1502" r:id="rId6"/>
    <p:sldId id="1518" r:id="rId7"/>
    <p:sldId id="1504" r:id="rId8"/>
    <p:sldId id="1520" r:id="rId9"/>
    <p:sldId id="1519" r:id="rId10"/>
    <p:sldId id="1521" r:id="rId11"/>
    <p:sldId id="1523" r:id="rId12"/>
    <p:sldId id="1522" r:id="rId13"/>
    <p:sldId id="1526" r:id="rId14"/>
    <p:sldId id="1529" r:id="rId15"/>
    <p:sldId id="1530" r:id="rId16"/>
    <p:sldId id="1511" r:id="rId17"/>
    <p:sldId id="1527" r:id="rId18"/>
    <p:sldId id="1532" r:id="rId19"/>
    <p:sldId id="1516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nalytics &amp; Data Science Conference Template" id="{E1C8FB21-FF75-44A0-8090-B2FB240B014B}">
          <p14:sldIdLst>
            <p14:sldId id="1486"/>
            <p14:sldId id="1502"/>
            <p14:sldId id="1518"/>
            <p14:sldId id="1504"/>
            <p14:sldId id="1520"/>
            <p14:sldId id="1519"/>
            <p14:sldId id="1521"/>
            <p14:sldId id="1523"/>
            <p14:sldId id="1522"/>
            <p14:sldId id="1526"/>
            <p14:sldId id="1529"/>
            <p14:sldId id="1530"/>
            <p14:sldId id="1511"/>
            <p14:sldId id="1527"/>
            <p14:sldId id="1532"/>
            <p14:sldId id="1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8337" autoAdjust="0"/>
  </p:normalViewPr>
  <p:slideViewPr>
    <p:cSldViewPr>
      <p:cViewPr varScale="1">
        <p:scale>
          <a:sx n="116" d="100"/>
          <a:sy n="116" d="100"/>
        </p:scale>
        <p:origin x="8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Atherton" userId="38682eda-0348-479f-a96e-7a1094f695ad" providerId="ADAL" clId="{5E770A56-85B6-45E3-A406-95AD9CA0A545}"/>
    <pc:docChg chg="modSld">
      <pc:chgData name="Mark Atherton" userId="38682eda-0348-479f-a96e-7a1094f695ad" providerId="ADAL" clId="{5E770A56-85B6-45E3-A406-95AD9CA0A545}" dt="2017-04-12T05:44:17.975" v="54" actId="20577"/>
      <pc:docMkLst>
        <pc:docMk/>
      </pc:docMkLst>
      <pc:sldChg chg="modSp">
        <pc:chgData name="Mark Atherton" userId="38682eda-0348-479f-a96e-7a1094f695ad" providerId="ADAL" clId="{5E770A56-85B6-45E3-A406-95AD9CA0A545}" dt="2017-04-12T05:44:17.975" v="54" actId="20577"/>
        <pc:sldMkLst>
          <pc:docMk/>
          <pc:sldMk cId="3788647698" sldId="1502"/>
        </pc:sldMkLst>
        <pc:spChg chg="mod">
          <ac:chgData name="Mark Atherton" userId="38682eda-0348-479f-a96e-7a1094f695ad" providerId="ADAL" clId="{5E770A56-85B6-45E3-A406-95AD9CA0A545}" dt="2017-04-12T05:44:09.833" v="41" actId="20577"/>
          <ac:spMkLst>
            <pc:docMk/>
            <pc:sldMk cId="3788647698" sldId="1502"/>
            <ac:spMk id="4" creationId="{00000000-0000-0000-0000-000000000000}"/>
          </ac:spMkLst>
        </pc:spChg>
        <pc:spChg chg="mod">
          <ac:chgData name="Mark Atherton" userId="38682eda-0348-479f-a96e-7a1094f695ad" providerId="ADAL" clId="{5E770A56-85B6-45E3-A406-95AD9CA0A545}" dt="2017-04-12T05:44:17.975" v="54" actId="20577"/>
          <ac:spMkLst>
            <pc:docMk/>
            <pc:sldMk cId="3788647698" sldId="1502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Machine Learning, Analytics,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4/13/2017 10:55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4/13/2017 10:55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1C3D530-3419-45A5-AB8A-2242E8FDFF4E}" type="datetime8">
              <a:rPr lang="en-US" smtClean="0"/>
              <a:t>4/13/2017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4/13/2017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6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Machine Learning, Analytics, &amp; Data Science Conference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4/13/2017 10:55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4/13/2017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4/13/2017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69170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4/13/2017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4/13/2017 11:14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0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4/13/2017 11:15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4/13/2017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4/13/2017 3:23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9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4/13/2017 11:18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294215" y="2136421"/>
            <a:ext cx="11887200" cy="1625060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Learning,</a:t>
            </a:r>
            <a:r>
              <a:rPr lang="en-US" sz="48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Analytics,</a:t>
            </a:r>
            <a:br>
              <a:rPr lang="en-US" sz="48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48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&amp; </a:t>
            </a:r>
            <a:r>
              <a:rPr lang="en-US" sz="48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Science Conference</a:t>
            </a:r>
            <a:endParaRPr lang="en-US" sz="6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294215" y="3714215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June 8–9</a:t>
            </a:r>
            <a:r>
              <a:rPr lang="en-US" sz="32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| MSCC, Redmond, WA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7588681" y="0"/>
            <a:ext cx="4847793" cy="69945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7588681" y="0"/>
            <a:ext cx="2744311" cy="6994525"/>
          </a:xfrm>
          <a:prstGeom prst="rect">
            <a:avLst/>
          </a:prstGeom>
          <a:gradFill flip="none" rotWithShape="1">
            <a:gsLst>
              <a:gs pos="0">
                <a:srgbClr val="E6E6E6">
                  <a:alpha val="5000"/>
                </a:srgbClr>
              </a:gs>
              <a:gs pos="100000">
                <a:srgbClr val="E6E6E6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4042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7588681" y="0"/>
            <a:ext cx="4847793" cy="69945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7588681" y="0"/>
            <a:ext cx="2744311" cy="6994525"/>
          </a:xfrm>
          <a:prstGeom prst="rect">
            <a:avLst/>
          </a:prstGeom>
          <a:gradFill flip="none" rotWithShape="1">
            <a:gsLst>
              <a:gs pos="0">
                <a:srgbClr val="E6E6E6">
                  <a:alpha val="5000"/>
                </a:srgbClr>
              </a:gs>
              <a:gs pos="100000">
                <a:srgbClr val="E6E6E6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MachineLearning-DataScience/blob/master/Misc/StrataSanJose2017/Code/MRS/3-Deploy-Score-mrsdeploy.r" TargetMode="External"/><Relationship Id="rId2" Type="http://schemas.openxmlformats.org/officeDocument/2006/relationships/hyperlink" Target="https://github.com/Azure/Azure-MachineLearning-DataScience/blob/master/Misc/StrataSanJose2017/Code/MRS/2-Train-Test-Subset.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0D95-3952-4CFE-AEB9-CE1A0C9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links and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B039-E8CB-4586-B4FE-D28251696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1449628"/>
          </a:xfrm>
        </p:spPr>
        <p:txBody>
          <a:bodyPr/>
          <a:lstStyle/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Use Airline Delay data set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Strata material on </a:t>
            </a:r>
            <a:r>
              <a:rPr lang="en-US" sz="1800" dirty="0" err="1"/>
              <a:t>mrsdeploy</a:t>
            </a:r>
            <a:r>
              <a:rPr lang="en-US" sz="1800" dirty="0"/>
              <a:t>:</a:t>
            </a:r>
          </a:p>
          <a:p>
            <a:pPr marL="800100" lvl="2" indent="-342900">
              <a:buFont typeface="+mj-lt"/>
              <a:buAutoNum type="alphaLcParenR"/>
            </a:pPr>
            <a:r>
              <a:rPr lang="en-US" sz="1400" dirty="0">
                <a:hlinkClick r:id="rId2"/>
              </a:rPr>
              <a:t>Train and save the model</a:t>
            </a:r>
            <a:endParaRPr lang="en-US" sz="1400" dirty="0"/>
          </a:p>
          <a:p>
            <a:pPr marL="800100" lvl="2" indent="-342900">
              <a:buFont typeface="+mj-lt"/>
              <a:buAutoNum type="alphaLcParenR"/>
            </a:pPr>
            <a:r>
              <a:rPr lang="en-US" sz="1400" dirty="0">
                <a:hlinkClick r:id="rId3"/>
              </a:rPr>
              <a:t>Deploy the model and use it for scoring</a:t>
            </a:r>
            <a:endParaRPr lang="en-US" sz="1400" dirty="0"/>
          </a:p>
          <a:p>
            <a:pPr marL="800100" lvl="2" indent="-342900">
              <a:buFont typeface="+mj-lt"/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5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7314044" cy="2733056"/>
          </a:xfrm>
        </p:spPr>
        <p:txBody>
          <a:bodyPr/>
          <a:lstStyle/>
          <a:p>
            <a:r>
              <a:rPr lang="en-US" dirty="0"/>
              <a:t>Hands-on</a:t>
            </a:r>
            <a:br>
              <a:rPr lang="en-US" dirty="0"/>
            </a:br>
            <a:r>
              <a:rPr lang="en-US" sz="4000" dirty="0"/>
              <a:t>Operationalization on Spark HDInsight cluster</a:t>
            </a:r>
            <a:br>
              <a:rPr lang="en-US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Yuzhou Song</a:t>
            </a:r>
          </a:p>
        </p:txBody>
      </p:sp>
    </p:spTree>
    <p:extLst>
      <p:ext uri="{BB962C8B-B14F-4D97-AF65-F5344CB8AC3E}">
        <p14:creationId xmlns:p14="http://schemas.microsoft.com/office/powerpoint/2010/main" val="10113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0D95-3952-4CFE-AEB9-CE1A0C9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links and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B039-E8CB-4586-B4FE-D28251696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33965"/>
          </a:xfrm>
        </p:spPr>
        <p:txBody>
          <a:bodyPr/>
          <a:lstStyle/>
          <a:p>
            <a:pPr marL="571500" lvl="1" indent="-342900">
              <a:buFont typeface="+mj-lt"/>
              <a:buAutoNum type="alphaL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56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7315200" cy="16250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b="1" dirty="0"/>
              <a:t>Building swagger-based API client libraries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4876166"/>
            <a:ext cx="7314043" cy="738664"/>
          </a:xfrm>
        </p:spPr>
        <p:txBody>
          <a:bodyPr/>
          <a:lstStyle/>
          <a:p>
            <a:r>
              <a:rPr lang="en-US" i="1" dirty="0"/>
              <a:t>Siddharth 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0D95-3952-4CFE-AEB9-CE1A0C9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links and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B039-E8CB-4586-B4FE-D28251696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33965"/>
          </a:xfrm>
        </p:spPr>
        <p:txBody>
          <a:bodyPr/>
          <a:lstStyle/>
          <a:p>
            <a:pPr marL="571500" lvl="1" indent="-342900">
              <a:buFont typeface="+mj-lt"/>
              <a:buAutoNum type="alphaL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2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7315200" cy="1181862"/>
          </a:xfrm>
        </p:spPr>
        <p:txBody>
          <a:bodyPr/>
          <a:lstStyle/>
          <a:p>
            <a:r>
              <a:rPr lang="en-US" dirty="0"/>
              <a:t>Q &amp; 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506135" cy="2285984"/>
          </a:xfrm>
        </p:spPr>
        <p:txBody>
          <a:bodyPr/>
          <a:lstStyle/>
          <a:p>
            <a:pPr algn="ctr"/>
            <a:r>
              <a:rPr lang="en-US" dirty="0"/>
              <a:t>Operationalization using Microsoft R Server on single node machines and Spark clusters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5133" y="4792662"/>
            <a:ext cx="10439336" cy="1828007"/>
          </a:xfrm>
        </p:spPr>
        <p:txBody>
          <a:bodyPr/>
          <a:lstStyle/>
          <a:p>
            <a:r>
              <a:rPr lang="en-US" sz="2000" i="1" dirty="0"/>
              <a:t>Vanja Paunić, Data Scientist</a:t>
            </a:r>
          </a:p>
          <a:p>
            <a:r>
              <a:rPr lang="en-US" sz="2000" i="1" dirty="0"/>
              <a:t>Debraj GuhaThakurta, Senior Data Scientist</a:t>
            </a:r>
          </a:p>
          <a:p>
            <a:r>
              <a:rPr lang="en-US" sz="2000" i="1" dirty="0"/>
              <a:t>Yuzhou Song, Data Scientist</a:t>
            </a:r>
          </a:p>
          <a:p>
            <a:r>
              <a:rPr lang="en-US" sz="2000" i="1" dirty="0"/>
              <a:t>Siddharth Choudhary, Software Engineer</a:t>
            </a:r>
          </a:p>
          <a:p>
            <a:r>
              <a:rPr lang="en-US" sz="2000" i="1" dirty="0"/>
              <a:t>Syed Fahad Allam Shah, Data Scientist</a:t>
            </a:r>
          </a:p>
          <a:p>
            <a:r>
              <a:rPr lang="en-US" sz="2000" i="1" dirty="0"/>
              <a:t>John-Mark Agosta, Principal Data Scientist Manager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3058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Tutorial participants will learn: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 to set up and access the operationalization service on a Microsoft R Server.</a:t>
            </a:r>
          </a:p>
          <a:p>
            <a:pPr marL="2286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How to create and test R functions and models for operationalization. Examples will use multiple ML libraries, such as, CRAN, </a:t>
            </a:r>
            <a:r>
              <a:rPr lang="en-US" sz="2400" dirty="0" err="1"/>
              <a:t>RevoScaleR</a:t>
            </a:r>
            <a:r>
              <a:rPr lang="en-US" sz="2400" dirty="0"/>
              <a:t>, and Spark </a:t>
            </a:r>
            <a:r>
              <a:rPr lang="en-US" sz="2400" dirty="0" err="1"/>
              <a:t>MLlib</a:t>
            </a:r>
            <a:r>
              <a:rPr lang="en-US" sz="2400" dirty="0"/>
              <a:t> (</a:t>
            </a:r>
            <a:r>
              <a:rPr lang="en-US" sz="2400" dirty="0" err="1"/>
              <a:t>SparkR</a:t>
            </a:r>
            <a:r>
              <a:rPr lang="en-US" sz="2400" dirty="0"/>
              <a:t> / </a:t>
            </a:r>
            <a:r>
              <a:rPr lang="en-US" sz="2400" dirty="0" err="1"/>
              <a:t>sparklyr</a:t>
            </a:r>
            <a:r>
              <a:rPr lang="en-US" sz="2400" dirty="0"/>
              <a:t>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 to operationalize R functions and models as web-services on Azure VMs and Spark clusters.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 to consume web-services from client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5743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+mn-lt"/>
              </a:rPr>
              <a:t>Introduction [15 minutes]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Overview of deployment options for R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MRS deployment service and functions in </a:t>
            </a:r>
            <a:r>
              <a:rPr lang="en-US" sz="1800" dirty="0" err="1"/>
              <a:t>mrsdeploy</a:t>
            </a:r>
            <a:r>
              <a:rPr lang="en-US" sz="1800" dirty="0"/>
              <a:t> package</a:t>
            </a:r>
          </a:p>
          <a:p>
            <a:pPr lvl="1"/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n-lt"/>
              </a:rPr>
              <a:t>Hands-on exercises [1 hour, 15 minutes]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Setup and configuration of the MRS operationalization services on Linux VM [15 minutes]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Short </a:t>
            </a:r>
            <a:r>
              <a:rPr lang="en-US" sz="1800" dirty="0" err="1"/>
              <a:t>mrsdeploy</a:t>
            </a:r>
            <a:r>
              <a:rPr lang="en-US" sz="1800" dirty="0"/>
              <a:t> demo [15 minutes]</a:t>
            </a:r>
          </a:p>
          <a:p>
            <a:pPr marL="857250" lvl="2" indent="-400050">
              <a:buFont typeface="+mj-lt"/>
              <a:buAutoNum type="romanLcPeriod"/>
            </a:pPr>
            <a:r>
              <a:rPr lang="en-US" sz="1400" dirty="0"/>
              <a:t>Remote REPL  &amp; object movement </a:t>
            </a:r>
          </a:p>
          <a:p>
            <a:pPr marL="857250" lvl="2" indent="-400050">
              <a:buFont typeface="+mj-lt"/>
              <a:buAutoNum type="romanLcPeriod"/>
            </a:pPr>
            <a:r>
              <a:rPr lang="en-US" sz="1400" dirty="0"/>
              <a:t>Batch remote script execution</a:t>
            </a:r>
          </a:p>
          <a:p>
            <a:pPr marL="857250" lvl="2" indent="-400050">
              <a:buFont typeface="+mj-lt"/>
              <a:buAutoNum type="romanLcPeriod"/>
            </a:pPr>
            <a:r>
              <a:rPr lang="en-US" sz="1400" dirty="0"/>
              <a:t>Web services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Creating, testing, deploying and consuming services in production [45 minutes]</a:t>
            </a:r>
          </a:p>
          <a:p>
            <a:pPr marL="857250" lvl="2" indent="-400050">
              <a:buFont typeface="+mj-lt"/>
              <a:buAutoNum type="romanLcPeriod"/>
            </a:pPr>
            <a:r>
              <a:rPr lang="en-US" sz="1400" dirty="0"/>
              <a:t>Operationalization on Azure VMs</a:t>
            </a:r>
          </a:p>
          <a:p>
            <a:pPr marL="857250" lvl="2" indent="-400050">
              <a:buFont typeface="+mj-lt"/>
              <a:buAutoNum type="romanLcPeriod"/>
            </a:pPr>
            <a:r>
              <a:rPr lang="en-US" sz="1400" dirty="0"/>
              <a:t>Operationalization on Spark HDInsight clusters</a:t>
            </a:r>
          </a:p>
          <a:p>
            <a:pPr lvl="2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+mn-lt"/>
              </a:rPr>
              <a:t>Demo [15 minutes]: Building swagger-based API client libraries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Postman – browser swagger testing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 err="1"/>
              <a:t>AutoRest</a:t>
            </a:r>
            <a:r>
              <a:rPr lang="en-US" sz="1800" dirty="0"/>
              <a:t> – auto client code generation from swagger file</a:t>
            </a:r>
          </a:p>
          <a:p>
            <a:pPr lvl="1"/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Q &amp; A [15 mins]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37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0D95-3952-4CFE-AEB9-CE1A0C9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B039-E8CB-4586-B4FE-D28251696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738664"/>
          </a:xfrm>
        </p:spPr>
        <p:txBody>
          <a:bodyPr/>
          <a:lstStyle/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Overview of deployment options for R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US" sz="1800" dirty="0"/>
              <a:t>MRS deployment service and functions in </a:t>
            </a:r>
            <a:r>
              <a:rPr lang="en-US" sz="1800" dirty="0" err="1"/>
              <a:t>mrsdeploy</a:t>
            </a:r>
            <a:r>
              <a:rPr lang="en-US" sz="1800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26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0286999" cy="1735860"/>
          </a:xfrm>
        </p:spPr>
        <p:txBody>
          <a:bodyPr/>
          <a:lstStyle/>
          <a:p>
            <a:r>
              <a:rPr lang="en-US" dirty="0"/>
              <a:t>Hands-on</a:t>
            </a:r>
            <a:br>
              <a:rPr lang="en-US" dirty="0"/>
            </a:br>
            <a:r>
              <a:rPr lang="en-US" sz="4000" dirty="0"/>
              <a:t>Setup and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John-Mark Agosta</a:t>
            </a:r>
          </a:p>
        </p:txBody>
      </p:sp>
    </p:spTree>
    <p:extLst>
      <p:ext uri="{BB962C8B-B14F-4D97-AF65-F5344CB8AC3E}">
        <p14:creationId xmlns:p14="http://schemas.microsoft.com/office/powerpoint/2010/main" val="2220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0D95-3952-4CFE-AEB9-CE1A0C9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links and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B039-E8CB-4586-B4FE-D28251696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33965"/>
          </a:xfrm>
        </p:spPr>
        <p:txBody>
          <a:bodyPr/>
          <a:lstStyle/>
          <a:p>
            <a:pPr marL="571500" lvl="1" indent="-342900">
              <a:buFont typeface="+mj-lt"/>
              <a:buAutoNum type="alphaL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21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7314044" cy="2179058"/>
          </a:xfrm>
        </p:spPr>
        <p:txBody>
          <a:bodyPr/>
          <a:lstStyle/>
          <a:p>
            <a:r>
              <a:rPr lang="en-US" dirty="0"/>
              <a:t>Hands-on</a:t>
            </a:r>
            <a:br>
              <a:rPr lang="en-US" dirty="0"/>
            </a:br>
            <a:r>
              <a:rPr lang="en-US" sz="4000" dirty="0"/>
              <a:t>Operationalization on Azure VMs</a:t>
            </a:r>
            <a:br>
              <a:rPr lang="en-US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4876166"/>
            <a:ext cx="7314043" cy="738664"/>
          </a:xfrm>
        </p:spPr>
        <p:txBody>
          <a:bodyPr/>
          <a:lstStyle/>
          <a:p>
            <a:r>
              <a:rPr lang="en-US" i="1" dirty="0"/>
              <a:t>Vanja Paunić &amp; Debraj GuhaThakurta</a:t>
            </a:r>
          </a:p>
        </p:txBody>
      </p:sp>
    </p:spTree>
    <p:extLst>
      <p:ext uri="{BB962C8B-B14F-4D97-AF65-F5344CB8AC3E}">
        <p14:creationId xmlns:p14="http://schemas.microsoft.com/office/powerpoint/2010/main" val="11789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6_Machine_Learning_Analytics_&amp;_Data_Science_Conference_Template">
  <a:themeElements>
    <a:clrScheme name="MLA&amp;DS">
      <a:dk1>
        <a:srgbClr val="505050"/>
      </a:dk1>
      <a:lt1>
        <a:srgbClr val="FFFFFF"/>
      </a:lt1>
      <a:dk2>
        <a:srgbClr val="A80000"/>
      </a:dk2>
      <a:lt2>
        <a:srgbClr val="E6E6E6"/>
      </a:lt2>
      <a:accent1>
        <a:srgbClr val="A80000"/>
      </a:accent1>
      <a:accent2>
        <a:srgbClr val="080808"/>
      </a:accent2>
      <a:accent3>
        <a:srgbClr val="505050"/>
      </a:accent3>
      <a:accent4>
        <a:srgbClr val="002050"/>
      </a:accent4>
      <a:accent5>
        <a:srgbClr val="D83B01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nalytics_Data_Science_Conference_16x9_Template.potx" id="{982C0B29-4B9F-46A8-961E-8D2BEF021A82}" vid="{FCEF6D11-AE01-4200-BFAA-5B36F2CE1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282A732A10A40B5E6861B9720A85B" ma:contentTypeVersion="8" ma:contentTypeDescription="Create a new document." ma:contentTypeScope="" ma:versionID="a6bda3e6880c1f5521c9c1f35d7f927a">
  <xsd:schema xmlns:xsd="http://www.w3.org/2001/XMLSchema" xmlns:xs="http://www.w3.org/2001/XMLSchema" xmlns:p="http://schemas.microsoft.com/office/2006/metadata/properties" xmlns:ns1="http://schemas.microsoft.com/sharepoint/v3" xmlns:ns2="caeb30a9-2c8b-4a3c-a0a0-e0c0af147dd7" xmlns:ns3="77f81409-d3f9-42c7-88a3-a887086b554f" targetNamespace="http://schemas.microsoft.com/office/2006/metadata/properties" ma:root="true" ma:fieldsID="442fb6a65ac83a2c6eff1f8504b136ee" ns1:_="" ns2:_="" ns3:_="">
    <xsd:import namespace="http://schemas.microsoft.com/sharepoint/v3"/>
    <xsd:import namespace="caeb30a9-2c8b-4a3c-a0a0-e0c0af147dd7"/>
    <xsd:import namespace="77f81409-d3f9-42c7-88a3-a887086b554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30a9-2c8b-4a3c-a0a0-e0c0af147d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1409-d3f9-42c7-88a3-a887086b5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77f81409-d3f9-42c7-88a3-a887086b554f"/>
    <ds:schemaRef ds:uri="caeb30a9-2c8b-4a3c-a0a0-e0c0af147dd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BE2781-6B55-4F2D-B074-10BC377AE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eb30a9-2c8b-4a3c-a0a0-e0c0af147dd7"/>
    <ds:schemaRef ds:uri="77f81409-d3f9-42c7-88a3-a887086b5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Machine_Learning_Analytics_Data_Science_Conference_16x9_Template</Template>
  <TotalTime>283</TotalTime>
  <Words>691</Words>
  <Application>Microsoft Office PowerPoint</Application>
  <PresentationFormat>Custom</PresentationFormat>
  <Paragraphs>110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Semilight</vt:lpstr>
      <vt:lpstr>Wingdings</vt:lpstr>
      <vt:lpstr>5-50126_Machine_Learning_Analytics_&amp;_Data_Science_Conference_Template</vt:lpstr>
      <vt:lpstr>PowerPoint Presentation</vt:lpstr>
      <vt:lpstr>Operationalization using Microsoft R Server on single node machines and Spark clusters</vt:lpstr>
      <vt:lpstr>Session Goals </vt:lpstr>
      <vt:lpstr>Agenda</vt:lpstr>
      <vt:lpstr>Introduction</vt:lpstr>
      <vt:lpstr>PowerPoint Presentation</vt:lpstr>
      <vt:lpstr>Hands-on Setup and configuration</vt:lpstr>
      <vt:lpstr>Relevant links and material</vt:lpstr>
      <vt:lpstr>Hands-on Operationalization on Azure VMs </vt:lpstr>
      <vt:lpstr>Relevant links and material</vt:lpstr>
      <vt:lpstr>Hands-on Operationalization on Spark HDInsight cluster </vt:lpstr>
      <vt:lpstr>Relevant links and material</vt:lpstr>
      <vt:lpstr>Demo Building swagger-based API client libraries</vt:lpstr>
      <vt:lpstr>Relevant links and material</vt:lpstr>
      <vt:lpstr>Q &amp; A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machine learning; analytics; ＆ Data Science Conference</cp:keywords>
  <dc:description>Template: Mitchell Derrey, Silver Fox Productions_x000d_
Formatting: _x000d_
Audience Type:</dc:description>
  <cp:lastModifiedBy>Vanja Paunic</cp:lastModifiedBy>
  <cp:revision>3</cp:revision>
  <dcterms:created xsi:type="dcterms:W3CDTF">2017-04-13T17:45:53Z</dcterms:created>
  <dcterms:modified xsi:type="dcterms:W3CDTF">2017-04-13T22:30:53Z</dcterms:modified>
  <cp:category>Machine Learning, Analytics,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0x01010032F282A732A10A40B5E6861B9720A85B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33;#Microsoft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32;#Redmond|c18f3657-b811-49ee-9b08-ce77b3e7702b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299;#machine learning|912b89bd-3197-4d37-838b-dea3c299099a;#326;#＆ Data Science Conference|27209be2-ff15-4b15-a122-e839e9cf1441;#324;#analytics|3c36f2f5-2e86-4b92-93df-d055f5a412bb</vt:lpwstr>
  </property>
  <property fmtid="{D5CDD505-2E9C-101B-9397-08002B2CF9AE}" pid="12" name="Audience1">
    <vt:lpwstr/>
  </property>
  <property fmtid="{D5CDD505-2E9C-101B-9397-08002B2CF9AE}" pid="13" name="Event Name">
    <vt:lpwstr>180;#Machine Learning, Analytics and Data Science Conference|2f5995e3-1e3d-4c27-96d6-c6c80990926c</vt:lpwstr>
  </property>
</Properties>
</file>