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6" r:id="rId1"/>
  </p:sldMasterIdLst>
  <p:notesMasterIdLst>
    <p:notesMasterId r:id="rId70"/>
  </p:notesMasterIdLst>
  <p:sldIdLst>
    <p:sldId id="30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2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316" r:id="rId41"/>
    <p:sldId id="317" r:id="rId42"/>
    <p:sldId id="318" r:id="rId43"/>
    <p:sldId id="303" r:id="rId44"/>
    <p:sldId id="304" r:id="rId45"/>
    <p:sldId id="305" r:id="rId46"/>
    <p:sldId id="306" r:id="rId47"/>
    <p:sldId id="295" r:id="rId48"/>
    <p:sldId id="319" r:id="rId49"/>
    <p:sldId id="320" r:id="rId50"/>
    <p:sldId id="321" r:id="rId51"/>
    <p:sldId id="322" r:id="rId52"/>
    <p:sldId id="307" r:id="rId53"/>
    <p:sldId id="308" r:id="rId54"/>
    <p:sldId id="309" r:id="rId55"/>
    <p:sldId id="310" r:id="rId56"/>
    <p:sldId id="311" r:id="rId57"/>
    <p:sldId id="312" r:id="rId58"/>
    <p:sldId id="314" r:id="rId59"/>
    <p:sldId id="315" r:id="rId60"/>
    <p:sldId id="323" r:id="rId61"/>
    <p:sldId id="337" r:id="rId62"/>
    <p:sldId id="338" r:id="rId63"/>
    <p:sldId id="339" r:id="rId64"/>
    <p:sldId id="332" r:id="rId65"/>
    <p:sldId id="333" r:id="rId66"/>
    <p:sldId id="334" r:id="rId67"/>
    <p:sldId id="335" r:id="rId68"/>
    <p:sldId id="336" r:id="rId6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1"/>
      <p:bold r:id="rId72"/>
      <p:italic r:id="rId73"/>
      <p:boldItalic r:id="rId74"/>
    </p:embeddedFont>
    <p:embeddedFont>
      <p:font typeface="Roboto Condensed"/>
      <p:regular r:id="rId75"/>
      <p:bold r:id="rId76"/>
      <p:italic r:id="rId77"/>
      <p:boldItalic r:id="rId78"/>
    </p:embeddedFont>
    <p:embeddedFont>
      <p:font typeface="Roboto" panose="020B0604020202020204"/>
      <p:regular r:id="rId79"/>
      <p:bold r:id="rId80"/>
      <p:italic r:id="rId81"/>
      <p:boldItalic r:id="rId82"/>
    </p:embeddedFont>
    <p:embeddedFont>
      <p:font typeface="Open Sans"/>
      <p:regular r:id="rId83"/>
      <p:bold r:id="rId84"/>
      <p:italic r:id="rId85"/>
      <p:boldItalic r:id="rId86"/>
    </p:embeddedFont>
    <p:embeddedFont>
      <p:font typeface="Lato" panose="020B0604020202020204"/>
      <p:regular r:id="rId87"/>
      <p:bold r:id="rId88"/>
      <p:italic r:id="rId89"/>
      <p:boldItalic r:id="rId9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D8A1B6-6C73-4556-89B0-742D06223417}">
  <a:tblStyle styleId="{E6D8A1B6-6C73-4556-89B0-742D062234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70"/>
    <p:restoredTop sz="94433"/>
  </p:normalViewPr>
  <p:slideViewPr>
    <p:cSldViewPr snapToGrid="0">
      <p:cViewPr varScale="1">
        <p:scale>
          <a:sx n="103" d="100"/>
          <a:sy n="103" d="100"/>
        </p:scale>
        <p:origin x="7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4.fntdata"/><Relationship Id="rId89" Type="http://schemas.openxmlformats.org/officeDocument/2006/relationships/font" Target="fonts/font19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4.fntdata"/><Relationship Id="rId79" Type="http://schemas.openxmlformats.org/officeDocument/2006/relationships/font" Target="fonts/font9.fntdata"/><Relationship Id="rId5" Type="http://schemas.openxmlformats.org/officeDocument/2006/relationships/slide" Target="slides/slide4.xml"/><Relationship Id="rId90" Type="http://schemas.openxmlformats.org/officeDocument/2006/relationships/font" Target="fonts/font20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2.fntdata"/><Relationship Id="rId80" Type="http://schemas.openxmlformats.org/officeDocument/2006/relationships/font" Target="fonts/font10.fntdata"/><Relationship Id="rId85" Type="http://schemas.openxmlformats.org/officeDocument/2006/relationships/font" Target="fonts/font15.fntdata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5.fntdata"/><Relationship Id="rId83" Type="http://schemas.openxmlformats.org/officeDocument/2006/relationships/font" Target="fonts/font13.fntdata"/><Relationship Id="rId88" Type="http://schemas.openxmlformats.org/officeDocument/2006/relationships/font" Target="fonts/font18.fntdata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3.fntdata"/><Relationship Id="rId78" Type="http://schemas.openxmlformats.org/officeDocument/2006/relationships/font" Target="fonts/font8.fntdata"/><Relationship Id="rId81" Type="http://schemas.openxmlformats.org/officeDocument/2006/relationships/font" Target="fonts/font11.fntdata"/><Relationship Id="rId86" Type="http://schemas.openxmlformats.org/officeDocument/2006/relationships/font" Target="fonts/font16.fntdata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font" Target="fonts/font1.fntdata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7.fntdata"/><Relationship Id="rId61" Type="http://schemas.openxmlformats.org/officeDocument/2006/relationships/slide" Target="slides/slide60.xml"/><Relationship Id="rId82" Type="http://schemas.openxmlformats.org/officeDocument/2006/relationships/font" Target="fonts/font1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*Title Slide">
  <p:cSld name="*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467823" y="1921775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Open Sans"/>
              <a:buNone/>
              <a:defRPr sz="4000">
                <a:solidFill>
                  <a:schemeClr val="accent1"/>
                </a:solidFill>
              </a:defRPr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493791" y="2926150"/>
            <a:ext cx="77724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Open Sans"/>
              <a:buNone/>
              <a:defRPr sz="1600">
                <a:solidFill>
                  <a:schemeClr val="accent6"/>
                </a:solidFill>
              </a:defRPr>
            </a:lvl1pPr>
            <a:lvl2pPr marL="457200" marR="0" lvl="1" indent="0" algn="ctr" rtl="0">
              <a:spcBef>
                <a:spcPts val="300"/>
              </a:spcBef>
              <a:spcAft>
                <a:spcPts val="0"/>
              </a:spcAft>
              <a:buClr>
                <a:srgbClr val="989898"/>
              </a:buClr>
              <a:buSzPts val="1400"/>
              <a:buFont typeface="Open Sans"/>
              <a:buNone/>
              <a:defRPr/>
            </a:lvl2pPr>
            <a:lvl3pPr marL="914400" marR="0" lvl="2" indent="0" algn="ctr" rtl="0">
              <a:spcBef>
                <a:spcPts val="300"/>
              </a:spcBef>
              <a:spcAft>
                <a:spcPts val="0"/>
              </a:spcAft>
              <a:buClr>
                <a:srgbClr val="989898"/>
              </a:buClr>
              <a:buSzPts val="1400"/>
              <a:buFont typeface="Open Sans"/>
              <a:buNone/>
              <a:defRPr/>
            </a:lvl3pPr>
            <a:lvl4pPr marL="1371600" marR="0" lvl="3" indent="0" algn="ctr" rtl="0">
              <a:spcBef>
                <a:spcPts val="20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Open Sans"/>
              <a:buNone/>
              <a:defRPr/>
            </a:lvl4pPr>
            <a:lvl5pPr marL="1828800" marR="0" lvl="4" indent="0" algn="ctr" rtl="0">
              <a:spcBef>
                <a:spcPts val="20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Open Sans"/>
              <a:buNone/>
              <a:defRPr/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Open Sans"/>
              <a:buNone/>
              <a:defRPr/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989898"/>
              </a:buClr>
              <a:buSzPts val="1400"/>
              <a:buFont typeface="Open Sans"/>
              <a:buNone/>
              <a:defRPr/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Open Sans"/>
              <a:buNone/>
              <a:defRPr/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Open Sans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*Title, subtitle only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211344" y="335462"/>
            <a:ext cx="84318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112150" y="51759"/>
            <a:ext cx="8291400" cy="399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400"/>
              </a:spcBef>
              <a:spcAft>
                <a:spcPts val="0"/>
              </a:spcAft>
              <a:buNone/>
              <a:defRPr sz="1100">
                <a:solidFill>
                  <a:schemeClr val="accent6"/>
                </a:solidFill>
              </a:defRPr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*Blank">
  <p:cSld name="CUSTOM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9143700" cy="51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Skye Slide">
  <p:cSld name="Blue Skye Slid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63B7EB"/>
              </a:gs>
              <a:gs pos="50000">
                <a:srgbClr val="B1D7F1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Agenda">
  <p:cSld name="Presentation Agenda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593387" y="438150"/>
            <a:ext cx="79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3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07" name="Shape 107"/>
          <p:cNvCxnSpPr/>
          <p:nvPr/>
        </p:nvCxnSpPr>
        <p:spPr>
          <a:xfrm>
            <a:off x="4114800" y="1236662"/>
            <a:ext cx="914400" cy="1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595312" y="925137"/>
            <a:ext cx="79533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None/>
              <a:defRPr sz="900" b="0" i="0" u="none" strike="noStrike" cap="non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0" y="1649411"/>
            <a:ext cx="9144000" cy="2957400"/>
          </a:xfrm>
          <a:prstGeom prst="rect">
            <a:avLst/>
          </a:prstGeom>
          <a:solidFill>
            <a:srgbClr val="283C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" name="Shape 112"/>
          <p:cNvGrpSpPr/>
          <p:nvPr/>
        </p:nvGrpSpPr>
        <p:grpSpPr>
          <a:xfrm>
            <a:off x="287082" y="3019638"/>
            <a:ext cx="250200" cy="250200"/>
            <a:chOff x="287082" y="3019638"/>
            <a:chExt cx="250200" cy="250200"/>
          </a:xfrm>
        </p:grpSpPr>
        <p:sp>
          <p:nvSpPr>
            <p:cNvPr id="113" name="Shape 113"/>
            <p:cNvSpPr/>
            <p:nvPr/>
          </p:nvSpPr>
          <p:spPr>
            <a:xfrm>
              <a:off x="369098" y="3086272"/>
              <a:ext cx="68100" cy="11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9977"/>
                  </a:moveTo>
                  <a:cubicBezTo>
                    <a:pt x="120000" y="11022"/>
                    <a:pt x="119311" y="11944"/>
                    <a:pt x="117938" y="12744"/>
                  </a:cubicBezTo>
                  <a:lnTo>
                    <a:pt x="36905" y="60000"/>
                  </a:lnTo>
                  <a:lnTo>
                    <a:pt x="117938" y="107255"/>
                  </a:lnTo>
                  <a:cubicBezTo>
                    <a:pt x="119311" y="108055"/>
                    <a:pt x="120000" y="108977"/>
                    <a:pt x="120000" y="110022"/>
                  </a:cubicBezTo>
                  <a:cubicBezTo>
                    <a:pt x="120000" y="111061"/>
                    <a:pt x="119311" y="111983"/>
                    <a:pt x="117938" y="112783"/>
                  </a:cubicBezTo>
                  <a:lnTo>
                    <a:pt x="107627" y="118800"/>
                  </a:lnTo>
                  <a:cubicBezTo>
                    <a:pt x="106255" y="119600"/>
                    <a:pt x="104672" y="120000"/>
                    <a:pt x="102888" y="120000"/>
                  </a:cubicBezTo>
                  <a:cubicBezTo>
                    <a:pt x="101100" y="120000"/>
                    <a:pt x="99516" y="119600"/>
                    <a:pt x="98144" y="118800"/>
                  </a:cubicBezTo>
                  <a:lnTo>
                    <a:pt x="2061" y="62766"/>
                  </a:lnTo>
                  <a:cubicBezTo>
                    <a:pt x="688" y="61966"/>
                    <a:pt x="0" y="61044"/>
                    <a:pt x="0" y="60000"/>
                  </a:cubicBezTo>
                  <a:cubicBezTo>
                    <a:pt x="0" y="58955"/>
                    <a:pt x="688" y="58033"/>
                    <a:pt x="2061" y="57233"/>
                  </a:cubicBezTo>
                  <a:lnTo>
                    <a:pt x="98144" y="1200"/>
                  </a:lnTo>
                  <a:cubicBezTo>
                    <a:pt x="99516" y="400"/>
                    <a:pt x="101100" y="0"/>
                    <a:pt x="102888" y="0"/>
                  </a:cubicBezTo>
                  <a:cubicBezTo>
                    <a:pt x="104672" y="0"/>
                    <a:pt x="106255" y="400"/>
                    <a:pt x="107627" y="1200"/>
                  </a:cubicBezTo>
                  <a:lnTo>
                    <a:pt x="117938" y="7216"/>
                  </a:lnTo>
                  <a:cubicBezTo>
                    <a:pt x="119311" y="8016"/>
                    <a:pt x="120000" y="8938"/>
                    <a:pt x="120000" y="99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287082" y="3019638"/>
              <a:ext cx="250200" cy="25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8606656" y="3019638"/>
            <a:ext cx="250200" cy="250200"/>
            <a:chOff x="8606656" y="3019638"/>
            <a:chExt cx="250200" cy="250200"/>
          </a:xfrm>
        </p:grpSpPr>
        <p:sp>
          <p:nvSpPr>
            <p:cNvPr id="116" name="Shape 116"/>
            <p:cNvSpPr/>
            <p:nvPr/>
          </p:nvSpPr>
          <p:spPr>
            <a:xfrm rot="10800000">
              <a:off x="8706802" y="3086264"/>
              <a:ext cx="68100" cy="11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9977"/>
                  </a:moveTo>
                  <a:cubicBezTo>
                    <a:pt x="120000" y="11022"/>
                    <a:pt x="119311" y="11944"/>
                    <a:pt x="117938" y="12744"/>
                  </a:cubicBezTo>
                  <a:lnTo>
                    <a:pt x="36905" y="60000"/>
                  </a:lnTo>
                  <a:lnTo>
                    <a:pt x="117938" y="107255"/>
                  </a:lnTo>
                  <a:cubicBezTo>
                    <a:pt x="119311" y="108055"/>
                    <a:pt x="120000" y="108977"/>
                    <a:pt x="120000" y="110022"/>
                  </a:cubicBezTo>
                  <a:cubicBezTo>
                    <a:pt x="120000" y="111061"/>
                    <a:pt x="119311" y="111983"/>
                    <a:pt x="117938" y="112783"/>
                  </a:cubicBezTo>
                  <a:lnTo>
                    <a:pt x="107627" y="118800"/>
                  </a:lnTo>
                  <a:cubicBezTo>
                    <a:pt x="106255" y="119600"/>
                    <a:pt x="104672" y="120000"/>
                    <a:pt x="102888" y="120000"/>
                  </a:cubicBezTo>
                  <a:cubicBezTo>
                    <a:pt x="101100" y="120000"/>
                    <a:pt x="99516" y="119600"/>
                    <a:pt x="98144" y="118800"/>
                  </a:cubicBezTo>
                  <a:lnTo>
                    <a:pt x="2061" y="62766"/>
                  </a:lnTo>
                  <a:cubicBezTo>
                    <a:pt x="688" y="61966"/>
                    <a:pt x="0" y="61044"/>
                    <a:pt x="0" y="60000"/>
                  </a:cubicBezTo>
                  <a:cubicBezTo>
                    <a:pt x="0" y="58955"/>
                    <a:pt x="688" y="58033"/>
                    <a:pt x="2061" y="57233"/>
                  </a:cubicBezTo>
                  <a:lnTo>
                    <a:pt x="98144" y="1200"/>
                  </a:lnTo>
                  <a:cubicBezTo>
                    <a:pt x="99516" y="400"/>
                    <a:pt x="101100" y="0"/>
                    <a:pt x="102888" y="0"/>
                  </a:cubicBezTo>
                  <a:cubicBezTo>
                    <a:pt x="104672" y="0"/>
                    <a:pt x="106255" y="400"/>
                    <a:pt x="107627" y="1200"/>
                  </a:cubicBezTo>
                  <a:lnTo>
                    <a:pt x="117938" y="7216"/>
                  </a:lnTo>
                  <a:cubicBezTo>
                    <a:pt x="119311" y="8016"/>
                    <a:pt x="120000" y="8938"/>
                    <a:pt x="120000" y="99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8606656" y="3019638"/>
              <a:ext cx="250200" cy="25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Shape 103">
            <a:extLst>
              <a:ext uri="{FF2B5EF4-FFF2-40B4-BE49-F238E27FC236}">
                <a16:creationId xmlns:a16="http://schemas.microsoft.com/office/drawing/2014/main" id="{6F875DC1-3889-48EF-B11C-8F8CCC474431}"/>
              </a:ext>
            </a:extLst>
          </p:cNvPr>
          <p:cNvSpPr/>
          <p:nvPr userDrawn="1"/>
        </p:nvSpPr>
        <p:spPr>
          <a:xfrm>
            <a:off x="8769439" y="4817337"/>
            <a:ext cx="261900" cy="26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04">
            <a:extLst>
              <a:ext uri="{FF2B5EF4-FFF2-40B4-BE49-F238E27FC236}">
                <a16:creationId xmlns:a16="http://schemas.microsoft.com/office/drawing/2014/main" id="{3D842E01-B331-4EB2-8DAC-E8C3EAF49393}"/>
              </a:ext>
            </a:extLst>
          </p:cNvPr>
          <p:cNvSpPr txBox="1"/>
          <p:nvPr userDrawn="1"/>
        </p:nvSpPr>
        <p:spPr>
          <a:xfrm>
            <a:off x="8786101" y="4876862"/>
            <a:ext cx="219000" cy="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</a:pPr>
            <a:fld id="{00000000-1234-1234-1234-123412341234}" type="slidenum">
              <a:rPr lang="en-US" sz="8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 We Are Page">
  <p:cSld name="Who We Are Pag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0" y="1649411"/>
            <a:ext cx="9144000" cy="2957400"/>
          </a:xfrm>
          <a:prstGeom prst="rect">
            <a:avLst/>
          </a:prstGeom>
          <a:solidFill>
            <a:srgbClr val="283C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593387" y="438150"/>
            <a:ext cx="79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3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21" name="Shape 121"/>
          <p:cNvCxnSpPr/>
          <p:nvPr/>
        </p:nvCxnSpPr>
        <p:spPr>
          <a:xfrm>
            <a:off x="4114800" y="1236662"/>
            <a:ext cx="914400" cy="1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595312" y="925137"/>
            <a:ext cx="79533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None/>
              <a:defRPr sz="900" b="0" i="0" u="none" strike="noStrike" cap="non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/>
          <p:nvPr userDrawn="1"/>
        </p:nvSpPr>
        <p:spPr>
          <a:xfrm>
            <a:off x="8632036" y="304802"/>
            <a:ext cx="219000" cy="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</a:pPr>
            <a:fld id="{00000000-1234-1234-1234-123412341234}" type="slidenum">
              <a:rPr lang="en-US" sz="8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  <p:grpSp>
        <p:nvGrpSpPr>
          <p:cNvPr id="125" name="Shape 125"/>
          <p:cNvGrpSpPr/>
          <p:nvPr/>
        </p:nvGrpSpPr>
        <p:grpSpPr>
          <a:xfrm>
            <a:off x="8569325" y="4759003"/>
            <a:ext cx="404678" cy="176400"/>
            <a:chOff x="8569325" y="4759003"/>
            <a:chExt cx="404678" cy="176400"/>
          </a:xfrm>
        </p:grpSpPr>
        <p:sp>
          <p:nvSpPr>
            <p:cNvPr id="126" name="Shape 126"/>
            <p:cNvSpPr/>
            <p:nvPr/>
          </p:nvSpPr>
          <p:spPr>
            <a:xfrm>
              <a:off x="8627179" y="4806007"/>
              <a:ext cx="48000" cy="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9977"/>
                  </a:moveTo>
                  <a:cubicBezTo>
                    <a:pt x="120000" y="11022"/>
                    <a:pt x="119311" y="11944"/>
                    <a:pt x="117938" y="12744"/>
                  </a:cubicBezTo>
                  <a:lnTo>
                    <a:pt x="36905" y="60000"/>
                  </a:lnTo>
                  <a:lnTo>
                    <a:pt x="117938" y="107255"/>
                  </a:lnTo>
                  <a:cubicBezTo>
                    <a:pt x="119311" y="108055"/>
                    <a:pt x="120000" y="108977"/>
                    <a:pt x="120000" y="110022"/>
                  </a:cubicBezTo>
                  <a:cubicBezTo>
                    <a:pt x="120000" y="111061"/>
                    <a:pt x="119311" y="111983"/>
                    <a:pt x="117938" y="112783"/>
                  </a:cubicBezTo>
                  <a:lnTo>
                    <a:pt x="107627" y="118800"/>
                  </a:lnTo>
                  <a:cubicBezTo>
                    <a:pt x="106255" y="119600"/>
                    <a:pt x="104672" y="120000"/>
                    <a:pt x="102888" y="120000"/>
                  </a:cubicBezTo>
                  <a:cubicBezTo>
                    <a:pt x="101100" y="120000"/>
                    <a:pt x="99516" y="119600"/>
                    <a:pt x="98144" y="118800"/>
                  </a:cubicBezTo>
                  <a:lnTo>
                    <a:pt x="2061" y="62766"/>
                  </a:lnTo>
                  <a:cubicBezTo>
                    <a:pt x="688" y="61966"/>
                    <a:pt x="0" y="61044"/>
                    <a:pt x="0" y="60000"/>
                  </a:cubicBezTo>
                  <a:cubicBezTo>
                    <a:pt x="0" y="58955"/>
                    <a:pt x="688" y="58033"/>
                    <a:pt x="2061" y="57233"/>
                  </a:cubicBezTo>
                  <a:lnTo>
                    <a:pt x="98144" y="1200"/>
                  </a:lnTo>
                  <a:cubicBezTo>
                    <a:pt x="99516" y="400"/>
                    <a:pt x="101100" y="0"/>
                    <a:pt x="102888" y="0"/>
                  </a:cubicBezTo>
                  <a:cubicBezTo>
                    <a:pt x="104672" y="0"/>
                    <a:pt x="106255" y="400"/>
                    <a:pt x="107627" y="1200"/>
                  </a:cubicBezTo>
                  <a:lnTo>
                    <a:pt x="117938" y="7216"/>
                  </a:lnTo>
                  <a:cubicBezTo>
                    <a:pt x="119311" y="8016"/>
                    <a:pt x="120000" y="8938"/>
                    <a:pt x="120000" y="997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8569325" y="4759003"/>
              <a:ext cx="176400" cy="17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8D8D8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 rot="10800000">
              <a:off x="8868284" y="4806032"/>
              <a:ext cx="48000" cy="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9977"/>
                  </a:moveTo>
                  <a:cubicBezTo>
                    <a:pt x="120000" y="11022"/>
                    <a:pt x="119311" y="11944"/>
                    <a:pt x="117938" y="12744"/>
                  </a:cubicBezTo>
                  <a:lnTo>
                    <a:pt x="36905" y="60000"/>
                  </a:lnTo>
                  <a:lnTo>
                    <a:pt x="117938" y="107255"/>
                  </a:lnTo>
                  <a:cubicBezTo>
                    <a:pt x="119311" y="108055"/>
                    <a:pt x="120000" y="108977"/>
                    <a:pt x="120000" y="110022"/>
                  </a:cubicBezTo>
                  <a:cubicBezTo>
                    <a:pt x="120000" y="111061"/>
                    <a:pt x="119311" y="111983"/>
                    <a:pt x="117938" y="112783"/>
                  </a:cubicBezTo>
                  <a:lnTo>
                    <a:pt x="107627" y="118800"/>
                  </a:lnTo>
                  <a:cubicBezTo>
                    <a:pt x="106255" y="119600"/>
                    <a:pt x="104672" y="120000"/>
                    <a:pt x="102888" y="120000"/>
                  </a:cubicBezTo>
                  <a:cubicBezTo>
                    <a:pt x="101100" y="120000"/>
                    <a:pt x="99516" y="119600"/>
                    <a:pt x="98144" y="118800"/>
                  </a:cubicBezTo>
                  <a:lnTo>
                    <a:pt x="2061" y="62766"/>
                  </a:lnTo>
                  <a:cubicBezTo>
                    <a:pt x="688" y="61966"/>
                    <a:pt x="0" y="61044"/>
                    <a:pt x="0" y="60000"/>
                  </a:cubicBezTo>
                  <a:cubicBezTo>
                    <a:pt x="0" y="58955"/>
                    <a:pt x="688" y="58033"/>
                    <a:pt x="2061" y="57233"/>
                  </a:cubicBezTo>
                  <a:lnTo>
                    <a:pt x="98144" y="1200"/>
                  </a:lnTo>
                  <a:cubicBezTo>
                    <a:pt x="99516" y="400"/>
                    <a:pt x="101100" y="0"/>
                    <a:pt x="102888" y="0"/>
                  </a:cubicBezTo>
                  <a:cubicBezTo>
                    <a:pt x="104672" y="0"/>
                    <a:pt x="106255" y="400"/>
                    <a:pt x="107627" y="1200"/>
                  </a:cubicBezTo>
                  <a:lnTo>
                    <a:pt x="117938" y="7216"/>
                  </a:lnTo>
                  <a:cubicBezTo>
                    <a:pt x="119311" y="8016"/>
                    <a:pt x="120000" y="8938"/>
                    <a:pt x="120000" y="997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8797603" y="4759003"/>
              <a:ext cx="176400" cy="17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8D8D8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with Number">
  <p:cSld name="Blank Slide with 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3">
            <a:extLst>
              <a:ext uri="{FF2B5EF4-FFF2-40B4-BE49-F238E27FC236}">
                <a16:creationId xmlns:a16="http://schemas.microsoft.com/office/drawing/2014/main" id="{CBBEEB93-63F8-4E61-B884-0B76E7732C17}"/>
              </a:ext>
            </a:extLst>
          </p:cNvPr>
          <p:cNvSpPr/>
          <p:nvPr userDrawn="1"/>
        </p:nvSpPr>
        <p:spPr>
          <a:xfrm>
            <a:off x="8769439" y="4817337"/>
            <a:ext cx="261900" cy="26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104">
            <a:extLst>
              <a:ext uri="{FF2B5EF4-FFF2-40B4-BE49-F238E27FC236}">
                <a16:creationId xmlns:a16="http://schemas.microsoft.com/office/drawing/2014/main" id="{752CAB41-4BE5-4ACA-B7E8-4AE0EB43DB28}"/>
              </a:ext>
            </a:extLst>
          </p:cNvPr>
          <p:cNvSpPr txBox="1"/>
          <p:nvPr userDrawn="1"/>
        </p:nvSpPr>
        <p:spPr>
          <a:xfrm>
            <a:off x="8786101" y="4876862"/>
            <a:ext cx="219000" cy="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</a:pPr>
            <a:fld id="{00000000-1234-1234-1234-123412341234}" type="slidenum">
              <a:rPr lang="en-US" sz="8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 Overview Slide">
  <p:cSld name="Portfolio Overview Slide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593387" y="438150"/>
            <a:ext cx="79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3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35" name="Shape 135"/>
          <p:cNvCxnSpPr/>
          <p:nvPr/>
        </p:nvCxnSpPr>
        <p:spPr>
          <a:xfrm>
            <a:off x="4114800" y="1236662"/>
            <a:ext cx="914400" cy="1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36" name="Shape 136"/>
          <p:cNvSpPr txBox="1">
            <a:spLocks noGrp="1"/>
          </p:cNvSpPr>
          <p:nvPr>
            <p:ph type="body" idx="2"/>
          </p:nvPr>
        </p:nvSpPr>
        <p:spPr>
          <a:xfrm>
            <a:off x="595312" y="925137"/>
            <a:ext cx="79533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None/>
              <a:defRPr sz="900" b="0" i="0" u="none" strike="noStrike" cap="non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39" name="Shape 139"/>
          <p:cNvGrpSpPr/>
          <p:nvPr/>
        </p:nvGrpSpPr>
        <p:grpSpPr>
          <a:xfrm>
            <a:off x="8569325" y="4759003"/>
            <a:ext cx="404678" cy="176400"/>
            <a:chOff x="8569325" y="4759003"/>
            <a:chExt cx="404678" cy="176400"/>
          </a:xfrm>
        </p:grpSpPr>
        <p:sp>
          <p:nvSpPr>
            <p:cNvPr id="140" name="Shape 140"/>
            <p:cNvSpPr/>
            <p:nvPr/>
          </p:nvSpPr>
          <p:spPr>
            <a:xfrm>
              <a:off x="8627179" y="4806007"/>
              <a:ext cx="48000" cy="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9977"/>
                  </a:moveTo>
                  <a:cubicBezTo>
                    <a:pt x="120000" y="11022"/>
                    <a:pt x="119311" y="11944"/>
                    <a:pt x="117938" y="12744"/>
                  </a:cubicBezTo>
                  <a:lnTo>
                    <a:pt x="36905" y="60000"/>
                  </a:lnTo>
                  <a:lnTo>
                    <a:pt x="117938" y="107255"/>
                  </a:lnTo>
                  <a:cubicBezTo>
                    <a:pt x="119311" y="108055"/>
                    <a:pt x="120000" y="108977"/>
                    <a:pt x="120000" y="110022"/>
                  </a:cubicBezTo>
                  <a:cubicBezTo>
                    <a:pt x="120000" y="111061"/>
                    <a:pt x="119311" y="111983"/>
                    <a:pt x="117938" y="112783"/>
                  </a:cubicBezTo>
                  <a:lnTo>
                    <a:pt x="107627" y="118800"/>
                  </a:lnTo>
                  <a:cubicBezTo>
                    <a:pt x="106255" y="119600"/>
                    <a:pt x="104672" y="120000"/>
                    <a:pt x="102888" y="120000"/>
                  </a:cubicBezTo>
                  <a:cubicBezTo>
                    <a:pt x="101100" y="120000"/>
                    <a:pt x="99516" y="119600"/>
                    <a:pt x="98144" y="118800"/>
                  </a:cubicBezTo>
                  <a:lnTo>
                    <a:pt x="2061" y="62766"/>
                  </a:lnTo>
                  <a:cubicBezTo>
                    <a:pt x="688" y="61966"/>
                    <a:pt x="0" y="61044"/>
                    <a:pt x="0" y="60000"/>
                  </a:cubicBezTo>
                  <a:cubicBezTo>
                    <a:pt x="0" y="58955"/>
                    <a:pt x="688" y="58033"/>
                    <a:pt x="2061" y="57233"/>
                  </a:cubicBezTo>
                  <a:lnTo>
                    <a:pt x="98144" y="1200"/>
                  </a:lnTo>
                  <a:cubicBezTo>
                    <a:pt x="99516" y="400"/>
                    <a:pt x="101100" y="0"/>
                    <a:pt x="102888" y="0"/>
                  </a:cubicBezTo>
                  <a:cubicBezTo>
                    <a:pt x="104672" y="0"/>
                    <a:pt x="106255" y="400"/>
                    <a:pt x="107627" y="1200"/>
                  </a:cubicBezTo>
                  <a:lnTo>
                    <a:pt x="117938" y="7216"/>
                  </a:lnTo>
                  <a:cubicBezTo>
                    <a:pt x="119311" y="8016"/>
                    <a:pt x="120000" y="8938"/>
                    <a:pt x="120000" y="997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8569325" y="4759003"/>
              <a:ext cx="176400" cy="17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8D8D8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 rot="10800000">
              <a:off x="8868284" y="4806032"/>
              <a:ext cx="48000" cy="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9977"/>
                  </a:moveTo>
                  <a:cubicBezTo>
                    <a:pt x="120000" y="11022"/>
                    <a:pt x="119311" y="11944"/>
                    <a:pt x="117938" y="12744"/>
                  </a:cubicBezTo>
                  <a:lnTo>
                    <a:pt x="36905" y="60000"/>
                  </a:lnTo>
                  <a:lnTo>
                    <a:pt x="117938" y="107255"/>
                  </a:lnTo>
                  <a:cubicBezTo>
                    <a:pt x="119311" y="108055"/>
                    <a:pt x="120000" y="108977"/>
                    <a:pt x="120000" y="110022"/>
                  </a:cubicBezTo>
                  <a:cubicBezTo>
                    <a:pt x="120000" y="111061"/>
                    <a:pt x="119311" y="111983"/>
                    <a:pt x="117938" y="112783"/>
                  </a:cubicBezTo>
                  <a:lnTo>
                    <a:pt x="107627" y="118800"/>
                  </a:lnTo>
                  <a:cubicBezTo>
                    <a:pt x="106255" y="119600"/>
                    <a:pt x="104672" y="120000"/>
                    <a:pt x="102888" y="120000"/>
                  </a:cubicBezTo>
                  <a:cubicBezTo>
                    <a:pt x="101100" y="120000"/>
                    <a:pt x="99516" y="119600"/>
                    <a:pt x="98144" y="118800"/>
                  </a:cubicBezTo>
                  <a:lnTo>
                    <a:pt x="2061" y="62766"/>
                  </a:lnTo>
                  <a:cubicBezTo>
                    <a:pt x="688" y="61966"/>
                    <a:pt x="0" y="61044"/>
                    <a:pt x="0" y="60000"/>
                  </a:cubicBezTo>
                  <a:cubicBezTo>
                    <a:pt x="0" y="58955"/>
                    <a:pt x="688" y="58033"/>
                    <a:pt x="2061" y="57233"/>
                  </a:cubicBezTo>
                  <a:lnTo>
                    <a:pt x="98144" y="1200"/>
                  </a:lnTo>
                  <a:cubicBezTo>
                    <a:pt x="99516" y="400"/>
                    <a:pt x="101100" y="0"/>
                    <a:pt x="102888" y="0"/>
                  </a:cubicBezTo>
                  <a:cubicBezTo>
                    <a:pt x="104672" y="0"/>
                    <a:pt x="106255" y="400"/>
                    <a:pt x="107627" y="1200"/>
                  </a:cubicBezTo>
                  <a:lnTo>
                    <a:pt x="117938" y="7216"/>
                  </a:lnTo>
                  <a:cubicBezTo>
                    <a:pt x="119311" y="8016"/>
                    <a:pt x="120000" y="8938"/>
                    <a:pt x="120000" y="997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8797603" y="4759003"/>
              <a:ext cx="176400" cy="17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8D8D8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Shape 144"/>
          <p:cNvSpPr/>
          <p:nvPr/>
        </p:nvSpPr>
        <p:spPr>
          <a:xfrm>
            <a:off x="0" y="1649411"/>
            <a:ext cx="9144000" cy="3494100"/>
          </a:xfrm>
          <a:prstGeom prst="rect">
            <a:avLst/>
          </a:prstGeom>
          <a:solidFill>
            <a:srgbClr val="283C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5" name="Shape 145"/>
          <p:cNvGrpSpPr/>
          <p:nvPr/>
        </p:nvGrpSpPr>
        <p:grpSpPr>
          <a:xfrm>
            <a:off x="287082" y="3019638"/>
            <a:ext cx="250200" cy="250200"/>
            <a:chOff x="287082" y="3019638"/>
            <a:chExt cx="250200" cy="250200"/>
          </a:xfrm>
        </p:grpSpPr>
        <p:sp>
          <p:nvSpPr>
            <p:cNvPr id="146" name="Shape 146"/>
            <p:cNvSpPr/>
            <p:nvPr/>
          </p:nvSpPr>
          <p:spPr>
            <a:xfrm>
              <a:off x="369098" y="3086272"/>
              <a:ext cx="68100" cy="11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9977"/>
                  </a:moveTo>
                  <a:cubicBezTo>
                    <a:pt x="120000" y="11022"/>
                    <a:pt x="119311" y="11944"/>
                    <a:pt x="117938" y="12744"/>
                  </a:cubicBezTo>
                  <a:lnTo>
                    <a:pt x="36905" y="60000"/>
                  </a:lnTo>
                  <a:lnTo>
                    <a:pt x="117938" y="107255"/>
                  </a:lnTo>
                  <a:cubicBezTo>
                    <a:pt x="119311" y="108055"/>
                    <a:pt x="120000" y="108977"/>
                    <a:pt x="120000" y="110022"/>
                  </a:cubicBezTo>
                  <a:cubicBezTo>
                    <a:pt x="120000" y="111061"/>
                    <a:pt x="119311" y="111983"/>
                    <a:pt x="117938" y="112783"/>
                  </a:cubicBezTo>
                  <a:lnTo>
                    <a:pt x="107627" y="118800"/>
                  </a:lnTo>
                  <a:cubicBezTo>
                    <a:pt x="106255" y="119600"/>
                    <a:pt x="104672" y="120000"/>
                    <a:pt x="102888" y="120000"/>
                  </a:cubicBezTo>
                  <a:cubicBezTo>
                    <a:pt x="101100" y="120000"/>
                    <a:pt x="99516" y="119600"/>
                    <a:pt x="98144" y="118800"/>
                  </a:cubicBezTo>
                  <a:lnTo>
                    <a:pt x="2061" y="62766"/>
                  </a:lnTo>
                  <a:cubicBezTo>
                    <a:pt x="688" y="61966"/>
                    <a:pt x="0" y="61044"/>
                    <a:pt x="0" y="60000"/>
                  </a:cubicBezTo>
                  <a:cubicBezTo>
                    <a:pt x="0" y="58955"/>
                    <a:pt x="688" y="58033"/>
                    <a:pt x="2061" y="57233"/>
                  </a:cubicBezTo>
                  <a:lnTo>
                    <a:pt x="98144" y="1200"/>
                  </a:lnTo>
                  <a:cubicBezTo>
                    <a:pt x="99516" y="400"/>
                    <a:pt x="101100" y="0"/>
                    <a:pt x="102888" y="0"/>
                  </a:cubicBezTo>
                  <a:cubicBezTo>
                    <a:pt x="104672" y="0"/>
                    <a:pt x="106255" y="400"/>
                    <a:pt x="107627" y="1200"/>
                  </a:cubicBezTo>
                  <a:lnTo>
                    <a:pt x="117938" y="7216"/>
                  </a:lnTo>
                  <a:cubicBezTo>
                    <a:pt x="119311" y="8016"/>
                    <a:pt x="120000" y="8938"/>
                    <a:pt x="120000" y="99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287082" y="3019638"/>
              <a:ext cx="250200" cy="25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" name="Shape 148"/>
          <p:cNvGrpSpPr/>
          <p:nvPr/>
        </p:nvGrpSpPr>
        <p:grpSpPr>
          <a:xfrm>
            <a:off x="8606656" y="3019638"/>
            <a:ext cx="250200" cy="250200"/>
            <a:chOff x="8606656" y="3019638"/>
            <a:chExt cx="250200" cy="250200"/>
          </a:xfrm>
        </p:grpSpPr>
        <p:sp>
          <p:nvSpPr>
            <p:cNvPr id="149" name="Shape 149"/>
            <p:cNvSpPr/>
            <p:nvPr/>
          </p:nvSpPr>
          <p:spPr>
            <a:xfrm rot="10800000">
              <a:off x="8706802" y="3086264"/>
              <a:ext cx="68100" cy="11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9977"/>
                  </a:moveTo>
                  <a:cubicBezTo>
                    <a:pt x="120000" y="11022"/>
                    <a:pt x="119311" y="11944"/>
                    <a:pt x="117938" y="12744"/>
                  </a:cubicBezTo>
                  <a:lnTo>
                    <a:pt x="36905" y="60000"/>
                  </a:lnTo>
                  <a:lnTo>
                    <a:pt x="117938" y="107255"/>
                  </a:lnTo>
                  <a:cubicBezTo>
                    <a:pt x="119311" y="108055"/>
                    <a:pt x="120000" y="108977"/>
                    <a:pt x="120000" y="110022"/>
                  </a:cubicBezTo>
                  <a:cubicBezTo>
                    <a:pt x="120000" y="111061"/>
                    <a:pt x="119311" y="111983"/>
                    <a:pt x="117938" y="112783"/>
                  </a:cubicBezTo>
                  <a:lnTo>
                    <a:pt x="107627" y="118800"/>
                  </a:lnTo>
                  <a:cubicBezTo>
                    <a:pt x="106255" y="119600"/>
                    <a:pt x="104672" y="120000"/>
                    <a:pt x="102888" y="120000"/>
                  </a:cubicBezTo>
                  <a:cubicBezTo>
                    <a:pt x="101100" y="120000"/>
                    <a:pt x="99516" y="119600"/>
                    <a:pt x="98144" y="118800"/>
                  </a:cubicBezTo>
                  <a:lnTo>
                    <a:pt x="2061" y="62766"/>
                  </a:lnTo>
                  <a:cubicBezTo>
                    <a:pt x="688" y="61966"/>
                    <a:pt x="0" y="61044"/>
                    <a:pt x="0" y="60000"/>
                  </a:cubicBezTo>
                  <a:cubicBezTo>
                    <a:pt x="0" y="58955"/>
                    <a:pt x="688" y="58033"/>
                    <a:pt x="2061" y="57233"/>
                  </a:cubicBezTo>
                  <a:lnTo>
                    <a:pt x="98144" y="1200"/>
                  </a:lnTo>
                  <a:cubicBezTo>
                    <a:pt x="99516" y="400"/>
                    <a:pt x="101100" y="0"/>
                    <a:pt x="102888" y="0"/>
                  </a:cubicBezTo>
                  <a:cubicBezTo>
                    <a:pt x="104672" y="0"/>
                    <a:pt x="106255" y="400"/>
                    <a:pt x="107627" y="1200"/>
                  </a:cubicBezTo>
                  <a:lnTo>
                    <a:pt x="117938" y="7216"/>
                  </a:lnTo>
                  <a:cubicBezTo>
                    <a:pt x="119311" y="8016"/>
                    <a:pt x="120000" y="8938"/>
                    <a:pt x="120000" y="99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8606656" y="3019638"/>
              <a:ext cx="250200" cy="25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*Title, content ">
  <p:cSld name="*Title, content 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11344" y="335462"/>
            <a:ext cx="84318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pen San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02795" y="1009125"/>
            <a:ext cx="84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ts val="1800"/>
              <a:buFont typeface="Open Sans"/>
              <a:buChar char="•"/>
              <a:defRPr/>
            </a:lvl1pPr>
            <a:lvl2pPr marL="914400" lvl="1" indent="-317500" algn="l" rtl="0">
              <a:spcBef>
                <a:spcPts val="300"/>
              </a:spcBef>
              <a:spcAft>
                <a:spcPts val="0"/>
              </a:spcAft>
              <a:buClr>
                <a:srgbClr val="6E6E6E"/>
              </a:buClr>
              <a:buSzPts val="1400"/>
              <a:buFont typeface="Open Sans"/>
              <a:buChar char="–"/>
              <a:defRPr/>
            </a:lvl2pPr>
            <a:lvl3pPr marL="1371600" lvl="2" indent="-317500" algn="l" rtl="0">
              <a:spcBef>
                <a:spcPts val="300"/>
              </a:spcBef>
              <a:spcAft>
                <a:spcPts val="0"/>
              </a:spcAft>
              <a:buClr>
                <a:srgbClr val="6E6E6E"/>
              </a:buClr>
              <a:buSzPts val="1400"/>
              <a:buFont typeface="Open Sans"/>
              <a:buChar char="•"/>
              <a:defRPr/>
            </a:lvl3pPr>
            <a:lvl4pPr marL="1828800" lvl="3" indent="-304800" algn="l" rtl="0">
              <a:spcBef>
                <a:spcPts val="200"/>
              </a:spcBef>
              <a:spcAft>
                <a:spcPts val="0"/>
              </a:spcAft>
              <a:buClr>
                <a:srgbClr val="6E6E6E"/>
              </a:buClr>
              <a:buSzPts val="1200"/>
              <a:buFont typeface="Open Sans"/>
              <a:buChar char="–"/>
              <a:defRPr/>
            </a:lvl4pPr>
            <a:lvl5pPr marL="2286000" lvl="4" indent="-292100" algn="l" rtl="0">
              <a:spcBef>
                <a:spcPts val="200"/>
              </a:spcBef>
              <a:spcAft>
                <a:spcPts val="0"/>
              </a:spcAft>
              <a:buClr>
                <a:srgbClr val="6E6E6E"/>
              </a:buClr>
              <a:buSzPts val="1000"/>
              <a:buFont typeface="Open Sans"/>
              <a:buChar char="»"/>
              <a:defRPr/>
            </a:lvl5pPr>
            <a:lvl6pPr marL="274320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•"/>
              <a:defRPr/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•"/>
              <a:defRPr/>
            </a:lvl7pPr>
            <a:lvl8pPr marL="365760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•"/>
              <a:defRPr/>
            </a:lvl8pPr>
            <a:lvl9pPr marL="4114800" lvl="8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2"/>
          </p:nvPr>
        </p:nvSpPr>
        <p:spPr>
          <a:xfrm>
            <a:off x="112150" y="51759"/>
            <a:ext cx="8291400" cy="399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400"/>
              </a:spcBef>
              <a:spcAft>
                <a:spcPts val="0"/>
              </a:spcAft>
              <a:buNone/>
              <a:defRPr sz="1100">
                <a:solidFill>
                  <a:schemeClr val="accent6"/>
                </a:solidFill>
              </a:defRPr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dcution Cycle Page 1">
  <p:cSld name="Prodcution Cycle Page 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0" y="1649411"/>
            <a:ext cx="9144000" cy="3494100"/>
          </a:xfrm>
          <a:prstGeom prst="rect">
            <a:avLst/>
          </a:prstGeom>
          <a:solidFill>
            <a:srgbClr val="283C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593387" y="438150"/>
            <a:ext cx="79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3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54" name="Shape 154"/>
          <p:cNvCxnSpPr/>
          <p:nvPr/>
        </p:nvCxnSpPr>
        <p:spPr>
          <a:xfrm>
            <a:off x="4114800" y="1236662"/>
            <a:ext cx="914400" cy="1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55" name="Shape 155"/>
          <p:cNvSpPr txBox="1">
            <a:spLocks noGrp="1"/>
          </p:cNvSpPr>
          <p:nvPr>
            <p:ph type="body" idx="2"/>
          </p:nvPr>
        </p:nvSpPr>
        <p:spPr>
          <a:xfrm>
            <a:off x="595312" y="925137"/>
            <a:ext cx="79533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None/>
              <a:defRPr sz="900" b="0" i="0" u="none" strike="noStrike" cap="non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dcution Cycle Page 2">
  <p:cSld name="Prodcution Cycle Page 2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0" y="0"/>
            <a:ext cx="9144000" cy="3494100"/>
          </a:xfrm>
          <a:prstGeom prst="rect">
            <a:avLst/>
          </a:prstGeom>
          <a:solidFill>
            <a:srgbClr val="283C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rk Sky Slide">
  <p:cSld name="Dark Sky Slid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83C50"/>
              </a:gs>
              <a:gs pos="50000">
                <a:srgbClr val="36516C"/>
              </a:gs>
              <a:gs pos="100000">
                <a:srgbClr val="324B6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Slide">
  <p:cSld name="General Slide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2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0" y="-150"/>
            <a:ext cx="857400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100" y="0"/>
            <a:ext cx="8286900" cy="85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50" y="0"/>
            <a:ext cx="9144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3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ge with text only" preserve="1">
  <p:cSld name="1_Page with text 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410150" y="1242646"/>
            <a:ext cx="8405700" cy="3510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Tx/>
              <a:buSzPts val="1800"/>
              <a:buChar char="•"/>
              <a:defRPr>
                <a:solidFill>
                  <a:schemeClr val="tx2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Char char="–"/>
              <a:defRPr>
                <a:solidFill>
                  <a:srgbClr val="D9D9D9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  <a:defRPr>
                <a:solidFill>
                  <a:srgbClr val="D9D9D9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–"/>
              <a:defRPr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»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87900" y="390630"/>
            <a:ext cx="89682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3000"/>
              <a:buNone/>
              <a:defRPr sz="3000">
                <a:solidFill>
                  <a:schemeClr val="tx2"/>
                </a:solidFill>
                <a:latin typeface="Lato" panose="020B0604020202020204" charset="0"/>
                <a:ea typeface="Roboto Condensed"/>
                <a:cs typeface="Lato" panose="020B0604020202020204" charset="0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/>
            </a:lvl9pPr>
          </a:lstStyle>
          <a:p>
            <a:endParaRPr dirty="0"/>
          </a:p>
        </p:txBody>
      </p:sp>
      <p:cxnSp>
        <p:nvCxnSpPr>
          <p:cNvPr id="5" name="Shape 169">
            <a:extLst>
              <a:ext uri="{FF2B5EF4-FFF2-40B4-BE49-F238E27FC236}">
                <a16:creationId xmlns:a16="http://schemas.microsoft.com/office/drawing/2014/main" id="{6C02A3DD-9A30-46BA-A898-B221EFA88F65}"/>
              </a:ext>
            </a:extLst>
          </p:cNvPr>
          <p:cNvCxnSpPr/>
          <p:nvPr userDrawn="1"/>
        </p:nvCxnSpPr>
        <p:spPr>
          <a:xfrm>
            <a:off x="4114775" y="1003451"/>
            <a:ext cx="914400" cy="1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6" name="Shape 103">
            <a:extLst>
              <a:ext uri="{FF2B5EF4-FFF2-40B4-BE49-F238E27FC236}">
                <a16:creationId xmlns:a16="http://schemas.microsoft.com/office/drawing/2014/main" id="{3A901F4D-B09D-4D24-9EA2-0E19015F24E2}"/>
              </a:ext>
            </a:extLst>
          </p:cNvPr>
          <p:cNvSpPr/>
          <p:nvPr userDrawn="1"/>
        </p:nvSpPr>
        <p:spPr>
          <a:xfrm>
            <a:off x="8769439" y="4817337"/>
            <a:ext cx="261900" cy="26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04">
            <a:extLst>
              <a:ext uri="{FF2B5EF4-FFF2-40B4-BE49-F238E27FC236}">
                <a16:creationId xmlns:a16="http://schemas.microsoft.com/office/drawing/2014/main" id="{050AF202-B37A-4324-9EF2-08365CDF29D3}"/>
              </a:ext>
            </a:extLst>
          </p:cNvPr>
          <p:cNvSpPr txBox="1"/>
          <p:nvPr userDrawn="1"/>
        </p:nvSpPr>
        <p:spPr>
          <a:xfrm>
            <a:off x="8786101" y="4876862"/>
            <a:ext cx="219000" cy="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</a:pPr>
            <a:fld id="{00000000-1234-1234-1234-123412341234}" type="slidenum">
              <a:rPr lang="en-US" sz="8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71669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ll Quote">
  <p:cSld name="Pull Quo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16412" y="4846241"/>
            <a:ext cx="85656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–"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2"/>
          </p:nvPr>
        </p:nvSpPr>
        <p:spPr>
          <a:xfrm>
            <a:off x="1481475" y="926674"/>
            <a:ext cx="6183300" cy="3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ctr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–"/>
              <a:defRPr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»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828800" y="823914"/>
            <a:ext cx="32918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7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28800" y="4800602"/>
            <a:ext cx="32918400" cy="135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2900">
                <a:solidFill>
                  <a:schemeClr val="dk1"/>
                </a:solidFill>
              </a:defRPr>
            </a:lvl1pPr>
            <a:lvl2pPr marL="914400" lvl="1" indent="-317500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100">
                <a:solidFill>
                  <a:schemeClr val="dk1"/>
                </a:solidFill>
              </a:defRPr>
            </a:lvl2pPr>
            <a:lvl3pPr marL="1371600" lvl="2" indent="-317500" algn="l" rtl="0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9500">
                <a:solidFill>
                  <a:schemeClr val="dk1"/>
                </a:solidFill>
              </a:defRPr>
            </a:lvl3pPr>
            <a:lvl4pPr marL="1828800" lvl="3" indent="-3048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8000">
                <a:solidFill>
                  <a:schemeClr val="dk1"/>
                </a:solidFill>
              </a:defRPr>
            </a:lvl4pPr>
            <a:lvl5pPr marL="2286000" lvl="4" indent="-2921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8000">
                <a:solidFill>
                  <a:schemeClr val="dk1"/>
                </a:solidFill>
              </a:defRPr>
            </a:lvl5pPr>
            <a:lvl6pPr marL="2743200" lvl="5" indent="-3048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8000">
                <a:solidFill>
                  <a:schemeClr val="dk1"/>
                </a:solidFill>
              </a:defRPr>
            </a:lvl6pPr>
            <a:lvl7pPr marL="3200400" lvl="6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8000">
                <a:solidFill>
                  <a:schemeClr val="dk1"/>
                </a:solidFill>
              </a:defRPr>
            </a:lvl7pPr>
            <a:lvl8pPr marL="3657600" lvl="7" indent="-330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8000">
                <a:solidFill>
                  <a:schemeClr val="dk1"/>
                </a:solidFill>
              </a:defRPr>
            </a:lvl8pPr>
            <a:lvl9pPr marL="4114800" lvl="8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80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178" name="Shape 178"/>
          <p:cNvSpPr txBox="1">
            <a:spLocks noGrp="1"/>
          </p:cNvSpPr>
          <p:nvPr>
            <p:ph type="dt" idx="10"/>
          </p:nvPr>
        </p:nvSpPr>
        <p:spPr>
          <a:xfrm>
            <a:off x="1828800" y="19069053"/>
            <a:ext cx="8534400" cy="10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828665" marR="0" lvl="1" indent="-101465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57330" marR="0" lvl="2" indent="-10133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485996" marR="0" lvl="3" indent="-101196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314661" marR="0" lvl="4" indent="-101061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43327" marR="0" lvl="5" indent="-100927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971994" marR="0" lvl="6" indent="-100793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800657" marR="0" lvl="7" indent="-100657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4629324" marR="0" lvl="8" indent="-100524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ftr" idx="11"/>
          </p:nvPr>
        </p:nvSpPr>
        <p:spPr>
          <a:xfrm>
            <a:off x="12496800" y="19069053"/>
            <a:ext cx="11582400" cy="10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828665" marR="0" lvl="1" indent="-101465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657330" marR="0" lvl="2" indent="-10133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485996" marR="0" lvl="3" indent="-101196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314661" marR="0" lvl="4" indent="-101061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43327" marR="0" lvl="5" indent="-100927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971994" marR="0" lvl="6" indent="-100793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800657" marR="0" lvl="7" indent="-100657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4629324" marR="0" lvl="8" indent="-100524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26212800" y="19069053"/>
            <a:ext cx="8534400" cy="10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4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4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4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4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4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4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4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4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665" lvl="1" indent="-101465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7200">
              <a:solidFill>
                <a:schemeClr val="dk1"/>
              </a:solidFill>
            </a:endParaRPr>
          </a:p>
          <a:p>
            <a:pPr marL="3657330" lvl="2" indent="-10133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7200">
              <a:solidFill>
                <a:schemeClr val="dk1"/>
              </a:solidFill>
            </a:endParaRPr>
          </a:p>
          <a:p>
            <a:pPr marL="5485996" lvl="3" indent="-101196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7200">
              <a:solidFill>
                <a:schemeClr val="dk1"/>
              </a:solidFill>
            </a:endParaRPr>
          </a:p>
          <a:p>
            <a:pPr marL="7314661" lvl="4" indent="-101061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7200">
              <a:solidFill>
                <a:schemeClr val="dk1"/>
              </a:solidFill>
            </a:endParaRPr>
          </a:p>
          <a:p>
            <a:pPr marL="9143327" lvl="5" indent="-100927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7200">
              <a:solidFill>
                <a:schemeClr val="dk1"/>
              </a:solidFill>
            </a:endParaRPr>
          </a:p>
          <a:p>
            <a:pPr marL="10971994" lvl="6" indent="-100793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7200">
              <a:solidFill>
                <a:schemeClr val="dk1"/>
              </a:solidFill>
            </a:endParaRPr>
          </a:p>
          <a:p>
            <a:pPr marL="12800657" lvl="7" indent="-100657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7200">
              <a:solidFill>
                <a:schemeClr val="dk1"/>
              </a:solidFill>
            </a:endParaRPr>
          </a:p>
          <a:p>
            <a:pPr marL="14629324" lvl="8" indent="-100524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72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ge with text only 1">
  <p:cSld name="TITLE_4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8556800" y="4925575"/>
            <a:ext cx="5487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Font typeface="Arial"/>
              <a:buNone/>
              <a:defRPr sz="1400" b="0" i="0" u="none" strike="noStrike" cap="non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Font typeface="Arial"/>
              <a:buNone/>
              <a:defRPr sz="1400" b="0" i="0" u="none" strike="noStrike" cap="non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Font typeface="Arial"/>
              <a:buNone/>
              <a:defRPr sz="1400" b="0" i="0" u="none" strike="noStrike" cap="non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Font typeface="Arial"/>
              <a:buNone/>
              <a:defRPr sz="1400" b="0" i="0" u="none" strike="noStrike" cap="non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Font typeface="Arial"/>
              <a:buNone/>
              <a:defRPr sz="1400" b="0" i="0" u="none" strike="noStrike" cap="non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Font typeface="Arial"/>
              <a:buNone/>
              <a:defRPr sz="1400" b="0" i="0" u="none" strike="noStrike" cap="non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Font typeface="Arial"/>
              <a:buNone/>
              <a:defRPr sz="1400" b="0" i="0" u="none" strike="noStrike" cap="non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Font typeface="Arial"/>
              <a:buNone/>
              <a:defRPr sz="1400" b="0" i="0" u="none" strike="noStrike" cap="non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Font typeface="Arial"/>
              <a:buNone/>
              <a:defRPr sz="1400" b="0" i="0" u="none" strike="noStrike" cap="non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10150" y="857400"/>
            <a:ext cx="8405700" cy="40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800"/>
              <a:buChar char="•"/>
              <a:defRPr>
                <a:solidFill>
                  <a:srgbClr val="D9D9D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Char char="–"/>
              <a:defRPr>
                <a:solidFill>
                  <a:srgbClr val="D9D9D9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  <a:defRPr>
                <a:solidFill>
                  <a:srgbClr val="D9D9D9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–"/>
              <a:defRPr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»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75950" y="137150"/>
            <a:ext cx="89682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3000"/>
              <a:buNone/>
              <a:defRPr sz="3000">
                <a:solidFill>
                  <a:srgbClr val="D9D9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3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*Section Title - General">
  <p:cSld name="Presentation Title - Title and Subtitle_3_1_3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flipH="1">
            <a:off x="300" y="0"/>
            <a:ext cx="9143700" cy="5143500"/>
          </a:xfrm>
          <a:prstGeom prst="rect">
            <a:avLst/>
          </a:prstGeom>
          <a:solidFill>
            <a:srgbClr val="4184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457375" y="1708633"/>
            <a:ext cx="8076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-88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0" marR="0" lvl="2" indent="-88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0" marR="0" lvl="3" indent="-88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0" marR="0" lvl="4" indent="-88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0" marR="0" lvl="5" indent="-88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0" marR="0" lvl="6" indent="-88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0" marR="0" lvl="7" indent="-88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0" marR="0" lvl="8" indent="-88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457379" y="2643124"/>
            <a:ext cx="8076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-12700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-12700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-12700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-12700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-127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-127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-127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-127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85900"/>
            <a:ext cx="3810000" cy="30861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3810000" cy="30861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EDB900-737E-4EE7-B0EE-9D865D59EF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84105D-0C8A-4B53-B78B-623A2F2EA3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46676-2077-4B6B-808B-E4457E8051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D4E16D-634E-46D1-A8DA-DADE6AA50FA6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16768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*Section Title - General white">
  <p:cSld name="Presentation Title - Title and Subtitle_3_1_3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457375" y="1708633"/>
            <a:ext cx="8076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"/>
              <a:buNone/>
              <a:defRPr sz="32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-88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0" marR="0" lvl="2" indent="-88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0" marR="0" lvl="3" indent="-88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0" marR="0" lvl="4" indent="-88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0" marR="0" lvl="5" indent="-88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0" marR="0" lvl="6" indent="-88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0" marR="0" lvl="7" indent="-88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0" marR="0" lvl="8" indent="-88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457379" y="2643124"/>
            <a:ext cx="8076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Open Sans"/>
              <a:buNone/>
              <a:defRPr sz="12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-12700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-12700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-12700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-12700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-127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-127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-127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-127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-4325" y="4820100"/>
            <a:ext cx="9143700" cy="32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*Section Title - Google for Work Blue">
  <p:cSld name="Presentation Title - Title and Subtitle_3_1_2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flipH="1">
            <a:off x="-47400" y="-262400"/>
            <a:ext cx="9239100" cy="540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457375" y="1833908"/>
            <a:ext cx="8076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-88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0" marR="0" lvl="2" indent="-88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0" marR="0" lvl="3" indent="-88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0" marR="0" lvl="4" indent="-88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0" marR="0" lvl="5" indent="-88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0" marR="0" lvl="6" indent="-88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0" marR="0" lvl="7" indent="-88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0" marR="0" lvl="8" indent="-88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457379" y="2768399"/>
            <a:ext cx="8076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-12700" algn="ctr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-12700" algn="ctr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-12700" algn="ctr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-12700" algn="ctr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-127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-127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-127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-127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34" name="Shape 34"/>
          <p:cNvGrpSpPr/>
          <p:nvPr/>
        </p:nvGrpSpPr>
        <p:grpSpPr>
          <a:xfrm>
            <a:off x="-47700" y="5093925"/>
            <a:ext cx="9239464" cy="93900"/>
            <a:chOff x="-47700" y="5093925"/>
            <a:chExt cx="9239464" cy="93900"/>
          </a:xfrm>
        </p:grpSpPr>
        <p:sp>
          <p:nvSpPr>
            <p:cNvPr id="35" name="Shape 35"/>
            <p:cNvSpPr/>
            <p:nvPr/>
          </p:nvSpPr>
          <p:spPr>
            <a:xfrm>
              <a:off x="-47700" y="5093925"/>
              <a:ext cx="2347200" cy="93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" name="Shape 36"/>
            <p:cNvSpPr/>
            <p:nvPr/>
          </p:nvSpPr>
          <p:spPr>
            <a:xfrm>
              <a:off x="2299363" y="5093925"/>
              <a:ext cx="2300700" cy="93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" name="Shape 37"/>
            <p:cNvSpPr/>
            <p:nvPr/>
          </p:nvSpPr>
          <p:spPr>
            <a:xfrm>
              <a:off x="4600168" y="5093925"/>
              <a:ext cx="2295600" cy="93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" name="Shape 38"/>
            <p:cNvSpPr/>
            <p:nvPr/>
          </p:nvSpPr>
          <p:spPr>
            <a:xfrm>
              <a:off x="6896164" y="5093925"/>
              <a:ext cx="2295600" cy="9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*Section Title - Google for Work Red">
  <p:cSld name="Presentation Title - Title and Subtitle_3_1_2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 flipH="1">
            <a:off x="-47400" y="-262400"/>
            <a:ext cx="9239100" cy="540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457375" y="1833908"/>
            <a:ext cx="8076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-88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0" marR="0" lvl="2" indent="-88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0" marR="0" lvl="3" indent="-88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0" marR="0" lvl="4" indent="-88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0" marR="0" lvl="5" indent="-88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0" marR="0" lvl="6" indent="-88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0" marR="0" lvl="7" indent="-88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0" marR="0" lvl="8" indent="-88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457379" y="2768399"/>
            <a:ext cx="8076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-12700" algn="ctr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-12700" algn="ctr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-12700" algn="ctr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-12700" algn="ctr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-127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-127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-127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-127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43" name="Shape 43"/>
          <p:cNvGrpSpPr/>
          <p:nvPr/>
        </p:nvGrpSpPr>
        <p:grpSpPr>
          <a:xfrm>
            <a:off x="-47700" y="5093925"/>
            <a:ext cx="9239464" cy="93900"/>
            <a:chOff x="-47700" y="5093925"/>
            <a:chExt cx="9239464" cy="93900"/>
          </a:xfrm>
        </p:grpSpPr>
        <p:sp>
          <p:nvSpPr>
            <p:cNvPr id="44" name="Shape 44"/>
            <p:cNvSpPr/>
            <p:nvPr/>
          </p:nvSpPr>
          <p:spPr>
            <a:xfrm>
              <a:off x="-47700" y="5093925"/>
              <a:ext cx="2347200" cy="93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Shape 45"/>
            <p:cNvSpPr/>
            <p:nvPr/>
          </p:nvSpPr>
          <p:spPr>
            <a:xfrm>
              <a:off x="2299363" y="5093925"/>
              <a:ext cx="2300700" cy="93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Shape 46"/>
            <p:cNvSpPr/>
            <p:nvPr/>
          </p:nvSpPr>
          <p:spPr>
            <a:xfrm>
              <a:off x="4600168" y="5093925"/>
              <a:ext cx="2295600" cy="93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" name="Shape 47"/>
            <p:cNvSpPr/>
            <p:nvPr/>
          </p:nvSpPr>
          <p:spPr>
            <a:xfrm>
              <a:off x="6896164" y="5093925"/>
              <a:ext cx="2295600" cy="9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*Section Title - Google for Work Yellow">
  <p:cSld name="Presentation Title - Title and Subtitle_3_1_2_1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 flipH="1">
            <a:off x="-47400" y="-262400"/>
            <a:ext cx="9239100" cy="540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457375" y="1833908"/>
            <a:ext cx="8076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-88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0" marR="0" lvl="2" indent="-88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0" marR="0" lvl="3" indent="-88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0" marR="0" lvl="4" indent="-88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0" marR="0" lvl="5" indent="-88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0" marR="0" lvl="6" indent="-88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0" marR="0" lvl="7" indent="-88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0" marR="0" lvl="8" indent="-88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457379" y="2768399"/>
            <a:ext cx="8076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-12700" algn="ctr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-12700" algn="ctr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-12700" algn="ctr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-12700" algn="ctr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-127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-127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-127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-127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52" name="Shape 52"/>
          <p:cNvGrpSpPr/>
          <p:nvPr/>
        </p:nvGrpSpPr>
        <p:grpSpPr>
          <a:xfrm>
            <a:off x="-47700" y="5093925"/>
            <a:ext cx="9239464" cy="93900"/>
            <a:chOff x="-47700" y="5093925"/>
            <a:chExt cx="9239464" cy="93900"/>
          </a:xfrm>
        </p:grpSpPr>
        <p:sp>
          <p:nvSpPr>
            <p:cNvPr id="53" name="Shape 53"/>
            <p:cNvSpPr/>
            <p:nvPr/>
          </p:nvSpPr>
          <p:spPr>
            <a:xfrm>
              <a:off x="-47700" y="5093925"/>
              <a:ext cx="2347200" cy="93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" name="Shape 54"/>
            <p:cNvSpPr/>
            <p:nvPr/>
          </p:nvSpPr>
          <p:spPr>
            <a:xfrm>
              <a:off x="2299363" y="5093925"/>
              <a:ext cx="2300700" cy="93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" name="Shape 55"/>
            <p:cNvSpPr/>
            <p:nvPr/>
          </p:nvSpPr>
          <p:spPr>
            <a:xfrm>
              <a:off x="4600168" y="5093925"/>
              <a:ext cx="2295600" cy="93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" name="Shape 56"/>
            <p:cNvSpPr/>
            <p:nvPr/>
          </p:nvSpPr>
          <p:spPr>
            <a:xfrm>
              <a:off x="6896164" y="5093925"/>
              <a:ext cx="2295600" cy="9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*Section Title - Google for Work Green">
  <p:cSld name="Presentation Title - Title and Subtitle_3_1_2_1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 flipH="1">
            <a:off x="-47400" y="-262400"/>
            <a:ext cx="9239100" cy="54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457375" y="1833908"/>
            <a:ext cx="8076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-88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0" marR="0" lvl="2" indent="-88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0" marR="0" lvl="3" indent="-88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0" marR="0" lvl="4" indent="-88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0" marR="0" lvl="5" indent="-88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0" marR="0" lvl="6" indent="-88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0" marR="0" lvl="7" indent="-88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0" marR="0" lvl="8" indent="-88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457379" y="2768399"/>
            <a:ext cx="8076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-12700" algn="ctr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-12700" algn="ctr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-12700" algn="ctr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-12700" algn="ctr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-127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-127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-127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-127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61" name="Shape 61"/>
          <p:cNvGrpSpPr/>
          <p:nvPr/>
        </p:nvGrpSpPr>
        <p:grpSpPr>
          <a:xfrm>
            <a:off x="-47700" y="5093925"/>
            <a:ext cx="9239464" cy="93900"/>
            <a:chOff x="-47700" y="5093925"/>
            <a:chExt cx="9239464" cy="93900"/>
          </a:xfrm>
        </p:grpSpPr>
        <p:sp>
          <p:nvSpPr>
            <p:cNvPr id="62" name="Shape 62"/>
            <p:cNvSpPr/>
            <p:nvPr/>
          </p:nvSpPr>
          <p:spPr>
            <a:xfrm>
              <a:off x="-47700" y="5093925"/>
              <a:ext cx="2347200" cy="93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Shape 63"/>
            <p:cNvSpPr/>
            <p:nvPr/>
          </p:nvSpPr>
          <p:spPr>
            <a:xfrm>
              <a:off x="2299363" y="5093925"/>
              <a:ext cx="2300700" cy="93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Shape 64"/>
            <p:cNvSpPr/>
            <p:nvPr/>
          </p:nvSpPr>
          <p:spPr>
            <a:xfrm>
              <a:off x="4600168" y="5093925"/>
              <a:ext cx="2295600" cy="93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Shape 65"/>
            <p:cNvSpPr/>
            <p:nvPr/>
          </p:nvSpPr>
          <p:spPr>
            <a:xfrm>
              <a:off x="6896164" y="5093925"/>
              <a:ext cx="2295600" cy="9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*Section Title - Google for Work Gray">
  <p:cSld name="Presentation Title - Title and Subtitle_3_1_2_1_1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 flipH="1">
            <a:off x="-47400" y="-262400"/>
            <a:ext cx="9239100" cy="540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xfrm>
            <a:off x="457375" y="1833908"/>
            <a:ext cx="8076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-88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0" marR="0" lvl="2" indent="-88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0" marR="0" lvl="3" indent="-88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0" marR="0" lvl="4" indent="-88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0" marR="0" lvl="5" indent="-88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0" marR="0" lvl="6" indent="-88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0" marR="0" lvl="7" indent="-88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0" marR="0" lvl="8" indent="-88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ubTitle" idx="1"/>
          </p:nvPr>
        </p:nvSpPr>
        <p:spPr>
          <a:xfrm>
            <a:off x="457379" y="2768399"/>
            <a:ext cx="8076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-12700" algn="ctr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-12700" algn="ctr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-12700" algn="ctr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-12700" algn="ctr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-127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-127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-127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-127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70" name="Shape 70"/>
          <p:cNvGrpSpPr/>
          <p:nvPr/>
        </p:nvGrpSpPr>
        <p:grpSpPr>
          <a:xfrm>
            <a:off x="-47700" y="5093925"/>
            <a:ext cx="9239464" cy="93900"/>
            <a:chOff x="-47700" y="5093925"/>
            <a:chExt cx="9239464" cy="93900"/>
          </a:xfrm>
        </p:grpSpPr>
        <p:sp>
          <p:nvSpPr>
            <p:cNvPr id="71" name="Shape 71"/>
            <p:cNvSpPr/>
            <p:nvPr/>
          </p:nvSpPr>
          <p:spPr>
            <a:xfrm>
              <a:off x="-47700" y="5093925"/>
              <a:ext cx="2347200" cy="93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" name="Shape 72"/>
            <p:cNvSpPr/>
            <p:nvPr/>
          </p:nvSpPr>
          <p:spPr>
            <a:xfrm>
              <a:off x="2299363" y="5093925"/>
              <a:ext cx="2300700" cy="93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" name="Shape 73"/>
            <p:cNvSpPr/>
            <p:nvPr/>
          </p:nvSpPr>
          <p:spPr>
            <a:xfrm>
              <a:off x="4600168" y="5093925"/>
              <a:ext cx="2295600" cy="93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" name="Shape 74"/>
            <p:cNvSpPr/>
            <p:nvPr/>
          </p:nvSpPr>
          <p:spPr>
            <a:xfrm>
              <a:off x="6896164" y="5093925"/>
              <a:ext cx="2295600" cy="9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4817400"/>
            <a:ext cx="9144000" cy="32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7" name="Shape 7"/>
          <p:cNvGrpSpPr/>
          <p:nvPr/>
        </p:nvGrpSpPr>
        <p:grpSpPr>
          <a:xfrm>
            <a:off x="7" y="4827039"/>
            <a:ext cx="1592549" cy="32175"/>
            <a:chOff x="4672463" y="2053622"/>
            <a:chExt cx="2122833" cy="42900"/>
          </a:xfrm>
        </p:grpSpPr>
        <p:sp>
          <p:nvSpPr>
            <p:cNvPr id="8" name="Shape 8"/>
            <p:cNvSpPr/>
            <p:nvPr/>
          </p:nvSpPr>
          <p:spPr>
            <a:xfrm>
              <a:off x="4672463" y="2053622"/>
              <a:ext cx="531300" cy="429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5203768" y="2053622"/>
              <a:ext cx="531300" cy="42900"/>
            </a:xfrm>
            <a:prstGeom prst="rect">
              <a:avLst/>
            </a:prstGeom>
            <a:solidFill>
              <a:srgbClr val="DB443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735082" y="2053622"/>
              <a:ext cx="530100" cy="42900"/>
            </a:xfrm>
            <a:prstGeom prst="rect">
              <a:avLst/>
            </a:prstGeom>
            <a:solidFill>
              <a:srgbClr val="F4B4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" name="Shape 11"/>
            <p:cNvSpPr/>
            <p:nvPr/>
          </p:nvSpPr>
          <p:spPr>
            <a:xfrm>
              <a:off x="6265196" y="2053622"/>
              <a:ext cx="530100" cy="42900"/>
            </a:xfrm>
            <a:prstGeom prst="rect">
              <a:avLst/>
            </a:prstGeom>
            <a:solidFill>
              <a:srgbClr val="0F9D5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211344" y="335462"/>
            <a:ext cx="84318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pen Sans"/>
              <a:buNone/>
              <a:defRPr sz="24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02795" y="1009125"/>
            <a:ext cx="84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Char char="•"/>
              <a:defRPr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–"/>
              <a:defRPr sz="14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•"/>
              <a:defRPr sz="14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Open Sans"/>
              <a:buChar char="–"/>
              <a:defRPr sz="12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Open Sans"/>
              <a:buChar char="»"/>
              <a:defRPr sz="1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Open Sans"/>
              <a:buChar char="•"/>
              <a:defRPr sz="12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•"/>
              <a:defRPr sz="14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•"/>
              <a:defRPr sz="16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Char char="•"/>
              <a:defRPr sz="18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9" r:id="rId10"/>
    <p:sldLayoutId id="2147483660" r:id="rId11"/>
    <p:sldLayoutId id="2147483662" r:id="rId12"/>
    <p:sldLayoutId id="2147483663" r:id="rId13"/>
    <p:sldLayoutId id="2147483664" r:id="rId14"/>
    <p:sldLayoutId id="2147483666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720" r:id="rId25"/>
    <p:sldLayoutId id="2147483678" r:id="rId26"/>
    <p:sldLayoutId id="2147483679" r:id="rId27"/>
    <p:sldLayoutId id="2147483681" r:id="rId28"/>
    <p:sldLayoutId id="2147483682" r:id="rId29"/>
    <p:sldLayoutId id="214748371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F6C39-102D-498C-8954-F796CE1C7D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Redes Neurais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36C87B-3769-4FB4-80C8-F0AD4D52DE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270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000" u="sng" dirty="0">
                <a:latin typeface="Arial" pitchFamily="34" charset="0"/>
                <a:cs typeface="Arial" pitchFamily="34" charset="0"/>
              </a:rPr>
              <a:t>Etapas preliminares ao treinamento:</a:t>
            </a:r>
          </a:p>
          <a:p>
            <a:pPr lvl="1"/>
            <a:r>
              <a:rPr lang="pt-BR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Escolha da arquitetura de rede correta</a:t>
            </a:r>
          </a:p>
          <a:p>
            <a:pPr lvl="2"/>
            <a:r>
              <a:rPr lang="pt-BR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Nº de neurônios;</a:t>
            </a:r>
          </a:p>
          <a:p>
            <a:pPr lvl="2"/>
            <a:r>
              <a:rPr lang="pt-BR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Nº de camadas ocultas;</a:t>
            </a:r>
          </a:p>
          <a:p>
            <a:pPr lvl="1"/>
            <a:r>
              <a:rPr lang="pt-BR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Escolha da função de ativação (a mesma para cada neurônio de uma mesma camada).</a:t>
            </a:r>
          </a:p>
          <a:p>
            <a:pPr lvl="1"/>
            <a:r>
              <a:rPr lang="pt-BR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Brinquem: https://playground.tensorflow.org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A etapa de treinamento resume-se a:</a:t>
            </a:r>
          </a:p>
          <a:p>
            <a:pPr lvl="1"/>
            <a:r>
              <a:rPr lang="pt-BR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Ajustar os pesos das conexões entre as unidades para que a rede produza saídas corretas.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Processamento das </a:t>
            </a:r>
            <a:r>
              <a:rPr lang="pt-BR" dirty="0" err="1"/>
              <a:t>RNAs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9928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410150" y="1242646"/>
            <a:ext cx="5079822" cy="3510224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Arial" pitchFamily="34" charset="0"/>
                <a:cs typeface="Arial" pitchFamily="34" charset="0"/>
              </a:rPr>
              <a:t>O tipo mais simples de RN;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Possuí um único neurônio de saída</a:t>
            </a:r>
          </a:p>
          <a:p>
            <a:pPr lvl="1"/>
            <a:r>
              <a:rPr lang="pt-BR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Considera uma soma ponderada das entradas;</a:t>
            </a:r>
          </a:p>
          <a:p>
            <a:pPr lvl="1"/>
            <a:r>
              <a:rPr lang="pt-BR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 função de ativação da unidade calcula a saída da rede;</a:t>
            </a:r>
          </a:p>
          <a:p>
            <a:pPr lvl="1"/>
            <a:r>
              <a:rPr lang="pt-BR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Ex: unidade com </a:t>
            </a:r>
            <a:r>
              <a:rPr lang="pt-BR" sz="1600" i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treshold</a:t>
            </a:r>
            <a:r>
              <a:rPr lang="pt-BR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(limiar) linear.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Perceptrons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860" y="1682347"/>
            <a:ext cx="3178969" cy="227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8031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Algumas funções de ativação:</a:t>
            </a:r>
          </a:p>
          <a:p>
            <a:endParaRPr lang="pt-BR" dirty="0">
              <a:latin typeface="Arial" pitchFamily="34" charset="0"/>
              <a:cs typeface="Arial" pitchFamily="34" charset="0"/>
            </a:endParaRPr>
          </a:p>
          <a:p>
            <a:endParaRPr lang="pt-BR" dirty="0">
              <a:latin typeface="Arial" pitchFamily="34" charset="0"/>
              <a:cs typeface="Arial" pitchFamily="34" charset="0"/>
            </a:endParaRPr>
          </a:p>
          <a:p>
            <a:endParaRPr lang="pt-BR" dirty="0">
              <a:latin typeface="Arial" pitchFamily="34" charset="0"/>
              <a:cs typeface="Arial" pitchFamily="34" charset="0"/>
            </a:endParaRPr>
          </a:p>
          <a:p>
            <a:endParaRPr lang="pt-BR" dirty="0">
              <a:latin typeface="Arial" pitchFamily="34" charset="0"/>
              <a:cs typeface="Arial" pitchFamily="34" charset="0"/>
            </a:endParaRPr>
          </a:p>
          <a:p>
            <a:endParaRPr lang="pt-BR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Função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Step</a:t>
            </a:r>
            <a:r>
              <a:rPr lang="pt-BR" dirty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pt-BR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Saída +1 se </a:t>
            </a:r>
            <a:r>
              <a:rPr lang="pt-BR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Netinput</a:t>
            </a:r>
            <a:r>
              <a:rPr lang="pt-BR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&gt; </a:t>
            </a:r>
            <a:r>
              <a:rPr lang="pt-BR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Threshold</a:t>
            </a:r>
            <a:r>
              <a:rPr lang="pt-BR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T; -1 caso contrário;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Perceptrons</a:t>
            </a:r>
            <a:r>
              <a:rPr lang="pt-BR" dirty="0"/>
              <a:t>	</a:t>
            </a:r>
          </a:p>
        </p:txBody>
      </p:sp>
      <p:pic>
        <p:nvPicPr>
          <p:cNvPr id="6" name="Imagem 5" descr="funcao ativaça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766" y="1818077"/>
            <a:ext cx="3923505" cy="157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74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2000" b="1" dirty="0">
                <a:latin typeface="Arial" pitchFamily="34" charset="0"/>
                <a:cs typeface="Arial" pitchFamily="34" charset="0"/>
              </a:rPr>
              <a:t>Classificação de imagens preto e branco por uma matriz de pixel 2x2</a:t>
            </a:r>
          </a:p>
          <a:p>
            <a:pPr lvl="1"/>
            <a:r>
              <a:rPr lang="pt-BR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Em “clara” ou “escura”;</a:t>
            </a:r>
          </a:p>
          <a:p>
            <a:pPr lvl="1"/>
            <a:r>
              <a:rPr lang="pt-BR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Pixels brancos = 1 e pixel pretos = -1.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Pode se representar o problema por essa regra:</a:t>
            </a:r>
          </a:p>
          <a:p>
            <a:pPr lvl="1"/>
            <a:r>
              <a:rPr lang="pt-BR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 resultado da Rede &gt; -0.1 é clara; caso contrário escura;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Arquitetura do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Perceptron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pt-BR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4 unidades de entrada, uma para cada pixel da matriz;</a:t>
            </a:r>
          </a:p>
          <a:p>
            <a:pPr lvl="1"/>
            <a:r>
              <a:rPr lang="pt-BR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Uma unidade de saída: +1 para “clara”; -1 “escura”.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Perceptrons</a:t>
            </a:r>
            <a:r>
              <a:rPr lang="pt-BR" dirty="0"/>
              <a:t>: exemplo</a:t>
            </a:r>
          </a:p>
        </p:txBody>
      </p:sp>
    </p:spTree>
    <p:extLst>
      <p:ext uri="{BB962C8B-B14F-4D97-AF65-F5344CB8AC3E}">
        <p14:creationId xmlns:p14="http://schemas.microsoft.com/office/powerpoint/2010/main" val="150877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Perceptrons</a:t>
            </a:r>
            <a:r>
              <a:rPr lang="pt-BR" dirty="0"/>
              <a:t>: exemplo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0868" y="1178709"/>
            <a:ext cx="6333341" cy="353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71388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t-BR" sz="2000" dirty="0"/>
              <a:t>É necessário aprender:</a:t>
            </a:r>
          </a:p>
          <a:p>
            <a:pPr lvl="1">
              <a:spcAft>
                <a:spcPts val="600"/>
              </a:spcAft>
            </a:pPr>
            <a:r>
              <a:rPr lang="pt-BR" sz="1600" dirty="0">
                <a:solidFill>
                  <a:schemeClr val="tx2"/>
                </a:solidFill>
              </a:rPr>
              <a:t>Os pesos entre as unidades de entrada e saída;</a:t>
            </a:r>
          </a:p>
          <a:p>
            <a:pPr lvl="1">
              <a:spcAft>
                <a:spcPts val="600"/>
              </a:spcAft>
            </a:pPr>
            <a:r>
              <a:rPr lang="pt-BR" sz="1600" dirty="0">
                <a:solidFill>
                  <a:schemeClr val="tx2"/>
                </a:solidFill>
              </a:rPr>
              <a:t>O valor do </a:t>
            </a:r>
            <a:r>
              <a:rPr lang="pt-BR" sz="1600" dirty="0" err="1">
                <a:solidFill>
                  <a:schemeClr val="tx2"/>
                </a:solidFill>
              </a:rPr>
              <a:t>threshold</a:t>
            </a:r>
            <a:r>
              <a:rPr lang="pt-BR" sz="1600" dirty="0">
                <a:solidFill>
                  <a:schemeClr val="tx2"/>
                </a:solidFill>
              </a:rPr>
              <a:t>.</a:t>
            </a:r>
          </a:p>
          <a:p>
            <a:pPr>
              <a:spcAft>
                <a:spcPts val="600"/>
              </a:spcAft>
            </a:pPr>
            <a:r>
              <a:rPr lang="pt-BR" sz="2000" dirty="0"/>
              <a:t>Para tornar os cálculos mais fáceis:</a:t>
            </a:r>
          </a:p>
          <a:p>
            <a:pPr lvl="1">
              <a:spcAft>
                <a:spcPts val="600"/>
              </a:spcAft>
            </a:pPr>
            <a:r>
              <a:rPr lang="pt-BR" sz="1600" dirty="0">
                <a:solidFill>
                  <a:schemeClr val="tx2"/>
                </a:solidFill>
              </a:rPr>
              <a:t>Considera-se o </a:t>
            </a:r>
            <a:r>
              <a:rPr lang="pt-BR" sz="1600" dirty="0" err="1">
                <a:solidFill>
                  <a:schemeClr val="tx2"/>
                </a:solidFill>
              </a:rPr>
              <a:t>threshold</a:t>
            </a:r>
            <a:r>
              <a:rPr lang="pt-BR" sz="1600" dirty="0">
                <a:solidFill>
                  <a:schemeClr val="tx2"/>
                </a:solidFill>
              </a:rPr>
              <a:t> como um peso referente a uma unidade de entrada especial, cujo sinal é sempre 1 (ou -1);</a:t>
            </a:r>
          </a:p>
          <a:p>
            <a:pPr lvl="2">
              <a:spcAft>
                <a:spcPts val="600"/>
              </a:spcAft>
            </a:pPr>
            <a:r>
              <a:rPr lang="pt-BR" sz="1600" dirty="0">
                <a:solidFill>
                  <a:schemeClr val="tx2"/>
                </a:solidFill>
              </a:rPr>
              <a:t>Agora, o único objetivo resume-se a aprender os pesos da rede.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Aprendizagem em </a:t>
            </a:r>
            <a:r>
              <a:rPr lang="pt-BR" dirty="0" err="1"/>
              <a:t>Perceptrons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5198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Aprendizagem em </a:t>
            </a:r>
            <a:r>
              <a:rPr lang="pt-BR" dirty="0" err="1"/>
              <a:t>Perceptrons</a:t>
            </a:r>
            <a:endParaRPr lang="pt-B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206898"/>
            <a:ext cx="6108700" cy="324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10098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Os valores dos pesos são inicializados aleatoriamente, geralmente no intervalo         (-1,1);</a:t>
            </a:r>
          </a:p>
          <a:p>
            <a:r>
              <a:rPr lang="pt-BR" sz="2000" dirty="0"/>
              <a:t>Para cada exemplo de treinamento E:</a:t>
            </a:r>
          </a:p>
          <a:p>
            <a:pPr lvl="1"/>
            <a:r>
              <a:rPr lang="pt-BR" sz="1600" dirty="0">
                <a:solidFill>
                  <a:schemeClr val="tx2"/>
                </a:solidFill>
              </a:rPr>
              <a:t>Calcule a saída observada da rede o(E);</a:t>
            </a:r>
          </a:p>
          <a:p>
            <a:pPr lvl="1"/>
            <a:r>
              <a:rPr lang="pt-BR" sz="1600" dirty="0">
                <a:solidFill>
                  <a:schemeClr val="tx2"/>
                </a:solidFill>
              </a:rPr>
              <a:t>Se a saída desejada t(E) for diferente de o(E):</a:t>
            </a:r>
          </a:p>
          <a:p>
            <a:pPr lvl="2"/>
            <a:r>
              <a:rPr lang="pt-BR" sz="1600" dirty="0">
                <a:solidFill>
                  <a:schemeClr val="tx2"/>
                </a:solidFill>
              </a:rPr>
              <a:t>Ajuste os pesos da rede para que o(E) chegue mais próximo de t(E);</a:t>
            </a:r>
          </a:p>
          <a:p>
            <a:pPr lvl="2"/>
            <a:r>
              <a:rPr lang="pt-BR" sz="1600" dirty="0">
                <a:solidFill>
                  <a:schemeClr val="tx2"/>
                </a:solidFill>
              </a:rPr>
              <a:t>Isso é feito aplicando-se a regra de aprendizado </a:t>
            </a:r>
            <a:r>
              <a:rPr lang="pt-BR" sz="1600" dirty="0" err="1">
                <a:solidFill>
                  <a:schemeClr val="tx2"/>
                </a:solidFill>
              </a:rPr>
              <a:t>Perceptron</a:t>
            </a:r>
            <a:r>
              <a:rPr lang="pt-BR" sz="16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Aprendizagem em </a:t>
            </a:r>
            <a:r>
              <a:rPr lang="pt-BR" dirty="0" err="1"/>
              <a:t>Perceptrons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4321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sz="2000" dirty="0"/>
              <a:t>O processo de aprendizagem não para necessariamente depois de todos os exemplos de treinamento terem sidos apresentados;</a:t>
            </a:r>
          </a:p>
          <a:p>
            <a:pPr lvl="1">
              <a:spcAft>
                <a:spcPts val="600"/>
              </a:spcAft>
            </a:pPr>
            <a:r>
              <a:rPr lang="pt-BR" sz="1600" dirty="0">
                <a:solidFill>
                  <a:schemeClr val="tx2"/>
                </a:solidFill>
              </a:rPr>
              <a:t>Repita o ciclo novamente (uma “época”);</a:t>
            </a:r>
          </a:p>
          <a:p>
            <a:pPr lvl="1">
              <a:spcAft>
                <a:spcPts val="600"/>
              </a:spcAft>
            </a:pPr>
            <a:r>
              <a:rPr lang="pt-BR" sz="1600" dirty="0">
                <a:solidFill>
                  <a:schemeClr val="tx2"/>
                </a:solidFill>
              </a:rPr>
              <a:t>Até que a rede produza saídas corretas (ou boas suficientes);</a:t>
            </a:r>
          </a:p>
          <a:p>
            <a:pPr lvl="2">
              <a:spcAft>
                <a:spcPts val="600"/>
              </a:spcAft>
            </a:pPr>
            <a:r>
              <a:rPr lang="pt-BR" sz="1600" dirty="0">
                <a:solidFill>
                  <a:schemeClr val="tx2"/>
                </a:solidFill>
              </a:rPr>
              <a:t>Considerando todos os exemplos no conjunto de treinamento.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Aprendizagem em </a:t>
            </a:r>
            <a:r>
              <a:rPr lang="pt-BR" dirty="0" err="1"/>
              <a:t>Perceptrons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1765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Quando t(E) for diferente de o(E):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Faça isso para todos os pesos da rede.</a:t>
            </a:r>
          </a:p>
          <a:p>
            <a:pPr lvl="1">
              <a:buNone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Regra de aprendizado para </a:t>
            </a:r>
            <a:r>
              <a:rPr lang="pt-BR" dirty="0" err="1"/>
              <a:t>Perceptron</a:t>
            </a:r>
            <a:endParaRPr lang="pt-BR" dirty="0"/>
          </a:p>
        </p:txBody>
      </p:sp>
      <p:pic>
        <p:nvPicPr>
          <p:cNvPr id="5" name="Imagem 4" descr="aprendizado perceptr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272" y="1939891"/>
            <a:ext cx="4082681" cy="96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2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O cérebro faz com que tarefas de classificação pareçam fáceis;</a:t>
            </a: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O processo cerebral é realizado por redes de neurônios;</a:t>
            </a: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Cada neurônio é conectado a vários outros neurônios;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 biológica	</a:t>
            </a:r>
          </a:p>
        </p:txBody>
      </p:sp>
    </p:spTree>
    <p:extLst>
      <p:ext uri="{BB962C8B-B14F-4D97-AF65-F5344CB8AC3E}">
        <p14:creationId xmlns:p14="http://schemas.microsoft.com/office/powerpoint/2010/main" val="1551252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O parâmetro </a:t>
            </a:r>
            <a:r>
              <a:rPr lang="el-GR" sz="2000" dirty="0"/>
              <a:t>η</a:t>
            </a:r>
            <a:r>
              <a:rPr lang="pt-BR" sz="2000" dirty="0"/>
              <a:t> é chamado de taxa de aprendizagem</a:t>
            </a:r>
          </a:p>
          <a:p>
            <a:pPr lvl="1"/>
            <a:r>
              <a:rPr lang="pt-BR" sz="1600" dirty="0">
                <a:solidFill>
                  <a:schemeClr val="tx2"/>
                </a:solidFill>
              </a:rPr>
              <a:t>Geralmente escolhido como uma pequena constante entre 0 e 1 (por exemplo, 0.1);</a:t>
            </a:r>
          </a:p>
          <a:p>
            <a:r>
              <a:rPr lang="pt-BR" sz="2000" dirty="0"/>
              <a:t>Controla o movimento dos pesos</a:t>
            </a:r>
          </a:p>
          <a:p>
            <a:pPr lvl="1"/>
            <a:r>
              <a:rPr lang="pt-BR" sz="1600" dirty="0">
                <a:solidFill>
                  <a:schemeClr val="tx2"/>
                </a:solidFill>
              </a:rPr>
              <a:t>Não deixa haver uma mudança grande para um único exemplo;</a:t>
            </a:r>
          </a:p>
          <a:p>
            <a:r>
              <a:rPr lang="pt-BR" sz="2000" dirty="0"/>
              <a:t>Se uma mudança grande for mesmo necessária para que os pesos classifiquem corretamente um exemplo:</a:t>
            </a:r>
          </a:p>
          <a:p>
            <a:pPr lvl="1"/>
            <a:r>
              <a:rPr lang="pt-BR" sz="1600" dirty="0">
                <a:solidFill>
                  <a:schemeClr val="tx2"/>
                </a:solidFill>
              </a:rPr>
              <a:t>Essa deve ocorrer gradativamente, em várias épocas.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Regra de aprendizado para </a:t>
            </a:r>
            <a:r>
              <a:rPr lang="pt-BR" dirty="0" err="1"/>
              <a:t>Perceptron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9533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sz="2600" dirty="0"/>
              <a:t>Classifique a imagem “clara” ou “escura”.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anterior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3075" y="910817"/>
            <a:ext cx="5343525" cy="3064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15480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anterior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89460" y="1163637"/>
            <a:ext cx="6011863" cy="350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Conector reto 7"/>
          <p:cNvCxnSpPr/>
          <p:nvPr/>
        </p:nvCxnSpPr>
        <p:spPr>
          <a:xfrm>
            <a:off x="5750727" y="3857634"/>
            <a:ext cx="1714512" cy="119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4036215" y="4286262"/>
            <a:ext cx="1607355" cy="119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953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anterior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0968" y="1178709"/>
            <a:ext cx="4680758" cy="3454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58793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anterior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446602"/>
            <a:ext cx="5035389" cy="2825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48815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Rede com pesos atualizados: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Calcule a saída para o exemplo, e1, novamente.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anterior</a:t>
            </a:r>
          </a:p>
        </p:txBody>
      </p:sp>
      <p:pic>
        <p:nvPicPr>
          <p:cNvPr id="7" name="Imagem 6" descr="rede atualizad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352" y="1821651"/>
            <a:ext cx="3111296" cy="203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03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/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S= (-0.3*1) + (0.5*-1) + (0*1) + (0.3*1) + (0.7*-1) = -1.2</a:t>
            </a: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A nova saída da rede é o(e1) = -1 (“escura”);</a:t>
            </a: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Ainda resulta em classificação errada;</a:t>
            </a:r>
          </a:p>
          <a:p>
            <a:pPr lvl="1"/>
            <a:r>
              <a:rPr lang="pt-BR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Mas o valor de S já está mais próximo de zero (de -2.2 para -1.2);</a:t>
            </a:r>
          </a:p>
          <a:p>
            <a:pPr lvl="1"/>
            <a:r>
              <a:rPr lang="pt-BR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Em poucas épocas, esse exemplo será classificado corretamente</a:t>
            </a:r>
            <a:r>
              <a:rPr lang="pt-BR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anterior</a:t>
            </a:r>
          </a:p>
        </p:txBody>
      </p:sp>
      <p:pic>
        <p:nvPicPr>
          <p:cNvPr id="7" name="Imagem 6" descr="rede atualizad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645" y="1232288"/>
            <a:ext cx="2678925" cy="175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26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t-BR" sz="2000" dirty="0"/>
              <a:t>Entradas assumem dois valores possíveis (+1 ou -1);</a:t>
            </a:r>
          </a:p>
          <a:p>
            <a:pPr>
              <a:spcAft>
                <a:spcPts val="600"/>
              </a:spcAft>
            </a:pPr>
            <a:r>
              <a:rPr lang="pt-BR" sz="2000" dirty="0"/>
              <a:t>Produz um valor como saída (+1 ou -1);</a:t>
            </a:r>
          </a:p>
          <a:p>
            <a:pPr lvl="1">
              <a:spcAft>
                <a:spcPts val="600"/>
              </a:spcAft>
            </a:pPr>
            <a:r>
              <a:rPr lang="pt-BR" sz="1600" dirty="0">
                <a:solidFill>
                  <a:schemeClr val="tx2"/>
                </a:solidFill>
              </a:rPr>
              <a:t>Exemplo 1: Função AND</a:t>
            </a:r>
          </a:p>
          <a:p>
            <a:pPr lvl="2">
              <a:spcAft>
                <a:spcPts val="600"/>
              </a:spcAft>
            </a:pPr>
            <a:r>
              <a:rPr lang="pt-BR" sz="1600" dirty="0">
                <a:solidFill>
                  <a:schemeClr val="tx2"/>
                </a:solidFill>
              </a:rPr>
              <a:t>Produz +1 somente se ambas as entradas forem iguais a +1;</a:t>
            </a:r>
          </a:p>
          <a:p>
            <a:pPr lvl="1">
              <a:spcAft>
                <a:spcPts val="600"/>
              </a:spcAft>
            </a:pPr>
            <a:r>
              <a:rPr lang="pt-BR" sz="1600" dirty="0">
                <a:solidFill>
                  <a:schemeClr val="tx2"/>
                </a:solidFill>
              </a:rPr>
              <a:t>Exemplo 2: Função OR</a:t>
            </a:r>
          </a:p>
          <a:p>
            <a:pPr lvl="2">
              <a:spcAft>
                <a:spcPts val="600"/>
              </a:spcAft>
            </a:pPr>
            <a:r>
              <a:rPr lang="pt-BR" sz="1600" dirty="0">
                <a:solidFill>
                  <a:schemeClr val="tx2"/>
                </a:solidFill>
              </a:rPr>
              <a:t>Produz +1 se pelo menos uma das entradas for igual a +1.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Perceptrons</a:t>
            </a:r>
            <a:r>
              <a:rPr lang="pt-BR" dirty="0"/>
              <a:t>: aprendizado booleano</a:t>
            </a:r>
          </a:p>
        </p:txBody>
      </p:sp>
    </p:spTree>
    <p:extLst>
      <p:ext uri="{BB962C8B-B14F-4D97-AF65-F5344CB8AC3E}">
        <p14:creationId xmlns:p14="http://schemas.microsoft.com/office/powerpoint/2010/main" val="4147961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Perceptrons</a:t>
            </a:r>
            <a:r>
              <a:rPr lang="pt-BR" dirty="0"/>
              <a:t>: aprendizado booleano</a:t>
            </a: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60935" y="1817291"/>
            <a:ext cx="5413375" cy="180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582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que realmente a rede neural </a:t>
            </a:r>
            <a:r>
              <a:rPr lang="pt-BR" dirty="0" err="1"/>
              <a:t>perceptron</a:t>
            </a:r>
            <a:r>
              <a:rPr lang="pt-BR" dirty="0"/>
              <a:t> é capaz de aprender?</a:t>
            </a:r>
          </a:p>
          <a:p>
            <a:pPr lvl="1"/>
            <a:r>
              <a:rPr lang="pt-BR" dirty="0">
                <a:solidFill>
                  <a:schemeClr val="tx2"/>
                </a:solidFill>
              </a:rPr>
              <a:t>Somente a discriminação de classes que sejam linearmente separáveis:</a:t>
            </a:r>
          </a:p>
          <a:p>
            <a:pPr lvl="2"/>
            <a:r>
              <a:rPr lang="pt-BR" dirty="0">
                <a:solidFill>
                  <a:schemeClr val="tx2"/>
                </a:solidFill>
              </a:rPr>
              <a:t>Ex: funções AND e OR.</a:t>
            </a:r>
          </a:p>
          <a:p>
            <a:pPr lvl="2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Perceptrons</a:t>
            </a:r>
            <a:r>
              <a:rPr lang="pt-BR" dirty="0"/>
              <a:t>: aprendizado booleano</a:t>
            </a:r>
          </a:p>
        </p:txBody>
      </p:sp>
      <p:pic>
        <p:nvPicPr>
          <p:cNvPr id="5" name="Imagem 4" descr="funcoes and 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640" y="2507460"/>
            <a:ext cx="5656931" cy="183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8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Neurônio biológico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32222" y="1178709"/>
            <a:ext cx="485061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100" dirty="0">
                <a:latin typeface="Arial" pitchFamily="34" charset="0"/>
                <a:cs typeface="Arial" pitchFamily="34" charset="0"/>
              </a:rPr>
              <a:t>O neurônio recebe impulsos (sinais) de outros neurônios por meio dos seus </a:t>
            </a:r>
            <a:r>
              <a:rPr lang="pt-BR" sz="2100" u="sng" dirty="0">
                <a:latin typeface="Arial" pitchFamily="34" charset="0"/>
                <a:cs typeface="Arial" pitchFamily="34" charset="0"/>
              </a:rPr>
              <a:t>dendritos</a:t>
            </a:r>
            <a:r>
              <a:rPr lang="pt-BR" sz="2100" dirty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pt-BR" sz="21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2100" dirty="0">
                <a:latin typeface="Arial" pitchFamily="34" charset="0"/>
                <a:cs typeface="Arial" pitchFamily="34" charset="0"/>
              </a:rPr>
              <a:t>O neurônio envia impulsos para outros neurônios por meio do seu </a:t>
            </a:r>
            <a:r>
              <a:rPr lang="pt-BR" sz="2100" u="sng" dirty="0">
                <a:latin typeface="Arial" pitchFamily="34" charset="0"/>
                <a:cs typeface="Arial" pitchFamily="34" charset="0"/>
              </a:rPr>
              <a:t>axônio</a:t>
            </a:r>
            <a:r>
              <a:rPr lang="pt-BR" sz="2100" dirty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pt-BR" sz="21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2100" dirty="0">
                <a:latin typeface="Arial" pitchFamily="34" charset="0"/>
                <a:cs typeface="Arial" pitchFamily="34" charset="0"/>
              </a:rPr>
              <a:t>O axônio termina num tipo de contato chamado </a:t>
            </a:r>
            <a:r>
              <a:rPr lang="pt-BR" sz="2100" u="sng" dirty="0">
                <a:latin typeface="Arial" pitchFamily="34" charset="0"/>
                <a:cs typeface="Arial" pitchFamily="34" charset="0"/>
              </a:rPr>
              <a:t>sinapse</a:t>
            </a:r>
            <a:r>
              <a:rPr lang="pt-BR" sz="2100" dirty="0">
                <a:latin typeface="Arial" pitchFamily="34" charset="0"/>
                <a:cs typeface="Arial" pitchFamily="34" charset="0"/>
              </a:rPr>
              <a:t>, que conecta-o com o dendrito de outro neurônio.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2947" y="1421597"/>
            <a:ext cx="2100263" cy="2978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1818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t-BR" dirty="0"/>
              <a:t>A função XOR não é linearmente separável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tx2"/>
                </a:solidFill>
              </a:rPr>
              <a:t>Não é possível traçar uma linha divisória que classifique corretamente todos os pontos</a:t>
            </a:r>
          </a:p>
          <a:p>
            <a:pPr>
              <a:spcAft>
                <a:spcPts val="600"/>
              </a:spcAft>
            </a:pPr>
            <a:r>
              <a:rPr lang="pt-BR" dirty="0"/>
              <a:t>Redes </a:t>
            </a:r>
            <a:r>
              <a:rPr lang="pt-BR" dirty="0" err="1"/>
              <a:t>Perceptrons</a:t>
            </a:r>
            <a:r>
              <a:rPr lang="pt-BR" dirty="0"/>
              <a:t> não conseguem aprender a função XOR.</a:t>
            </a:r>
          </a:p>
          <a:p>
            <a:pPr lvl="2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Perceptrons</a:t>
            </a:r>
            <a:r>
              <a:rPr lang="pt-BR" dirty="0"/>
              <a:t>: aprendizado booleano</a:t>
            </a:r>
          </a:p>
        </p:txBody>
      </p:sp>
      <p:pic>
        <p:nvPicPr>
          <p:cNvPr id="5" name="Imagem 4" descr="funcoes and 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252" y="2675334"/>
            <a:ext cx="5811069" cy="188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05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t-BR" dirty="0"/>
              <a:t>Redes </a:t>
            </a:r>
            <a:r>
              <a:rPr lang="pt-BR" dirty="0" err="1"/>
              <a:t>Perceptrons</a:t>
            </a:r>
            <a:r>
              <a:rPr lang="pt-BR" dirty="0"/>
              <a:t> não são capazes de aprender conceitos complexos;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tx2"/>
                </a:solidFill>
              </a:rPr>
              <a:t>Porém, formam a base para a construção de um tipo de rede que pode aprender conceitos mais sofisticados;</a:t>
            </a:r>
          </a:p>
          <a:p>
            <a:pPr lvl="1">
              <a:spcAft>
                <a:spcPts val="600"/>
              </a:spcAft>
            </a:pPr>
            <a:r>
              <a:rPr lang="pt-BR" b="1" dirty="0">
                <a:solidFill>
                  <a:schemeClr val="tx2"/>
                </a:solidFill>
              </a:rPr>
              <a:t>Redes </a:t>
            </a:r>
            <a:r>
              <a:rPr lang="pt-BR" b="1" dirty="0" err="1">
                <a:solidFill>
                  <a:schemeClr val="tx2"/>
                </a:solidFill>
              </a:rPr>
              <a:t>Perceptron</a:t>
            </a:r>
            <a:r>
              <a:rPr lang="pt-BR" b="1" dirty="0">
                <a:solidFill>
                  <a:schemeClr val="tx2"/>
                </a:solidFill>
              </a:rPr>
              <a:t> Multicamadas (MLP)</a:t>
            </a:r>
            <a:r>
              <a:rPr lang="pt-BR" dirty="0">
                <a:solidFill>
                  <a:schemeClr val="tx2"/>
                </a:solidFill>
              </a:rPr>
              <a:t>;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tx2"/>
                </a:solidFill>
              </a:rPr>
              <a:t>Pode-se pensar nesse modelo como sendo uma rede formada por vários neurônios similares ao tipo “</a:t>
            </a:r>
            <a:r>
              <a:rPr lang="pt-BR" dirty="0" err="1">
                <a:solidFill>
                  <a:schemeClr val="tx2"/>
                </a:solidFill>
              </a:rPr>
              <a:t>perceptron</a:t>
            </a:r>
            <a:r>
              <a:rPr lang="pt-BR" dirty="0">
                <a:solidFill>
                  <a:schemeClr val="tx2"/>
                </a:solidFill>
              </a:rPr>
              <a:t>”.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</a:t>
            </a:r>
            <a:r>
              <a:rPr lang="pt-BR" dirty="0" err="1"/>
              <a:t>Perceptrons</a:t>
            </a:r>
            <a:r>
              <a:rPr lang="pt-BR" dirty="0"/>
              <a:t> Multicamadas</a:t>
            </a:r>
          </a:p>
        </p:txBody>
      </p:sp>
    </p:spTree>
    <p:extLst>
      <p:ext uri="{BB962C8B-B14F-4D97-AF65-F5344CB8AC3E}">
        <p14:creationId xmlns:p14="http://schemas.microsoft.com/office/powerpoint/2010/main" val="4194571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</a:t>
            </a:r>
            <a:r>
              <a:rPr lang="pt-BR" dirty="0" err="1"/>
              <a:t>Perceptrons</a:t>
            </a:r>
            <a:r>
              <a:rPr lang="pt-BR" dirty="0"/>
              <a:t> Multicamadas</a:t>
            </a:r>
          </a:p>
        </p:txBody>
      </p:sp>
      <p:pic>
        <p:nvPicPr>
          <p:cNvPr id="4" name="Espaço Reservado para Conteúdo 3" descr="mlp.pn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361010" y="1332310"/>
            <a:ext cx="4711637" cy="3262696"/>
          </a:xfrm>
        </p:spPr>
      </p:pic>
    </p:spTree>
    <p:extLst>
      <p:ext uri="{BB962C8B-B14F-4D97-AF65-F5344CB8AC3E}">
        <p14:creationId xmlns:p14="http://schemas.microsoft.com/office/powerpoint/2010/main" val="1399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sz="2000" dirty="0"/>
              <a:t>Limitações</a:t>
            </a:r>
          </a:p>
          <a:p>
            <a:pPr lvl="1">
              <a:spcAft>
                <a:spcPts val="1200"/>
              </a:spcAft>
            </a:pPr>
            <a:r>
              <a:rPr lang="pt-BR" sz="1600" dirty="0">
                <a:solidFill>
                  <a:schemeClr val="tx2"/>
                </a:solidFill>
              </a:rPr>
              <a:t>A regra de aprendizado na MLP baseia-se em cálculo </a:t>
            </a:r>
            <a:r>
              <a:rPr lang="pt-BR" sz="1600" dirty="0" err="1">
                <a:solidFill>
                  <a:schemeClr val="tx2"/>
                </a:solidFill>
              </a:rPr>
              <a:t>diferncial</a:t>
            </a:r>
            <a:r>
              <a:rPr lang="pt-BR" sz="1600" dirty="0">
                <a:solidFill>
                  <a:schemeClr val="tx2"/>
                </a:solidFill>
              </a:rPr>
              <a:t>;</a:t>
            </a:r>
          </a:p>
          <a:p>
            <a:pPr lvl="1">
              <a:spcAft>
                <a:spcPts val="1200"/>
              </a:spcAft>
            </a:pPr>
            <a:r>
              <a:rPr lang="pt-BR" sz="1600" dirty="0">
                <a:solidFill>
                  <a:schemeClr val="tx2"/>
                </a:solidFill>
              </a:rPr>
              <a:t>Funções do tipo degrau não são diferenciáveis;</a:t>
            </a:r>
          </a:p>
          <a:p>
            <a:pPr lvl="1">
              <a:spcAft>
                <a:spcPts val="1200"/>
              </a:spcAft>
            </a:pPr>
            <a:r>
              <a:rPr lang="pt-BR" sz="1600" dirty="0">
                <a:solidFill>
                  <a:schemeClr val="tx2"/>
                </a:solidFill>
              </a:rPr>
              <a:t>Uma função de ativação alternativa deve ser considerada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</a:t>
            </a:r>
            <a:r>
              <a:rPr lang="pt-BR" dirty="0" err="1"/>
              <a:t>Perceptrons</a:t>
            </a:r>
            <a:r>
              <a:rPr lang="pt-BR" dirty="0"/>
              <a:t> Multicamadas</a:t>
            </a:r>
          </a:p>
        </p:txBody>
      </p:sp>
    </p:spTree>
    <p:extLst>
      <p:ext uri="{BB962C8B-B14F-4D97-AF65-F5344CB8AC3E}">
        <p14:creationId xmlns:p14="http://schemas.microsoft.com/office/powerpoint/2010/main" val="33416257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Função de ativação sigmóide podem ser usadas em redes MLP;</a:t>
            </a:r>
          </a:p>
          <a:p>
            <a:endParaRPr lang="pt-BR" dirty="0">
              <a:latin typeface="Arial" pitchFamily="34" charset="0"/>
              <a:cs typeface="Arial" pitchFamily="34" charset="0"/>
            </a:endParaRPr>
          </a:p>
          <a:p>
            <a:endParaRPr lang="pt-BR" dirty="0">
              <a:latin typeface="Arial" pitchFamily="34" charset="0"/>
              <a:cs typeface="Arial" pitchFamily="34" charset="0"/>
            </a:endParaRPr>
          </a:p>
          <a:p>
            <a:endParaRPr lang="pt-BR" dirty="0">
              <a:latin typeface="Arial" pitchFamily="34" charset="0"/>
              <a:cs typeface="Arial" pitchFamily="34" charset="0"/>
            </a:endParaRPr>
          </a:p>
          <a:p>
            <a:endParaRPr lang="pt-BR" dirty="0">
              <a:latin typeface="Arial" pitchFamily="34" charset="0"/>
              <a:cs typeface="Arial" pitchFamily="34" charset="0"/>
            </a:endParaRPr>
          </a:p>
          <a:p>
            <a:endParaRPr lang="pt-BR" dirty="0">
              <a:latin typeface="Arial" pitchFamily="34" charset="0"/>
              <a:cs typeface="Arial" pitchFamily="34" charset="0"/>
            </a:endParaRPr>
          </a:p>
          <a:p>
            <a:endParaRPr lang="pt-BR" dirty="0">
              <a:latin typeface="Arial" pitchFamily="34" charset="0"/>
              <a:cs typeface="Arial" pitchFamily="34" charset="0"/>
            </a:endParaRPr>
          </a:p>
          <a:p>
            <a:endParaRPr lang="pt-BR" dirty="0">
              <a:latin typeface="Arial" pitchFamily="34" charset="0"/>
              <a:cs typeface="Arial" pitchFamily="34" charset="0"/>
            </a:endParaRP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Função sigmóide:</a:t>
            </a:r>
          </a:p>
          <a:p>
            <a:endParaRPr lang="pt-BR" dirty="0">
              <a:latin typeface="Arial" pitchFamily="34" charset="0"/>
              <a:cs typeface="Arial" pitchFamily="34" charset="0"/>
            </a:endParaRPr>
          </a:p>
          <a:p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Unidades com função sigmóide</a:t>
            </a:r>
          </a:p>
        </p:txBody>
      </p:sp>
      <p:pic>
        <p:nvPicPr>
          <p:cNvPr id="4" name="Imagem 3" descr="funcao sigmo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944" y="1938009"/>
            <a:ext cx="4868487" cy="1609026"/>
          </a:xfrm>
          <a:prstGeom prst="rect">
            <a:avLst/>
          </a:prstGeom>
        </p:spPr>
      </p:pic>
      <p:pic>
        <p:nvPicPr>
          <p:cNvPr id="5" name="Imagem 4" descr="sigmoi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350" y="4005255"/>
            <a:ext cx="1900503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08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100" dirty="0">
                <a:latin typeface="Arial" pitchFamily="34" charset="0"/>
                <a:cs typeface="Arial" pitchFamily="34" charset="0"/>
              </a:rPr>
              <a:t>Considere a seguinte MLP já treinada e que classifica um exemplo como sendo da classe 1 se o1 &gt; o2 e da classe 2, caso contrário.</a:t>
            </a:r>
          </a:p>
          <a:p>
            <a:r>
              <a:rPr lang="pt-BR" sz="2100" dirty="0">
                <a:latin typeface="Arial" pitchFamily="34" charset="0"/>
                <a:cs typeface="Arial" pitchFamily="34" charset="0"/>
              </a:rPr>
              <a:t>Qual a classe estimada pela rede para o exemplo: [10, 30, 20]?</a:t>
            </a:r>
          </a:p>
          <a:p>
            <a:endParaRPr lang="pt-BR" sz="2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MLP</a:t>
            </a:r>
          </a:p>
        </p:txBody>
      </p:sp>
      <p:pic>
        <p:nvPicPr>
          <p:cNvPr id="4" name="Imagem 3" descr="exemplo mlp sigmo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02" y="3000378"/>
            <a:ext cx="3311479" cy="194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890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sz="2100" dirty="0">
                <a:latin typeface="Arial" pitchFamily="34" charset="0"/>
                <a:cs typeface="Arial" pitchFamily="34" charset="0"/>
              </a:rPr>
              <a:t>Primeiro, calcule as somas ponderadas para a camada oculta:</a:t>
            </a:r>
          </a:p>
          <a:p>
            <a:pPr lvl="1">
              <a:spcAft>
                <a:spcPts val="600"/>
              </a:spcAft>
            </a:pPr>
            <a:r>
              <a:rPr lang="pt-BR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Sh1 = (0.2*10) + (0.1*30) + (0.4*20) = 2-3+8 = 7</a:t>
            </a:r>
          </a:p>
          <a:p>
            <a:pPr lvl="1">
              <a:spcAft>
                <a:spcPts val="600"/>
              </a:spcAft>
            </a:pPr>
            <a:r>
              <a:rPr lang="pt-BR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Sh2 = (0.7*10) + (-1.2*30) + (1.2*20) = 7-6+24 = -5</a:t>
            </a:r>
          </a:p>
          <a:p>
            <a:pPr>
              <a:spcAft>
                <a:spcPts val="600"/>
              </a:spcAft>
            </a:pPr>
            <a:r>
              <a:rPr lang="pt-BR" dirty="0">
                <a:latin typeface="Arial" pitchFamily="34" charset="0"/>
                <a:cs typeface="Arial" pitchFamily="34" charset="0"/>
              </a:rPr>
              <a:t>A seguir, calcule a saída da camada oculta: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Usando: h=</a:t>
            </a:r>
            <a:r>
              <a:rPr lang="el-GR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σ</a:t>
            </a:r>
            <a:r>
              <a:rPr lang="pt-BR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(S) = 1/(1+</a:t>
            </a:r>
            <a:r>
              <a:rPr lang="az-Cyrl-AZ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е</a:t>
            </a:r>
            <a:r>
              <a:rPr lang="pt-BR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^-S)</a:t>
            </a:r>
          </a:p>
          <a:p>
            <a:pPr lvl="2">
              <a:spcAft>
                <a:spcPts val="600"/>
              </a:spcAft>
            </a:pPr>
            <a:r>
              <a:rPr lang="pt-BR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h1 = </a:t>
            </a:r>
            <a:r>
              <a:rPr lang="el-GR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σ</a:t>
            </a:r>
            <a:r>
              <a:rPr lang="pt-BR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(Sh1) = 1/(1+</a:t>
            </a:r>
            <a:r>
              <a:rPr lang="az-Cyrl-AZ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е</a:t>
            </a:r>
            <a:r>
              <a:rPr lang="pt-BR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^-7) = 1/(1+0.000912) = 0.999</a:t>
            </a:r>
          </a:p>
          <a:p>
            <a:pPr lvl="2">
              <a:spcAft>
                <a:spcPts val="600"/>
              </a:spcAft>
            </a:pPr>
            <a:r>
              <a:rPr lang="pt-BR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h2 = </a:t>
            </a:r>
            <a:r>
              <a:rPr lang="el-GR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σ</a:t>
            </a:r>
            <a:r>
              <a:rPr lang="pt-BR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(Sh2) = 1/(1+</a:t>
            </a:r>
            <a:r>
              <a:rPr lang="az-Cyrl-AZ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е</a:t>
            </a:r>
            <a:r>
              <a:rPr lang="pt-BR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^5) = 1/(1+148.4) = 0.0067</a:t>
            </a:r>
          </a:p>
          <a:p>
            <a:pPr lvl="2"/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MLP</a:t>
            </a:r>
          </a:p>
        </p:txBody>
      </p:sp>
    </p:spTree>
    <p:extLst>
      <p:ext uri="{BB962C8B-B14F-4D97-AF65-F5344CB8AC3E}">
        <p14:creationId xmlns:p14="http://schemas.microsoft.com/office/powerpoint/2010/main" val="2254316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sz="2100" dirty="0">
                <a:latin typeface="Arial" pitchFamily="34" charset="0"/>
                <a:cs typeface="Arial" pitchFamily="34" charset="0"/>
              </a:rPr>
              <a:t>A seguir, calcule as somas ponderadas para a camada de saída:</a:t>
            </a:r>
          </a:p>
          <a:p>
            <a:pPr lvl="1">
              <a:spcAft>
                <a:spcPts val="600"/>
              </a:spcAft>
            </a:pPr>
            <a:r>
              <a:rPr lang="pt-BR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So1 = (1.1*0.999) + (0.1*0.0067) = 1.0996</a:t>
            </a:r>
          </a:p>
          <a:p>
            <a:pPr lvl="1">
              <a:spcAft>
                <a:spcPts val="600"/>
              </a:spcAft>
            </a:pPr>
            <a:r>
              <a:rPr lang="pt-BR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So2 = (3.1*0.999) + (1.17*0.0067) = 3.1047</a:t>
            </a:r>
          </a:p>
          <a:p>
            <a:pPr>
              <a:spcAft>
                <a:spcPts val="600"/>
              </a:spcAft>
            </a:pPr>
            <a:r>
              <a:rPr lang="pt-BR" dirty="0">
                <a:latin typeface="Arial" pitchFamily="34" charset="0"/>
                <a:cs typeface="Arial" pitchFamily="34" charset="0"/>
              </a:rPr>
              <a:t>Finalmente, calcule a saída da rede: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Usando: h=</a:t>
            </a:r>
            <a:r>
              <a:rPr lang="el-GR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σ</a:t>
            </a:r>
            <a:r>
              <a:rPr lang="pt-BR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(S) = 1/(1+</a:t>
            </a:r>
            <a:r>
              <a:rPr lang="az-Cyrl-AZ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е</a:t>
            </a:r>
            <a:r>
              <a:rPr lang="pt-BR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^-S)</a:t>
            </a:r>
          </a:p>
          <a:p>
            <a:pPr lvl="2">
              <a:spcAft>
                <a:spcPts val="600"/>
              </a:spcAft>
            </a:pPr>
            <a:r>
              <a:rPr lang="pt-BR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o1 = </a:t>
            </a:r>
            <a:r>
              <a:rPr lang="el-GR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σ</a:t>
            </a:r>
            <a:r>
              <a:rPr lang="pt-BR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(So1) = 1/(1+</a:t>
            </a:r>
            <a:r>
              <a:rPr lang="az-Cyrl-AZ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е</a:t>
            </a:r>
            <a:r>
              <a:rPr lang="pt-BR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^-1.0996) = 1/(1+0.333) = 0.750</a:t>
            </a:r>
          </a:p>
          <a:p>
            <a:pPr lvl="2">
              <a:spcAft>
                <a:spcPts val="600"/>
              </a:spcAft>
            </a:pPr>
            <a:r>
              <a:rPr lang="pt-BR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o2 = </a:t>
            </a:r>
            <a:r>
              <a:rPr lang="el-GR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σ</a:t>
            </a:r>
            <a:r>
              <a:rPr lang="pt-BR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(So2) = 1/(1+</a:t>
            </a:r>
            <a:r>
              <a:rPr lang="az-Cyrl-AZ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е</a:t>
            </a:r>
            <a:r>
              <a:rPr lang="pt-BR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^-3.1047) = 1/(1+0.045) = 0.957</a:t>
            </a:r>
          </a:p>
          <a:p>
            <a:pPr>
              <a:spcAft>
                <a:spcPts val="600"/>
              </a:spcAft>
            </a:pPr>
            <a:r>
              <a:rPr lang="pt-BR" dirty="0">
                <a:latin typeface="Arial" pitchFamily="34" charset="0"/>
                <a:cs typeface="Arial" pitchFamily="34" charset="0"/>
              </a:rPr>
              <a:t>Como a saída o2&gt;01: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 classe estimada para o exemplo é a classe 2.</a:t>
            </a:r>
          </a:p>
          <a:p>
            <a:pPr lvl="2"/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MLP</a:t>
            </a:r>
          </a:p>
        </p:txBody>
      </p:sp>
    </p:spTree>
    <p:extLst>
      <p:ext uri="{BB962C8B-B14F-4D97-AF65-F5344CB8AC3E}">
        <p14:creationId xmlns:p14="http://schemas.microsoft.com/office/powerpoint/2010/main" val="39959217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t-BR" sz="2000" dirty="0"/>
              <a:t>Rede Neural do tipo “</a:t>
            </a:r>
            <a:r>
              <a:rPr lang="pt-BR" sz="2000" dirty="0" err="1"/>
              <a:t>feedfoward</a:t>
            </a:r>
            <a:r>
              <a:rPr lang="pt-BR" sz="2000" dirty="0"/>
              <a:t>”:</a:t>
            </a:r>
          </a:p>
          <a:p>
            <a:pPr lvl="1">
              <a:spcAft>
                <a:spcPts val="600"/>
              </a:spcAft>
            </a:pPr>
            <a:r>
              <a:rPr lang="pt-BR" sz="1600" dirty="0">
                <a:solidFill>
                  <a:schemeClr val="tx2"/>
                </a:solidFill>
              </a:rPr>
              <a:t>Alimentação de entradas pela camada mais à esquerda;</a:t>
            </a:r>
          </a:p>
          <a:p>
            <a:pPr lvl="1">
              <a:spcAft>
                <a:spcPts val="600"/>
              </a:spcAft>
            </a:pPr>
            <a:r>
              <a:rPr lang="pt-BR" sz="1600" dirty="0">
                <a:solidFill>
                  <a:schemeClr val="tx2"/>
                </a:solidFill>
              </a:rPr>
              <a:t>Propagação dos sinais para frente da rede;</a:t>
            </a:r>
          </a:p>
          <a:p>
            <a:pPr lvl="1">
              <a:spcAft>
                <a:spcPts val="600"/>
              </a:spcAft>
            </a:pPr>
            <a:r>
              <a:rPr lang="pt-BR" sz="1600" dirty="0">
                <a:solidFill>
                  <a:schemeClr val="tx2"/>
                </a:solidFill>
              </a:rPr>
              <a:t>Neurônios entre camadas vizinhas estão completamente conectados.</a:t>
            </a:r>
          </a:p>
          <a:p>
            <a:pPr lvl="1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do MLP</a:t>
            </a:r>
          </a:p>
        </p:txBody>
      </p:sp>
      <p:pic>
        <p:nvPicPr>
          <p:cNvPr id="4" name="Imagem 3" descr="feedfow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522" y="3259618"/>
            <a:ext cx="2743583" cy="149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017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pt-BR" dirty="0"/>
              <a:t>Dado um conjunto de treinamento;</a:t>
            </a:r>
          </a:p>
          <a:p>
            <a:pPr marL="385763" indent="-385763">
              <a:buFont typeface="+mj-lt"/>
              <a:buAutoNum type="arabicPeriod"/>
            </a:pPr>
            <a:r>
              <a:rPr lang="pt-BR" dirty="0"/>
              <a:t>Gere um conjunto de pesos com valores aleatórios para a rede (por exemplo, entre 1 e -1);</a:t>
            </a:r>
          </a:p>
          <a:p>
            <a:r>
              <a:rPr lang="pt-BR" dirty="0"/>
              <a:t>Enquanto o critério de convergência não for alcançado faça:</a:t>
            </a:r>
          </a:p>
          <a:p>
            <a:pPr lvl="1"/>
            <a:r>
              <a:rPr lang="pt-BR" dirty="0">
                <a:solidFill>
                  <a:schemeClr val="tx2"/>
                </a:solidFill>
              </a:rPr>
              <a:t>Para todos os exemplos do conjunto de treinamento:</a:t>
            </a:r>
          </a:p>
          <a:p>
            <a:pPr marL="728663" lvl="1" indent="-385763">
              <a:buFont typeface="+mj-lt"/>
              <a:buAutoNum type="arabicPeriod" startAt="3"/>
            </a:pPr>
            <a:r>
              <a:rPr lang="pt-BR" dirty="0">
                <a:solidFill>
                  <a:schemeClr val="tx2"/>
                </a:solidFill>
              </a:rPr>
              <a:t>Apresente um exemplo para rede e calcule a saída:</a:t>
            </a:r>
          </a:p>
          <a:p>
            <a:pPr marL="1028700" lvl="2" indent="-385763"/>
            <a:r>
              <a:rPr lang="pt-BR" dirty="0">
                <a:solidFill>
                  <a:schemeClr val="tx2"/>
                </a:solidFill>
              </a:rPr>
              <a:t>A diferença entre a saída da rede e a saída desejada é considerada como valor de </a:t>
            </a:r>
            <a:r>
              <a:rPr lang="pt-BR" u="sng" dirty="0">
                <a:solidFill>
                  <a:schemeClr val="tx2"/>
                </a:solidFill>
              </a:rPr>
              <a:t>erro</a:t>
            </a:r>
            <a:r>
              <a:rPr lang="pt-BR" dirty="0">
                <a:solidFill>
                  <a:schemeClr val="tx2"/>
                </a:solidFill>
              </a:rPr>
              <a:t> para essa iteração.</a:t>
            </a:r>
          </a:p>
          <a:p>
            <a:pPr marL="728663" lvl="1" indent="-385763">
              <a:buFont typeface="+mj-lt"/>
              <a:buAutoNum type="arabicPeriod" startAt="3"/>
            </a:pPr>
            <a:r>
              <a:rPr lang="pt-BR" dirty="0">
                <a:solidFill>
                  <a:schemeClr val="tx2"/>
                </a:solidFill>
              </a:rPr>
              <a:t>Ajuste os pesos da rede</a:t>
            </a:r>
          </a:p>
          <a:p>
            <a:pPr marL="728663" lvl="1" indent="-385763">
              <a:buFont typeface="+mj-lt"/>
              <a:buAutoNum type="arabicPeriod" startAt="3"/>
            </a:pPr>
            <a:r>
              <a:rPr lang="pt-BR" dirty="0">
                <a:solidFill>
                  <a:schemeClr val="tx2"/>
                </a:solidFill>
              </a:rPr>
              <a:t>Volte para o passo 3.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Esquema de aprendizado para MLP</a:t>
            </a:r>
          </a:p>
        </p:txBody>
      </p:sp>
    </p:spTree>
    <p:extLst>
      <p:ext uri="{BB962C8B-B14F-4D97-AF65-F5344CB8AC3E}">
        <p14:creationId xmlns:p14="http://schemas.microsoft.com/office/powerpoint/2010/main" val="286760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Neurônio biológico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00066" y="1639481"/>
            <a:ext cx="50077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800" dirty="0">
                <a:latin typeface="Arial" pitchFamily="34" charset="0"/>
                <a:cs typeface="Arial" pitchFamily="34" charset="0"/>
              </a:rPr>
              <a:t>A sinapse libera substâncias químicas chamadas de </a:t>
            </a:r>
            <a:r>
              <a:rPr lang="pt-BR" sz="1800" u="sng" dirty="0">
                <a:latin typeface="Arial" pitchFamily="34" charset="0"/>
                <a:cs typeface="Arial" pitchFamily="34" charset="0"/>
              </a:rPr>
              <a:t>neurotransmissores</a:t>
            </a:r>
            <a:r>
              <a:rPr lang="pt-BR" sz="1800" dirty="0">
                <a:latin typeface="Arial" pitchFamily="34" charset="0"/>
                <a:cs typeface="Arial" pitchFamily="34" charset="0"/>
              </a:rPr>
              <a:t>, em função do pulso elétrico disparado pelo axônio;</a:t>
            </a:r>
          </a:p>
          <a:p>
            <a:endParaRPr lang="pt-BR" sz="1800" dirty="0">
              <a:latin typeface="Arial" pitchFamily="34" charset="0"/>
              <a:cs typeface="Arial" pitchFamily="34" charset="0"/>
            </a:endParaRPr>
          </a:p>
          <a:p>
            <a:endParaRPr lang="pt-BR" sz="18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1800" dirty="0">
                <a:latin typeface="Arial" pitchFamily="34" charset="0"/>
                <a:cs typeface="Arial" pitchFamily="34" charset="0"/>
              </a:rPr>
              <a:t>O fluxo de neurotransmissores nas sinapses pode ter um efeito </a:t>
            </a:r>
            <a:r>
              <a:rPr lang="pt-BR" sz="1800" dirty="0" err="1">
                <a:latin typeface="Arial" pitchFamily="34" charset="0"/>
                <a:cs typeface="Arial" pitchFamily="34" charset="0"/>
              </a:rPr>
              <a:t>excitatório</a:t>
            </a:r>
            <a:r>
              <a:rPr lang="pt-BR" sz="1800" dirty="0">
                <a:latin typeface="Arial" pitchFamily="34" charset="0"/>
                <a:cs typeface="Arial" pitchFamily="34" charset="0"/>
              </a:rPr>
              <a:t> ou </a:t>
            </a:r>
            <a:r>
              <a:rPr lang="pt-BR" sz="1800" dirty="0" err="1">
                <a:latin typeface="Arial" pitchFamily="34" charset="0"/>
                <a:cs typeface="Arial" pitchFamily="34" charset="0"/>
              </a:rPr>
              <a:t>inbitório</a:t>
            </a:r>
            <a:r>
              <a:rPr lang="pt-BR" sz="1800" dirty="0">
                <a:latin typeface="Arial" pitchFamily="34" charset="0"/>
                <a:cs typeface="Arial" pitchFamily="34" charset="0"/>
              </a:rPr>
              <a:t> sobre o neurônio receptor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0047" y="1389450"/>
            <a:ext cx="2100263" cy="2978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952206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de aprendizagem MLP</a:t>
            </a:r>
          </a:p>
        </p:txBody>
      </p:sp>
      <p:pic>
        <p:nvPicPr>
          <p:cNvPr id="5" name="Espaço Reservado para Conteúdo 4" descr="backpropagation.pn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68028" y="1378744"/>
            <a:ext cx="6234113" cy="3160712"/>
          </a:xfrm>
        </p:spPr>
      </p:pic>
    </p:spTree>
    <p:extLst>
      <p:ext uri="{BB962C8B-B14F-4D97-AF65-F5344CB8AC3E}">
        <p14:creationId xmlns:p14="http://schemas.microsoft.com/office/powerpoint/2010/main" val="28410094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000" dirty="0" err="1"/>
              <a:t>Adaline</a:t>
            </a:r>
            <a:r>
              <a:rPr lang="pt-BR" sz="2000" dirty="0"/>
              <a:t> = </a:t>
            </a:r>
            <a:r>
              <a:rPr lang="pt-BR" sz="2000" dirty="0" err="1"/>
              <a:t>Adaptive</a:t>
            </a:r>
            <a:r>
              <a:rPr lang="pt-BR" sz="2000" dirty="0"/>
              <a:t> Linear </a:t>
            </a:r>
            <a:r>
              <a:rPr lang="pt-BR" sz="2000" dirty="0" err="1"/>
              <a:t>Neuron</a:t>
            </a:r>
            <a:r>
              <a:rPr lang="pt-BR" sz="2000" dirty="0"/>
              <a:t> ou </a:t>
            </a:r>
            <a:r>
              <a:rPr lang="pt-BR" sz="2000" dirty="0" err="1"/>
              <a:t>Adaptive</a:t>
            </a:r>
            <a:r>
              <a:rPr lang="pt-BR" sz="2000" dirty="0"/>
              <a:t> Linear </a:t>
            </a:r>
            <a:r>
              <a:rPr lang="pt-BR" sz="2000" dirty="0" err="1"/>
              <a:t>Element</a:t>
            </a:r>
            <a:r>
              <a:rPr lang="pt-BR" sz="2000" dirty="0"/>
              <a:t>.</a:t>
            </a:r>
          </a:p>
          <a:p>
            <a:r>
              <a:rPr lang="pt-BR" sz="2000" dirty="0"/>
              <a:t>Surgiu quase que simultaneamente com o </a:t>
            </a:r>
            <a:r>
              <a:rPr lang="pt-BR" sz="2000" dirty="0" err="1"/>
              <a:t>Perceptron</a:t>
            </a:r>
            <a:r>
              <a:rPr lang="pt-BR" sz="2000" dirty="0"/>
              <a:t>, final da década de 50.</a:t>
            </a:r>
          </a:p>
          <a:p>
            <a:r>
              <a:rPr lang="pt-BR" sz="2000" dirty="0"/>
              <a:t>Assim como o </a:t>
            </a:r>
            <a:r>
              <a:rPr lang="pt-BR" sz="2000" dirty="0" err="1"/>
              <a:t>Perceptron</a:t>
            </a:r>
            <a:r>
              <a:rPr lang="pt-BR" sz="2000" dirty="0"/>
              <a:t> é um modelo baseado em elementos que executam operações sobre a soma ponderada de suas entradas</a:t>
            </a:r>
          </a:p>
          <a:p>
            <a:pPr lvl="1"/>
            <a:r>
              <a:rPr lang="pt-BR" sz="1600" dirty="0">
                <a:solidFill>
                  <a:schemeClr val="tx2"/>
                </a:solidFill>
              </a:rPr>
              <a:t>Operações não lineares, no caso do </a:t>
            </a:r>
            <a:r>
              <a:rPr lang="pt-BR" sz="1600" dirty="0" err="1">
                <a:solidFill>
                  <a:schemeClr val="tx2"/>
                </a:solidFill>
              </a:rPr>
              <a:t>Perceptron</a:t>
            </a:r>
            <a:r>
              <a:rPr lang="pt-BR" sz="1600" dirty="0">
                <a:solidFill>
                  <a:schemeClr val="tx2"/>
                </a:solidFill>
              </a:rPr>
              <a:t> e puramente lineares no caso do </a:t>
            </a:r>
            <a:r>
              <a:rPr lang="pt-BR" sz="1600" dirty="0" err="1">
                <a:solidFill>
                  <a:schemeClr val="tx2"/>
                </a:solidFill>
              </a:rPr>
              <a:t>Adaline</a:t>
            </a:r>
            <a:r>
              <a:rPr lang="pt-BR" sz="16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Adaline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72577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Apesar das semelhanças, os trabalhos que descreveram o </a:t>
            </a:r>
            <a:r>
              <a:rPr lang="pt-BR" dirty="0" err="1"/>
              <a:t>Perceptron</a:t>
            </a:r>
            <a:r>
              <a:rPr lang="pt-BR" dirty="0"/>
              <a:t> e o </a:t>
            </a:r>
            <a:r>
              <a:rPr lang="pt-BR" dirty="0" err="1"/>
              <a:t>Adaline</a:t>
            </a:r>
            <a:r>
              <a:rPr lang="pt-BR" dirty="0"/>
              <a:t> surgiram em áreas diferentes e com enfoques diferentes: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Adaline</a:t>
            </a:r>
            <a:endParaRPr lang="pt-BR" dirty="0"/>
          </a:p>
        </p:txBody>
      </p:sp>
      <p:pic>
        <p:nvPicPr>
          <p:cNvPr id="5" name="Imagem 4" descr="ada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3107536"/>
            <a:ext cx="5501456" cy="80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558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algoritmo de treinamento do </a:t>
            </a:r>
            <a:r>
              <a:rPr lang="pt-BR" dirty="0" err="1"/>
              <a:t>Adaline</a:t>
            </a:r>
            <a:r>
              <a:rPr lang="pt-BR" dirty="0"/>
              <a:t> utiliza a informação contida no gradiente do erro para calcular o ajuste a ser aplicado ao vetor de pesos;</a:t>
            </a:r>
          </a:p>
          <a:p>
            <a:r>
              <a:rPr lang="pt-BR" dirty="0"/>
              <a:t>Esse algoritmo, conhecido como Regra Delta, deu origem ao primeiro algoritmo de treinamento de redes MLP, o </a:t>
            </a:r>
            <a:r>
              <a:rPr lang="pt-BR" b="1" dirty="0" err="1"/>
              <a:t>Backpropagation</a:t>
            </a:r>
            <a:r>
              <a:rPr lang="pt-BR" dirty="0"/>
              <a:t>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Adaline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6120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Adaline</a:t>
            </a:r>
            <a:endParaRPr lang="pt-B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8781" y="1328983"/>
            <a:ext cx="5993607" cy="330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839906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Adaline</a:t>
            </a:r>
            <a:endParaRPr lang="pt-B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0012" y="1278731"/>
            <a:ext cx="61023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531071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Adaline</a:t>
            </a:r>
            <a:endParaRPr lang="pt-B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1359" y="1629172"/>
            <a:ext cx="6381750" cy="206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649168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/>
              <a:t>Backpropagation</a:t>
            </a:r>
            <a:endParaRPr lang="pt-BR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268007"/>
            <a:ext cx="4636294" cy="3236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876517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Método de treinamento conhecido como “</a:t>
            </a:r>
            <a:r>
              <a:rPr lang="pt-BR" dirty="0" err="1"/>
              <a:t>retropropagação</a:t>
            </a:r>
            <a:r>
              <a:rPr lang="pt-BR" dirty="0"/>
              <a:t> do erro” ou “regra delta generalizada”.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tx2"/>
                </a:solidFill>
              </a:rPr>
              <a:t>Atua como um minimizador do erro observado nas saídas de uma rede neural artificial.</a:t>
            </a:r>
          </a:p>
          <a:p>
            <a:pPr>
              <a:spcAft>
                <a:spcPts val="600"/>
              </a:spcAft>
            </a:pPr>
            <a:r>
              <a:rPr lang="pt-BR" dirty="0"/>
              <a:t>Atua sobre uma arquitetura de rede neural de </a:t>
            </a:r>
            <a:r>
              <a:rPr lang="pt-BR" b="1" dirty="0"/>
              <a:t>várias camadas </a:t>
            </a:r>
            <a:r>
              <a:rPr lang="pt-BR" dirty="0"/>
              <a:t>(&gt;=3), </a:t>
            </a:r>
            <a:r>
              <a:rPr lang="pt-BR" b="1" dirty="0" err="1"/>
              <a:t>feedfoward</a:t>
            </a:r>
            <a:r>
              <a:rPr lang="pt-BR" dirty="0"/>
              <a:t> e pode ser usado para resolver problemas em diferentes áreas.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/>
              <a:t>Backpropagation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8070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sz="2000" dirty="0"/>
              <a:t>O treinamento envolve três estágios:</a:t>
            </a:r>
          </a:p>
          <a:p>
            <a:pPr lvl="1">
              <a:spcAft>
                <a:spcPts val="600"/>
              </a:spcAft>
            </a:pPr>
            <a:r>
              <a:rPr lang="pt-BR" sz="1600" dirty="0">
                <a:solidFill>
                  <a:schemeClr val="tx2"/>
                </a:solidFill>
              </a:rPr>
              <a:t>A passagem (</a:t>
            </a:r>
            <a:r>
              <a:rPr lang="pt-BR" sz="1600" dirty="0" err="1">
                <a:solidFill>
                  <a:schemeClr val="tx2"/>
                </a:solidFill>
              </a:rPr>
              <a:t>feedforward</a:t>
            </a:r>
            <a:r>
              <a:rPr lang="pt-BR" sz="1600" dirty="0">
                <a:solidFill>
                  <a:schemeClr val="tx2"/>
                </a:solidFill>
              </a:rPr>
              <a:t>) dos padrões de treinamento;</a:t>
            </a:r>
          </a:p>
          <a:p>
            <a:pPr lvl="1">
              <a:spcAft>
                <a:spcPts val="600"/>
              </a:spcAft>
            </a:pPr>
            <a:r>
              <a:rPr lang="pt-BR" sz="1600" dirty="0">
                <a:solidFill>
                  <a:schemeClr val="tx2"/>
                </a:solidFill>
              </a:rPr>
              <a:t>O cálculo e </a:t>
            </a:r>
            <a:r>
              <a:rPr lang="pt-BR" sz="1600" dirty="0" err="1">
                <a:solidFill>
                  <a:schemeClr val="tx2"/>
                </a:solidFill>
              </a:rPr>
              <a:t>retropropagação</a:t>
            </a:r>
            <a:r>
              <a:rPr lang="pt-BR" sz="1600" dirty="0">
                <a:solidFill>
                  <a:schemeClr val="tx2"/>
                </a:solidFill>
              </a:rPr>
              <a:t> do erro associado;</a:t>
            </a:r>
          </a:p>
          <a:p>
            <a:pPr lvl="1">
              <a:spcAft>
                <a:spcPts val="600"/>
              </a:spcAft>
            </a:pPr>
            <a:r>
              <a:rPr lang="pt-BR" sz="1600" dirty="0">
                <a:solidFill>
                  <a:schemeClr val="tx2"/>
                </a:solidFill>
              </a:rPr>
              <a:t>O ajuste de pesos.</a:t>
            </a:r>
          </a:p>
          <a:p>
            <a:pPr>
              <a:spcAft>
                <a:spcPts val="600"/>
              </a:spcAft>
            </a:pPr>
            <a:r>
              <a:rPr lang="pt-BR" sz="2000" dirty="0"/>
              <a:t>Os neurônios fazem dois tipos de computação:</a:t>
            </a:r>
          </a:p>
          <a:p>
            <a:pPr lvl="1">
              <a:spcAft>
                <a:spcPts val="600"/>
              </a:spcAft>
            </a:pPr>
            <a:r>
              <a:rPr lang="pt-BR" sz="1600" dirty="0">
                <a:solidFill>
                  <a:schemeClr val="tx2"/>
                </a:solidFill>
              </a:rPr>
              <a:t>a clássica – ativação do neurônio mediante entradas e uma função de ativação não-linear</a:t>
            </a:r>
          </a:p>
          <a:p>
            <a:pPr lvl="1">
              <a:spcAft>
                <a:spcPts val="600"/>
              </a:spcAft>
            </a:pPr>
            <a:r>
              <a:rPr lang="pt-BR" sz="1600" dirty="0">
                <a:solidFill>
                  <a:schemeClr val="tx2"/>
                </a:solidFill>
              </a:rPr>
              <a:t>o cálculo do sinal de erro – computação de um vetor gradiente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/>
              <a:t>Backpropagation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9042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O aprendizado ocorre por sucessivas modificações nas sinapses que interconectam os neurônios, em função da maior ou menor liberação de neurotransmissores;</a:t>
            </a: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À medida que novos eventos ocorrem, determinadas ligações entre neurônios são reforçadas, enquanto outras enfraquecidas;</a:t>
            </a: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Este ajuste nas ligações entre os neurônios é uma das características das redes neurais artificiais.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Neurônio biológico - Aprendizado</a:t>
            </a:r>
          </a:p>
        </p:txBody>
      </p:sp>
    </p:spTree>
    <p:extLst>
      <p:ext uri="{BB962C8B-B14F-4D97-AF65-F5344CB8AC3E}">
        <p14:creationId xmlns:p14="http://schemas.microsoft.com/office/powerpoint/2010/main" val="24360735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/>
              <a:t>Backpropagation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45569" y="1300162"/>
            <a:ext cx="4433887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130327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Algoritmo </a:t>
            </a:r>
            <a:r>
              <a:rPr lang="pt-BR" dirty="0" err="1"/>
              <a:t>Backpropagation</a:t>
            </a:r>
            <a:r>
              <a:rPr lang="pt-BR" dirty="0"/>
              <a:t> – 1º fase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2365" y="1202426"/>
            <a:ext cx="5579269" cy="3550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068835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Algoritmo </a:t>
            </a:r>
            <a:r>
              <a:rPr lang="pt-BR" dirty="0" err="1"/>
              <a:t>Backpropagation</a:t>
            </a:r>
            <a:r>
              <a:rPr lang="pt-BR" dirty="0"/>
              <a:t> – 2º fase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5926" y="1425178"/>
            <a:ext cx="6150769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048792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Algoritmo </a:t>
            </a:r>
            <a:r>
              <a:rPr lang="pt-BR" dirty="0" err="1"/>
              <a:t>Backpropagation</a:t>
            </a:r>
            <a:r>
              <a:rPr lang="pt-BR" dirty="0"/>
              <a:t> – 2º fase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8025" y="1232287"/>
            <a:ext cx="6125270" cy="3375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388452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Algoritmo </a:t>
            </a:r>
            <a:r>
              <a:rPr lang="pt-BR" dirty="0" err="1"/>
              <a:t>Backpropagation</a:t>
            </a:r>
            <a:r>
              <a:rPr lang="pt-BR" dirty="0"/>
              <a:t> – 3º fase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4469" y="1493044"/>
            <a:ext cx="6315075" cy="2278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773156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Algoritmo </a:t>
            </a:r>
            <a:r>
              <a:rPr lang="pt-BR" dirty="0" err="1"/>
              <a:t>Backpropagation</a:t>
            </a:r>
            <a:endParaRPr lang="pt-BR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93069" y="1203721"/>
            <a:ext cx="61595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187719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dirty="0"/>
              <a:t>Algoritmo </a:t>
            </a:r>
            <a:r>
              <a:rPr lang="pt-BR" dirty="0" err="1"/>
              <a:t>Backpropagation</a:t>
            </a:r>
            <a:endParaRPr lang="pt-BR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10941" y="1242646"/>
            <a:ext cx="575945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639623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Algoritmo </a:t>
            </a:r>
            <a:r>
              <a:rPr lang="pt-BR" dirty="0" err="1"/>
              <a:t>Backpropagation</a:t>
            </a:r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2293" y="1378734"/>
            <a:ext cx="6312914" cy="353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Conector de seta reta 5"/>
          <p:cNvCxnSpPr/>
          <p:nvPr/>
        </p:nvCxnSpPr>
        <p:spPr>
          <a:xfrm rot="5400000">
            <a:off x="3954656" y="1271576"/>
            <a:ext cx="320876" cy="5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rot="5400000">
            <a:off x="4490441" y="1270981"/>
            <a:ext cx="320876" cy="5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rot="5400000">
            <a:off x="5722747" y="1538873"/>
            <a:ext cx="320876" cy="5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5400000">
            <a:off x="6312110" y="1538873"/>
            <a:ext cx="320876" cy="5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5186367" y="3361138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1º: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186367" y="3682609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2º: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186367" y="4004080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3º: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186367" y="4432708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4º:</a:t>
            </a:r>
          </a:p>
        </p:txBody>
      </p:sp>
    </p:spTree>
    <p:extLst>
      <p:ext uri="{BB962C8B-B14F-4D97-AF65-F5344CB8AC3E}">
        <p14:creationId xmlns:p14="http://schemas.microsoft.com/office/powerpoint/2010/main" val="4029376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Algoritmo </a:t>
            </a:r>
            <a:r>
              <a:rPr lang="pt-BR" dirty="0" err="1"/>
              <a:t>Backpropagation</a:t>
            </a:r>
            <a:endParaRPr lang="pt-BR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4227" y="1227429"/>
            <a:ext cx="6148387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4089793" y="3375428"/>
            <a:ext cx="15937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Erro em uma camada: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411264" y="3804056"/>
            <a:ext cx="13227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EQM observação: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518421" y="4339841"/>
            <a:ext cx="13500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Erro médio treino: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946654" y="3268271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1º: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946654" y="3589742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2º: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946654" y="3911213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3º: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946654" y="4339841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4º:</a:t>
            </a:r>
          </a:p>
        </p:txBody>
      </p:sp>
    </p:spTree>
    <p:extLst>
      <p:ext uri="{BB962C8B-B14F-4D97-AF65-F5344CB8AC3E}">
        <p14:creationId xmlns:p14="http://schemas.microsoft.com/office/powerpoint/2010/main" val="17849227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Algoritmo </a:t>
            </a:r>
            <a:r>
              <a:rPr lang="pt-BR" dirty="0" err="1"/>
              <a:t>Backpropagation</a:t>
            </a:r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C8DA69B-806A-40C2-8983-C35E1E17F123}"/>
              </a:ext>
            </a:extLst>
          </p:cNvPr>
          <p:cNvGrpSpPr/>
          <p:nvPr/>
        </p:nvGrpSpPr>
        <p:grpSpPr>
          <a:xfrm>
            <a:off x="1164401" y="1289446"/>
            <a:ext cx="6686580" cy="3463424"/>
            <a:chOff x="285720" y="1214422"/>
            <a:chExt cx="8501090" cy="5072098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DB85440A-DEFE-4C9A-8421-A5C5C0176B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42910" y="3929066"/>
              <a:ext cx="7610475" cy="213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3">
              <a:extLst>
                <a:ext uri="{FF2B5EF4-FFF2-40B4-BE49-F238E27FC236}">
                  <a16:creationId xmlns:a16="http://schemas.microsoft.com/office/drawing/2014/main" id="{737DF81E-17AA-468E-B95D-375E49834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20" y="1214422"/>
              <a:ext cx="8501090" cy="2505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C53049-60DC-4CFF-B594-D203FDCA282C}"/>
                </a:ext>
              </a:extLst>
            </p:cNvPr>
            <p:cNvSpPr/>
            <p:nvPr/>
          </p:nvSpPr>
          <p:spPr>
            <a:xfrm>
              <a:off x="6072198" y="3000372"/>
              <a:ext cx="2143140" cy="8572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39E5F742-E3C5-4C16-A124-F227218022D3}"/>
                </a:ext>
              </a:extLst>
            </p:cNvPr>
            <p:cNvSpPr/>
            <p:nvPr/>
          </p:nvSpPr>
          <p:spPr>
            <a:xfrm>
              <a:off x="571472" y="3857628"/>
              <a:ext cx="785818" cy="12763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85939A3A-7A2F-44DA-A0EF-91F301B0910A}"/>
                </a:ext>
              </a:extLst>
            </p:cNvPr>
            <p:cNvSpPr/>
            <p:nvPr/>
          </p:nvSpPr>
          <p:spPr>
            <a:xfrm>
              <a:off x="4214810" y="4929198"/>
              <a:ext cx="785818" cy="12763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1914B9F-B8C3-41C4-9A4A-FD6BE75DEAB2}"/>
                </a:ext>
              </a:extLst>
            </p:cNvPr>
            <p:cNvSpPr/>
            <p:nvPr/>
          </p:nvSpPr>
          <p:spPr>
            <a:xfrm>
              <a:off x="5072066" y="4929198"/>
              <a:ext cx="785818" cy="12763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51DDFE26-21C0-485B-BEC9-B71C15B93BD6}"/>
                </a:ext>
              </a:extLst>
            </p:cNvPr>
            <p:cNvSpPr/>
            <p:nvPr/>
          </p:nvSpPr>
          <p:spPr>
            <a:xfrm>
              <a:off x="6000760" y="4857760"/>
              <a:ext cx="1000132" cy="1428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C925D7CD-45BF-41F3-8677-440D11AD19B3}"/>
                </a:ext>
              </a:extLst>
            </p:cNvPr>
            <p:cNvSpPr/>
            <p:nvPr/>
          </p:nvSpPr>
          <p:spPr>
            <a:xfrm>
              <a:off x="7072330" y="4857760"/>
              <a:ext cx="1143008" cy="1428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60168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400" dirty="0" err="1">
                <a:latin typeface="Arial" pitchFamily="34" charset="0"/>
                <a:cs typeface="Arial" pitchFamily="34" charset="0"/>
              </a:rPr>
              <a:t>RNAs</a:t>
            </a: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BR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Hierarquia similar ao funcionamento do sistema biológico;</a:t>
            </a:r>
          </a:p>
          <a:p>
            <a:pPr lvl="1"/>
            <a:r>
              <a:rPr lang="pt-BR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Neurônios são ativados por estímulos de entrada (função de ativação)</a:t>
            </a:r>
          </a:p>
          <a:p>
            <a:endParaRPr lang="pt-BR" sz="2400" dirty="0">
              <a:latin typeface="Arial" pitchFamily="34" charset="0"/>
              <a:cs typeface="Arial" pitchFamily="34" charset="0"/>
            </a:endParaRPr>
          </a:p>
          <a:p>
            <a:r>
              <a:rPr lang="pt-BR" sz="2400" dirty="0">
                <a:latin typeface="Arial" pitchFamily="34" charset="0"/>
                <a:cs typeface="Arial" pitchFamily="34" charset="0"/>
              </a:rPr>
              <a:t>RNA x Cérebro humano</a:t>
            </a:r>
          </a:p>
          <a:p>
            <a:pPr lvl="1"/>
            <a:r>
              <a:rPr lang="pt-BR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Cérebro humano: ≈100.000.000.000 de neurônios;</a:t>
            </a:r>
          </a:p>
          <a:p>
            <a:pPr lvl="1"/>
            <a:r>
              <a:rPr lang="pt-BR" sz="18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RNAs</a:t>
            </a:r>
            <a:r>
              <a:rPr lang="pt-BR" sz="1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 &lt;1000 geralmente.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 (</a:t>
            </a:r>
            <a:r>
              <a:rPr lang="pt-BR" dirty="0" err="1"/>
              <a:t>RNAs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66224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Algoritmo </a:t>
            </a:r>
            <a:r>
              <a:rPr lang="pt-BR" dirty="0" err="1"/>
              <a:t>Backpropagation</a:t>
            </a:r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1957ABE-D509-4005-8FC6-5690615FC821}"/>
              </a:ext>
            </a:extLst>
          </p:cNvPr>
          <p:cNvGrpSpPr/>
          <p:nvPr/>
        </p:nvGrpSpPr>
        <p:grpSpPr>
          <a:xfrm>
            <a:off x="1164401" y="1178704"/>
            <a:ext cx="6554421" cy="3379009"/>
            <a:chOff x="285720" y="1214422"/>
            <a:chExt cx="8501090" cy="5072098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90371BE7-031C-4B13-A9EB-295A73E863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42910" y="3929066"/>
              <a:ext cx="7610475" cy="213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4BAD759A-751D-4D29-B2FB-14BE404D9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20" y="1214422"/>
              <a:ext cx="8501090" cy="2505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6AA14BAD-94D1-4A11-A26F-1981679B0CB6}"/>
                </a:ext>
              </a:extLst>
            </p:cNvPr>
            <p:cNvSpPr/>
            <p:nvPr/>
          </p:nvSpPr>
          <p:spPr>
            <a:xfrm>
              <a:off x="6072198" y="2214554"/>
              <a:ext cx="2143140" cy="8572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99F5670E-DE89-4BD8-8B52-CD9C2F0E5CC0}"/>
                </a:ext>
              </a:extLst>
            </p:cNvPr>
            <p:cNvSpPr/>
            <p:nvPr/>
          </p:nvSpPr>
          <p:spPr>
            <a:xfrm>
              <a:off x="571472" y="3857628"/>
              <a:ext cx="785818" cy="12763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96248543-992B-4E7E-8ACB-E63E4802446C}"/>
                </a:ext>
              </a:extLst>
            </p:cNvPr>
            <p:cNvSpPr/>
            <p:nvPr/>
          </p:nvSpPr>
          <p:spPr>
            <a:xfrm>
              <a:off x="4214810" y="4929198"/>
              <a:ext cx="785818" cy="12763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AC85726-B036-49AC-AAF2-047F8DFB8C4D}"/>
                </a:ext>
              </a:extLst>
            </p:cNvPr>
            <p:cNvSpPr/>
            <p:nvPr/>
          </p:nvSpPr>
          <p:spPr>
            <a:xfrm>
              <a:off x="5072066" y="4929198"/>
              <a:ext cx="785818" cy="12763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8ACF473-7CBA-4D84-A5DB-CA5EAE078D0B}"/>
                </a:ext>
              </a:extLst>
            </p:cNvPr>
            <p:cNvSpPr/>
            <p:nvPr/>
          </p:nvSpPr>
          <p:spPr>
            <a:xfrm>
              <a:off x="6000760" y="4857760"/>
              <a:ext cx="1000132" cy="1428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353F65E8-C0F0-440D-824A-455BBF3EA72A}"/>
                </a:ext>
              </a:extLst>
            </p:cNvPr>
            <p:cNvSpPr/>
            <p:nvPr/>
          </p:nvSpPr>
          <p:spPr>
            <a:xfrm>
              <a:off x="7072330" y="4857760"/>
              <a:ext cx="1143008" cy="1428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6068777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Algoritmo </a:t>
            </a:r>
            <a:r>
              <a:rPr lang="pt-BR" dirty="0" err="1"/>
              <a:t>Backpropagation</a:t>
            </a:r>
            <a:endParaRPr lang="pt-BR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621A15B3-84A7-4953-965B-9C85DD6391C7}"/>
              </a:ext>
            </a:extLst>
          </p:cNvPr>
          <p:cNvGrpSpPr/>
          <p:nvPr/>
        </p:nvGrpSpPr>
        <p:grpSpPr>
          <a:xfrm>
            <a:off x="1203691" y="1196563"/>
            <a:ext cx="6504414" cy="3404012"/>
            <a:chOff x="285720" y="1214422"/>
            <a:chExt cx="8501090" cy="507209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DA9E73D-5607-406D-891C-C53514EE6F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42910" y="3929066"/>
              <a:ext cx="7610475" cy="213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A344822-BF35-49F6-BC79-3DE7914B96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20" y="1214422"/>
              <a:ext cx="8501090" cy="2505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188A3408-1AEB-4160-8890-0CF737830B9A}"/>
                </a:ext>
              </a:extLst>
            </p:cNvPr>
            <p:cNvSpPr/>
            <p:nvPr/>
          </p:nvSpPr>
          <p:spPr>
            <a:xfrm>
              <a:off x="6000760" y="1785926"/>
              <a:ext cx="2143140" cy="4286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7DC5356A-2021-4DD6-9149-FA6BE79304B3}"/>
                </a:ext>
              </a:extLst>
            </p:cNvPr>
            <p:cNvSpPr/>
            <p:nvPr/>
          </p:nvSpPr>
          <p:spPr>
            <a:xfrm>
              <a:off x="571472" y="3857628"/>
              <a:ext cx="785818" cy="12763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753E237-8988-4399-A5FA-67B4252B7578}"/>
                </a:ext>
              </a:extLst>
            </p:cNvPr>
            <p:cNvSpPr/>
            <p:nvPr/>
          </p:nvSpPr>
          <p:spPr>
            <a:xfrm>
              <a:off x="4214810" y="4929198"/>
              <a:ext cx="785818" cy="12763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3F627EB-8A1C-4653-9272-1A952A64B6B9}"/>
                </a:ext>
              </a:extLst>
            </p:cNvPr>
            <p:cNvSpPr/>
            <p:nvPr/>
          </p:nvSpPr>
          <p:spPr>
            <a:xfrm>
              <a:off x="5072066" y="4929198"/>
              <a:ext cx="785818" cy="12763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18D10E8F-58A0-4D24-B5F4-4225AAC359C8}"/>
                </a:ext>
              </a:extLst>
            </p:cNvPr>
            <p:cNvSpPr/>
            <p:nvPr/>
          </p:nvSpPr>
          <p:spPr>
            <a:xfrm>
              <a:off x="6000760" y="4857760"/>
              <a:ext cx="1000132" cy="1428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23E16BD-AA8D-4A14-AEDC-19F3451FB4F8}"/>
                </a:ext>
              </a:extLst>
            </p:cNvPr>
            <p:cNvSpPr/>
            <p:nvPr/>
          </p:nvSpPr>
          <p:spPr>
            <a:xfrm>
              <a:off x="7072330" y="4857760"/>
              <a:ext cx="1143008" cy="1428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2103085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Algoritmo </a:t>
            </a:r>
            <a:r>
              <a:rPr lang="pt-BR" dirty="0" err="1"/>
              <a:t>Backpropagation</a:t>
            </a:r>
            <a:endParaRPr lang="pt-BR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16C2C710-C7FC-43C3-BDA8-006B7C2C4214}"/>
              </a:ext>
            </a:extLst>
          </p:cNvPr>
          <p:cNvGrpSpPr/>
          <p:nvPr/>
        </p:nvGrpSpPr>
        <p:grpSpPr>
          <a:xfrm>
            <a:off x="1485870" y="1207278"/>
            <a:ext cx="6240096" cy="3329003"/>
            <a:chOff x="285720" y="1214422"/>
            <a:chExt cx="8501090" cy="507209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102804D-09B4-402C-AB8E-4BFCD0FEFC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42910" y="3929066"/>
              <a:ext cx="7610475" cy="213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3A1C2E-6DEE-4F5D-B8AA-BB09EF3B8C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20" y="1214422"/>
              <a:ext cx="8501090" cy="2505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78AF6F88-7ADD-45D5-98D3-A9208D6E761F}"/>
                </a:ext>
              </a:extLst>
            </p:cNvPr>
            <p:cNvSpPr/>
            <p:nvPr/>
          </p:nvSpPr>
          <p:spPr>
            <a:xfrm>
              <a:off x="1285852" y="3214686"/>
              <a:ext cx="2143140" cy="4286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BBD977CF-5225-4765-93D7-90F451F80194}"/>
                </a:ext>
              </a:extLst>
            </p:cNvPr>
            <p:cNvSpPr/>
            <p:nvPr/>
          </p:nvSpPr>
          <p:spPr>
            <a:xfrm>
              <a:off x="571472" y="3857628"/>
              <a:ext cx="785818" cy="12763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8977E713-6DEE-4B67-A4B3-574682216E0A}"/>
                </a:ext>
              </a:extLst>
            </p:cNvPr>
            <p:cNvSpPr/>
            <p:nvPr/>
          </p:nvSpPr>
          <p:spPr>
            <a:xfrm>
              <a:off x="4214810" y="4929198"/>
              <a:ext cx="785818" cy="12763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F1979108-ADFE-4E87-B198-43BFE6519334}"/>
                </a:ext>
              </a:extLst>
            </p:cNvPr>
            <p:cNvSpPr/>
            <p:nvPr/>
          </p:nvSpPr>
          <p:spPr>
            <a:xfrm>
              <a:off x="5072066" y="4929198"/>
              <a:ext cx="785818" cy="12763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6E67D863-8684-4561-9E14-E6F76FAA70A6}"/>
                </a:ext>
              </a:extLst>
            </p:cNvPr>
            <p:cNvSpPr/>
            <p:nvPr/>
          </p:nvSpPr>
          <p:spPr>
            <a:xfrm>
              <a:off x="6000760" y="4857760"/>
              <a:ext cx="1000132" cy="1428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6F325C59-B720-401B-A966-AF67CF67DD81}"/>
                </a:ext>
              </a:extLst>
            </p:cNvPr>
            <p:cNvSpPr/>
            <p:nvPr/>
          </p:nvSpPr>
          <p:spPr>
            <a:xfrm>
              <a:off x="7072330" y="4857760"/>
              <a:ext cx="1143008" cy="1428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8797742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Algoritmo </a:t>
            </a:r>
            <a:r>
              <a:rPr lang="pt-BR" dirty="0" err="1"/>
              <a:t>Backpropagation</a:t>
            </a:r>
            <a:endParaRPr lang="pt-BR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57962906-43BA-4A37-ABC7-DAEA5B678EC7}"/>
              </a:ext>
            </a:extLst>
          </p:cNvPr>
          <p:cNvGrpSpPr/>
          <p:nvPr/>
        </p:nvGrpSpPr>
        <p:grpSpPr>
          <a:xfrm>
            <a:off x="1376943" y="1225138"/>
            <a:ext cx="6390114" cy="3357578"/>
            <a:chOff x="285720" y="1214422"/>
            <a:chExt cx="8501090" cy="507209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AFA8A42-5E34-4833-B7F4-BEB6542C80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42910" y="3929066"/>
              <a:ext cx="7610475" cy="213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BC640EC-2CF0-4B4F-A457-11E172FB78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20" y="1214422"/>
              <a:ext cx="8501090" cy="2505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55CBB815-09D8-469F-92BA-64B1DECE6E51}"/>
                </a:ext>
              </a:extLst>
            </p:cNvPr>
            <p:cNvSpPr/>
            <p:nvPr/>
          </p:nvSpPr>
          <p:spPr>
            <a:xfrm>
              <a:off x="1142976" y="2571744"/>
              <a:ext cx="2143140" cy="4286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72D50EF2-918B-4B17-AC4C-144FC5F77C44}"/>
                </a:ext>
              </a:extLst>
            </p:cNvPr>
            <p:cNvSpPr/>
            <p:nvPr/>
          </p:nvSpPr>
          <p:spPr>
            <a:xfrm>
              <a:off x="571472" y="3857628"/>
              <a:ext cx="785818" cy="12763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7E23121-AAE0-4AFC-95E6-F0E400F72115}"/>
                </a:ext>
              </a:extLst>
            </p:cNvPr>
            <p:cNvSpPr/>
            <p:nvPr/>
          </p:nvSpPr>
          <p:spPr>
            <a:xfrm>
              <a:off x="4214810" y="4929198"/>
              <a:ext cx="785818" cy="12763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A885C2D2-6554-4BB3-AF0D-AC1E03C8F2DB}"/>
                </a:ext>
              </a:extLst>
            </p:cNvPr>
            <p:cNvSpPr/>
            <p:nvPr/>
          </p:nvSpPr>
          <p:spPr>
            <a:xfrm>
              <a:off x="5072066" y="4929198"/>
              <a:ext cx="785818" cy="12763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3ABAB5F2-81F8-45FE-8CCF-74874C1942A1}"/>
                </a:ext>
              </a:extLst>
            </p:cNvPr>
            <p:cNvSpPr/>
            <p:nvPr/>
          </p:nvSpPr>
          <p:spPr>
            <a:xfrm>
              <a:off x="6000760" y="4857760"/>
              <a:ext cx="1000132" cy="1428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04507B32-EC55-48CB-8A00-7C167FF4528D}"/>
                </a:ext>
              </a:extLst>
            </p:cNvPr>
            <p:cNvSpPr/>
            <p:nvPr/>
          </p:nvSpPr>
          <p:spPr>
            <a:xfrm>
              <a:off x="7072330" y="4857760"/>
              <a:ext cx="1143008" cy="1428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513215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/>
              <a:t>Backpropagation</a:t>
            </a:r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5897" y="1132274"/>
            <a:ext cx="6129754" cy="3486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123079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/>
              <a:t>Backpropagation</a:t>
            </a:r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115061"/>
            <a:ext cx="5847180" cy="3599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859350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/>
              <a:t>Backpropagation</a:t>
            </a:r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5" y="1339444"/>
            <a:ext cx="5844743" cy="295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975454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/>
              <a:t>Backpropagation</a:t>
            </a:r>
            <a:endParaRPr lang="pt-B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9553" y="1042976"/>
            <a:ext cx="5081594" cy="3939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81685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/>
              <a:t>Backpropagation</a:t>
            </a:r>
            <a:endParaRPr lang="pt-B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7763" y="1117986"/>
            <a:ext cx="4768474" cy="3805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7540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latin typeface="Arial" pitchFamily="34" charset="0"/>
                <a:cs typeface="Arial" pitchFamily="34" charset="0"/>
              </a:rPr>
              <a:t>Ideia</a:t>
            </a:r>
            <a:r>
              <a:rPr lang="pt-BR" dirty="0">
                <a:latin typeface="Arial" pitchFamily="34" charset="0"/>
                <a:cs typeface="Arial" pitchFamily="34" charset="0"/>
              </a:rPr>
              <a:t> geral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96641" y="1186217"/>
            <a:ext cx="5611416" cy="356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12347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Cada unidade (da mesma camada) da rede realiza o mesmo cálculo;</a:t>
            </a:r>
          </a:p>
          <a:p>
            <a:pPr lvl="1">
              <a:spcAft>
                <a:spcPts val="600"/>
              </a:spcAft>
            </a:pPr>
            <a:r>
              <a:rPr lang="pt-BR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Geralmente baseado na soma ponderada das entradas na unidade;</a:t>
            </a:r>
          </a:p>
          <a:p>
            <a:pPr>
              <a:spcAft>
                <a:spcPts val="600"/>
              </a:spcAft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O conhecimento obtido pela rede fica armazenado nos pesos correspondentes a cada uma de suas unidades (neurônios);</a:t>
            </a:r>
          </a:p>
          <a:p>
            <a:pPr>
              <a:spcAft>
                <a:spcPts val="600"/>
              </a:spcAft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Representação “caixa preta”:</a:t>
            </a:r>
          </a:p>
          <a:p>
            <a:pPr lvl="1">
              <a:spcAft>
                <a:spcPts val="600"/>
              </a:spcAft>
            </a:pPr>
            <a:r>
              <a:rPr lang="pt-BR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Difícil extrair o conhecimento sobre o conceito aprendido.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Processamento das </a:t>
            </a:r>
            <a:r>
              <a:rPr lang="pt-BR" dirty="0" err="1"/>
              <a:t>RNAs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5510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latin typeface="Arial" pitchFamily="34" charset="0"/>
                <a:cs typeface="Arial" pitchFamily="34" charset="0"/>
              </a:rPr>
              <a:t>Dados: conjuntos de exemplos rotulados e representados </a:t>
            </a:r>
            <a:r>
              <a:rPr lang="pt-BR" sz="2000" b="1" dirty="0">
                <a:latin typeface="Arial" pitchFamily="34" charset="0"/>
                <a:cs typeface="Arial" pitchFamily="34" charset="0"/>
              </a:rPr>
              <a:t>numericamente;</a:t>
            </a:r>
          </a:p>
          <a:p>
            <a:endParaRPr lang="pt-BR" sz="2000" b="1" dirty="0">
              <a:latin typeface="Arial" pitchFamily="34" charset="0"/>
              <a:cs typeface="Arial" pitchFamily="34" charset="0"/>
            </a:endParaRP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Tarefa: treinar uma rede neural usando esses exemplos</a:t>
            </a:r>
          </a:p>
          <a:p>
            <a:pPr lvl="1"/>
            <a:r>
              <a:rPr lang="pt-BR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 desempenho deve ser medido pela capacidade da rede em produzir saídas corretas para dados não contidos no conjunto de treinamento.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Processamento das </a:t>
            </a:r>
            <a:r>
              <a:rPr lang="pt-BR" dirty="0" err="1"/>
              <a:t>RNAs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3391138"/>
      </p:ext>
    </p:extLst>
  </p:cSld>
  <p:clrMapOvr>
    <a:masterClrMapping/>
  </p:clrMapOvr>
</p:sld>
</file>

<file path=ppt/theme/theme1.xml><?xml version="1.0" encoding="utf-8"?>
<a:theme xmlns:a="http://schemas.openxmlformats.org/drawingml/2006/main" name="*Google for Work Theme">
  <a:themeElements>
    <a:clrScheme name="Google for Work">
      <a:dk1>
        <a:srgbClr val="222222"/>
      </a:dk1>
      <a:lt1>
        <a:srgbClr val="FFFFFF"/>
      </a:lt1>
      <a:dk2>
        <a:srgbClr val="464646"/>
      </a:dk2>
      <a:lt2>
        <a:srgbClr val="6E6E6E"/>
      </a:lt2>
      <a:accent1>
        <a:srgbClr val="4285F4"/>
      </a:accent1>
      <a:accent2>
        <a:srgbClr val="F4B400"/>
      </a:accent2>
      <a:accent3>
        <a:srgbClr val="0F9D58"/>
      </a:accent3>
      <a:accent4>
        <a:srgbClr val="DB4437"/>
      </a:accent4>
      <a:accent5>
        <a:srgbClr val="939393"/>
      </a:accent5>
      <a:accent6>
        <a:srgbClr val="B1B1B1"/>
      </a:accent6>
      <a:hlink>
        <a:srgbClr val="4285F4"/>
      </a:hlink>
      <a:folHlink>
        <a:srgbClr val="4285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1980</Words>
  <Application>Microsoft Macintosh PowerPoint</Application>
  <PresentationFormat>On-screen Show (16:9)</PresentationFormat>
  <Paragraphs>281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Calibri</vt:lpstr>
      <vt:lpstr>Roboto Condensed</vt:lpstr>
      <vt:lpstr>Roboto</vt:lpstr>
      <vt:lpstr>Open Sans</vt:lpstr>
      <vt:lpstr>Lato</vt:lpstr>
      <vt:lpstr>*Google for Work Theme</vt:lpstr>
      <vt:lpstr>Redes Neurais</vt:lpstr>
      <vt:lpstr>Motivação biológica </vt:lpstr>
      <vt:lpstr>Neurônio biológico</vt:lpstr>
      <vt:lpstr>Neurônio biológico</vt:lpstr>
      <vt:lpstr>Neurônio biológico - Aprendizado</vt:lpstr>
      <vt:lpstr>Redes Neurais Artificiais (RNAs)</vt:lpstr>
      <vt:lpstr>Ideia geral</vt:lpstr>
      <vt:lpstr>Processamento das RNAs</vt:lpstr>
      <vt:lpstr>Processamento das RNAs</vt:lpstr>
      <vt:lpstr>Processamento das RNAs</vt:lpstr>
      <vt:lpstr>Perceptrons</vt:lpstr>
      <vt:lpstr>Perceptrons </vt:lpstr>
      <vt:lpstr>Perceptrons: exemplo</vt:lpstr>
      <vt:lpstr>Perceptrons: exemplo</vt:lpstr>
      <vt:lpstr>Aprendizagem em Perceptrons</vt:lpstr>
      <vt:lpstr>Aprendizagem em Perceptrons</vt:lpstr>
      <vt:lpstr>Aprendizagem em Perceptrons</vt:lpstr>
      <vt:lpstr>Aprendizagem em Perceptrons</vt:lpstr>
      <vt:lpstr>Regra de aprendizado para Perceptron</vt:lpstr>
      <vt:lpstr>Regra de aprendizado para Perceptron</vt:lpstr>
      <vt:lpstr>Exemplo anterior</vt:lpstr>
      <vt:lpstr>Exemplo anterior</vt:lpstr>
      <vt:lpstr>Exemplo anterior</vt:lpstr>
      <vt:lpstr>Exemplo anterior</vt:lpstr>
      <vt:lpstr>Exemplo anterior</vt:lpstr>
      <vt:lpstr>Exemplo anterior</vt:lpstr>
      <vt:lpstr>Perceptrons: aprendizado booleano</vt:lpstr>
      <vt:lpstr>Perceptrons: aprendizado booleano</vt:lpstr>
      <vt:lpstr>Perceptrons: aprendizado booleano</vt:lpstr>
      <vt:lpstr>Perceptrons: aprendizado booleano</vt:lpstr>
      <vt:lpstr>Redes Perceptrons Multicamadas</vt:lpstr>
      <vt:lpstr>Redes Perceptrons Multicamadas</vt:lpstr>
      <vt:lpstr>Redes Perceptrons Multicamadas</vt:lpstr>
      <vt:lpstr>Unidades com função sigmóide</vt:lpstr>
      <vt:lpstr>Exemplo de MLP</vt:lpstr>
      <vt:lpstr>Exemplo de MLP</vt:lpstr>
      <vt:lpstr>Exemplo de MLP</vt:lpstr>
      <vt:lpstr>Características do MLP</vt:lpstr>
      <vt:lpstr>Esquema de aprendizado para MLP</vt:lpstr>
      <vt:lpstr>Algoritmos de aprendizagem MLP</vt:lpstr>
      <vt:lpstr>Adaline</vt:lpstr>
      <vt:lpstr>Adaline</vt:lpstr>
      <vt:lpstr>Adaline</vt:lpstr>
      <vt:lpstr>Adaline</vt:lpstr>
      <vt:lpstr>Adaline</vt:lpstr>
      <vt:lpstr>Adaline</vt:lpstr>
      <vt:lpstr>Algoritmo Backpropagation</vt:lpstr>
      <vt:lpstr>Algoritmo Backpropagation</vt:lpstr>
      <vt:lpstr>Algoritmo Backpropagation</vt:lpstr>
      <vt:lpstr>Algoritmo Backpropagation</vt:lpstr>
      <vt:lpstr>Algoritmo Backpropagation – 1º fase</vt:lpstr>
      <vt:lpstr>Algoritmo Backpropagation – 2º fase</vt:lpstr>
      <vt:lpstr>Algoritmo Backpropagation – 2º fase</vt:lpstr>
      <vt:lpstr>Algoritmo Backpropagation – 3º fase</vt:lpstr>
      <vt:lpstr>Algoritmo Backpropagation</vt:lpstr>
      <vt:lpstr>Algoritmo Backpropagation</vt:lpstr>
      <vt:lpstr>Algoritmo Backpropagation</vt:lpstr>
      <vt:lpstr>Algoritmo Backpropagation</vt:lpstr>
      <vt:lpstr>Algoritmo Backpropagation</vt:lpstr>
      <vt:lpstr>Algoritmo Backpropagation</vt:lpstr>
      <vt:lpstr>Algoritmo Backpropagation</vt:lpstr>
      <vt:lpstr>Algoritmo Backpropagation</vt:lpstr>
      <vt:lpstr>Algoritmo Backpropagation</vt:lpstr>
      <vt:lpstr>Algoritmo Backpropagation</vt:lpstr>
      <vt:lpstr>Algoritmo Backpropagation</vt:lpstr>
      <vt:lpstr>Algoritmo Backpropagation</vt:lpstr>
      <vt:lpstr>Algoritmo Backpropagation</vt:lpstr>
      <vt:lpstr>Algoritmo Backpropagation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Jose Ahirton Batista Lopes Filho</cp:lastModifiedBy>
  <cp:revision>57</cp:revision>
  <dcterms:modified xsi:type="dcterms:W3CDTF">2018-09-05T22:33:12Z</dcterms:modified>
</cp:coreProperties>
</file>