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60" r:id="rId1"/>
  </p:sldMasterIdLst>
  <p:notesMasterIdLst>
    <p:notesMasterId r:id="rId17"/>
  </p:notesMasterIdLst>
  <p:sldIdLst>
    <p:sldId id="524" r:id="rId2"/>
    <p:sldId id="525" r:id="rId3"/>
    <p:sldId id="526" r:id="rId4"/>
    <p:sldId id="389" r:id="rId5"/>
    <p:sldId id="487" r:id="rId6"/>
    <p:sldId id="512" r:id="rId7"/>
    <p:sldId id="513" r:id="rId8"/>
    <p:sldId id="514" r:id="rId9"/>
    <p:sldId id="515" r:id="rId10"/>
    <p:sldId id="516" r:id="rId11"/>
    <p:sldId id="517" r:id="rId12"/>
    <p:sldId id="518" r:id="rId13"/>
    <p:sldId id="520" r:id="rId14"/>
    <p:sldId id="305" r:id="rId15"/>
    <p:sldId id="510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00"/>
    <a:srgbClr val="37B399"/>
    <a:srgbClr val="191919"/>
    <a:srgbClr val="424E66"/>
    <a:srgbClr val="DEEBE2"/>
    <a:srgbClr val="DFEAE2"/>
    <a:srgbClr val="FFFFFF"/>
    <a:srgbClr val="292929"/>
    <a:srgbClr val="252525"/>
    <a:srgbClr val="FE740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069" autoAdjust="0"/>
    <p:restoredTop sz="94341" autoAdjust="0"/>
  </p:normalViewPr>
  <p:slideViewPr>
    <p:cSldViewPr>
      <p:cViewPr varScale="1">
        <p:scale>
          <a:sx n="110" d="100"/>
          <a:sy n="110" d="100"/>
        </p:scale>
        <p:origin x="-192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9716FC-93A6-4D86-8A82-4A929F1962EF}" type="datetimeFigureOut">
              <a:rPr lang="pt-BR"/>
              <a:pPr>
                <a:defRPr/>
              </a:pPr>
              <a:t>12/03/2019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ADF5464-EF1D-4262-B69B-7D7B797293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58601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(c | x) </a:t>
            </a:r>
            <a:r>
              <a:rPr lang="en-US" dirty="0" err="1"/>
              <a:t>é</a:t>
            </a:r>
            <a:r>
              <a:rPr lang="en-US" dirty="0"/>
              <a:t> a </a:t>
            </a:r>
            <a:r>
              <a:rPr lang="en-US" dirty="0" err="1"/>
              <a:t>probabilidade</a:t>
            </a:r>
            <a:r>
              <a:rPr lang="en-US" dirty="0"/>
              <a:t> posterior de </a:t>
            </a:r>
            <a:r>
              <a:rPr lang="en-US" dirty="0" err="1"/>
              <a:t>classe</a:t>
            </a:r>
            <a:r>
              <a:rPr lang="en-US" dirty="0"/>
              <a:t> (c, </a:t>
            </a:r>
            <a:r>
              <a:rPr lang="en-US" dirty="0" err="1"/>
              <a:t>alvo</a:t>
            </a:r>
            <a:r>
              <a:rPr lang="en-US" dirty="0"/>
              <a:t>) dado </a:t>
            </a:r>
            <a:r>
              <a:rPr lang="en-US" dirty="0" err="1"/>
              <a:t>preditor</a:t>
            </a:r>
            <a:r>
              <a:rPr lang="en-US" dirty="0"/>
              <a:t> (x, </a:t>
            </a:r>
            <a:r>
              <a:rPr lang="en-US" dirty="0" err="1"/>
              <a:t>atributos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P (c) </a:t>
            </a:r>
            <a:r>
              <a:rPr lang="en-US" dirty="0" err="1"/>
              <a:t>é</a:t>
            </a:r>
            <a:r>
              <a:rPr lang="en-US" dirty="0"/>
              <a:t> a </a:t>
            </a:r>
            <a:r>
              <a:rPr lang="en-US" dirty="0" err="1"/>
              <a:t>probabilidade</a:t>
            </a:r>
            <a:r>
              <a:rPr lang="en-US" dirty="0"/>
              <a:t> </a:t>
            </a:r>
            <a:r>
              <a:rPr lang="en-US" dirty="0" err="1"/>
              <a:t>prévia</a:t>
            </a:r>
            <a:r>
              <a:rPr lang="en-US" dirty="0"/>
              <a:t> de </a:t>
            </a:r>
            <a:r>
              <a:rPr lang="en-US" dirty="0" err="1"/>
              <a:t>classe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 (x | c) </a:t>
            </a:r>
            <a:r>
              <a:rPr lang="en-US" dirty="0" err="1"/>
              <a:t>é</a:t>
            </a:r>
            <a:r>
              <a:rPr lang="en-US" dirty="0"/>
              <a:t> a </a:t>
            </a:r>
            <a:r>
              <a:rPr lang="en-US" dirty="0" err="1"/>
              <a:t>probabilidade</a:t>
            </a:r>
            <a:r>
              <a:rPr lang="en-US" dirty="0"/>
              <a:t> que </a:t>
            </a:r>
            <a:r>
              <a:rPr lang="en-US" dirty="0" err="1"/>
              <a:t>é</a:t>
            </a:r>
            <a:r>
              <a:rPr lang="en-US" dirty="0"/>
              <a:t> a </a:t>
            </a:r>
            <a:r>
              <a:rPr lang="en-US" dirty="0" err="1"/>
              <a:t>probabilidade</a:t>
            </a:r>
            <a:r>
              <a:rPr lang="en-US" dirty="0"/>
              <a:t> de </a:t>
            </a:r>
            <a:r>
              <a:rPr lang="en-US" dirty="0" err="1"/>
              <a:t>preditor</a:t>
            </a:r>
            <a:r>
              <a:rPr lang="en-US" dirty="0"/>
              <a:t> dada </a:t>
            </a:r>
            <a:r>
              <a:rPr lang="en-US" dirty="0" err="1"/>
              <a:t>classe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 (x) </a:t>
            </a:r>
            <a:r>
              <a:rPr lang="en-US" dirty="0" err="1"/>
              <a:t>é</a:t>
            </a:r>
            <a:r>
              <a:rPr lang="en-US" dirty="0"/>
              <a:t> a </a:t>
            </a:r>
            <a:r>
              <a:rPr lang="en-US" dirty="0" err="1"/>
              <a:t>probabilidade</a:t>
            </a:r>
            <a:r>
              <a:rPr lang="en-US" dirty="0"/>
              <a:t> </a:t>
            </a:r>
            <a:r>
              <a:rPr lang="en-US" dirty="0" err="1"/>
              <a:t>prévia</a:t>
            </a:r>
            <a:r>
              <a:rPr lang="en-US" dirty="0"/>
              <a:t> do </a:t>
            </a:r>
            <a:r>
              <a:rPr lang="en-US" dirty="0" err="1"/>
              <a:t>preditor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F5464-EF1D-4262-B69B-7D7B797293A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33198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87044" name="Espaço Reservado para Rodapé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/>
          </a:p>
        </p:txBody>
      </p:sp>
      <p:sp>
        <p:nvSpPr>
          <p:cNvPr id="87045" name="Espaço Reservado para Número de Slide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06CAE5-F237-432C-B437-894895A2E83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/>
          </a:p>
        </p:txBody>
      </p:sp>
      <p:sp>
        <p:nvSpPr>
          <p:cNvPr id="87046" name="Espaço Reservado para Cabeçalho 5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/>
              <a:t>Sistemas Imunológicos Artificiais</a:t>
            </a:r>
          </a:p>
        </p:txBody>
      </p:sp>
    </p:spTree>
    <p:extLst>
      <p:ext uri="{BB962C8B-B14F-4D97-AF65-F5344CB8AC3E}">
        <p14:creationId xmlns:p14="http://schemas.microsoft.com/office/powerpoint/2010/main" xmlns="" val="110477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21486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-2700" y="6381328"/>
            <a:ext cx="9146699" cy="478656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3779912" y="1988840"/>
            <a:ext cx="4847765" cy="1470025"/>
          </a:xfrm>
          <a:effectLst/>
        </p:spPr>
        <p:txBody>
          <a:bodyPr anchor="ctr"/>
          <a:lstStyle>
            <a:lvl1pPr algn="ctr">
              <a:defRPr lang="en-US" b="1" strike="noStrike" cap="none" spc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itchFamily="34" charset="0"/>
                <a:cs typeface="Traditional Arabic" pitchFamily="18" charset="-78"/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7332D-0D75-480A-A767-17E865754B27}" type="datetime1">
              <a:rPr lang="pt-BR"/>
              <a:pPr>
                <a:defRPr/>
              </a:pPr>
              <a:t>12/03/2019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692DC-D8E1-4548-A8A9-7BB5D20D5B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8A72E-2C35-45A5-9456-45E9C62B223F}" type="datetime1">
              <a:rPr lang="pt-BR"/>
              <a:pPr>
                <a:defRPr/>
              </a:pPr>
              <a:t>12/03/2019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1AAF9-0983-41FE-8ED7-C20DC9FE35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Background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3935091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940966"/>
          </a:xfrm>
        </p:spPr>
        <p:txBody>
          <a:bodyPr/>
          <a:lstStyle>
            <a:lvl1pPr algn="ctr">
              <a:defRPr sz="3600" b="1" i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251520" y="1340768"/>
            <a:ext cx="8640960" cy="4909646"/>
          </a:xfrm>
        </p:spPr>
        <p:txBody>
          <a:bodyPr/>
          <a:lstStyle>
            <a:lvl1pPr>
              <a:spcBef>
                <a:spcPts val="1200"/>
              </a:spcBef>
              <a:spcAft>
                <a:spcPts val="1200"/>
              </a:spcAft>
              <a:buClr>
                <a:srgbClr val="FE7402"/>
              </a:buClr>
              <a:defRPr sz="2400">
                <a:latin typeface="Calibri Light" panose="020F0302020204030204" pitchFamily="34" charset="0"/>
              </a:defRPr>
            </a:lvl1pPr>
            <a:lvl2pPr>
              <a:defRPr sz="2000">
                <a:latin typeface="Calibri Light" pitchFamily="34" charset="0"/>
              </a:defRPr>
            </a:lvl2pPr>
            <a:lvl3pPr>
              <a:defRPr sz="1800">
                <a:latin typeface="Calibri Light" pitchFamily="34" charset="0"/>
              </a:defRPr>
            </a:lvl3pPr>
            <a:lvl4pPr>
              <a:defRPr sz="1800">
                <a:latin typeface="Calibri Light" pitchFamily="34" charset="0"/>
              </a:defRPr>
            </a:lvl4pPr>
            <a:lvl5pPr>
              <a:defRPr sz="1800"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cxnSp>
        <p:nvCxnSpPr>
          <p:cNvPr id="11" name="Conector reto 10"/>
          <p:cNvCxnSpPr/>
          <p:nvPr userDrawn="1"/>
        </p:nvCxnSpPr>
        <p:spPr>
          <a:xfrm>
            <a:off x="251520" y="1196752"/>
            <a:ext cx="8541499" cy="0"/>
          </a:xfrm>
          <a:prstGeom prst="line">
            <a:avLst/>
          </a:prstGeom>
          <a:ln w="28575">
            <a:solidFill>
              <a:srgbClr val="EC5F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A3FF5-9E97-4172-8D74-55A86EDD53DF}" type="datetime1">
              <a:rPr lang="pt-BR"/>
              <a:pPr>
                <a:defRPr/>
              </a:pPr>
              <a:t>12/03/2019</a:t>
            </a:fld>
            <a:endParaRPr lang="pt-BR"/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A16CD-4382-42BE-891A-E8BA11668A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5CB8B-4ADF-42E5-ADD1-EB914C7C51C0}" type="datetime1">
              <a:rPr lang="pt-BR"/>
              <a:pPr>
                <a:defRPr/>
              </a:pPr>
              <a:t>12/03/2019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41610-E012-4E57-97F8-99AD254A5A9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3C45-0C8D-49F0-813D-9D3C8C5580F5}" type="datetime1">
              <a:rPr lang="pt-BR"/>
              <a:pPr>
                <a:defRPr/>
              </a:pPr>
              <a:t>12/03/2019</a:t>
            </a:fld>
            <a:endParaRPr lang="pt-BR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D8B72-CFDB-4A3F-BAE6-B870CB4DEA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C1049-9DEE-4415-95FD-FB9B982D6420}" type="datetime1">
              <a:rPr lang="pt-BR"/>
              <a:pPr>
                <a:defRPr/>
              </a:pPr>
              <a:t>12/03/2019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BBD2E-B988-4805-803C-7D3CE27A6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A8C33-8187-4A33-A558-8A4A8F546F71}" type="datetime1">
              <a:rPr lang="pt-BR"/>
              <a:pPr>
                <a:defRPr/>
              </a:pPr>
              <a:t>12/03/2019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104C-6C80-4799-8C6A-C0765871EF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tângulo de cantos arredondados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FD8EC-4C4C-470D-9D48-68AEC3A3B71F}" type="datetime1">
              <a:rPr lang="pt-BR"/>
              <a:pPr>
                <a:defRPr/>
              </a:pPr>
              <a:t>12/03/2019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C9790-0216-4496-B188-77C2268EED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760A3-1090-48C1-BD45-58206CEB9EAC}" type="datetime1">
              <a:rPr lang="pt-BR"/>
              <a:pPr>
                <a:defRPr/>
              </a:pPr>
              <a:t>12/03/2019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A8030-FBB0-4815-ABBE-B442CCA3CD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29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8DCFE1C-BC2A-4342-A24A-BB4BAB6ABFB9}" type="datetime1">
              <a:rPr lang="pt-BR"/>
              <a:pPr>
                <a:defRPr/>
              </a:pPr>
              <a:t>12/03/2019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06E8B2EE-5D6A-4A1C-8440-2D6EEE755B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  <p:sldLayoutId id="214748370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Rounded MT Bol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Rounded MT Bol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Rounded MT Bol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Rounded MT 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Rounded MT 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Rounded MT 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Rounded MT 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Rounded MT Bold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F7AAAA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785918" y="2357430"/>
            <a:ext cx="5733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dirty="0" smtClean="0">
              <a:solidFill>
                <a:schemeClr val="bg2">
                  <a:lumMod val="50000"/>
                </a:schemeClr>
              </a:solidFill>
              <a:latin typeface="Calibri" pitchFamily="34" charset="0"/>
            </a:endParaRPr>
          </a:p>
          <a:p>
            <a:pPr algn="ctr"/>
            <a:r>
              <a:rPr lang="pt-BR" sz="2800" dirty="0" err="1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MSc</a:t>
            </a:r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. José </a:t>
            </a:r>
            <a:r>
              <a:rPr lang="pt-BR" sz="2800" dirty="0" err="1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Ahirton</a:t>
            </a:r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 Batista Lopes Filho</a:t>
            </a:r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42875" y="6453336"/>
            <a:ext cx="9001125" cy="4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F7AAAA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pt-BR" sz="1600" dirty="0">
                <a:solidFill>
                  <a:schemeClr val="bg1"/>
                </a:solidFill>
                <a:latin typeface="+mj-lt"/>
              </a:rPr>
              <a:t>São Paulo, </a:t>
            </a:r>
            <a:r>
              <a:rPr lang="pt-BR" sz="1600" dirty="0" smtClean="0">
                <a:solidFill>
                  <a:schemeClr val="bg1"/>
                </a:solidFill>
                <a:latin typeface="+mj-lt"/>
              </a:rPr>
              <a:t>12</a:t>
            </a:r>
            <a:r>
              <a:rPr lang="pt-BR" sz="16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+mj-lt"/>
              </a:rPr>
              <a:t>de </a:t>
            </a:r>
            <a:r>
              <a:rPr lang="pt-BR" sz="1600" dirty="0" smtClean="0">
                <a:solidFill>
                  <a:schemeClr val="bg1"/>
                </a:solidFill>
                <a:latin typeface="+mj-lt"/>
              </a:rPr>
              <a:t>março de </a:t>
            </a:r>
            <a:r>
              <a:rPr lang="pt-BR" sz="1600" dirty="0" smtClean="0">
                <a:solidFill>
                  <a:schemeClr val="bg1"/>
                </a:solidFill>
                <a:latin typeface="+mj-lt"/>
              </a:rPr>
              <a:t>2019</a:t>
            </a:r>
            <a:endParaRPr lang="pt-B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aixaDeTexto 5">
            <a:extLst>
              <a:ext uri="{FF2B5EF4-FFF2-40B4-BE49-F238E27FC236}">
                <a16:creationId xmlns:a16="http://schemas.microsoft.com/office/drawing/2014/main" xmlns="" id="{F5606860-54D4-5344-8274-A86753FBABA9}"/>
              </a:ext>
            </a:extLst>
          </p:cNvPr>
          <p:cNvSpPr txBox="1"/>
          <p:nvPr/>
        </p:nvSpPr>
        <p:spPr>
          <a:xfrm>
            <a:off x="1285852" y="500042"/>
            <a:ext cx="67086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School of AI SP – </a:t>
            </a:r>
          </a:p>
          <a:p>
            <a:pPr algn="ctr"/>
            <a:r>
              <a:rPr lang="en-US" sz="4000" dirty="0" err="1" smtClean="0"/>
              <a:t>Introdução</a:t>
            </a:r>
            <a:r>
              <a:rPr lang="en-US" sz="4000" dirty="0" smtClean="0"/>
              <a:t> a </a:t>
            </a:r>
            <a:r>
              <a:rPr lang="en-US" sz="4000" dirty="0" err="1" smtClean="0"/>
              <a:t>Aprendizagem</a:t>
            </a:r>
            <a:r>
              <a:rPr lang="en-US" sz="4000" dirty="0" smtClean="0"/>
              <a:t> de </a:t>
            </a:r>
            <a:r>
              <a:rPr lang="en-US" sz="4000" dirty="0" err="1" smtClean="0"/>
              <a:t>Máquina</a:t>
            </a:r>
            <a:endParaRPr lang="pt-BR" sz="4000" dirty="0">
              <a:latin typeface="Calibr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89CBA7A-F8ED-B644-8001-CD703B47B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3857628"/>
            <a:ext cx="2088232" cy="2088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297ECCE-C65C-504F-9A4C-0A0C24530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6314" y="3929066"/>
            <a:ext cx="1727353" cy="17273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5"/>
                </a:solidFill>
              </a:rPr>
              <a:t>Pr</a:t>
            </a:r>
            <a:r>
              <a:rPr lang="en-US" dirty="0" err="1">
                <a:solidFill>
                  <a:schemeClr val="accent5"/>
                </a:solidFill>
              </a:rPr>
              <a:t>ós</a:t>
            </a:r>
            <a:r>
              <a:rPr lang="en-US" dirty="0">
                <a:solidFill>
                  <a:schemeClr val="accent5"/>
                </a:solidFill>
              </a:rPr>
              <a:t> e Contras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2348880"/>
            <a:ext cx="8640960" cy="3901534"/>
          </a:xfrm>
        </p:spPr>
        <p:txBody>
          <a:bodyPr anchor="ctr"/>
          <a:lstStyle/>
          <a:p>
            <a:pPr algn="just"/>
            <a:r>
              <a:rPr lang="pt-BR" dirty="0"/>
              <a:t>É fácil e rápido prever a classe do conjunto de dados de teste. Ele também funciona bem na previsão de </a:t>
            </a:r>
            <a:r>
              <a:rPr lang="pt-BR" dirty="0" err="1"/>
              <a:t>multi</a:t>
            </a:r>
            <a:r>
              <a:rPr lang="pt-BR" dirty="0"/>
              <a:t> classe.</a:t>
            </a:r>
          </a:p>
          <a:p>
            <a:pPr algn="just"/>
            <a:r>
              <a:rPr lang="pt-BR" dirty="0"/>
              <a:t>Quando a suposição de independência é válida, um classificador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r>
              <a:rPr lang="pt-BR" dirty="0"/>
              <a:t> apresenta uma melhor comparação com outros modelos, como a regressão logística, e você precisa de menos dados de treinamento.</a:t>
            </a:r>
          </a:p>
          <a:p>
            <a:pPr algn="just"/>
            <a:r>
              <a:rPr lang="pt-BR" dirty="0"/>
              <a:t>Ele funciona bem no caso de variáveis ​​de entrada categóricas em comparação com variáveis ​​numéricas. Para variáveis ​​numéricas, a distribuição normal é assumida (curva de sino, que é uma forte suposição).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0926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5"/>
                </a:solidFill>
              </a:rPr>
              <a:t>Pr</a:t>
            </a:r>
            <a:r>
              <a:rPr lang="en-US" dirty="0" err="1">
                <a:solidFill>
                  <a:schemeClr val="accent5"/>
                </a:solidFill>
              </a:rPr>
              <a:t>ós</a:t>
            </a:r>
            <a:r>
              <a:rPr lang="en-US" dirty="0">
                <a:solidFill>
                  <a:schemeClr val="accent5"/>
                </a:solidFill>
              </a:rPr>
              <a:t> e Contras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700808"/>
            <a:ext cx="8640960" cy="4549606"/>
          </a:xfrm>
        </p:spPr>
        <p:txBody>
          <a:bodyPr anchor="ctr"/>
          <a:lstStyle/>
          <a:p>
            <a:pPr algn="just"/>
            <a:r>
              <a:rPr lang="pt-BR" dirty="0"/>
              <a:t>Se a variável categórica tiver uma categoria (no conjunto de dados de teste), que não foi observada no conjunto de dados de treinamento, o modelo atribuirá uma probabilidade 0 (zero) e não poderá fazer uma previsão. </a:t>
            </a:r>
          </a:p>
          <a:p>
            <a:pPr algn="just"/>
            <a:r>
              <a:rPr lang="pt-BR" dirty="0"/>
              <a:t>Isso é geralmente conhecido como "</a:t>
            </a:r>
            <a:r>
              <a:rPr lang="pt-BR" dirty="0" err="1"/>
              <a:t>Freqüência</a:t>
            </a:r>
            <a:r>
              <a:rPr lang="pt-BR" dirty="0"/>
              <a:t> Zero". Para resolver isso, podemos usar a técnica de suavização. Uma das técnicas de suavização mais simples é chamada de estimativa de Laplace.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962136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5"/>
                </a:solidFill>
              </a:rPr>
              <a:t>Pr</a:t>
            </a:r>
            <a:r>
              <a:rPr lang="en-US" dirty="0" err="1">
                <a:solidFill>
                  <a:schemeClr val="accent5"/>
                </a:solidFill>
              </a:rPr>
              <a:t>ós</a:t>
            </a:r>
            <a:r>
              <a:rPr lang="en-US" dirty="0">
                <a:solidFill>
                  <a:schemeClr val="accent5"/>
                </a:solidFill>
              </a:rPr>
              <a:t> e Contras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0960" cy="4693622"/>
          </a:xfrm>
        </p:spPr>
        <p:txBody>
          <a:bodyPr anchor="ctr"/>
          <a:lstStyle/>
          <a:p>
            <a:pPr algn="just"/>
            <a:r>
              <a:rPr lang="pt-BR" dirty="0"/>
              <a:t>Por outro lado, o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r>
              <a:rPr lang="pt-BR" dirty="0"/>
              <a:t> também é conhecido como mau estimador, de modo que as saídas de probabilidade do não devem ser levadas muito a sério.</a:t>
            </a:r>
          </a:p>
          <a:p>
            <a:pPr algn="just"/>
            <a:r>
              <a:rPr lang="pt-BR" dirty="0"/>
              <a:t>Outra limitação do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r>
              <a:rPr lang="pt-BR" dirty="0"/>
              <a:t> é a hipótese de </a:t>
            </a:r>
            <a:r>
              <a:rPr lang="pt-BR" dirty="0" err="1"/>
              <a:t>preditores</a:t>
            </a:r>
            <a:r>
              <a:rPr lang="pt-BR" dirty="0"/>
              <a:t> independentes. Na vida real, é quase impossível obtermos um conjunto de </a:t>
            </a:r>
            <a:r>
              <a:rPr lang="pt-BR" dirty="0" err="1"/>
              <a:t>preditores</a:t>
            </a:r>
            <a:r>
              <a:rPr lang="pt-BR" dirty="0"/>
              <a:t> completamente independentes.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8971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DFA67EFE-F409-9A41-847B-FFF84D2A75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xmlns="" id="{0739E4C9-E7BE-9045-BA08-BA6F3C8C6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6229" y="2276872"/>
            <a:ext cx="7691541" cy="3199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81637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26368" y="1628800"/>
            <a:ext cx="8291264" cy="3985120"/>
          </a:xfrm>
        </p:spPr>
        <p:txBody>
          <a:bodyPr/>
          <a:lstStyle/>
          <a:p>
            <a:pPr marL="0" indent="0">
              <a:buNone/>
            </a:pPr>
            <a:r>
              <a:rPr lang="pt-BR" sz="4800" i="1" dirty="0">
                <a:solidFill>
                  <a:schemeClr val="accent5"/>
                </a:solidFill>
                <a:cs typeface="Calibri Light" panose="020F0302020204030204" pitchFamily="34" charset="0"/>
              </a:rPr>
              <a:t> “</a:t>
            </a:r>
            <a:r>
              <a:rPr lang="pt-BR" sz="4000" i="1" dirty="0">
                <a:cs typeface="Calibri Light" panose="020F0302020204030204" pitchFamily="34" charset="0"/>
              </a:rPr>
              <a:t>É preciso provocar sistematicamente confusão. Isso promove a criatividade. Tudo aquilo que é contraditório gera vida 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cs typeface="Calibri Light" panose="020F0302020204030204" pitchFamily="34" charset="0"/>
              </a:rPr>
              <a:t>”</a:t>
            </a:r>
            <a:endParaRPr lang="pt-BR" sz="2800" dirty="0">
              <a:solidFill>
                <a:schemeClr val="accent5">
                  <a:lumMod val="75000"/>
                </a:schemeClr>
              </a:solidFill>
              <a:cs typeface="Calibri Light" panose="020F0302020204030204" pitchFamily="34" charset="0"/>
            </a:endParaRPr>
          </a:p>
          <a:p>
            <a:pPr eaLnBrk="1" hangingPunct="1"/>
            <a:endParaRPr lang="pt-BR" sz="2400" dirty="0"/>
          </a:p>
          <a:p>
            <a:pPr eaLnBrk="1" hangingPunct="1"/>
            <a:endParaRPr lang="pt-BR" sz="4000" dirty="0"/>
          </a:p>
          <a:p>
            <a:pPr eaLnBrk="1" hangingPunct="1"/>
            <a:endParaRPr lang="pt-BR" sz="2200" dirty="0"/>
          </a:p>
          <a:p>
            <a:pPr eaLnBrk="1" hangingPunct="1"/>
            <a:endParaRPr lang="pt-BR" sz="2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426368" y="4481736"/>
            <a:ext cx="312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  <a:latin typeface="Futura Bk BT" pitchFamily="34" charset="0"/>
              </a:rPr>
              <a:t>Salvador Dalí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DD485B0B-2218-4986-BB1B-4C1238079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61448" y="4117170"/>
            <a:ext cx="1656184" cy="274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/>
        </p:nvSpPr>
        <p:spPr>
          <a:xfrm>
            <a:off x="928662" y="2428868"/>
            <a:ext cx="795528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6000" dirty="0">
                <a:latin typeface="Lato Black"/>
                <a:ea typeface="Lato Black"/>
                <a:cs typeface="Lato Black"/>
                <a:sym typeface="Lato Black"/>
              </a:rPr>
              <a:t>Obrigado!</a:t>
            </a:r>
          </a:p>
        </p:txBody>
      </p:sp>
      <p:cxnSp>
        <p:nvCxnSpPr>
          <p:cNvPr id="390" name="Shape 390"/>
          <p:cNvCxnSpPr/>
          <p:nvPr/>
        </p:nvCxnSpPr>
        <p:spPr>
          <a:xfrm>
            <a:off x="785786" y="2500306"/>
            <a:ext cx="3389255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391" name="Shape 391"/>
          <p:cNvGrpSpPr/>
          <p:nvPr/>
        </p:nvGrpSpPr>
        <p:grpSpPr>
          <a:xfrm>
            <a:off x="500034" y="4214818"/>
            <a:ext cx="798022" cy="815060"/>
            <a:chOff x="685909" y="4475163"/>
            <a:chExt cx="150813" cy="150813"/>
          </a:xfrm>
        </p:grpSpPr>
        <p:sp>
          <p:nvSpPr>
            <p:cNvPr id="392" name="Shape 392"/>
            <p:cNvSpPr/>
            <p:nvPr/>
          </p:nvSpPr>
          <p:spPr>
            <a:xfrm>
              <a:off x="685909" y="4475163"/>
              <a:ext cx="150813" cy="150813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724913" y="4524377"/>
              <a:ext cx="82692" cy="523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569" y="31744"/>
                  </a:moveTo>
                  <a:lnTo>
                    <a:pt x="117569" y="31744"/>
                  </a:lnTo>
                  <a:lnTo>
                    <a:pt x="65635" y="73604"/>
                  </a:lnTo>
                  <a:lnTo>
                    <a:pt x="62762" y="75697"/>
                  </a:lnTo>
                  <a:lnTo>
                    <a:pt x="59889" y="75697"/>
                  </a:lnTo>
                  <a:lnTo>
                    <a:pt x="56795" y="75697"/>
                  </a:lnTo>
                  <a:lnTo>
                    <a:pt x="53922" y="73604"/>
                  </a:lnTo>
                  <a:lnTo>
                    <a:pt x="2430" y="31744"/>
                  </a:lnTo>
                  <a:lnTo>
                    <a:pt x="883" y="31046"/>
                  </a:lnTo>
                  <a:lnTo>
                    <a:pt x="0" y="31744"/>
                  </a:lnTo>
                  <a:lnTo>
                    <a:pt x="0" y="32441"/>
                  </a:lnTo>
                  <a:lnTo>
                    <a:pt x="0" y="34534"/>
                  </a:lnTo>
                  <a:lnTo>
                    <a:pt x="0" y="110581"/>
                  </a:lnTo>
                  <a:lnTo>
                    <a:pt x="0" y="111976"/>
                  </a:lnTo>
                  <a:lnTo>
                    <a:pt x="441" y="114069"/>
                  </a:lnTo>
                  <a:lnTo>
                    <a:pt x="1988" y="116511"/>
                  </a:lnTo>
                  <a:lnTo>
                    <a:pt x="4640" y="119302"/>
                  </a:lnTo>
                  <a:lnTo>
                    <a:pt x="5303" y="120000"/>
                  </a:lnTo>
                  <a:lnTo>
                    <a:pt x="6629" y="120000"/>
                  </a:lnTo>
                  <a:lnTo>
                    <a:pt x="113370" y="120000"/>
                  </a:lnTo>
                  <a:lnTo>
                    <a:pt x="114254" y="120000"/>
                  </a:lnTo>
                  <a:lnTo>
                    <a:pt x="115359" y="119302"/>
                  </a:lnTo>
                  <a:lnTo>
                    <a:pt x="118011" y="116511"/>
                  </a:lnTo>
                  <a:lnTo>
                    <a:pt x="119116" y="114069"/>
                  </a:lnTo>
                  <a:lnTo>
                    <a:pt x="119558" y="111976"/>
                  </a:lnTo>
                  <a:lnTo>
                    <a:pt x="120000" y="110581"/>
                  </a:lnTo>
                  <a:lnTo>
                    <a:pt x="120000" y="34534"/>
                  </a:lnTo>
                  <a:lnTo>
                    <a:pt x="120000" y="32441"/>
                  </a:lnTo>
                  <a:lnTo>
                    <a:pt x="119558" y="31744"/>
                  </a:lnTo>
                  <a:lnTo>
                    <a:pt x="118674" y="31046"/>
                  </a:lnTo>
                  <a:lnTo>
                    <a:pt x="117569" y="31744"/>
                  </a:lnTo>
                  <a:close/>
                  <a:moveTo>
                    <a:pt x="4198" y="10813"/>
                  </a:moveTo>
                  <a:lnTo>
                    <a:pt x="4198" y="10813"/>
                  </a:lnTo>
                  <a:lnTo>
                    <a:pt x="53922" y="53372"/>
                  </a:lnTo>
                  <a:lnTo>
                    <a:pt x="56795" y="54418"/>
                  </a:lnTo>
                  <a:lnTo>
                    <a:pt x="59889" y="55116"/>
                  </a:lnTo>
                  <a:lnTo>
                    <a:pt x="63204" y="54418"/>
                  </a:lnTo>
                  <a:lnTo>
                    <a:pt x="65635" y="53372"/>
                  </a:lnTo>
                  <a:lnTo>
                    <a:pt x="115801" y="10813"/>
                  </a:lnTo>
                  <a:lnTo>
                    <a:pt x="117127" y="10116"/>
                  </a:lnTo>
                  <a:lnTo>
                    <a:pt x="118232" y="8372"/>
                  </a:lnTo>
                  <a:lnTo>
                    <a:pt x="119116" y="6279"/>
                  </a:lnTo>
                  <a:lnTo>
                    <a:pt x="119558" y="4883"/>
                  </a:lnTo>
                  <a:lnTo>
                    <a:pt x="119558" y="3488"/>
                  </a:lnTo>
                  <a:lnTo>
                    <a:pt x="119116" y="1395"/>
                  </a:lnTo>
                  <a:lnTo>
                    <a:pt x="118232" y="0"/>
                  </a:lnTo>
                  <a:lnTo>
                    <a:pt x="115801" y="0"/>
                  </a:lnTo>
                  <a:lnTo>
                    <a:pt x="3756" y="0"/>
                  </a:lnTo>
                  <a:lnTo>
                    <a:pt x="1767" y="0"/>
                  </a:lnTo>
                  <a:lnTo>
                    <a:pt x="441" y="1395"/>
                  </a:lnTo>
                  <a:lnTo>
                    <a:pt x="0" y="3488"/>
                  </a:lnTo>
                  <a:lnTo>
                    <a:pt x="0" y="4883"/>
                  </a:lnTo>
                  <a:lnTo>
                    <a:pt x="883" y="6279"/>
                  </a:lnTo>
                  <a:lnTo>
                    <a:pt x="1325" y="8372"/>
                  </a:lnTo>
                  <a:lnTo>
                    <a:pt x="2430" y="10116"/>
                  </a:lnTo>
                  <a:lnTo>
                    <a:pt x="4198" y="10813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Shape 394"/>
          <p:cNvSpPr txBox="1"/>
          <p:nvPr/>
        </p:nvSpPr>
        <p:spPr>
          <a:xfrm>
            <a:off x="1357290" y="4214818"/>
            <a:ext cx="3445775" cy="9223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400" dirty="0" err="1">
                <a:latin typeface="Lato"/>
                <a:ea typeface="Lato"/>
                <a:cs typeface="Lato"/>
                <a:sym typeface="Lato"/>
              </a:rPr>
              <a:t>ahirtonlopes@gmail.com</a:t>
            </a:r>
            <a:endParaRPr lang="en-US" sz="2400" dirty="0"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0"/>
              </a:spcBef>
              <a:buSzPct val="25000"/>
            </a:pPr>
            <a:r>
              <a:rPr lang="en-US" sz="2400" dirty="0" err="1">
                <a:latin typeface="Lato"/>
                <a:ea typeface="Lato"/>
                <a:cs typeface="Lato"/>
                <a:sym typeface="Lato"/>
              </a:rPr>
              <a:t>github.com</a:t>
            </a: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-US" sz="2400" dirty="0" err="1">
                <a:latin typeface="Lato"/>
                <a:ea typeface="Lato"/>
                <a:cs typeface="Lato"/>
                <a:sym typeface="Lato"/>
              </a:rPr>
              <a:t>AhirtonL</a:t>
            </a:r>
            <a:endParaRPr lang="en-US" sz="24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C638384-5302-D242-B5C0-65DC56500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44459" y="1916832"/>
            <a:ext cx="40894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48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B5DF09-E6AC-4D74-9C3A-CD957993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About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Me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36C60793-40A2-4AD7-B191-AE22EF0D449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7462" y="1432661"/>
            <a:ext cx="2607705" cy="261056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DD20A26F-A8E2-4800-A88A-1C469B9EED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68145" y="1431241"/>
            <a:ext cx="2607705" cy="260770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C08301DD-E4E5-4A51-AF68-120407B563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7824" y="4233046"/>
            <a:ext cx="3244211" cy="240465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B5E50978-287F-4C93-BB6B-EEBDF47F06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4233046"/>
            <a:ext cx="2426365" cy="24046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B01DF7CB-EC00-4F08-B253-65286B4137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1431241"/>
            <a:ext cx="2426365" cy="260770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7461" y="4274272"/>
            <a:ext cx="2607705" cy="236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540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Ferramentais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55663B1-FCE2-4E46-B0B8-3D4DFFA19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1785926"/>
            <a:ext cx="4437901" cy="4437901"/>
          </a:xfrm>
          <a:prstGeom prst="rect">
            <a:avLst/>
          </a:prstGeom>
        </p:spPr>
      </p:pic>
      <p:pic>
        <p:nvPicPr>
          <p:cNvPr id="1026" name="Picture 2" descr="C:\Users\Jlopes\Desktop\opengraph-icon-200x2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428868"/>
            <a:ext cx="3214710" cy="3214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5702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640960" cy="4765630"/>
          </a:xfrm>
        </p:spPr>
        <p:txBody>
          <a:bodyPr/>
          <a:lstStyle/>
          <a:p>
            <a:r>
              <a:rPr lang="en-US" dirty="0" err="1"/>
              <a:t>Árvores</a:t>
            </a:r>
            <a:r>
              <a:rPr lang="en-US" dirty="0"/>
              <a:t> de </a:t>
            </a:r>
            <a:r>
              <a:rPr lang="en-US" dirty="0" err="1"/>
              <a:t>decisão</a:t>
            </a:r>
            <a:endParaRPr lang="en-US" dirty="0"/>
          </a:p>
          <a:p>
            <a:r>
              <a:rPr lang="pt-BR" dirty="0" err="1">
                <a:solidFill>
                  <a:schemeClr val="accent5">
                    <a:lumMod val="75000"/>
                  </a:schemeClr>
                </a:solidFill>
              </a:rPr>
              <a:t>Naive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5">
                    <a:lumMod val="75000"/>
                  </a:schemeClr>
                </a:solidFill>
              </a:rPr>
              <a:t>Bayes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BR" dirty="0" err="1"/>
              <a:t>Support</a:t>
            </a:r>
            <a:r>
              <a:rPr lang="pt-BR" dirty="0"/>
              <a:t> </a:t>
            </a:r>
            <a:r>
              <a:rPr lang="pt-BR" dirty="0" err="1"/>
              <a:t>Vector</a:t>
            </a:r>
            <a:r>
              <a:rPr lang="pt-BR" dirty="0"/>
              <a:t> </a:t>
            </a:r>
            <a:r>
              <a:rPr lang="pt-BR" dirty="0" smtClean="0"/>
              <a:t>Machines</a:t>
            </a:r>
          </a:p>
          <a:p>
            <a:r>
              <a:rPr lang="pt-BR" dirty="0" smtClean="0"/>
              <a:t>KNN e </a:t>
            </a:r>
            <a:r>
              <a:rPr lang="pt-BR" dirty="0" err="1" smtClean="0"/>
              <a:t>K-Means</a:t>
            </a:r>
            <a:endParaRPr lang="pt-BR" dirty="0"/>
          </a:p>
          <a:p>
            <a:pPr marL="319088" lvl="1" indent="0">
              <a:buNone/>
            </a:pP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  <a:p>
            <a:pPr marL="319088" lvl="1" indent="0">
              <a:buNone/>
            </a:pP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  <a:p>
            <a:pPr marL="319088" lvl="1" indent="0">
              <a:buNone/>
            </a:pP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0064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O que é </a:t>
            </a:r>
            <a:r>
              <a:rPr lang="pt-BR" dirty="0" err="1">
                <a:solidFill>
                  <a:schemeClr val="accent5"/>
                </a:solidFill>
              </a:rPr>
              <a:t>Naive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Bayes</a:t>
            </a:r>
            <a:r>
              <a:rPr lang="pt-BR" dirty="0">
                <a:solidFill>
                  <a:schemeClr val="accent5"/>
                </a:solidFill>
              </a:rPr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algn="just"/>
            <a:r>
              <a:rPr lang="pt-BR" dirty="0"/>
              <a:t>É uma técnica de classificação baseada no Teorema de </a:t>
            </a:r>
            <a:r>
              <a:rPr lang="pt-BR" dirty="0" err="1"/>
              <a:t>Bayes</a:t>
            </a:r>
            <a:r>
              <a:rPr lang="pt-BR" dirty="0"/>
              <a:t> com uma suposição de independência entre </a:t>
            </a:r>
            <a:r>
              <a:rPr lang="pt-BR" dirty="0" err="1"/>
              <a:t>preditores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Em termos simples, um classificador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r>
              <a:rPr lang="pt-BR" dirty="0"/>
              <a:t> assume que a presença de um recurso particular em uma classe não está relacionada à presença de qualquer outro recurso. </a:t>
            </a:r>
          </a:p>
          <a:p>
            <a:pPr lvl="2" algn="just"/>
            <a:r>
              <a:rPr lang="pt-BR" dirty="0"/>
              <a:t>Por exemplo, uma fruta pode ser considerada uma maçã se for vermelha, redonda e com cerca de 3 polegadas de diâmetro. </a:t>
            </a:r>
          </a:p>
          <a:p>
            <a:pPr lvl="2" algn="just"/>
            <a:endParaRPr lang="pt-BR" dirty="0"/>
          </a:p>
          <a:p>
            <a:pPr lvl="2" algn="just"/>
            <a:r>
              <a:rPr lang="pt-BR" dirty="0"/>
              <a:t>Mesmo que essas características dependam umas das outras ou da existência das outras características, todas essas propriedades contribuem independentemente para a probabilidade de que essa fruta seja uma maçã e é por isso que ela é conhecida como "</a:t>
            </a:r>
            <a:r>
              <a:rPr lang="pt-BR" dirty="0" err="1"/>
              <a:t>Naive</a:t>
            </a:r>
            <a:r>
              <a:rPr lang="pt-BR" dirty="0"/>
              <a:t>".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8553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O que é </a:t>
            </a:r>
            <a:r>
              <a:rPr lang="pt-BR" dirty="0" err="1">
                <a:solidFill>
                  <a:schemeClr val="accent5"/>
                </a:solidFill>
              </a:rPr>
              <a:t>Naive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Bayes</a:t>
            </a:r>
            <a:r>
              <a:rPr lang="pt-BR" dirty="0">
                <a:solidFill>
                  <a:schemeClr val="accent5"/>
                </a:solidFill>
              </a:rPr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algn="just"/>
            <a:r>
              <a:rPr lang="pt-BR" dirty="0"/>
              <a:t>O modelo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r>
              <a:rPr lang="pt-BR" dirty="0"/>
              <a:t> é fácil de construir e particularmente útil para conjuntos de dados muito grandes. </a:t>
            </a:r>
          </a:p>
          <a:p>
            <a:pPr algn="just"/>
            <a:r>
              <a:rPr lang="pt-BR" dirty="0"/>
              <a:t>O teorema de </a:t>
            </a:r>
            <a:r>
              <a:rPr lang="pt-BR" dirty="0" err="1"/>
              <a:t>Bayes</a:t>
            </a:r>
            <a:r>
              <a:rPr lang="pt-BR" dirty="0"/>
              <a:t> fornece uma maneira de calcular a probabilidade posterior </a:t>
            </a:r>
            <a:r>
              <a:rPr lang="pt-BR" dirty="0" err="1"/>
              <a:t>P</a:t>
            </a:r>
            <a:r>
              <a:rPr lang="pt-BR" dirty="0"/>
              <a:t> (</a:t>
            </a:r>
            <a:r>
              <a:rPr lang="pt-BR" dirty="0" err="1"/>
              <a:t>c</a:t>
            </a:r>
            <a:r>
              <a:rPr lang="pt-BR" dirty="0"/>
              <a:t> | </a:t>
            </a:r>
            <a:r>
              <a:rPr lang="pt-BR" dirty="0" err="1"/>
              <a:t>x</a:t>
            </a:r>
            <a:r>
              <a:rPr lang="pt-BR" dirty="0"/>
              <a:t>) de </a:t>
            </a:r>
            <a:r>
              <a:rPr lang="pt-BR" dirty="0" err="1"/>
              <a:t>P</a:t>
            </a:r>
            <a:r>
              <a:rPr lang="pt-BR" dirty="0"/>
              <a:t> (</a:t>
            </a:r>
            <a:r>
              <a:rPr lang="pt-BR" dirty="0" err="1"/>
              <a:t>c</a:t>
            </a:r>
            <a:r>
              <a:rPr lang="pt-BR" dirty="0"/>
              <a:t>), </a:t>
            </a:r>
            <a:r>
              <a:rPr lang="pt-BR" dirty="0" err="1"/>
              <a:t>P</a:t>
            </a:r>
            <a:r>
              <a:rPr lang="pt-BR" dirty="0"/>
              <a:t> (</a:t>
            </a:r>
            <a:r>
              <a:rPr lang="pt-BR" dirty="0" err="1"/>
              <a:t>x</a:t>
            </a:r>
            <a:r>
              <a:rPr lang="pt-BR" dirty="0"/>
              <a:t>) e </a:t>
            </a:r>
            <a:r>
              <a:rPr lang="pt-BR" dirty="0" err="1"/>
              <a:t>P</a:t>
            </a:r>
            <a:r>
              <a:rPr lang="pt-BR" dirty="0"/>
              <a:t> (</a:t>
            </a:r>
            <a:r>
              <a:rPr lang="pt-BR" dirty="0" err="1"/>
              <a:t>x</a:t>
            </a:r>
            <a:r>
              <a:rPr lang="pt-BR" dirty="0"/>
              <a:t> | </a:t>
            </a:r>
            <a:r>
              <a:rPr lang="pt-BR" dirty="0" err="1"/>
              <a:t>c</a:t>
            </a:r>
            <a:r>
              <a:rPr lang="pt-BR" dirty="0"/>
              <a:t>). Veja a equação abaixo: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0D16DDE-4614-E44C-A262-C23E8B23F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728" y="4083412"/>
            <a:ext cx="4797028" cy="277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935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Como Funciona?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algn="just"/>
            <a:r>
              <a:rPr lang="pt-BR" dirty="0"/>
              <a:t>A partir de um conjunto de dados de treinamento de clima e a variável de segmentação correspondente ”Jogar" (sugerindo possibilidades de haver jogo ou </a:t>
            </a:r>
            <a:r>
              <a:rPr lang="pt-BR" dirty="0" err="1"/>
              <a:t>n</a:t>
            </a:r>
            <a:r>
              <a:rPr lang="en-US" dirty="0" err="1"/>
              <a:t>ão</a:t>
            </a:r>
            <a:r>
              <a:rPr lang="pt-BR" dirty="0"/>
              <a:t>). Agora, precisamos classificar se os jogadores jogarão ou não com base na condição climática.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78DBE73-D71C-F041-A7FE-5C5865AD9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47" y="3238230"/>
            <a:ext cx="9077853" cy="361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439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Como Funciona?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3068960"/>
            <a:ext cx="8640960" cy="3181454"/>
          </a:xfrm>
        </p:spPr>
        <p:txBody>
          <a:bodyPr anchor="ctr"/>
          <a:lstStyle/>
          <a:p>
            <a:pPr algn="just"/>
            <a:r>
              <a:rPr lang="pt-BR" dirty="0"/>
              <a:t>Etapa 1: converter o conjunto de dados em uma tabela de frequência;</a:t>
            </a:r>
          </a:p>
          <a:p>
            <a:pPr algn="just"/>
            <a:r>
              <a:rPr lang="pt-BR" dirty="0"/>
              <a:t>Passo 2: Criar a tabela de </a:t>
            </a:r>
            <a:r>
              <a:rPr lang="en-US" dirty="0"/>
              <a:t>“</a:t>
            </a:r>
            <a:r>
              <a:rPr lang="en-US" dirty="0" err="1"/>
              <a:t>Probabilidade</a:t>
            </a:r>
            <a:r>
              <a:rPr lang="en-US" dirty="0"/>
              <a:t>”</a:t>
            </a:r>
            <a:r>
              <a:rPr lang="pt-BR" dirty="0"/>
              <a:t> (</a:t>
            </a:r>
            <a:r>
              <a:rPr lang="pt-BR" i="1" dirty="0" err="1"/>
              <a:t>likelihood</a:t>
            </a:r>
            <a:r>
              <a:rPr lang="pt-BR" dirty="0"/>
              <a:t>) encontrando as probabilidades para cada atributo. Tal como a probabilidade de tempo nublado (</a:t>
            </a:r>
            <a:r>
              <a:rPr lang="pt-BR" i="1" dirty="0" err="1"/>
              <a:t>overcast</a:t>
            </a:r>
            <a:r>
              <a:rPr lang="pt-BR" i="1" dirty="0"/>
              <a:t>)</a:t>
            </a:r>
            <a:r>
              <a:rPr lang="pt-BR" dirty="0"/>
              <a:t> = 0,29 e a probabilidade de jogar de 0,64.</a:t>
            </a:r>
          </a:p>
          <a:p>
            <a:pPr algn="just"/>
            <a:r>
              <a:rPr lang="pt-BR" dirty="0"/>
              <a:t>Passo 3: Agora, usamos a equação de </a:t>
            </a:r>
            <a:r>
              <a:rPr lang="pt-BR" dirty="0" err="1"/>
              <a:t>Bayes</a:t>
            </a:r>
            <a:r>
              <a:rPr lang="pt-BR" dirty="0"/>
              <a:t> para calcular a probabilidade posterior de cada classe. </a:t>
            </a:r>
          </a:p>
          <a:p>
            <a:pPr algn="just"/>
            <a:r>
              <a:rPr lang="pt-BR" dirty="0"/>
              <a:t>A classe com a maior probabilidade posterior é o resultado da previsão.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528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Como Funciona?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3068960"/>
            <a:ext cx="8640960" cy="3181454"/>
          </a:xfrm>
        </p:spPr>
        <p:txBody>
          <a:bodyPr anchor="ctr"/>
          <a:lstStyle/>
          <a:p>
            <a:pPr algn="just"/>
            <a:r>
              <a:rPr lang="pt-BR" dirty="0"/>
              <a:t>Problema: Os jogadores irão jogar se o tempo estiver ensolarado. Esta afirmação está correta?</a:t>
            </a:r>
          </a:p>
          <a:p>
            <a:pPr algn="just"/>
            <a:r>
              <a:rPr lang="pt-BR" dirty="0"/>
              <a:t>Podemos resolvê-lo usando o método discutido de probabilidade posterior, onde:</a:t>
            </a:r>
          </a:p>
          <a:p>
            <a:pPr lvl="1" algn="just"/>
            <a:r>
              <a:rPr lang="pt-BR" dirty="0" err="1"/>
              <a:t>P</a:t>
            </a:r>
            <a:r>
              <a:rPr lang="pt-BR" dirty="0"/>
              <a:t> (Sim | Sol) = </a:t>
            </a:r>
            <a:r>
              <a:rPr lang="pt-BR" dirty="0" err="1"/>
              <a:t>P</a:t>
            </a:r>
            <a:r>
              <a:rPr lang="pt-BR" dirty="0"/>
              <a:t> (Sol | Sim) * </a:t>
            </a:r>
            <a:r>
              <a:rPr lang="pt-BR" dirty="0" err="1"/>
              <a:t>P</a:t>
            </a:r>
            <a:r>
              <a:rPr lang="pt-BR" dirty="0"/>
              <a:t> (Sim) / </a:t>
            </a:r>
            <a:r>
              <a:rPr lang="pt-BR" dirty="0" err="1"/>
              <a:t>P</a:t>
            </a:r>
            <a:r>
              <a:rPr lang="pt-BR" dirty="0"/>
              <a:t> (Sol);</a:t>
            </a:r>
          </a:p>
          <a:p>
            <a:pPr lvl="1" algn="just"/>
            <a:r>
              <a:rPr lang="pt-BR" dirty="0"/>
              <a:t>Aqui temos </a:t>
            </a:r>
            <a:r>
              <a:rPr lang="pt-BR" dirty="0" err="1"/>
              <a:t>P</a:t>
            </a:r>
            <a:r>
              <a:rPr lang="pt-BR" dirty="0"/>
              <a:t> (Ensolarado | Sim) = 3/9 = 0.33, </a:t>
            </a:r>
            <a:r>
              <a:rPr lang="pt-BR" dirty="0" err="1"/>
              <a:t>P</a:t>
            </a:r>
            <a:r>
              <a:rPr lang="pt-BR" dirty="0"/>
              <a:t> (Ensolarado) = 5/14 = 0.36, </a:t>
            </a:r>
            <a:r>
              <a:rPr lang="pt-BR" dirty="0" err="1"/>
              <a:t>P</a:t>
            </a:r>
            <a:r>
              <a:rPr lang="pt-BR" dirty="0"/>
              <a:t> (Sim) = 9/14 = 0.64;</a:t>
            </a:r>
          </a:p>
          <a:p>
            <a:pPr lvl="1" algn="just"/>
            <a:r>
              <a:rPr lang="pt-BR" dirty="0"/>
              <a:t>Agora, </a:t>
            </a:r>
            <a:r>
              <a:rPr lang="pt-BR" dirty="0" err="1"/>
              <a:t>P</a:t>
            </a:r>
            <a:r>
              <a:rPr lang="pt-BR" dirty="0"/>
              <a:t> (Sim | Sol) = 0,33 * 0,64 / 0,36 = 0,60, que tem maior probabilidade.</a:t>
            </a:r>
          </a:p>
          <a:p>
            <a:pPr lvl="1" algn="just"/>
            <a:endParaRPr lang="pt-BR" dirty="0"/>
          </a:p>
          <a:p>
            <a:pPr algn="just"/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r>
              <a:rPr lang="pt-BR" dirty="0"/>
              <a:t> usa um método similar para prever a probabilidade de classes diferentes baseadas em vários atributos. </a:t>
            </a:r>
          </a:p>
          <a:p>
            <a:pPr algn="just"/>
            <a:r>
              <a:rPr lang="pt-BR" dirty="0"/>
              <a:t>Este algoritmo é usado principalmente na classificação de texto e com problemas com várias classes.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61920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ckTema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ack2">
      <a:majorFont>
        <a:latin typeface="Arial Rounded MT Bold"/>
        <a:ea typeface=""/>
        <a:cs typeface=""/>
      </a:majorFont>
      <a:minorFont>
        <a:latin typeface="Consolas"/>
        <a:ea typeface=""/>
        <a:cs typeface="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14202</TotalTime>
  <Words>840</Words>
  <Application>Microsoft Macintosh PowerPoint</Application>
  <PresentationFormat>Apresentação na tela (4:3)</PresentationFormat>
  <Paragraphs>70</Paragraphs>
  <Slides>15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MackTema</vt:lpstr>
      <vt:lpstr>Slide 1</vt:lpstr>
      <vt:lpstr>About Me</vt:lpstr>
      <vt:lpstr>Ferramentais</vt:lpstr>
      <vt:lpstr>Roteiro</vt:lpstr>
      <vt:lpstr>O que é Naive Bayes?</vt:lpstr>
      <vt:lpstr>O que é Naive Bayes?</vt:lpstr>
      <vt:lpstr>Como Funciona?</vt:lpstr>
      <vt:lpstr>Como Funciona?</vt:lpstr>
      <vt:lpstr>Como Funciona?</vt:lpstr>
      <vt:lpstr>Prós e Contras</vt:lpstr>
      <vt:lpstr>Prós e Contras</vt:lpstr>
      <vt:lpstr>Prós e Contras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</dc:creator>
  <cp:lastModifiedBy>Jose Ahirton Batista Lopes Filho</cp:lastModifiedBy>
  <cp:revision>601</cp:revision>
  <dcterms:created xsi:type="dcterms:W3CDTF">2009-11-26T19:30:22Z</dcterms:created>
  <dcterms:modified xsi:type="dcterms:W3CDTF">2019-03-12T20:54:14Z</dcterms:modified>
</cp:coreProperties>
</file>