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5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D035-EB12-7E40-8F3A-7A92A357C8FD}" type="datetimeFigureOut">
              <a:rPr lang="en-US" smtClean="0"/>
              <a:t>15. 9. 15.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50A9-6A73-A748-937E-1AE4FD0E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javanew.kr/bbs/board.php?bo_table=LecJava&amp;wr_id=418" TargetMode="External"/><Relationship Id="rId3" Type="http://schemas.openxmlformats.org/officeDocument/2006/relationships/hyperlink" Target="http://toriworks.tistory.com/entry/%EC%9D%B8%ED%84%B0%ED%8E%98%EC%9D%B4%EC%8A%A4%EC%9D%98-%ED%95%84%EB%93%9C%EB%8A%94-%EC%9E%90%EB%8F%99%EC%A0%81%EC%9C%BC%EB%A1%9C-%EC%83%81%EC%88%98%EB%8B%A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Malgun Gothic"/>
                <a:cs typeface="Malgun Gothic"/>
              </a:rPr>
              <a:t>6</a:t>
            </a:r>
            <a:r>
              <a:rPr lang="ko-KR" altLang="en-US" dirty="0" smtClean="0">
                <a:latin typeface="Malgun Gothic"/>
                <a:cs typeface="Malgun Gothic"/>
              </a:rPr>
              <a:t>장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  <a:r>
              <a:rPr lang="ko-KR" altLang="en-US" dirty="0" smtClean="0">
                <a:latin typeface="Malgun Gothic"/>
                <a:cs typeface="Malgun Gothic"/>
              </a:rPr>
              <a:t> 상속과 인터페이스</a:t>
            </a:r>
            <a:endParaRPr lang="en-US" dirty="0">
              <a:latin typeface="Malgun Gothic"/>
              <a:cs typeface="Malgun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8931" y="5535966"/>
            <a:ext cx="2854095" cy="68285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Malgun Gothic"/>
                <a:cs typeface="Malgun Gothic"/>
              </a:rPr>
              <a:t>유창수</a:t>
            </a:r>
            <a:endParaRPr lang="en-US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630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010554"/>
              </p:ext>
            </p:extLst>
          </p:nvPr>
        </p:nvGraphicFramePr>
        <p:xfrm>
          <a:off x="124517" y="311301"/>
          <a:ext cx="4021800" cy="1713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305"/>
                <a:gridCol w="1443714"/>
                <a:gridCol w="1654781"/>
              </a:tblGrid>
              <a:tr h="44539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sz="2000" dirty="0" err="1" smtClean="0">
                          <a:latin typeface="Malgun Gothic"/>
                          <a:cs typeface="Malgun Gothic"/>
                        </a:rPr>
                        <a:t>final과</a:t>
                      </a:r>
                      <a:r>
                        <a:rPr lang="en-US" sz="2000" dirty="0" smtClean="0">
                          <a:latin typeface="Malgun Gothic"/>
                          <a:cs typeface="Malgun Gothic"/>
                        </a:rPr>
                        <a:t> abstract 키워드</a:t>
                      </a:r>
                      <a:endParaRPr lang="en-US" sz="2000" b="0" dirty="0"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Malgun Gothic"/>
                        <a:cs typeface="Malgun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Malgun Gothic"/>
                        <a:cs typeface="Malgun Gothic"/>
                      </a:endParaRPr>
                    </a:p>
                  </a:txBody>
                  <a:tcPr/>
                </a:tc>
              </a:tr>
              <a:tr h="28062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class</a:t>
                      </a:r>
                      <a:endParaRPr lang="en-US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method</a:t>
                      </a:r>
                      <a:endParaRPr lang="en-US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</a:tr>
              <a:tr h="4453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8579B"/>
                          </a:solidFill>
                        </a:rPr>
                        <a:t>final</a:t>
                      </a:r>
                      <a:endParaRPr lang="en-US" sz="1400" dirty="0">
                        <a:solidFill>
                          <a:srgbClr val="18579B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상속 금지</a:t>
                      </a:r>
                      <a:endParaRPr lang="en-US" sz="1400" dirty="0"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오버라이딩 금지</a:t>
                      </a:r>
                      <a:endParaRPr lang="en-US" sz="1400" dirty="0"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</a:tr>
              <a:tr h="484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8579B"/>
                          </a:solidFill>
                        </a:rPr>
                        <a:t>abstract</a:t>
                      </a:r>
                      <a:endParaRPr lang="en-US" sz="1400" dirty="0">
                        <a:solidFill>
                          <a:srgbClr val="18579B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인스턴스화 금지</a:t>
                      </a:r>
                      <a:endParaRPr lang="en-US" sz="1400" dirty="0"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Body</a:t>
                      </a:r>
                      <a:r>
                        <a:rPr lang="ko-KR" altLang="en-US" sz="1400" dirty="0" smtClean="0"/>
                        <a:t>가 없는 추상 메소드</a:t>
                      </a:r>
                      <a:endParaRPr lang="en-US" sz="1400" dirty="0"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920" y="2340996"/>
            <a:ext cx="30614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</a:t>
            </a:r>
            <a:r>
              <a:rPr lang="en-US" sz="2800" dirty="0" smtClean="0">
                <a:solidFill>
                  <a:srgbClr val="C00000"/>
                </a:solidFill>
              </a:rPr>
              <a:t>inal</a:t>
            </a:r>
            <a:r>
              <a:rPr lang="en-US" sz="2800" dirty="0" smtClean="0"/>
              <a:t> class Account {</a:t>
            </a:r>
          </a:p>
          <a:p>
            <a:r>
              <a:rPr lang="en-US" sz="2800" dirty="0" smtClean="0"/>
              <a:t>...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smtClean="0"/>
              <a:t>class Account 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final</a:t>
            </a:r>
            <a:r>
              <a:rPr lang="en-US" sz="2800" dirty="0" smtClean="0"/>
              <a:t> deposit() {</a:t>
            </a:r>
          </a:p>
          <a:p>
            <a:r>
              <a:rPr lang="en-US" sz="2800" dirty="0" smtClean="0"/>
              <a:t>	...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2502" y="2340996"/>
            <a:ext cx="3852337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abstract</a:t>
            </a:r>
            <a:r>
              <a:rPr lang="en-US" sz="2800" dirty="0" smtClean="0"/>
              <a:t> class Account{</a:t>
            </a:r>
          </a:p>
          <a:p>
            <a:r>
              <a:rPr lang="en-US" sz="2800" dirty="0" smtClean="0"/>
              <a:t>...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C00000"/>
                </a:solidFill>
              </a:rPr>
              <a:t>abstract</a:t>
            </a:r>
            <a:r>
              <a:rPr lang="en-US" sz="2800" dirty="0" smtClean="0"/>
              <a:t> class Account 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abstract</a:t>
            </a:r>
            <a:r>
              <a:rPr lang="en-US" sz="2800" dirty="0" smtClean="0"/>
              <a:t> deposit() 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440" y="2228927"/>
            <a:ext cx="3598456" cy="16436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440" y="4052884"/>
            <a:ext cx="3598456" cy="22584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2501" y="4052884"/>
            <a:ext cx="3852337" cy="15505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0911" y="2228927"/>
            <a:ext cx="3853927" cy="16436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0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1145"/>
            <a:ext cx="8229600" cy="60456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3200" dirty="0">
              <a:latin typeface="Malgun Gothic"/>
              <a:cs typeface="Malgun Gothic"/>
            </a:endParaRPr>
          </a:p>
          <a:p>
            <a:pPr lvl="1">
              <a:buFontTx/>
              <a:buChar char="-"/>
            </a:pPr>
            <a:r>
              <a:rPr lang="ko-KR" altLang="en-US" sz="3200" dirty="0" smtClean="0">
                <a:latin typeface="Malgun Gothic"/>
                <a:cs typeface="Malgun Gothic"/>
              </a:rPr>
              <a:t>클래스 변수의 </a:t>
            </a:r>
            <a:r>
              <a:rPr lang="ko-KR" altLang="en-US" sz="3200" dirty="0" smtClean="0">
                <a:solidFill>
                  <a:srgbClr val="C00000"/>
                </a:solidFill>
                <a:latin typeface="Malgun Gothic"/>
                <a:cs typeface="Malgun Gothic"/>
              </a:rPr>
              <a:t>다형성</a:t>
            </a:r>
            <a:endParaRPr lang="en-US" altLang="ko-KR" sz="3200" dirty="0" smtClean="0">
              <a:solidFill>
                <a:srgbClr val="C00000"/>
              </a:solidFill>
              <a:latin typeface="Malgun Gothic"/>
              <a:cs typeface="Malgun Gothic"/>
            </a:endParaRPr>
          </a:p>
          <a:p>
            <a:pPr lvl="1">
              <a:buFontTx/>
              <a:buChar char="-"/>
            </a:pPr>
            <a:endParaRPr lang="en-US" altLang="ko-KR" sz="3200" dirty="0" smtClean="0">
              <a:solidFill>
                <a:srgbClr val="C00000"/>
              </a:solidFill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클래스는 </a:t>
            </a:r>
            <a:r>
              <a:rPr lang="ko-KR" altLang="en-US" dirty="0" smtClean="0">
                <a:solidFill>
                  <a:srgbClr val="C00000"/>
                </a:solidFill>
                <a:latin typeface="Malgun Gothic"/>
                <a:cs typeface="Malgun Gothic"/>
              </a:rPr>
              <a:t>객체의 타입</a:t>
            </a:r>
            <a:r>
              <a:rPr lang="ko-KR" altLang="en-US" dirty="0" smtClean="0">
                <a:latin typeface="Malgun Gothic"/>
                <a:cs typeface="Malgun Gothic"/>
              </a:rPr>
              <a:t>으로도 사용 가능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endParaRPr lang="en-US" altLang="ko-KR" dirty="0" smtClean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클래스가 </a:t>
            </a:r>
            <a:r>
              <a:rPr lang="ko-KR" altLang="en-US" dirty="0" smtClean="0">
                <a:solidFill>
                  <a:srgbClr val="C00000"/>
                </a:solidFill>
                <a:latin typeface="Malgun Gothic"/>
                <a:cs typeface="Malgun Gothic"/>
              </a:rPr>
              <a:t>상속 관계</a:t>
            </a:r>
            <a:r>
              <a:rPr lang="ko-KR" altLang="en-US" dirty="0" smtClean="0">
                <a:latin typeface="Malgun Gothic"/>
                <a:cs typeface="Malgun Gothic"/>
              </a:rPr>
              <a:t>에 있을 경우</a:t>
            </a:r>
            <a:endParaRPr lang="en-US" altLang="ko-KR" dirty="0">
              <a:latin typeface="Malgun Gothic"/>
              <a:cs typeface="Malgun Gothic"/>
            </a:endParaRPr>
          </a:p>
          <a:p>
            <a:pPr marL="914400" lvl="2" indent="0">
              <a:buNone/>
            </a:pPr>
            <a:r>
              <a:rPr lang="en-US" altLang="ko-KR" dirty="0" smtClean="0">
                <a:latin typeface="Malgun Gothic"/>
                <a:cs typeface="Malgun Gothic"/>
              </a:rPr>
              <a:t>  Super </a:t>
            </a:r>
            <a:r>
              <a:rPr lang="en-US" altLang="ko-KR" dirty="0" err="1" smtClean="0">
                <a:latin typeface="Malgun Gothic"/>
                <a:cs typeface="Malgun Gothic"/>
              </a:rPr>
              <a:t>obj</a:t>
            </a:r>
            <a:r>
              <a:rPr lang="en-US" altLang="ko-KR" dirty="0" smtClean="0">
                <a:latin typeface="Malgun Gothic"/>
                <a:cs typeface="Malgun Gothic"/>
              </a:rPr>
              <a:t> = new Sub();</a:t>
            </a:r>
          </a:p>
          <a:p>
            <a:pPr lvl="2">
              <a:buFontTx/>
              <a:buChar char="-"/>
            </a:pPr>
            <a:endParaRPr lang="en-US" altLang="ko-KR" dirty="0" smtClean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가능한 이유 </a:t>
            </a:r>
            <a:r>
              <a:rPr lang="en-US" altLang="ko-KR" dirty="0" smtClean="0">
                <a:latin typeface="Malgun Gothic"/>
                <a:cs typeface="Malgun Gothic"/>
              </a:rPr>
              <a:t>:</a:t>
            </a:r>
            <a:r>
              <a:rPr lang="ko-KR" altLang="en-US" dirty="0" smtClean="0">
                <a:latin typeface="Malgun Gothic"/>
                <a:cs typeface="Malgun Gothic"/>
              </a:rPr>
              <a:t> 메모리 구조 </a:t>
            </a:r>
            <a:r>
              <a:rPr lang="en-US" altLang="ko-KR" dirty="0" smtClean="0">
                <a:latin typeface="Malgun Gothic"/>
                <a:cs typeface="Malgun Gothic"/>
              </a:rPr>
              <a:t>(super + sub)</a:t>
            </a:r>
          </a:p>
          <a:p>
            <a:pPr lvl="2">
              <a:buFontTx/>
              <a:buChar char="-"/>
            </a:pPr>
            <a:endParaRPr lang="en-US" altLang="ko-KR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934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1145"/>
            <a:ext cx="8229600" cy="6045637"/>
          </a:xfrm>
        </p:spPr>
        <p:txBody>
          <a:bodyPr>
            <a:normAutofit/>
          </a:bodyPr>
          <a:lstStyle/>
          <a:p>
            <a:pPr lvl="2">
              <a:buFontTx/>
              <a:buChar char="-"/>
            </a:pPr>
            <a:endParaRPr lang="en-US" altLang="ko-KR" dirty="0">
              <a:latin typeface="Malgun Gothic"/>
              <a:cs typeface="Malgun Gothic"/>
            </a:endParaRPr>
          </a:p>
          <a:p>
            <a:pPr lvl="1">
              <a:buFontTx/>
              <a:buChar char="-"/>
            </a:pPr>
            <a:r>
              <a:rPr lang="ko-KR" altLang="en-US" sz="3200" dirty="0" smtClean="0">
                <a:latin typeface="Malgun Gothic"/>
                <a:cs typeface="Malgun Gothic"/>
              </a:rPr>
              <a:t>다형성과 </a:t>
            </a:r>
            <a:r>
              <a:rPr lang="ko-KR" altLang="en-US" sz="3200" dirty="0" smtClean="0">
                <a:solidFill>
                  <a:srgbClr val="C00000"/>
                </a:solidFill>
                <a:latin typeface="Malgun Gothic"/>
                <a:cs typeface="Malgun Gothic"/>
              </a:rPr>
              <a:t>메소드 오버라이딩</a:t>
            </a:r>
            <a:endParaRPr lang="en-US" altLang="ko-KR" sz="3200" dirty="0" smtClean="0">
              <a:solidFill>
                <a:srgbClr val="C00000"/>
              </a:solidFill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endParaRPr lang="en-US" altLang="ko-KR" sz="2800" dirty="0" smtClean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r>
              <a:rPr lang="ko-KR" altLang="en-US" sz="2800" dirty="0" smtClean="0">
                <a:latin typeface="Malgun Gothic"/>
                <a:cs typeface="Malgun Gothic"/>
              </a:rPr>
              <a:t>같은 </a:t>
            </a:r>
            <a:r>
              <a:rPr lang="en-US" altLang="ko-KR" sz="2800" dirty="0" err="1" smtClean="0">
                <a:latin typeface="Malgun Gothic"/>
                <a:cs typeface="Malgun Gothic"/>
              </a:rPr>
              <a:t>obj</a:t>
            </a:r>
            <a:r>
              <a:rPr lang="ko-KR" altLang="en-US" sz="2800" dirty="0" smtClean="0">
                <a:latin typeface="Malgun Gothic"/>
                <a:cs typeface="Malgun Gothic"/>
              </a:rPr>
              <a:t>에서 호출한 메소드가 다르다</a:t>
            </a:r>
            <a:r>
              <a:rPr lang="ko-KR" altLang="ko-KR" sz="2800" dirty="0" smtClean="0">
                <a:latin typeface="Malgun Gothic"/>
                <a:cs typeface="Malgun Gothic"/>
              </a:rPr>
              <a:t>.</a:t>
            </a:r>
            <a:endParaRPr lang="en-US" altLang="ko-KR" sz="2800" dirty="0" smtClean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endParaRPr lang="en-US" altLang="ko-KR" sz="2800" dirty="0" smtClean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r>
              <a:rPr lang="en-US" altLang="ko-KR" dirty="0" smtClean="0">
                <a:latin typeface="Malgun Gothic"/>
                <a:cs typeface="Malgun Gothic"/>
              </a:rPr>
              <a:t>Account acc1 = new Account();</a:t>
            </a:r>
          </a:p>
          <a:p>
            <a:pPr lvl="2">
              <a:buFontTx/>
              <a:buChar char="-"/>
            </a:pPr>
            <a:r>
              <a:rPr lang="en-US" altLang="ko-KR" dirty="0" smtClean="0">
                <a:latin typeface="Malgun Gothic"/>
                <a:cs typeface="Malgun Gothic"/>
              </a:rPr>
              <a:t>Account acc2 = new </a:t>
            </a:r>
            <a:r>
              <a:rPr lang="en-US" altLang="ko-KR" dirty="0" err="1" smtClean="0">
                <a:latin typeface="Malgun Gothic"/>
                <a:cs typeface="Malgun Gothic"/>
              </a:rPr>
              <a:t>PointAccount</a:t>
            </a:r>
            <a:r>
              <a:rPr lang="en-US" altLang="ko-KR" dirty="0" smtClean="0">
                <a:latin typeface="Malgun Gothic"/>
                <a:cs typeface="Malgun Gothic"/>
              </a:rPr>
              <a:t>();</a:t>
            </a:r>
          </a:p>
          <a:p>
            <a:pPr lvl="2">
              <a:buFontTx/>
              <a:buChar char="-"/>
            </a:pPr>
            <a:r>
              <a:rPr lang="en-US" altLang="ko-KR" dirty="0" smtClean="0">
                <a:latin typeface="Malgun Gothic"/>
                <a:cs typeface="Malgun Gothic"/>
              </a:rPr>
              <a:t>Account acc3 = new </a:t>
            </a:r>
            <a:r>
              <a:rPr lang="en-US" altLang="ko-KR" dirty="0" err="1" smtClean="0">
                <a:latin typeface="Malgun Gothic"/>
                <a:cs typeface="Malgun Gothic"/>
              </a:rPr>
              <a:t>CheckingAccount</a:t>
            </a:r>
            <a:r>
              <a:rPr lang="en-US" altLang="ko-KR" dirty="0" smtClean="0">
                <a:latin typeface="Malgun Gothic"/>
                <a:cs typeface="Malgun Gothic"/>
              </a:rPr>
              <a:t>();</a:t>
            </a:r>
          </a:p>
          <a:p>
            <a:pPr lvl="2">
              <a:buFontTx/>
              <a:buChar char="-"/>
            </a:pPr>
            <a:endParaRPr lang="en-US" altLang="ko-KR" sz="2800" dirty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r>
              <a:rPr lang="en-US" altLang="ko-KR" sz="2800" dirty="0" err="1" smtClean="0">
                <a:latin typeface="Malgun Gothic"/>
                <a:cs typeface="Malgun Gothic"/>
              </a:rPr>
              <a:t>accX.toString</a:t>
            </a:r>
            <a:r>
              <a:rPr lang="en-US" altLang="ko-KR" sz="2800" dirty="0" smtClean="0">
                <a:latin typeface="Malgun Gothic"/>
                <a:cs typeface="Malgun Gothic"/>
              </a:rPr>
              <a:t>(); </a:t>
            </a:r>
            <a:r>
              <a:rPr lang="ko-KR" altLang="en-US" sz="2800" dirty="0" smtClean="0">
                <a:latin typeface="Malgun Gothic"/>
                <a:cs typeface="Malgun Gothic"/>
              </a:rPr>
              <a:t>을 호출하면</a:t>
            </a:r>
            <a:r>
              <a:rPr lang="en-US" altLang="ko-KR" sz="2800" dirty="0" smtClean="0">
                <a:latin typeface="Malgun Gothic"/>
                <a:cs typeface="Malgun Gothic"/>
              </a:rPr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393742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02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인터페이스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771"/>
            <a:ext cx="8229600" cy="5217159"/>
          </a:xfrm>
        </p:spPr>
        <p:txBody>
          <a:bodyPr>
            <a:normAutofit/>
          </a:bodyPr>
          <a:lstStyle/>
          <a:p>
            <a:endParaRPr lang="en-US" altLang="ko-KR" dirty="0" smtClean="0">
              <a:latin typeface="Malgun Gothic"/>
              <a:cs typeface="Malgun Gothic"/>
            </a:endParaRPr>
          </a:p>
          <a:p>
            <a:r>
              <a:rPr lang="ko-KR" altLang="en-US" dirty="0" smtClean="0">
                <a:latin typeface="Malgun Gothic"/>
                <a:cs typeface="Malgun Gothic"/>
              </a:rPr>
              <a:t>인터페이스의 용도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1"/>
            <a:endParaRPr lang="en-US" altLang="ko-KR" sz="2400" dirty="0" smtClean="0">
              <a:latin typeface="Malgun Gothic"/>
              <a:cs typeface="Malgun Gothic"/>
            </a:endParaRPr>
          </a:p>
          <a:p>
            <a:pPr lvl="1"/>
            <a:r>
              <a:rPr lang="en-US" altLang="ko-KR" sz="2400" dirty="0" smtClean="0">
                <a:latin typeface="Malgun Gothic"/>
                <a:cs typeface="Malgun Gothic"/>
              </a:rPr>
              <a:t>C++</a:t>
            </a:r>
            <a:r>
              <a:rPr lang="ko-KR" altLang="en-US" sz="2400" dirty="0" smtClean="0">
                <a:latin typeface="Malgun Gothic"/>
                <a:cs typeface="Malgun Gothic"/>
              </a:rPr>
              <a:t>에서의 시행 착오 </a:t>
            </a:r>
            <a:r>
              <a:rPr lang="en-US" altLang="ko-KR" sz="2400" dirty="0" smtClean="0">
                <a:latin typeface="Malgun Gothic"/>
                <a:cs typeface="Malgun Gothic"/>
              </a:rPr>
              <a:t>-&gt;</a:t>
            </a:r>
            <a:r>
              <a:rPr lang="ko-KR" altLang="en-US" sz="2400" dirty="0" smtClean="0">
                <a:latin typeface="Malgun Gothic"/>
                <a:cs typeface="Malgun Gothic"/>
              </a:rPr>
              <a:t> 다중 상속 불가</a:t>
            </a:r>
            <a:endParaRPr lang="en-US" altLang="ko-KR" sz="2400" dirty="0" smtClean="0">
              <a:latin typeface="Malgun Gothic"/>
              <a:cs typeface="Malgun Gothic"/>
            </a:endParaRPr>
          </a:p>
          <a:p>
            <a:pPr lvl="1"/>
            <a:endParaRPr lang="en-US" altLang="ko-KR" sz="2400" dirty="0" smtClean="0">
              <a:latin typeface="Malgun Gothic"/>
              <a:cs typeface="Malgun Gothic"/>
            </a:endParaRPr>
          </a:p>
          <a:p>
            <a:pPr lvl="1"/>
            <a:r>
              <a:rPr lang="ko-KR" altLang="en-US" sz="2400" dirty="0" smtClean="0">
                <a:latin typeface="Malgun Gothic"/>
                <a:cs typeface="Malgun Gothic"/>
              </a:rPr>
              <a:t>상속 </a:t>
            </a:r>
            <a:r>
              <a:rPr lang="ko-KR" altLang="ko-KR" sz="2400" dirty="0" smtClean="0">
                <a:latin typeface="Malgun Gothic"/>
                <a:cs typeface="Malgun Gothic"/>
              </a:rPr>
              <a:t>+</a:t>
            </a:r>
            <a:r>
              <a:rPr lang="ko-KR" altLang="en-US" sz="2400" dirty="0" smtClean="0">
                <a:latin typeface="Malgun Gothic"/>
                <a:cs typeface="Malgun Gothic"/>
              </a:rPr>
              <a:t> 인터페이스 </a:t>
            </a:r>
            <a:r>
              <a:rPr lang="en-US" altLang="ko-KR" sz="2400" dirty="0" smtClean="0">
                <a:latin typeface="Malgun Gothic"/>
                <a:cs typeface="Malgun Gothic"/>
              </a:rPr>
              <a:t>-&gt;</a:t>
            </a:r>
            <a:r>
              <a:rPr lang="ko-KR" altLang="en-US" sz="2400" dirty="0" smtClean="0">
                <a:latin typeface="Malgun Gothic"/>
                <a:cs typeface="Malgun Gothic"/>
              </a:rPr>
              <a:t> 해결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9856" y="3772988"/>
            <a:ext cx="2649814" cy="278924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클래스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  <a:r>
              <a:rPr lang="ko-KR" altLang="en-US" dirty="0" smtClean="0">
                <a:latin typeface="Malgun Gothic"/>
                <a:cs typeface="Malgun Gothic"/>
              </a:rPr>
              <a:t> 은행 계좌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 smtClean="0">
              <a:latin typeface="Malgun Gothic"/>
              <a:cs typeface="Malgun Gothic"/>
            </a:endParaRPr>
          </a:p>
          <a:p>
            <a:pPr algn="ctr"/>
            <a:r>
              <a:rPr lang="ko-KR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데이터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계좌번호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예금주 이름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잔액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 smtClean="0">
              <a:latin typeface="Malgun Gothic"/>
              <a:cs typeface="Malgun Gothic"/>
            </a:endParaRPr>
          </a:p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기능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인출한다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5913" y="4246170"/>
            <a:ext cx="2545403" cy="154403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인터페이스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  <a:r>
              <a:rPr lang="ko-KR" altLang="en-US" dirty="0" smtClean="0">
                <a:latin typeface="Malgun Gothic"/>
                <a:cs typeface="Malgun Gothic"/>
              </a:rPr>
              <a:t> 계좌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>
              <a:latin typeface="Malgun Gothic"/>
              <a:cs typeface="Malgun Gothic"/>
            </a:endParaRPr>
          </a:p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기능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인출한다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91316" y="4589720"/>
            <a:ext cx="1528540" cy="8467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9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02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인터페이스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771"/>
            <a:ext cx="8229600" cy="521715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ko-KR" dirty="0" smtClean="0">
              <a:latin typeface="Malgun Gothic"/>
              <a:cs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Malgun Gothic"/>
                <a:cs typeface="Malgun Gothic"/>
              </a:rPr>
              <a:t>특징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Malgun Gothic"/>
                <a:cs typeface="Malgun Gothic"/>
              </a:rPr>
              <a:t>class -&gt; </a:t>
            </a:r>
            <a:r>
              <a:rPr lang="en-US" altLang="ko-KR" dirty="0" smtClean="0">
                <a:solidFill>
                  <a:srgbClr val="C00000"/>
                </a:solidFill>
                <a:latin typeface="Malgun Gothic"/>
                <a:cs typeface="Malgun Gothic"/>
              </a:rPr>
              <a:t>interface</a:t>
            </a:r>
            <a:r>
              <a:rPr lang="ko-KR" altLang="en-US" dirty="0" smtClean="0">
                <a:latin typeface="Malgun Gothic"/>
                <a:cs typeface="Malgun Gothic"/>
              </a:rPr>
              <a:t> 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Malgun Gothic"/>
                <a:cs typeface="Malgun Gothic"/>
              </a:rPr>
              <a:t>extends -&gt; </a:t>
            </a:r>
            <a:r>
              <a:rPr lang="en-US" altLang="ko-KR" dirty="0" smtClean="0">
                <a:solidFill>
                  <a:srgbClr val="C00000"/>
                </a:solidFill>
                <a:latin typeface="Malgun Gothic"/>
                <a:cs typeface="Malgun Gothic"/>
              </a:rPr>
              <a:t>implements</a:t>
            </a:r>
            <a:r>
              <a:rPr lang="ko-KR" altLang="en-US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ko-KR" altLang="en-US" dirty="0" smtClean="0">
                <a:latin typeface="Malgun Gothic"/>
                <a:cs typeface="Malgun Gothic"/>
              </a:rPr>
              <a:t>키워드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solidFill>
                  <a:schemeClr val="accent6"/>
                </a:solidFill>
                <a:latin typeface="Malgun Gothic"/>
                <a:cs typeface="Malgun Gothic"/>
              </a:rPr>
              <a:t>메소드</a:t>
            </a:r>
            <a:r>
              <a:rPr lang="en-US" altLang="ko-KR" dirty="0" smtClean="0">
                <a:latin typeface="Malgun Gothic"/>
                <a:cs typeface="Malgun Gothic"/>
              </a:rPr>
              <a:t>,</a:t>
            </a:r>
            <a:r>
              <a:rPr lang="ko-KR" altLang="en-US" dirty="0" smtClean="0">
                <a:latin typeface="Malgun Gothic"/>
                <a:cs typeface="Malgun Gothic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Malgun Gothic"/>
                <a:cs typeface="Malgun Gothic"/>
              </a:rPr>
              <a:t>상수</a:t>
            </a:r>
            <a:r>
              <a:rPr lang="ko-KR" altLang="en-US" dirty="0" smtClean="0">
                <a:latin typeface="Malgun Gothic"/>
                <a:cs typeface="Malgun Gothic"/>
              </a:rPr>
              <a:t>만 표현 가능 </a:t>
            </a:r>
            <a:r>
              <a:rPr lang="en-US" altLang="ko-KR" dirty="0" smtClean="0">
                <a:latin typeface="Malgun Gothic"/>
                <a:cs typeface="Malgun Gothic"/>
              </a:rPr>
              <a:t>(</a:t>
            </a:r>
            <a:r>
              <a:rPr lang="ko-KR" altLang="en-US" dirty="0" smtClean="0">
                <a:latin typeface="Malgun Gothic"/>
                <a:cs typeface="Malgun Gothic"/>
              </a:rPr>
              <a:t>멤버 변수 </a:t>
            </a:r>
            <a:r>
              <a:rPr lang="en-US" altLang="ko-KR" dirty="0" smtClean="0">
                <a:latin typeface="Malgun Gothic"/>
                <a:cs typeface="Malgun Gothic"/>
              </a:rPr>
              <a:t>X)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Malgun Gothic"/>
                <a:cs typeface="Malgun Gothic"/>
              </a:rPr>
              <a:t>모든 메소드는 </a:t>
            </a:r>
            <a:r>
              <a:rPr lang="en-US" altLang="ko-KR" dirty="0" smtClean="0">
                <a:latin typeface="Malgun Gothic"/>
                <a:cs typeface="Malgun Gothic"/>
              </a:rPr>
              <a:t>abstract,</a:t>
            </a:r>
            <a:r>
              <a:rPr lang="ko-KR" altLang="en-US" dirty="0" smtClean="0">
                <a:latin typeface="Malgun Gothic"/>
                <a:cs typeface="Malgun Gothic"/>
              </a:rPr>
              <a:t> 필드는 </a:t>
            </a:r>
            <a:r>
              <a:rPr lang="en-US" altLang="ko-KR" dirty="0" smtClean="0">
                <a:latin typeface="Malgun Gothic"/>
                <a:cs typeface="Malgun Gothic"/>
              </a:rPr>
              <a:t>static final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dirty="0">
                <a:latin typeface="Malgun Gothic"/>
                <a:cs typeface="Malgun Gothic"/>
              </a:rPr>
              <a:t>	</a:t>
            </a:r>
            <a:r>
              <a:rPr lang="en-US" altLang="ko-KR" sz="2200" dirty="0" smtClean="0">
                <a:latin typeface="Malgun Gothic"/>
                <a:cs typeface="Malgun Gothic"/>
              </a:rPr>
              <a:t>(</a:t>
            </a:r>
            <a:r>
              <a:rPr lang="ko-KR" altLang="en-US" sz="2200" dirty="0" smtClean="0">
                <a:latin typeface="Malgun Gothic"/>
                <a:cs typeface="Malgun Gothic"/>
              </a:rPr>
              <a:t>컴파일러가 추가</a:t>
            </a:r>
            <a:r>
              <a:rPr lang="en-US" altLang="ko-KR" sz="2200" dirty="0" smtClean="0">
                <a:latin typeface="Malgun Gothic"/>
                <a:cs typeface="Malgun Gothic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Malgun Gothic"/>
                <a:cs typeface="Malgun Gothic"/>
              </a:rPr>
              <a:t>객체 생성 불가 </a:t>
            </a:r>
            <a:r>
              <a:rPr lang="en-US" altLang="ko-KR" dirty="0" smtClean="0">
                <a:latin typeface="Malgun Gothic"/>
                <a:cs typeface="Malgun Gothic"/>
              </a:rPr>
              <a:t>(new)</a:t>
            </a: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Malgun Gothic"/>
              <a:cs typeface="Malgun Gothic"/>
            </a:endParaRPr>
          </a:p>
          <a:p>
            <a:pPr lvl="1">
              <a:lnSpc>
                <a:spcPct val="130000"/>
              </a:lnSpc>
            </a:pPr>
            <a:r>
              <a:rPr lang="ko-KR" altLang="en-US" sz="2200" dirty="0" smtClean="0">
                <a:latin typeface="Malgun Gothic"/>
                <a:cs typeface="Malgun Gothic"/>
              </a:rPr>
              <a:t>상수 인터페이스를 쓰지 말자</a:t>
            </a:r>
            <a:r>
              <a:rPr lang="en-US" altLang="ko-KR" sz="2200" dirty="0" smtClean="0">
                <a:latin typeface="Malgun Gothic"/>
                <a:cs typeface="Malgun Gothic"/>
              </a:rPr>
              <a:t>!</a:t>
            </a:r>
          </a:p>
          <a:p>
            <a:pPr lvl="2">
              <a:lnSpc>
                <a:spcPct val="130000"/>
              </a:lnSpc>
            </a:pPr>
            <a:r>
              <a:rPr lang="pl-PL" altLang="ko-KR" sz="1800" dirty="0">
                <a:latin typeface="Malgun Gothic"/>
                <a:cs typeface="Malgun Gothic"/>
                <a:hlinkClick r:id="rId2"/>
              </a:rPr>
              <a:t>http://www.oraclejavanew.kr/bbs/board.php?bo_table=LecJava&amp;wr_id=</a:t>
            </a:r>
            <a:r>
              <a:rPr lang="pl-PL" altLang="ko-KR" sz="1800" dirty="0" smtClean="0">
                <a:latin typeface="Malgun Gothic"/>
                <a:cs typeface="Malgun Gothic"/>
                <a:hlinkClick r:id="rId2"/>
              </a:rPr>
              <a:t>418</a:t>
            </a:r>
            <a:endParaRPr lang="pl-PL" altLang="ko-KR" sz="1800" dirty="0" smtClean="0">
              <a:latin typeface="Malgun Gothic"/>
              <a:cs typeface="Malgun Gothic"/>
            </a:endParaRPr>
          </a:p>
          <a:p>
            <a:pPr lvl="2">
              <a:lnSpc>
                <a:spcPct val="130000"/>
              </a:lnSpc>
            </a:pPr>
            <a:r>
              <a:rPr lang="en-US" altLang="ko-KR" sz="1800" dirty="0">
                <a:latin typeface="Malgun Gothic"/>
                <a:cs typeface="Malgun Gothic"/>
                <a:hlinkClick r:id="rId3"/>
              </a:rPr>
              <a:t>http://</a:t>
            </a:r>
            <a:r>
              <a:rPr lang="en-US" altLang="ko-KR" sz="1800" dirty="0" err="1">
                <a:latin typeface="Malgun Gothic"/>
                <a:cs typeface="Malgun Gothic"/>
                <a:hlinkClick r:id="rId3"/>
              </a:rPr>
              <a:t>toriworks.tistory.com</a:t>
            </a:r>
            <a:r>
              <a:rPr lang="en-US" altLang="ko-KR" sz="1800" dirty="0">
                <a:latin typeface="Malgun Gothic"/>
                <a:cs typeface="Malgun Gothic"/>
                <a:hlinkClick r:id="rId3"/>
              </a:rPr>
              <a:t>/entry/</a:t>
            </a:r>
            <a:r>
              <a:rPr lang="ko-KR" altLang="en-US" sz="1800" dirty="0">
                <a:latin typeface="Malgun Gothic"/>
                <a:cs typeface="Malgun Gothic"/>
                <a:hlinkClick r:id="rId3"/>
              </a:rPr>
              <a:t>인터페이스의</a:t>
            </a:r>
            <a:r>
              <a:rPr lang="en-US" altLang="ko-KR" sz="1800" dirty="0">
                <a:latin typeface="Malgun Gothic"/>
                <a:cs typeface="Malgun Gothic"/>
                <a:hlinkClick r:id="rId3"/>
              </a:rPr>
              <a:t>-</a:t>
            </a:r>
            <a:r>
              <a:rPr lang="ko-KR" altLang="en-US" sz="1800" dirty="0">
                <a:latin typeface="Malgun Gothic"/>
                <a:cs typeface="Malgun Gothic"/>
                <a:hlinkClick r:id="rId3"/>
              </a:rPr>
              <a:t>필드는</a:t>
            </a:r>
            <a:r>
              <a:rPr lang="en-US" altLang="ko-KR" sz="1800" dirty="0">
                <a:latin typeface="Malgun Gothic"/>
                <a:cs typeface="Malgun Gothic"/>
                <a:hlinkClick r:id="rId3"/>
              </a:rPr>
              <a:t>-</a:t>
            </a:r>
            <a:r>
              <a:rPr lang="ko-KR" altLang="en-US" sz="1800" dirty="0">
                <a:latin typeface="Malgun Gothic"/>
                <a:cs typeface="Malgun Gothic"/>
                <a:hlinkClick r:id="rId3"/>
              </a:rPr>
              <a:t>자동적으로</a:t>
            </a:r>
            <a:r>
              <a:rPr lang="en-US" altLang="ko-KR" sz="1800" dirty="0">
                <a:latin typeface="Malgun Gothic"/>
                <a:cs typeface="Malgun Gothic"/>
                <a:hlinkClick r:id="rId3"/>
              </a:rPr>
              <a:t>-</a:t>
            </a:r>
            <a:r>
              <a:rPr lang="ko-KR" altLang="en-US" sz="1800" dirty="0" smtClean="0">
                <a:latin typeface="Malgun Gothic"/>
                <a:cs typeface="Malgun Gothic"/>
                <a:hlinkClick r:id="rId3"/>
              </a:rPr>
              <a:t>상수다</a:t>
            </a:r>
            <a:endParaRPr lang="en-US" altLang="ko-KR" sz="1800" dirty="0" smtClean="0">
              <a:latin typeface="Malgun Gothic"/>
              <a:cs typeface="Malgun Gothic"/>
            </a:endParaRPr>
          </a:p>
          <a:p>
            <a:pPr lvl="2">
              <a:lnSpc>
                <a:spcPct val="130000"/>
              </a:lnSpc>
            </a:pPr>
            <a:endParaRPr lang="pl-PL" altLang="ko-KR" sz="1800" dirty="0" smtClean="0">
              <a:latin typeface="Malgun Gothic"/>
              <a:cs typeface="Malgun Gothic"/>
            </a:endParaRPr>
          </a:p>
          <a:p>
            <a:pPr lvl="2">
              <a:lnSpc>
                <a:spcPct val="130000"/>
              </a:lnSpc>
            </a:pPr>
            <a:endParaRPr lang="en-US" altLang="ko-KR" sz="1800" dirty="0" smtClean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545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02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인터페이스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771"/>
            <a:ext cx="8229600" cy="5217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Malgun Gothic"/>
                <a:cs typeface="Malgun Gothic"/>
              </a:rPr>
              <a:t>Interface</a:t>
            </a:r>
            <a:r>
              <a:rPr lang="en-US" altLang="ko-KR" sz="2400" dirty="0" smtClean="0">
                <a:latin typeface="Malgun Gothic"/>
                <a:cs typeface="Malgun Gothic"/>
              </a:rPr>
              <a:t> </a:t>
            </a:r>
            <a:r>
              <a:rPr lang="en-US" altLang="ko-KR" sz="2400" dirty="0" err="1" smtClean="0">
                <a:latin typeface="Malgun Gothic"/>
                <a:cs typeface="Malgun Gothic"/>
              </a:rPr>
              <a:t>IAccount</a:t>
            </a:r>
            <a:r>
              <a:rPr lang="en-US" altLang="ko-KR" sz="2400" dirty="0" smtClean="0">
                <a:latin typeface="Malgun Gothic"/>
                <a:cs typeface="Malgun Gothic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err="1" smtClean="0">
                <a:latin typeface="Malgun Gothic"/>
                <a:cs typeface="Malgun Gothic"/>
              </a:rPr>
              <a:t>int</a:t>
            </a:r>
            <a:r>
              <a:rPr lang="en-US" altLang="ko-KR" sz="2400" dirty="0" smtClean="0">
                <a:latin typeface="Malgun Gothic"/>
                <a:cs typeface="Malgun Gothic"/>
              </a:rPr>
              <a:t> MAX_BALANCE = 10000000;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void deposit (</a:t>
            </a:r>
            <a:r>
              <a:rPr lang="en-US" altLang="ko-KR" sz="2400" dirty="0" err="1" smtClean="0">
                <a:latin typeface="Malgun Gothic"/>
                <a:cs typeface="Malgun Gothic"/>
              </a:rPr>
              <a:t>int</a:t>
            </a:r>
            <a:r>
              <a:rPr lang="en-US" altLang="ko-KR" sz="2400" dirty="0" smtClean="0">
                <a:latin typeface="Malgun Gothic"/>
                <a:cs typeface="Malgun Gothic"/>
              </a:rPr>
              <a:t> amount);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void withdraw (</a:t>
            </a:r>
            <a:r>
              <a:rPr lang="en-US" altLang="ko-KR" sz="2400" dirty="0" err="1" smtClean="0">
                <a:latin typeface="Malgun Gothic"/>
                <a:cs typeface="Malgun Gothic"/>
              </a:rPr>
              <a:t>int</a:t>
            </a:r>
            <a:r>
              <a:rPr lang="en-US" altLang="ko-KR" sz="2400" dirty="0" smtClean="0">
                <a:latin typeface="Malgun Gothic"/>
                <a:cs typeface="Malgun Gothic"/>
              </a:rPr>
              <a:t> amount);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Malgun Gothic"/>
                <a:cs typeface="Malgun Gothic"/>
              </a:rPr>
              <a:t>}</a:t>
            </a:r>
          </a:p>
          <a:p>
            <a:pPr marL="0" indent="0">
              <a:buNone/>
            </a:pPr>
            <a:endParaRPr lang="en-US" altLang="ko-KR" sz="2400" dirty="0">
              <a:latin typeface="Malgun Gothic"/>
              <a:cs typeface="Malgun Gothic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Malgun Gothic"/>
                <a:cs typeface="Malgun Gothic"/>
              </a:rPr>
              <a:t>class </a:t>
            </a:r>
            <a:r>
              <a:rPr lang="en-US" altLang="ko-KR" sz="2400" dirty="0" err="1" smtClean="0">
                <a:latin typeface="Malgun Gothic"/>
                <a:cs typeface="Malgun Gothic"/>
              </a:rPr>
              <a:t>BankAccount</a:t>
            </a:r>
            <a:r>
              <a:rPr lang="en-US" altLang="ko-KR" sz="2400" dirty="0" smtClean="0">
                <a:latin typeface="Malgun Gothic"/>
                <a:cs typeface="Malgun Gothic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Malgun Gothic"/>
                <a:cs typeface="Malgun Gothic"/>
              </a:rPr>
              <a:t>implements </a:t>
            </a:r>
            <a:r>
              <a:rPr lang="en-US" altLang="ko-KR" sz="240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IAccount</a:t>
            </a:r>
            <a:r>
              <a:rPr lang="en-US" altLang="ko-KR" sz="2400" dirty="0" smtClean="0">
                <a:latin typeface="Malgun Gothic"/>
                <a:cs typeface="Malgun Gothic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...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void deposit (</a:t>
            </a:r>
            <a:r>
              <a:rPr lang="en-US" altLang="ko-KR" sz="2400" dirty="0" err="1" smtClean="0">
                <a:latin typeface="Malgun Gothic"/>
                <a:cs typeface="Malgun Gothic"/>
              </a:rPr>
              <a:t>int</a:t>
            </a:r>
            <a:r>
              <a:rPr lang="en-US" altLang="ko-KR" sz="2400" dirty="0" smtClean="0">
                <a:latin typeface="Malgun Gothic"/>
                <a:cs typeface="Malgun Gothic"/>
              </a:rPr>
              <a:t> amount) { ... }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void withdraw (</a:t>
            </a:r>
            <a:r>
              <a:rPr lang="en-US" altLang="ko-KR" sz="2400" dirty="0" err="1" smtClean="0">
                <a:latin typeface="Malgun Gothic"/>
                <a:cs typeface="Malgun Gothic"/>
              </a:rPr>
              <a:t>int</a:t>
            </a:r>
            <a:r>
              <a:rPr lang="en-US" altLang="ko-KR" sz="2400" dirty="0" smtClean="0">
                <a:latin typeface="Malgun Gothic"/>
                <a:cs typeface="Malgun Gothic"/>
              </a:rPr>
              <a:t> amount) { ... }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...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49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02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인터페이스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771"/>
            <a:ext cx="8229600" cy="521715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800" dirty="0" smtClean="0">
                <a:latin typeface="Malgun Gothic"/>
                <a:cs typeface="Malgun Gothic"/>
              </a:rPr>
              <a:t>인터페이스</a:t>
            </a:r>
            <a:r>
              <a:rPr lang="en-US" altLang="ko-KR" sz="2800" dirty="0" smtClean="0"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latin typeface="Malgun Gothic"/>
                <a:cs typeface="Malgun Gothic"/>
              </a:rPr>
              <a:t>변수</a:t>
            </a:r>
            <a:r>
              <a:rPr lang="ko-KR" altLang="ko-KR" sz="2800" dirty="0"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latin typeface="Malgun Gothic"/>
                <a:cs typeface="Malgun Gothic"/>
              </a:rPr>
              <a:t>이용 </a:t>
            </a:r>
            <a:r>
              <a:rPr lang="en-US" altLang="ko-KR" sz="2800" dirty="0" smtClean="0">
                <a:latin typeface="Malgun Gothic"/>
                <a:cs typeface="Malgun Gothic"/>
              </a:rPr>
              <a:t>-&gt;</a:t>
            </a:r>
            <a:r>
              <a:rPr lang="ko-KR" altLang="en-US" sz="2800" dirty="0" smtClean="0">
                <a:latin typeface="Malgun Gothic"/>
                <a:cs typeface="Malgun Gothic"/>
              </a:rPr>
              <a:t> 다형성</a:t>
            </a:r>
            <a:endParaRPr lang="en-US" altLang="ko-KR" sz="2800" dirty="0" smtClean="0">
              <a:latin typeface="Malgun Gothic"/>
              <a:cs typeface="Malgun Gothic"/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 smtClean="0">
                <a:solidFill>
                  <a:srgbClr val="C00000"/>
                </a:solidFill>
                <a:latin typeface="Malgun Gothic"/>
                <a:cs typeface="Malgun Gothic"/>
              </a:rPr>
              <a:t>변수 타입으로</a:t>
            </a:r>
            <a:r>
              <a:rPr lang="ko-KR" altLang="en-US" sz="2000" dirty="0" smtClean="0">
                <a:latin typeface="Malgun Gothic"/>
                <a:cs typeface="Malgun Gothic"/>
              </a:rPr>
              <a:t> 사용 가능</a:t>
            </a:r>
            <a:endParaRPr lang="en-US" altLang="ko-KR" sz="2000" dirty="0" smtClean="0">
              <a:latin typeface="Malgun Gothic"/>
              <a:cs typeface="Malgun Gothic"/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 smtClean="0">
                <a:latin typeface="Malgun Gothic"/>
                <a:cs typeface="Malgun Gothic"/>
              </a:rPr>
              <a:t>객체 생성 불가 </a:t>
            </a:r>
            <a:r>
              <a:rPr lang="ko-KR" altLang="ko-KR" sz="2000" dirty="0" smtClean="0">
                <a:latin typeface="Malgun Gothic"/>
                <a:cs typeface="Malgun Gothic"/>
              </a:rPr>
              <a:t>(</a:t>
            </a:r>
            <a:r>
              <a:rPr lang="en-US" altLang="ko-KR" sz="2000" dirty="0" smtClean="0">
                <a:latin typeface="Malgun Gothic"/>
                <a:cs typeface="Malgun Gothic"/>
              </a:rPr>
              <a:t>new)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IAccount</a:t>
            </a:r>
            <a:r>
              <a:rPr lang="en-US" altLang="ko-KR" sz="2000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acc</a:t>
            </a:r>
            <a:r>
              <a:rPr lang="en-US" altLang="ko-KR" sz="2000" dirty="0" smtClean="0">
                <a:solidFill>
                  <a:srgbClr val="C00000"/>
                </a:solidFill>
                <a:latin typeface="Malgun Gothic"/>
                <a:cs typeface="Malgun Gothic"/>
              </a:rPr>
              <a:t> = new </a:t>
            </a:r>
            <a:r>
              <a:rPr lang="en-US" altLang="ko-KR" sz="200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BankAccount</a:t>
            </a:r>
            <a:r>
              <a:rPr lang="en-US" altLang="ko-KR" sz="2000" dirty="0" smtClean="0">
                <a:solidFill>
                  <a:srgbClr val="C00000"/>
                </a:solidFill>
                <a:latin typeface="Malgun Gothic"/>
                <a:cs typeface="Malgun Gothic"/>
              </a:rPr>
              <a:t>();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 smtClean="0">
                <a:latin typeface="Malgun Gothic"/>
                <a:cs typeface="Malgun Gothic"/>
              </a:rPr>
              <a:t>다형성을 이용하기 좋음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lvl="1">
              <a:lnSpc>
                <a:spcPct val="110000"/>
              </a:lnSpc>
            </a:pPr>
            <a:endParaRPr lang="en-US" altLang="ko-KR" sz="2000" dirty="0" smtClean="0">
              <a:solidFill>
                <a:srgbClr val="C00000"/>
              </a:solidFill>
              <a:latin typeface="Malgun Gothic"/>
              <a:cs typeface="Malgun Gothic"/>
            </a:endParaRPr>
          </a:p>
          <a:p>
            <a:pPr>
              <a:lnSpc>
                <a:spcPct val="110000"/>
              </a:lnSpc>
            </a:pPr>
            <a:r>
              <a:rPr lang="ko-KR" altLang="en-US" sz="2800" dirty="0" smtClean="0">
                <a:latin typeface="Malgun Gothic"/>
                <a:cs typeface="Malgun Gothic"/>
              </a:rPr>
              <a:t>익셉션을 발생하는 추상 메소드</a:t>
            </a:r>
          </a:p>
          <a:p>
            <a:pPr lvl="1">
              <a:lnSpc>
                <a:spcPct val="110000"/>
              </a:lnSpc>
            </a:pPr>
            <a:r>
              <a:rPr lang="ko-KR" altLang="en-US" sz="2400" dirty="0" smtClean="0">
                <a:latin typeface="Malgun Gothic"/>
                <a:cs typeface="Malgun Gothic"/>
              </a:rPr>
              <a:t>인터페이스를 상속받는 클래스에서 익셉션을 던지고 싶을 때</a:t>
            </a:r>
            <a:r>
              <a:rPr lang="en-US" altLang="ko-KR" sz="2400" dirty="0" smtClean="0">
                <a:latin typeface="Malgun Gothic"/>
                <a:cs typeface="Malgun Gothic"/>
              </a:rPr>
              <a:t>!</a:t>
            </a:r>
          </a:p>
          <a:p>
            <a:pPr lvl="1">
              <a:lnSpc>
                <a:spcPct val="110000"/>
              </a:lnSpc>
            </a:pPr>
            <a:r>
              <a:rPr lang="ko-KR" altLang="en-US" sz="2400" dirty="0" smtClean="0">
                <a:latin typeface="Malgun Gothic"/>
                <a:cs typeface="Malgun Gothic"/>
              </a:rPr>
              <a:t>인터페이스에서도 반드시 </a:t>
            </a:r>
            <a:r>
              <a:rPr lang="en-US" altLang="ko-KR" sz="2400" dirty="0" smtClean="0">
                <a:latin typeface="Malgun Gothic"/>
                <a:cs typeface="Malgun Gothic"/>
              </a:rPr>
              <a:t>throws</a:t>
            </a:r>
            <a:r>
              <a:rPr lang="ko-KR" altLang="en-US" sz="2400" dirty="0" smtClean="0">
                <a:latin typeface="Malgun Gothic"/>
                <a:cs typeface="Malgun Gothic"/>
              </a:rPr>
              <a:t> 절 필요함</a:t>
            </a:r>
            <a:r>
              <a:rPr lang="en-US" altLang="ko-KR" sz="2400" dirty="0" smtClean="0">
                <a:latin typeface="Malgun Gothic"/>
                <a:cs typeface="Malgun Gothic"/>
              </a:rPr>
              <a:t>!</a:t>
            </a:r>
            <a:endParaRPr lang="ko-KR" altLang="en-US" sz="2400" dirty="0" smtClean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429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02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인터페이스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771"/>
            <a:ext cx="8229600" cy="521715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800" dirty="0" smtClean="0">
                <a:latin typeface="Malgun Gothic"/>
                <a:cs typeface="Malgun Gothic"/>
              </a:rPr>
              <a:t>인터페이스의 상속</a:t>
            </a:r>
          </a:p>
          <a:p>
            <a:pPr lvl="1">
              <a:lnSpc>
                <a:spcPct val="110000"/>
              </a:lnSpc>
            </a:pPr>
            <a:r>
              <a:rPr lang="ko-KR" altLang="en-US" sz="2400" dirty="0" smtClean="0">
                <a:latin typeface="Malgun Gothic"/>
                <a:cs typeface="Malgun Gothic"/>
              </a:rPr>
              <a:t>인터페이스는 인터페이스를 상속받을 수 있다</a:t>
            </a:r>
            <a:r>
              <a:rPr lang="en-US" altLang="ko-KR" sz="2400" dirty="0" smtClean="0">
                <a:latin typeface="Malgun Gothic"/>
                <a:cs typeface="Malgun Gothic"/>
              </a:rPr>
              <a:t>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2000" dirty="0" smtClean="0">
                <a:solidFill>
                  <a:schemeClr val="accent6"/>
                </a:solidFill>
                <a:latin typeface="Malgun Gothic"/>
                <a:cs typeface="Malgun Gothic"/>
              </a:rPr>
              <a:t>interface</a:t>
            </a:r>
            <a:r>
              <a:rPr lang="en-US" altLang="ko-KR" sz="2000" dirty="0" smtClean="0">
                <a:latin typeface="Malgun Gothic"/>
                <a:cs typeface="Malgun Gothic"/>
              </a:rPr>
              <a:t> </a:t>
            </a:r>
            <a:r>
              <a:rPr lang="en-US" altLang="ko-KR" sz="2000" dirty="0" err="1" smtClean="0">
                <a:latin typeface="Malgun Gothic"/>
                <a:cs typeface="Malgun Gothic"/>
              </a:rPr>
              <a:t>CheckingAccount</a:t>
            </a:r>
            <a:r>
              <a:rPr lang="en-US" altLang="ko-KR" sz="2000" dirty="0" smtClean="0">
                <a:latin typeface="Malgun Gothic"/>
                <a:cs typeface="Malgun Gothic"/>
              </a:rPr>
              <a:t> </a:t>
            </a:r>
            <a:r>
              <a:rPr lang="en-US" altLang="ko-KR" sz="2000" dirty="0" smtClean="0">
                <a:solidFill>
                  <a:schemeClr val="accent6"/>
                </a:solidFill>
                <a:latin typeface="Malgun Gothic"/>
                <a:cs typeface="Malgun Gothic"/>
              </a:rPr>
              <a:t>extends</a:t>
            </a:r>
            <a:r>
              <a:rPr lang="en-US" altLang="ko-KR" sz="2000" dirty="0" smtClean="0">
                <a:latin typeface="Malgun Gothic"/>
                <a:cs typeface="Malgun Gothic"/>
              </a:rPr>
              <a:t> Account {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2000" dirty="0" smtClean="0">
                <a:latin typeface="Malgun Gothic"/>
                <a:cs typeface="Malgun Gothic"/>
              </a:rPr>
              <a:t>...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2000" dirty="0" smtClean="0">
                <a:latin typeface="Malgun Gothic"/>
                <a:cs typeface="Malgun Gothic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ko-KR" altLang="en-US" sz="2400" dirty="0" smtClean="0">
                <a:latin typeface="Malgun Gothic"/>
                <a:cs typeface="Malgun Gothic"/>
              </a:rPr>
              <a:t>인터페이스는 다중 상속이 가능하다</a:t>
            </a:r>
            <a:r>
              <a:rPr lang="en-US" altLang="ko-KR" sz="2400" dirty="0" smtClean="0">
                <a:latin typeface="Malgun Gothic"/>
                <a:cs typeface="Malgun Gothic"/>
              </a:rPr>
              <a:t>.</a:t>
            </a:r>
          </a:p>
          <a:p>
            <a:pPr lvl="1">
              <a:lnSpc>
                <a:spcPct val="110000"/>
              </a:lnSpc>
            </a:pPr>
            <a:endParaRPr lang="en-US" altLang="ko-KR" sz="2400" dirty="0" smtClean="0">
              <a:latin typeface="Malgun Gothic"/>
              <a:cs typeface="Malgun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3655" y="4434903"/>
            <a:ext cx="2545403" cy="131657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인터페이스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  <a:r>
              <a:rPr lang="ko-KR" altLang="en-US" sz="1600" dirty="0" smtClean="0">
                <a:latin typeface="Malgun Gothic"/>
                <a:cs typeface="Malgun Gothic"/>
              </a:rPr>
              <a:t> 계좌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기능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인출한다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529058" y="4884292"/>
            <a:ext cx="1528540" cy="72200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상속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57598" y="4270800"/>
            <a:ext cx="3222585" cy="165613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인터페이스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  <a:r>
              <a:rPr lang="ko-KR" altLang="en-US" dirty="0" smtClean="0">
                <a:latin typeface="Malgun Gothic"/>
                <a:cs typeface="Malgun Gothic"/>
              </a:rPr>
              <a:t> 카드 계좌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 smtClean="0">
              <a:latin typeface="Malgun Gothic"/>
              <a:cs typeface="Malgun Gothic"/>
            </a:endParaRPr>
          </a:p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기능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인출한다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카드사용액을 인출한다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80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087" y="211685"/>
            <a:ext cx="2203902" cy="146934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인터페이스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  <a:r>
              <a:rPr lang="ko-KR" altLang="en-US" dirty="0" smtClean="0">
                <a:latin typeface="Malgun Gothic"/>
                <a:cs typeface="Malgun Gothic"/>
              </a:rPr>
              <a:t> 계좌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>
              <a:latin typeface="Malgun Gothic"/>
              <a:cs typeface="Malgun Gothic"/>
            </a:endParaRPr>
          </a:p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기능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인출한다</a:t>
            </a:r>
            <a:r>
              <a:rPr lang="en-US" altLang="ko-KR" dirty="0" smtClean="0">
                <a:latin typeface="Malgun Gothic"/>
                <a:cs typeface="Malgun Gothic"/>
              </a:rPr>
              <a:t>. </a:t>
            </a:r>
            <a:endParaRPr lang="en-US" altLang="ko-KR" dirty="0" smtClean="0">
              <a:solidFill>
                <a:srgbClr val="BFF944"/>
              </a:solidFill>
              <a:latin typeface="Malgun Gothic"/>
              <a:cs typeface="Malgun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7560" y="3648468"/>
            <a:ext cx="2340864" cy="313792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클래스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  <a:r>
              <a:rPr lang="ko-KR" altLang="en-US" sz="1600" dirty="0" smtClean="0">
                <a:latin typeface="Malgun Gothic"/>
                <a:cs typeface="Malgun Gothic"/>
              </a:rPr>
              <a:t> </a:t>
            </a:r>
            <a:r>
              <a:rPr lang="ko-KR" altLang="en-US" sz="1600" dirty="0" smtClean="0">
                <a:latin typeface="Malgun Gothic"/>
                <a:cs typeface="Malgun Gothic"/>
              </a:rPr>
              <a:t>직불</a:t>
            </a:r>
            <a:r>
              <a:rPr lang="ko-KR" altLang="en-US" sz="1600" dirty="0" smtClean="0">
                <a:latin typeface="Malgun Gothic"/>
                <a:cs typeface="Malgun Gothic"/>
              </a:rPr>
              <a:t>카드</a:t>
            </a:r>
            <a:r>
              <a:rPr lang="ko-KR" altLang="en-US" sz="1600" dirty="0" smtClean="0">
                <a:latin typeface="Malgun Gothic"/>
                <a:cs typeface="Malgun Gothic"/>
              </a:rPr>
              <a:t> </a:t>
            </a:r>
            <a:r>
              <a:rPr lang="ko-KR" altLang="en-US" sz="1600" dirty="0" smtClean="0">
                <a:latin typeface="Malgun Gothic"/>
                <a:cs typeface="Malgun Gothic"/>
              </a:rPr>
              <a:t>계좌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ko-KR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데이터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계좌번호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예금주 이름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잔액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카드 번호</a:t>
            </a:r>
            <a:endParaRPr lang="en-US" altLang="ko-KR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기능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인출한다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  <a:r>
              <a:rPr lang="ko-KR" altLang="en-US" sz="1600" dirty="0" smtClean="0">
                <a:latin typeface="Malgun Gothic"/>
                <a:cs typeface="Malgun Gothic"/>
              </a:rPr>
              <a:t> 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카드 사용액을 지불한다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.</a:t>
            </a:r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 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(</a:t>
            </a:r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포인트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)</a:t>
            </a:r>
            <a:endParaRPr lang="en-US" altLang="ko-KR" sz="1600" dirty="0" smtClean="0">
              <a:solidFill>
                <a:srgbClr val="BFF944"/>
              </a:solidFill>
              <a:latin typeface="Malgun Gothic"/>
              <a:cs typeface="Malgun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087" y="2427883"/>
            <a:ext cx="1947365" cy="358648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클래스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  <a:r>
              <a:rPr lang="ko-KR" altLang="en-US" sz="1600" dirty="0" smtClean="0">
                <a:latin typeface="Malgun Gothic"/>
                <a:cs typeface="Malgun Gothic"/>
              </a:rPr>
              <a:t> 은행 계좌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ko-KR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데이터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계좌번호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예금주 이름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잔액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기능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인출한다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113905" y="4831418"/>
            <a:ext cx="1169412" cy="8540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상속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28423" y="1878976"/>
            <a:ext cx="3615577" cy="331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chemeClr val="accent6"/>
                </a:solidFill>
              </a:rPr>
              <a:t>주의사항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smtClean="0"/>
              <a:t>생성자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예금기능은 </a:t>
            </a:r>
            <a:r>
              <a:rPr lang="en-US" altLang="ko-KR" dirty="0" smtClean="0"/>
              <a:t>super();</a:t>
            </a:r>
            <a:r>
              <a:rPr lang="ko-KR" altLang="en-US" dirty="0" smtClean="0"/>
              <a:t> 를 사용하여 코드 </a:t>
            </a:r>
            <a:r>
              <a:rPr lang="ko-KR" altLang="en-US" dirty="0" smtClean="0"/>
              <a:t>재사용</a:t>
            </a:r>
            <a:endParaRPr lang="en-US" altLang="ko-KR" dirty="0" smtClean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smtClean="0"/>
              <a:t>신용 </a:t>
            </a:r>
            <a:r>
              <a:rPr lang="ko-KR" altLang="en-US" dirty="0" smtClean="0"/>
              <a:t>결제는 마이너스 금액까지 </a:t>
            </a:r>
            <a:r>
              <a:rPr lang="ko-KR" altLang="en-US" dirty="0" smtClean="0"/>
              <a:t>가</a:t>
            </a:r>
            <a:r>
              <a:rPr lang="ko-KR" altLang="en-US" dirty="0" smtClean="0"/>
              <a:t>능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smtClean="0"/>
              <a:t>카드 사용액의 </a:t>
            </a:r>
            <a:r>
              <a:rPr lang="en-US" altLang="ko-KR" dirty="0" smtClean="0"/>
              <a:t>1%</a:t>
            </a:r>
            <a:r>
              <a:rPr lang="ko-KR" altLang="en-US" dirty="0" smtClean="0"/>
              <a:t>만큼 포인트가 잔액에 적립</a:t>
            </a:r>
            <a:endParaRPr lang="en-US" altLang="ko-KR" dirty="0" smtClean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34633" y="1681034"/>
            <a:ext cx="859147" cy="74684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상속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9485814">
            <a:off x="2101452" y="2988228"/>
            <a:ext cx="1169412" cy="8540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상속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87559" y="211685"/>
            <a:ext cx="2340865" cy="333587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클래스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  <a:r>
              <a:rPr lang="ko-KR" altLang="en-US" sz="1600" dirty="0" smtClean="0">
                <a:latin typeface="Malgun Gothic"/>
                <a:cs typeface="Malgun Gothic"/>
              </a:rPr>
              <a:t> </a:t>
            </a:r>
            <a:r>
              <a:rPr lang="ko-KR" altLang="en-US" sz="1600" dirty="0" smtClean="0">
                <a:latin typeface="Malgun Gothic"/>
                <a:cs typeface="Malgun Gothic"/>
              </a:rPr>
              <a:t>신용</a:t>
            </a:r>
            <a:r>
              <a:rPr lang="ko-KR" altLang="en-US" sz="1600" dirty="0" smtClean="0">
                <a:latin typeface="Malgun Gothic"/>
                <a:cs typeface="Malgun Gothic"/>
              </a:rPr>
              <a:t>카드</a:t>
            </a:r>
            <a:r>
              <a:rPr lang="ko-KR" altLang="en-US" sz="1600" dirty="0" smtClean="0">
                <a:latin typeface="Malgun Gothic"/>
                <a:cs typeface="Malgun Gothic"/>
              </a:rPr>
              <a:t> </a:t>
            </a:r>
            <a:r>
              <a:rPr lang="ko-KR" altLang="en-US" sz="1600" dirty="0" smtClean="0">
                <a:latin typeface="Malgun Gothic"/>
                <a:cs typeface="Malgun Gothic"/>
              </a:rPr>
              <a:t>계좌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ko-KR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데이터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계좌번호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예금주 이름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잔액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카드 번호</a:t>
            </a:r>
            <a:endParaRPr lang="en-US" altLang="ko-KR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기능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 </a:t>
            </a:r>
            <a:endParaRPr lang="en-US" altLang="ko-KR" sz="1600" dirty="0" smtClean="0">
              <a:solidFill>
                <a:srgbClr val="BFF944"/>
              </a:solidFill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인출한다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  <a:r>
              <a:rPr lang="ko-KR" altLang="en-US" sz="1600" dirty="0" smtClean="0">
                <a:latin typeface="Malgun Gothic"/>
                <a:cs typeface="Malgun Gothic"/>
              </a:rPr>
              <a:t> 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카드 사용액을 지불한다</a:t>
            </a:r>
            <a:r>
              <a:rPr lang="ko-KR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.</a:t>
            </a:r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 </a:t>
            </a:r>
            <a:endParaRPr lang="en-US" altLang="ko-KR" sz="1600" dirty="0" smtClean="0">
              <a:solidFill>
                <a:srgbClr val="BFF944"/>
              </a:solidFill>
              <a:latin typeface="Malgun Gothic"/>
              <a:cs typeface="Malgun Gothic"/>
            </a:endParaRPr>
          </a:p>
          <a:p>
            <a:pPr algn="ctr"/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(</a:t>
            </a:r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신용 </a:t>
            </a:r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결제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, </a:t>
            </a:r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포인트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)</a:t>
            </a:r>
            <a:endParaRPr lang="en-US" altLang="ko-KR" sz="1600" dirty="0" smtClean="0">
              <a:solidFill>
                <a:srgbClr val="BFF944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6847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771"/>
            <a:ext cx="8229600" cy="5217159"/>
          </a:xfrm>
        </p:spPr>
        <p:txBody>
          <a:bodyPr>
            <a:normAutofit/>
          </a:bodyPr>
          <a:lstStyle/>
          <a:p>
            <a:endParaRPr lang="en-US" altLang="ko-KR" sz="3600" dirty="0" smtClean="0">
              <a:latin typeface="Malgun Gothic"/>
              <a:cs typeface="Malgun Gothic"/>
            </a:endParaRPr>
          </a:p>
          <a:p>
            <a:r>
              <a:rPr lang="ko-KR" altLang="en-US" sz="3600" dirty="0" smtClean="0">
                <a:latin typeface="Malgun Gothic"/>
                <a:cs typeface="Malgun Gothic"/>
              </a:rPr>
              <a:t>클래스의 용도</a:t>
            </a:r>
            <a:endParaRPr lang="en-US" altLang="ko-KR" sz="3600" dirty="0" smtClean="0">
              <a:latin typeface="Malgun Gothic"/>
              <a:cs typeface="Malgun Gothic"/>
            </a:endParaRPr>
          </a:p>
          <a:p>
            <a:pPr lvl="1"/>
            <a:endParaRPr lang="en-US" altLang="ko-KR" dirty="0" smtClean="0">
              <a:latin typeface="Malgun Gothic"/>
              <a:cs typeface="Malgun Gothic"/>
            </a:endParaRPr>
          </a:p>
          <a:p>
            <a:pPr lvl="1"/>
            <a:r>
              <a:rPr lang="ko-KR" altLang="ko-KR" dirty="0" smtClean="0">
                <a:latin typeface="Malgun Gothic"/>
                <a:cs typeface="Malgun Gothic"/>
              </a:rPr>
              <a:t>1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  <a:r>
              <a:rPr lang="ko-KR" altLang="en-US" dirty="0" smtClean="0">
                <a:latin typeface="Malgun Gothic"/>
                <a:cs typeface="Malgun Gothic"/>
              </a:rPr>
              <a:t> 객체 생성 </a:t>
            </a:r>
            <a:r>
              <a:rPr lang="en-US" altLang="ko-KR" dirty="0" smtClean="0">
                <a:latin typeface="Malgun Gothic"/>
                <a:cs typeface="Malgun Gothic"/>
              </a:rPr>
              <a:t>(new)</a:t>
            </a:r>
          </a:p>
          <a:p>
            <a:pPr lvl="1"/>
            <a:r>
              <a:rPr lang="en-US" dirty="0" smtClean="0">
                <a:latin typeface="Malgun Gothic"/>
                <a:cs typeface="Malgun Gothic"/>
              </a:rPr>
              <a:t>2. </a:t>
            </a:r>
            <a:r>
              <a:rPr lang="ko-KR" altLang="en-US" dirty="0" smtClean="0">
                <a:latin typeface="Malgun Gothic"/>
                <a:cs typeface="Malgun Gothic"/>
              </a:rPr>
              <a:t>데이터 타입</a:t>
            </a:r>
            <a:r>
              <a:rPr lang="ko-KR" altLang="ko-KR" dirty="0">
                <a:latin typeface="Malgun Gothic"/>
                <a:cs typeface="Malgun Gothic"/>
              </a:rPr>
              <a:t> </a:t>
            </a:r>
            <a:r>
              <a:rPr lang="en-US" altLang="ko-KR" dirty="0" smtClean="0">
                <a:latin typeface="Malgun Gothic"/>
                <a:cs typeface="Malgun Gothic"/>
              </a:rPr>
              <a:t>(reference type)</a:t>
            </a:r>
          </a:p>
          <a:p>
            <a:pPr lvl="1"/>
            <a:endParaRPr lang="en-US" altLang="ko-KR" sz="3200" dirty="0">
              <a:latin typeface="Malgun Gothic"/>
              <a:cs typeface="Malgun Gothic"/>
            </a:endParaRPr>
          </a:p>
          <a:p>
            <a:pPr marL="457200" lvl="1" indent="0">
              <a:buNone/>
            </a:pPr>
            <a:r>
              <a:rPr lang="en-US" altLang="ko-KR" sz="3200" dirty="0" smtClean="0">
                <a:latin typeface="Malgun Gothic"/>
                <a:cs typeface="Malgun Gothic"/>
              </a:rPr>
              <a:t>Class </a:t>
            </a:r>
            <a:r>
              <a:rPr lang="en-US" altLang="ko-KR" sz="3200" dirty="0" err="1" smtClean="0">
                <a:latin typeface="Malgun Gothic"/>
                <a:cs typeface="Malgun Gothic"/>
              </a:rPr>
              <a:t>obj</a:t>
            </a:r>
            <a:r>
              <a:rPr lang="en-US" altLang="ko-KR" sz="3200" dirty="0" smtClean="0">
                <a:latin typeface="Malgun Gothic"/>
                <a:cs typeface="Malgun Gothic"/>
              </a:rPr>
              <a:t> = new Class(parameter);</a:t>
            </a:r>
          </a:p>
        </p:txBody>
      </p:sp>
    </p:spTree>
    <p:extLst>
      <p:ext uri="{BB962C8B-B14F-4D97-AF65-F5344CB8AC3E}">
        <p14:creationId xmlns:p14="http://schemas.microsoft.com/office/powerpoint/2010/main" val="227095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771"/>
            <a:ext cx="8229600" cy="521715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Malgun Gothic"/>
                <a:cs typeface="Malgun Gothic"/>
              </a:rPr>
              <a:t>비슷한 클래스</a:t>
            </a:r>
            <a:r>
              <a:rPr lang="ko-KR" altLang="en-US" dirty="0" smtClean="0">
                <a:latin typeface="Malgun Gothic"/>
                <a:cs typeface="Malgun Gothic"/>
              </a:rPr>
              <a:t>를 새로 만들 때</a:t>
            </a:r>
            <a:r>
              <a:rPr lang="en-US" altLang="ko-KR" dirty="0" smtClean="0">
                <a:latin typeface="Malgun Gothic"/>
                <a:cs typeface="Malgun Gothic"/>
              </a:rPr>
              <a:t>!</a:t>
            </a:r>
            <a:r>
              <a:rPr lang="ko-KR" altLang="en-US" dirty="0" smtClean="0">
                <a:latin typeface="Malgun Gothic"/>
                <a:cs typeface="Malgun Gothic"/>
              </a:rPr>
              <a:t> 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Malgun Gothic"/>
                <a:cs typeface="Malgun Gothic"/>
              </a:rPr>
              <a:t>클래스의 상속</a:t>
            </a:r>
            <a:r>
              <a:rPr lang="ko-KR" altLang="ko-KR" dirty="0">
                <a:latin typeface="Malgun Gothic"/>
                <a:cs typeface="Malgun Gothic"/>
              </a:rPr>
              <a:t> </a:t>
            </a:r>
            <a:r>
              <a:rPr lang="en-US" altLang="ko-KR" dirty="0" smtClean="0">
                <a:latin typeface="Malgun Gothic"/>
                <a:cs typeface="Malgun Gothic"/>
              </a:rPr>
              <a:t>(Inheritance)</a:t>
            </a:r>
            <a:r>
              <a:rPr lang="ko-KR" altLang="en-US" dirty="0" smtClean="0">
                <a:latin typeface="Malgun Gothic"/>
                <a:cs typeface="Malgun Gothic"/>
              </a:rPr>
              <a:t> 기법 사용</a:t>
            </a:r>
            <a:endParaRPr lang="en-US" altLang="ko-KR" dirty="0" smtClean="0">
              <a:latin typeface="Malgun Gothic"/>
              <a:cs typeface="Malgun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7993" y="2614943"/>
            <a:ext cx="2649814" cy="317302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클래스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  <a:r>
              <a:rPr lang="ko-KR" altLang="en-US" sz="1600" dirty="0" smtClean="0">
                <a:latin typeface="Malgun Gothic"/>
                <a:cs typeface="Malgun Gothic"/>
              </a:rPr>
              <a:t> 직불 계좌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ko-KR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데이터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계좌번호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예금주 이름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잔액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카드 번호</a:t>
            </a:r>
            <a:endParaRPr lang="en-US" altLang="ko-KR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기능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인출한다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카드 사용액을 지불한다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84050" y="2614943"/>
            <a:ext cx="2545403" cy="317302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클래스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  <a:r>
              <a:rPr lang="ko-KR" altLang="en-US" dirty="0" smtClean="0">
                <a:latin typeface="Malgun Gothic"/>
                <a:cs typeface="Malgun Gothic"/>
              </a:rPr>
              <a:t> 은행 계좌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>
              <a:latin typeface="Malgun Gothic"/>
              <a:cs typeface="Malgun Gothic"/>
            </a:endParaRPr>
          </a:p>
          <a:p>
            <a:pPr algn="ctr"/>
            <a:r>
              <a:rPr lang="ko-KR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데이터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계좌번호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예금주 이름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잔액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>
              <a:latin typeface="Malgun Gothic"/>
              <a:cs typeface="Malgun Gothic"/>
            </a:endParaRPr>
          </a:p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기능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인출한다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429453" y="3772989"/>
            <a:ext cx="1528540" cy="8467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2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771"/>
            <a:ext cx="8229600" cy="5217159"/>
          </a:xfrm>
        </p:spPr>
        <p:txBody>
          <a:bodyPr/>
          <a:lstStyle/>
          <a:p>
            <a:r>
              <a:rPr lang="ko-KR" altLang="en-US" dirty="0" smtClean="0">
                <a:latin typeface="Malgun Gothic"/>
                <a:cs typeface="Malgun Gothic"/>
              </a:rPr>
              <a:t>문법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Malgun Gothic"/>
                <a:cs typeface="Malgun Gothic"/>
              </a:rPr>
              <a:t>Class </a:t>
            </a:r>
            <a:r>
              <a:rPr lang="en-US" altLang="ko-KR" dirty="0" err="1" smtClean="0">
                <a:latin typeface="Malgun Gothic"/>
                <a:cs typeface="Malgun Gothic"/>
              </a:rPr>
              <a:t>CheckingAccount</a:t>
            </a:r>
            <a:r>
              <a:rPr lang="en-US" altLang="ko-KR" dirty="0" smtClean="0">
                <a:latin typeface="Malgun Gothic"/>
                <a:cs typeface="Malgun Gothic"/>
              </a:rPr>
              <a:t> </a:t>
            </a:r>
            <a:r>
              <a:rPr lang="en-US" altLang="ko-KR" sz="3600" dirty="0" smtClean="0">
                <a:solidFill>
                  <a:srgbClr val="C00000"/>
                </a:solidFill>
                <a:latin typeface="Malgun Gothic"/>
                <a:cs typeface="Malgun Gothic"/>
              </a:rPr>
              <a:t>extends </a:t>
            </a:r>
            <a:r>
              <a:rPr lang="en-US" altLang="ko-KR" dirty="0" smtClean="0">
                <a:latin typeface="Malgun Gothic"/>
                <a:cs typeface="Malgun Gothic"/>
              </a:rPr>
              <a:t>Account {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Malgun Gothic"/>
                <a:cs typeface="Malgun Gothic"/>
              </a:rPr>
              <a:t>...</a:t>
            </a:r>
            <a:endParaRPr lang="en-US" altLang="ko-KR" dirty="0">
              <a:latin typeface="Malgun Gothic"/>
              <a:cs typeface="Malgun Gothic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Malgun Gothic"/>
                <a:cs typeface="Malgun Gothic"/>
              </a:rPr>
              <a:t>}</a:t>
            </a:r>
            <a:endParaRPr lang="en-US" altLang="ko-KR" dirty="0">
              <a:latin typeface="Malgun Gothic"/>
              <a:cs typeface="Malgun Gothic"/>
            </a:endParaRPr>
          </a:p>
          <a:p>
            <a:pPr marL="457200" lvl="1" indent="0">
              <a:buNone/>
            </a:pPr>
            <a:endParaRPr lang="en-US" altLang="ko-KR" dirty="0">
              <a:latin typeface="Malgun Gothic"/>
              <a:cs typeface="Malgun Gothic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Malgun Gothic"/>
                <a:cs typeface="Malgun Gothic"/>
              </a:rPr>
              <a:t>-</a:t>
            </a:r>
            <a:r>
              <a:rPr lang="ko-KR" altLang="en-US" dirty="0" smtClean="0">
                <a:latin typeface="Malgun Gothic"/>
                <a:cs typeface="Malgun Gothic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Malgun Gothic"/>
                <a:cs typeface="Malgun Gothic"/>
              </a:rPr>
              <a:t>모든 멤버 변수와</a:t>
            </a:r>
            <a:r>
              <a:rPr lang="ko-KR" altLang="ko-KR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Malgun Gothic"/>
                <a:cs typeface="Malgun Gothic"/>
              </a:rPr>
              <a:t>메소드</a:t>
            </a:r>
            <a:r>
              <a:rPr lang="ko-KR" altLang="en-US" dirty="0" smtClean="0">
                <a:latin typeface="Malgun Gothic"/>
                <a:cs typeface="Malgun Gothic"/>
              </a:rPr>
              <a:t>를 상속 받아 사용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1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추가된 변수와 메소드만 정의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1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상속하는 클래스를 </a:t>
            </a:r>
            <a:r>
              <a:rPr lang="en-US" altLang="ko-KR" dirty="0" smtClean="0">
                <a:solidFill>
                  <a:srgbClr val="C00000"/>
                </a:solidFill>
                <a:latin typeface="Malgun Gothic"/>
                <a:cs typeface="Malgun Gothic"/>
              </a:rPr>
              <a:t>Superclass</a:t>
            </a:r>
          </a:p>
          <a:p>
            <a:pPr lvl="1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상속받는 클래스를 </a:t>
            </a:r>
            <a:r>
              <a:rPr lang="en-US" altLang="ko-KR" dirty="0" smtClean="0">
                <a:solidFill>
                  <a:srgbClr val="C00000"/>
                </a:solidFill>
                <a:latin typeface="Malgun Gothic"/>
                <a:cs typeface="Malgun Gothic"/>
              </a:rPr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367428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1146"/>
            <a:ext cx="8229600" cy="5217159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상속의 상속도 가능</a:t>
            </a:r>
            <a:endParaRPr lang="en-US" altLang="ko-KR" dirty="0" smtClean="0">
              <a:latin typeface="Malgun Gothic"/>
              <a:cs typeface="Malgun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4409" y="1643398"/>
            <a:ext cx="2027245" cy="358648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lgun Gothic"/>
                <a:cs typeface="Malgun Gothic"/>
              </a:rPr>
              <a:t>[</a:t>
            </a:r>
            <a:r>
              <a:rPr lang="ko-KR" altLang="en-US" sz="1400" dirty="0" smtClean="0">
                <a:latin typeface="Malgun Gothic"/>
                <a:cs typeface="Malgun Gothic"/>
              </a:rPr>
              <a:t>클래스</a:t>
            </a:r>
            <a:r>
              <a:rPr lang="en-US" altLang="ko-KR" sz="1400" dirty="0" smtClean="0">
                <a:latin typeface="Malgun Gothic"/>
                <a:cs typeface="Malgun Gothic"/>
              </a:rPr>
              <a:t>]</a:t>
            </a:r>
            <a:r>
              <a:rPr lang="ko-KR" altLang="en-US" sz="1400" dirty="0" smtClean="0">
                <a:latin typeface="Malgun Gothic"/>
                <a:cs typeface="Malgun Gothic"/>
              </a:rPr>
              <a:t> 직불 계좌</a:t>
            </a:r>
            <a:endParaRPr lang="en-US" altLang="ko-KR" sz="1400" dirty="0" smtClean="0">
              <a:latin typeface="Malgun Gothic"/>
              <a:cs typeface="Malgun Gothic"/>
            </a:endParaRPr>
          </a:p>
          <a:p>
            <a:pPr algn="ctr"/>
            <a:endParaRPr lang="en-US" sz="1400" dirty="0">
              <a:latin typeface="Malgun Gothic"/>
              <a:cs typeface="Malgun Gothic"/>
            </a:endParaRPr>
          </a:p>
          <a:p>
            <a:pPr algn="ctr"/>
            <a:r>
              <a:rPr lang="ko-KR" altLang="ko-KR" sz="1400" dirty="0" smtClean="0">
                <a:latin typeface="Malgun Gothic"/>
                <a:cs typeface="Malgun Gothic"/>
              </a:rPr>
              <a:t>[</a:t>
            </a:r>
            <a:r>
              <a:rPr lang="ko-KR" altLang="en-US" sz="1400" dirty="0" smtClean="0">
                <a:latin typeface="Malgun Gothic"/>
                <a:cs typeface="Malgun Gothic"/>
              </a:rPr>
              <a:t>데이터</a:t>
            </a:r>
            <a:r>
              <a:rPr lang="en-US" altLang="ko-KR" sz="14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계좌번호</a:t>
            </a:r>
            <a:endParaRPr lang="en-US" altLang="ko-KR" sz="14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예금주 이름</a:t>
            </a:r>
            <a:endParaRPr lang="en-US" altLang="ko-KR" sz="14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잔액</a:t>
            </a:r>
            <a:endParaRPr lang="en-US" altLang="ko-KR" sz="14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카드 번호</a:t>
            </a:r>
            <a:endParaRPr lang="en-US" altLang="ko-KR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Malgun Gothic"/>
              <a:cs typeface="Malgun Gothic"/>
            </a:endParaRPr>
          </a:p>
          <a:p>
            <a:pPr algn="ctr"/>
            <a:endParaRPr lang="en-US" sz="1400" dirty="0">
              <a:latin typeface="Malgun Gothic"/>
              <a:cs typeface="Malgun Gothic"/>
            </a:endParaRPr>
          </a:p>
          <a:p>
            <a:pPr algn="ctr"/>
            <a:r>
              <a:rPr lang="en-US" altLang="ko-KR" sz="1400" dirty="0" smtClean="0">
                <a:latin typeface="Malgun Gothic"/>
                <a:cs typeface="Malgun Gothic"/>
              </a:rPr>
              <a:t>[</a:t>
            </a:r>
            <a:r>
              <a:rPr lang="ko-KR" altLang="en-US" sz="1400" dirty="0" smtClean="0">
                <a:latin typeface="Malgun Gothic"/>
                <a:cs typeface="Malgun Gothic"/>
              </a:rPr>
              <a:t>기능</a:t>
            </a:r>
            <a:r>
              <a:rPr lang="en-US" altLang="ko-KR" sz="14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4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인출한다</a:t>
            </a:r>
            <a:r>
              <a:rPr lang="en-US" altLang="ko-KR" sz="14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rgbClr val="BFF944"/>
                </a:solidFill>
                <a:latin typeface="Malgun Gothic"/>
                <a:cs typeface="Malgun Gothic"/>
              </a:rPr>
              <a:t>카드 사용액을 지불한다</a:t>
            </a:r>
            <a:r>
              <a:rPr lang="en-US" altLang="ko-KR" sz="1400" dirty="0" smtClean="0">
                <a:solidFill>
                  <a:srgbClr val="BFF944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417" y="1643400"/>
            <a:ext cx="1947365" cy="358648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클래스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  <a:r>
              <a:rPr lang="ko-KR" altLang="en-US" sz="1600" dirty="0" smtClean="0">
                <a:latin typeface="Malgun Gothic"/>
                <a:cs typeface="Malgun Gothic"/>
              </a:rPr>
              <a:t> 은행 계좌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ko-KR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데이터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계좌번호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예금주 이름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잔액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기능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인출한다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96782" y="2938697"/>
            <a:ext cx="1169412" cy="8540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상속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511066" y="1643398"/>
            <a:ext cx="2491299" cy="358648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lgun Gothic"/>
                <a:cs typeface="Malgun Gothic"/>
              </a:rPr>
              <a:t>[</a:t>
            </a:r>
            <a:r>
              <a:rPr lang="ko-KR" altLang="en-US" sz="1400" dirty="0" smtClean="0">
                <a:latin typeface="Malgun Gothic"/>
                <a:cs typeface="Malgun Gothic"/>
              </a:rPr>
              <a:t>클래스</a:t>
            </a:r>
            <a:r>
              <a:rPr lang="en-US" altLang="ko-KR" sz="1400" dirty="0" smtClean="0">
                <a:latin typeface="Malgun Gothic"/>
                <a:cs typeface="Malgun Gothic"/>
              </a:rPr>
              <a:t>]</a:t>
            </a:r>
            <a:r>
              <a:rPr lang="ko-KR" altLang="en-US" sz="1400" dirty="0" smtClean="0">
                <a:latin typeface="Malgun Gothic"/>
                <a:cs typeface="Malgun Gothic"/>
              </a:rPr>
              <a:t> 직불교통카드 계좌</a:t>
            </a:r>
            <a:endParaRPr lang="en-US" altLang="ko-KR" sz="1400" dirty="0" smtClean="0">
              <a:latin typeface="Malgun Gothic"/>
              <a:cs typeface="Malgun Gothic"/>
            </a:endParaRPr>
          </a:p>
          <a:p>
            <a:pPr algn="ctr"/>
            <a:endParaRPr lang="en-US" sz="1400" dirty="0">
              <a:latin typeface="Malgun Gothic"/>
              <a:cs typeface="Malgun Gothic"/>
            </a:endParaRPr>
          </a:p>
          <a:p>
            <a:pPr algn="ctr"/>
            <a:r>
              <a:rPr lang="ko-KR" altLang="ko-KR" sz="1400" dirty="0" smtClean="0">
                <a:latin typeface="Malgun Gothic"/>
                <a:cs typeface="Malgun Gothic"/>
              </a:rPr>
              <a:t>[</a:t>
            </a:r>
            <a:r>
              <a:rPr lang="ko-KR" altLang="en-US" sz="1400" dirty="0" smtClean="0">
                <a:latin typeface="Malgun Gothic"/>
                <a:cs typeface="Malgun Gothic"/>
              </a:rPr>
              <a:t>데이터</a:t>
            </a:r>
            <a:r>
              <a:rPr lang="en-US" altLang="ko-KR" sz="14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계좌번호</a:t>
            </a:r>
            <a:endParaRPr lang="en-US" altLang="ko-KR" sz="14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예금주 이름</a:t>
            </a:r>
            <a:endParaRPr lang="en-US" altLang="ko-KR" sz="14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잔액</a:t>
            </a:r>
            <a:endParaRPr lang="en-US" altLang="ko-KR" sz="14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카드 번호</a:t>
            </a:r>
            <a:endParaRPr lang="en-US" altLang="ko-KR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Malgun Gothic"/>
              <a:cs typeface="Malgun Gothic"/>
            </a:endParaRPr>
          </a:p>
          <a:p>
            <a:pPr algn="ctr"/>
            <a:r>
              <a:rPr lang="ko-KR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교통카드 번호</a:t>
            </a:r>
            <a:endParaRPr lang="en-US" altLang="ko-KR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Malgun Gothic"/>
              <a:cs typeface="Malgun Gothic"/>
            </a:endParaRPr>
          </a:p>
          <a:p>
            <a:pPr algn="ctr"/>
            <a:endParaRPr lang="en-US" sz="1400" dirty="0">
              <a:latin typeface="Malgun Gothic"/>
              <a:cs typeface="Malgun Gothic"/>
            </a:endParaRPr>
          </a:p>
          <a:p>
            <a:pPr algn="ctr"/>
            <a:r>
              <a:rPr lang="en-US" altLang="ko-KR" sz="1400" dirty="0" smtClean="0">
                <a:latin typeface="Malgun Gothic"/>
                <a:cs typeface="Malgun Gothic"/>
              </a:rPr>
              <a:t>[</a:t>
            </a:r>
            <a:r>
              <a:rPr lang="ko-KR" altLang="en-US" sz="1400" dirty="0" smtClean="0">
                <a:latin typeface="Malgun Gothic"/>
                <a:cs typeface="Malgun Gothic"/>
              </a:rPr>
              <a:t>기능</a:t>
            </a:r>
            <a:r>
              <a:rPr lang="en-US" altLang="ko-KR" sz="14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4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400" dirty="0" smtClean="0">
                <a:latin typeface="Malgun Gothic"/>
                <a:cs typeface="Malgun Gothic"/>
              </a:rPr>
              <a:t>인출한다</a:t>
            </a:r>
            <a:r>
              <a:rPr lang="en-US" altLang="ko-KR" sz="14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rgbClr val="BFF944"/>
                </a:solidFill>
                <a:latin typeface="Malgun Gothic"/>
                <a:cs typeface="Malgun Gothic"/>
              </a:rPr>
              <a:t>카드 사용액을 지불한다</a:t>
            </a:r>
            <a:r>
              <a:rPr lang="en-US" altLang="ko-KR" sz="1400" dirty="0" smtClean="0">
                <a:solidFill>
                  <a:srgbClr val="BFF944"/>
                </a:solidFill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rgbClr val="BFF944"/>
                </a:solidFill>
                <a:latin typeface="Malgun Gothic"/>
                <a:cs typeface="Malgun Gothic"/>
              </a:rPr>
              <a:t>교통비를 지불한다</a:t>
            </a:r>
            <a:r>
              <a:rPr lang="en-US" altLang="ko-KR" sz="1400" dirty="0" smtClean="0">
                <a:solidFill>
                  <a:srgbClr val="BFF944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341654" y="2938697"/>
            <a:ext cx="1169412" cy="8540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상속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034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1145"/>
            <a:ext cx="8229600" cy="604563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상속과 생성자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1">
              <a:buFontTx/>
              <a:buChar char="-"/>
            </a:pPr>
            <a:r>
              <a:rPr lang="ko-KR" altLang="en-US" sz="2000" dirty="0" smtClean="0">
                <a:solidFill>
                  <a:schemeClr val="accent6"/>
                </a:solidFill>
                <a:latin typeface="Malgun Gothic"/>
                <a:cs typeface="Malgun Gothic"/>
              </a:rPr>
              <a:t>생성자</a:t>
            </a:r>
            <a:r>
              <a:rPr lang="ko-KR" altLang="en-US" sz="2000" dirty="0" smtClean="0">
                <a:latin typeface="Malgun Gothic"/>
                <a:cs typeface="Malgun Gothic"/>
              </a:rPr>
              <a:t>는 </a:t>
            </a:r>
            <a:r>
              <a:rPr lang="ko-KR" altLang="en-US" sz="2000" dirty="0" smtClean="0">
                <a:solidFill>
                  <a:srgbClr val="C00000"/>
                </a:solidFill>
                <a:latin typeface="Malgun Gothic"/>
                <a:cs typeface="Malgun Gothic"/>
              </a:rPr>
              <a:t>파라미터 개수</a:t>
            </a:r>
            <a:r>
              <a:rPr lang="en-US" altLang="ko-KR" sz="2000" dirty="0" smtClean="0">
                <a:solidFill>
                  <a:srgbClr val="C00000"/>
                </a:solidFill>
                <a:latin typeface="Malgun Gothic"/>
                <a:cs typeface="Malgun Gothic"/>
              </a:rPr>
              <a:t>,</a:t>
            </a:r>
            <a:r>
              <a:rPr lang="ko-KR" altLang="en-US" sz="2000" dirty="0" smtClean="0">
                <a:solidFill>
                  <a:srgbClr val="C00000"/>
                </a:solidFill>
                <a:latin typeface="Malgun Gothic"/>
                <a:cs typeface="Malgun Gothic"/>
              </a:rPr>
              <a:t> 타입</a:t>
            </a:r>
            <a:r>
              <a:rPr lang="ko-KR" altLang="en-US" sz="2000" dirty="0" smtClean="0">
                <a:latin typeface="Malgun Gothic"/>
                <a:cs typeface="Malgun Gothic"/>
              </a:rPr>
              <a:t>에 따라 </a:t>
            </a:r>
            <a:r>
              <a:rPr lang="ko-KR" altLang="en-US" sz="2000" dirty="0" smtClean="0">
                <a:solidFill>
                  <a:schemeClr val="accent6"/>
                </a:solidFill>
                <a:latin typeface="Malgun Gothic"/>
                <a:cs typeface="Malgun Gothic"/>
              </a:rPr>
              <a:t>클래스가 생성될 때 </a:t>
            </a:r>
            <a:r>
              <a:rPr lang="ko-KR" altLang="en-US" sz="2000" dirty="0" smtClean="0">
                <a:latin typeface="Malgun Gothic"/>
                <a:cs typeface="Malgun Gothic"/>
              </a:rPr>
              <a:t>호출되는 메소드</a:t>
            </a:r>
            <a:endParaRPr lang="en-US" altLang="ko-KR" sz="2000" dirty="0" smtClean="0">
              <a:latin typeface="Malgun Gothic"/>
              <a:cs typeface="Malgun Gothic"/>
            </a:endParaRPr>
          </a:p>
          <a:p>
            <a:pPr lvl="1">
              <a:buFontTx/>
              <a:buChar char="-"/>
            </a:pPr>
            <a:endParaRPr lang="en-US" altLang="ko-KR" sz="2000" dirty="0" smtClean="0">
              <a:latin typeface="Malgun Gothic"/>
              <a:cs typeface="Malgun Gothic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Malgun Gothic"/>
                <a:cs typeface="Malgun Gothic"/>
              </a:rPr>
              <a:t>슈퍼클래스의 생성자 사용 </a:t>
            </a:r>
            <a:r>
              <a:rPr lang="en-US" altLang="ko-KR" sz="2400" dirty="0" smtClean="0">
                <a:latin typeface="Malgun Gothic"/>
                <a:cs typeface="Malgun Gothic"/>
              </a:rPr>
              <a:t>super();</a:t>
            </a:r>
          </a:p>
          <a:p>
            <a:pPr>
              <a:buFontTx/>
              <a:buChar char="-"/>
            </a:pPr>
            <a:endParaRPr lang="en-US" altLang="ko-KR" sz="2400" dirty="0" smtClean="0">
              <a:latin typeface="Malgun Gothic"/>
              <a:cs typeface="Malgun Gothic"/>
            </a:endParaRP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class </a:t>
            </a:r>
            <a:r>
              <a:rPr lang="en-US" altLang="ko-KR" sz="2400" dirty="0" err="1" smtClean="0">
                <a:latin typeface="Malgun Gothic"/>
                <a:cs typeface="Malgun Gothic"/>
              </a:rPr>
              <a:t>CheckingAccount</a:t>
            </a:r>
            <a:r>
              <a:rPr lang="en-US" altLang="ko-KR" sz="2400" dirty="0" smtClean="0">
                <a:latin typeface="Malgun Gothic"/>
                <a:cs typeface="Malgun Gothic"/>
              </a:rPr>
              <a:t> extends Account {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	private String </a:t>
            </a:r>
            <a:r>
              <a:rPr lang="en-US" altLang="ko-KR" sz="2400" dirty="0" err="1" smtClean="0">
                <a:latin typeface="Malgun Gothic"/>
                <a:cs typeface="Malgun Gothic"/>
              </a:rPr>
              <a:t>cardNo</a:t>
            </a:r>
            <a:r>
              <a:rPr lang="en-US" altLang="ko-KR" sz="2400" dirty="0" smtClean="0">
                <a:latin typeface="Malgun Gothic"/>
                <a:cs typeface="Malgun Gothic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Malgun Gothic"/>
                <a:cs typeface="Malgun Gothic"/>
              </a:rPr>
              <a:t>		</a:t>
            </a:r>
            <a:r>
              <a:rPr lang="en-US" altLang="ko-KR" sz="2400" dirty="0" err="1" smtClean="0">
                <a:latin typeface="Malgun Gothic"/>
                <a:cs typeface="Malgun Gothic"/>
              </a:rPr>
              <a:t>CheckingAccount</a:t>
            </a:r>
            <a:r>
              <a:rPr lang="en-US" altLang="ko-KR" sz="2400" dirty="0" smtClean="0">
                <a:latin typeface="Malgun Gothic"/>
                <a:cs typeface="Malgun Gothic"/>
              </a:rPr>
              <a:t>(String </a:t>
            </a:r>
            <a:r>
              <a:rPr lang="en-US" altLang="ko-KR" sz="2400" dirty="0" err="1" smtClean="0">
                <a:latin typeface="Malgun Gothic"/>
                <a:cs typeface="Malgun Gothic"/>
              </a:rPr>
              <a:t>accountNo</a:t>
            </a:r>
            <a:r>
              <a:rPr lang="en-US" altLang="ko-KR" sz="2400" dirty="0" smtClean="0">
                <a:latin typeface="Malgun Gothic"/>
                <a:cs typeface="Malgun Gothic"/>
              </a:rPr>
              <a:t>, String name,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						</a:t>
            </a:r>
            <a:r>
              <a:rPr lang="en-US" altLang="ko-KR" sz="2400" dirty="0" err="1" smtClean="0">
                <a:latin typeface="Malgun Gothic"/>
                <a:cs typeface="Malgun Gothic"/>
              </a:rPr>
              <a:t>int</a:t>
            </a:r>
            <a:r>
              <a:rPr lang="en-US" altLang="ko-KR" sz="2400" dirty="0" smtClean="0">
                <a:latin typeface="Malgun Gothic"/>
                <a:cs typeface="Malgun Gothic"/>
              </a:rPr>
              <a:t> balance, String </a:t>
            </a:r>
            <a:r>
              <a:rPr lang="en-US" altLang="ko-KR" sz="2400" dirty="0" err="1" smtClean="0">
                <a:latin typeface="Malgun Gothic"/>
                <a:cs typeface="Malgun Gothic"/>
              </a:rPr>
              <a:t>cardNo</a:t>
            </a:r>
            <a:r>
              <a:rPr lang="en-US" altLang="ko-KR" sz="2400" dirty="0" smtClean="0">
                <a:latin typeface="Malgun Gothic"/>
                <a:cs typeface="Malgun Gothic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solidFill>
                  <a:srgbClr val="C00000"/>
                </a:solidFill>
                <a:latin typeface="Malgun Gothic"/>
                <a:cs typeface="Malgun Gothic"/>
              </a:rPr>
              <a:t>super(</a:t>
            </a:r>
            <a:r>
              <a:rPr lang="en-US" altLang="ko-KR" sz="240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accountNo</a:t>
            </a:r>
            <a:r>
              <a:rPr lang="en-US" altLang="ko-KR" sz="2400" dirty="0" smtClean="0">
                <a:solidFill>
                  <a:srgbClr val="C00000"/>
                </a:solidFill>
                <a:latin typeface="Malgun Gothic"/>
                <a:cs typeface="Malgun Gothic"/>
              </a:rPr>
              <a:t>, name, balance);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	</a:t>
            </a:r>
            <a:r>
              <a:rPr lang="en-US" altLang="ko-KR" sz="2400" dirty="0" err="1" smtClean="0">
                <a:latin typeface="Malgun Gothic"/>
                <a:cs typeface="Malgun Gothic"/>
              </a:rPr>
              <a:t>setCardNo</a:t>
            </a:r>
            <a:r>
              <a:rPr lang="en-US" altLang="ko-KR" sz="2400" dirty="0" smtClean="0">
                <a:latin typeface="Malgun Gothic"/>
                <a:cs typeface="Malgun Gothic"/>
              </a:rPr>
              <a:t>(</a:t>
            </a:r>
            <a:r>
              <a:rPr lang="en-US" altLang="ko-KR" sz="2400" dirty="0" err="1" smtClean="0">
                <a:latin typeface="Malgun Gothic"/>
                <a:cs typeface="Malgun Gothic"/>
              </a:rPr>
              <a:t>cardNo</a:t>
            </a:r>
            <a:r>
              <a:rPr lang="en-US" altLang="ko-KR" sz="2400" dirty="0" smtClean="0">
                <a:latin typeface="Malgun Gothic"/>
                <a:cs typeface="Malgun Gothic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Malgun Gothic"/>
                <a:cs typeface="Malgun Gothic"/>
              </a:rPr>
              <a:t>		}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Malgun Gothic"/>
                <a:cs typeface="Malgun Gothic"/>
              </a:rPr>
              <a:t>	}</a:t>
            </a:r>
          </a:p>
          <a:p>
            <a:pPr marL="0" indent="0">
              <a:buNone/>
            </a:pPr>
            <a:r>
              <a:rPr lang="en-US" altLang="ko-KR" sz="2400" dirty="0">
                <a:latin typeface="Malgun Gothic"/>
                <a:cs typeface="Malgun Gothic"/>
              </a:rPr>
              <a:t>	</a:t>
            </a:r>
            <a:r>
              <a:rPr lang="en-US" altLang="ko-KR" sz="2400" dirty="0" smtClean="0">
                <a:latin typeface="Malgun Gothic"/>
                <a:cs typeface="Malgun Gothic"/>
              </a:rPr>
              <a:t>	</a:t>
            </a:r>
            <a:endParaRPr lang="en-US" altLang="ko-KR" sz="2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143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1145"/>
            <a:ext cx="8229600" cy="6045637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메소드 오버라이딩</a:t>
            </a:r>
            <a:endParaRPr lang="en-US" altLang="ko-KR" dirty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상속받은 메소드의 </a:t>
            </a:r>
            <a:r>
              <a:rPr lang="ko-KR" altLang="en-US" dirty="0" smtClean="0">
                <a:solidFill>
                  <a:srgbClr val="C00000"/>
                </a:solidFill>
                <a:latin typeface="Malgun Gothic"/>
                <a:cs typeface="Malgun Gothic"/>
              </a:rPr>
              <a:t>구현부</a:t>
            </a:r>
            <a:r>
              <a:rPr lang="ko-KR" altLang="en-US" dirty="0" smtClean="0">
                <a:latin typeface="Malgun Gothic"/>
                <a:cs typeface="Malgun Gothic"/>
              </a:rPr>
              <a:t>를 다시 구현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메소드의 </a:t>
            </a:r>
            <a:r>
              <a:rPr lang="ko-KR" altLang="en-US" dirty="0" smtClean="0">
                <a:solidFill>
                  <a:srgbClr val="C00000"/>
                </a:solidFill>
                <a:latin typeface="Malgun Gothic"/>
                <a:cs typeface="Malgun Gothic"/>
              </a:rPr>
              <a:t>선언부</a:t>
            </a:r>
            <a:r>
              <a:rPr lang="ko-KR" altLang="en-US" dirty="0" smtClean="0">
                <a:latin typeface="Malgun Gothic"/>
                <a:cs typeface="Malgun Gothic"/>
              </a:rPr>
              <a:t>는 그대로</a:t>
            </a:r>
            <a:r>
              <a:rPr lang="en-US" altLang="ko-KR" dirty="0" smtClean="0">
                <a:latin typeface="Malgun Gothic"/>
                <a:cs typeface="Malgun Gothic"/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9667" y="2590037"/>
            <a:ext cx="2649814" cy="317302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클래스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  <a:r>
              <a:rPr lang="ko-KR" altLang="en-US" sz="1600" dirty="0" smtClean="0">
                <a:latin typeface="Malgun Gothic"/>
                <a:cs typeface="Malgun Gothic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마이너스</a:t>
            </a:r>
            <a:r>
              <a:rPr lang="ko-KR" altLang="en-US" sz="1600" dirty="0" smtClean="0">
                <a:latin typeface="Malgun Gothic"/>
                <a:cs typeface="Malgun Gothic"/>
              </a:rPr>
              <a:t> 계좌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ko-KR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데이터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계좌번호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예금주 이름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잔액</a:t>
            </a:r>
            <a:endParaRPr lang="en-US" altLang="ko-KR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한도액</a:t>
            </a:r>
            <a:endParaRPr lang="en-US" altLang="ko-KR" sz="1600" dirty="0" smtClean="0">
              <a:solidFill>
                <a:srgbClr val="BFF944"/>
              </a:solidFill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기능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인출한다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5724" y="2590037"/>
            <a:ext cx="2545403" cy="317302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클래스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  <a:r>
              <a:rPr lang="ko-KR" altLang="en-US" dirty="0" smtClean="0">
                <a:latin typeface="Malgun Gothic"/>
                <a:cs typeface="Malgun Gothic"/>
              </a:rPr>
              <a:t> 은행 계좌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>
              <a:latin typeface="Malgun Gothic"/>
              <a:cs typeface="Malgun Gothic"/>
            </a:endParaRPr>
          </a:p>
          <a:p>
            <a:pPr algn="ctr"/>
            <a:r>
              <a:rPr lang="ko-KR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데이터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계좌번호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예금주 이름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잔액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>
              <a:latin typeface="Malgun Gothic"/>
              <a:cs typeface="Malgun Gothic"/>
            </a:endParaRPr>
          </a:p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기능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인출한다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41127" y="3748083"/>
            <a:ext cx="1528540" cy="8467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1145"/>
            <a:ext cx="8229600" cy="6045637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메소드 오버라이딩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lvl="2">
              <a:buFontTx/>
              <a:buChar char="-"/>
            </a:pPr>
            <a:r>
              <a:rPr lang="ko-KR" altLang="en-US" dirty="0" smtClean="0">
                <a:latin typeface="Malgun Gothic"/>
                <a:cs typeface="Malgun Gothic"/>
              </a:rPr>
              <a:t>오버라이드 하는 메소드 안에서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914400" lvl="2" indent="0">
              <a:buNone/>
            </a:pPr>
            <a:r>
              <a:rPr lang="ko-KR" altLang="ko-KR" dirty="0">
                <a:latin typeface="Malgun Gothic"/>
                <a:cs typeface="Malgun Gothic"/>
              </a:rPr>
              <a:t> </a:t>
            </a:r>
            <a:r>
              <a:rPr lang="ko-KR" altLang="en-US" dirty="0" smtClean="0">
                <a:latin typeface="Malgun Gothic"/>
                <a:cs typeface="Malgun Gothic"/>
              </a:rPr>
              <a:t> 오버라이드 된 메소드 호출하기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914400" lvl="2" indent="0">
              <a:buNone/>
            </a:pPr>
            <a:r>
              <a:rPr lang="en-US" altLang="ko-KR" dirty="0" err="1" smtClean="0">
                <a:latin typeface="Malgun Gothic"/>
                <a:cs typeface="Malgun Gothic"/>
              </a:rPr>
              <a:t>super.deposit</a:t>
            </a:r>
            <a:r>
              <a:rPr lang="en-US" altLang="ko-KR" dirty="0" smtClean="0">
                <a:latin typeface="Malgun Gothic"/>
                <a:cs typeface="Malgun Gothic"/>
              </a:rPr>
              <a:t>(amount);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7993" y="2821526"/>
            <a:ext cx="2649814" cy="317302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클래스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  <a:r>
              <a:rPr lang="ko-KR" altLang="en-US" sz="1600" dirty="0" smtClean="0">
                <a:latin typeface="Malgun Gothic"/>
                <a:cs typeface="Malgun Gothic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포인트 적립</a:t>
            </a:r>
            <a:r>
              <a:rPr lang="ko-KR" altLang="en-US" sz="1600" dirty="0" smtClean="0">
                <a:latin typeface="Malgun Gothic"/>
                <a:cs typeface="Malgun Gothic"/>
              </a:rPr>
              <a:t> 계좌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ko-KR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데이터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계좌번호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예금주 이름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잔액</a:t>
            </a:r>
            <a:endParaRPr lang="en-US" altLang="ko-KR" sz="1600" dirty="0" smtClean="0">
              <a:solidFill>
                <a:srgbClr val="BFF944"/>
              </a:solidFill>
              <a:latin typeface="Malgun Gothic"/>
              <a:cs typeface="Malgun Gothic"/>
            </a:endParaRPr>
          </a:p>
          <a:p>
            <a:pPr algn="ctr"/>
            <a:endParaRPr lang="en-US" sz="1600" dirty="0">
              <a:latin typeface="Malgun Gothic"/>
              <a:cs typeface="Malgun Gothic"/>
            </a:endParaRPr>
          </a:p>
          <a:p>
            <a:pPr algn="ctr"/>
            <a:r>
              <a:rPr lang="en-US" altLang="ko-KR" sz="1600" dirty="0" smtClean="0">
                <a:latin typeface="Malgun Gothic"/>
                <a:cs typeface="Malgun Gothic"/>
              </a:rPr>
              <a:t>[</a:t>
            </a:r>
            <a:r>
              <a:rPr lang="ko-KR" altLang="en-US" sz="1600" dirty="0" smtClean="0">
                <a:latin typeface="Malgun Gothic"/>
                <a:cs typeface="Malgun Gothic"/>
              </a:rPr>
              <a:t>기능</a:t>
            </a:r>
            <a:r>
              <a:rPr lang="en-US" altLang="ko-KR" sz="1600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sz="1600" dirty="0" smtClean="0">
                <a:latin typeface="Malgun Gothic"/>
                <a:cs typeface="Malgun Gothic"/>
              </a:rPr>
              <a:t>예금한다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 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(+</a:t>
            </a:r>
            <a:r>
              <a:rPr lang="ko-KR" altLang="en-US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포인트 적립</a:t>
            </a:r>
            <a:r>
              <a:rPr lang="en-US" altLang="ko-KR" sz="1600" dirty="0" smtClean="0">
                <a:solidFill>
                  <a:srgbClr val="BFF944"/>
                </a:solidFill>
                <a:latin typeface="Malgun Gothic"/>
                <a:cs typeface="Malgun Gothic"/>
              </a:rPr>
              <a:t>)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인출한다</a:t>
            </a:r>
            <a:r>
              <a:rPr lang="en-US" altLang="ko-KR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84050" y="2821526"/>
            <a:ext cx="2545403" cy="317302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클래스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  <a:r>
              <a:rPr lang="ko-KR" altLang="en-US" dirty="0" smtClean="0">
                <a:latin typeface="Malgun Gothic"/>
                <a:cs typeface="Malgun Gothic"/>
              </a:rPr>
              <a:t> 은행 계좌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>
              <a:latin typeface="Malgun Gothic"/>
              <a:cs typeface="Malgun Gothic"/>
            </a:endParaRPr>
          </a:p>
          <a:p>
            <a:pPr algn="ctr"/>
            <a:r>
              <a:rPr lang="ko-KR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데이터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계좌번호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예금주 이름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잔액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algn="ctr"/>
            <a:endParaRPr lang="en-US" dirty="0">
              <a:latin typeface="Malgun Gothic"/>
              <a:cs typeface="Malgun Gothic"/>
            </a:endParaRPr>
          </a:p>
          <a:p>
            <a:pPr algn="ctr"/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기능</a:t>
            </a:r>
            <a:r>
              <a:rPr lang="en-US" altLang="ko-KR" dirty="0" smtClean="0">
                <a:latin typeface="Malgun Gothic"/>
                <a:cs typeface="Malgun Gothic"/>
              </a:rPr>
              <a:t>]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예금한다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  <a:p>
            <a:pPr algn="ctr"/>
            <a:r>
              <a:rPr lang="ko-KR" altLang="en-US" dirty="0" smtClean="0">
                <a:latin typeface="Malgun Gothic"/>
                <a:cs typeface="Malgun Gothic"/>
              </a:rPr>
              <a:t>인출한다</a:t>
            </a:r>
            <a:r>
              <a:rPr lang="en-US" altLang="ko-KR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429453" y="3979572"/>
            <a:ext cx="1528540" cy="8467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90" y="1"/>
            <a:ext cx="4510910" cy="7097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Section 01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클래스의 상속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22054"/>
              </p:ext>
            </p:extLst>
          </p:nvPr>
        </p:nvGraphicFramePr>
        <p:xfrm>
          <a:off x="124516" y="1593869"/>
          <a:ext cx="8949057" cy="394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480"/>
                <a:gridCol w="3212462"/>
                <a:gridCol w="3682115"/>
              </a:tblGrid>
              <a:tr h="10397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sz="3600" dirty="0" err="1" smtClean="0">
                          <a:latin typeface="Malgun Gothic"/>
                          <a:cs typeface="Malgun Gothic"/>
                        </a:rPr>
                        <a:t>final과</a:t>
                      </a:r>
                      <a:r>
                        <a:rPr lang="en-US" sz="3600" dirty="0" smtClean="0">
                          <a:latin typeface="Malgun Gothic"/>
                          <a:cs typeface="Malgun Gothic"/>
                        </a:rPr>
                        <a:t> abstract 키워드</a:t>
                      </a:r>
                      <a:endParaRPr lang="en-US" sz="3600" b="0" dirty="0">
                        <a:latin typeface="Malgun Gothic"/>
                        <a:cs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Malgun Gothic"/>
                        <a:cs typeface="Malgun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Malgun Gothic"/>
                        <a:cs typeface="Malgun Gothic"/>
                      </a:endParaRPr>
                    </a:p>
                  </a:txBody>
                  <a:tcPr/>
                </a:tc>
              </a:tr>
              <a:tr h="579024">
                <a:tc>
                  <a:txBody>
                    <a:bodyPr/>
                    <a:lstStyle/>
                    <a:p>
                      <a:pPr algn="ctr"/>
                      <a:endParaRPr lang="en-US" sz="48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class</a:t>
                      </a:r>
                      <a:endParaRPr lang="en-US" sz="36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method</a:t>
                      </a:r>
                      <a:endParaRPr lang="en-US" sz="36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3975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18579B"/>
                          </a:solidFill>
                        </a:rPr>
                        <a:t>final</a:t>
                      </a:r>
                      <a:endParaRPr lang="en-US" sz="3600" dirty="0">
                        <a:solidFill>
                          <a:srgbClr val="18579B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/>
                        <a:t>상속 금지</a:t>
                      </a:r>
                      <a:endParaRPr lang="en-US" sz="2400" dirty="0">
                        <a:latin typeface="Malgun Gothic"/>
                        <a:cs typeface="Malgun Gothic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/>
                        <a:t>오버라이딩 금지</a:t>
                      </a:r>
                      <a:endParaRPr lang="en-US" sz="2400" dirty="0">
                        <a:latin typeface="Malgun Gothic"/>
                        <a:cs typeface="Malgun Gothic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3975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18579B"/>
                          </a:solidFill>
                        </a:rPr>
                        <a:t>abstract</a:t>
                      </a:r>
                      <a:endParaRPr lang="en-US" sz="3600" dirty="0">
                        <a:solidFill>
                          <a:srgbClr val="18579B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/>
                        <a:t>인스턴스화 금지</a:t>
                      </a:r>
                      <a:endParaRPr lang="en-US" sz="2400" dirty="0">
                        <a:latin typeface="Malgun Gothic"/>
                        <a:cs typeface="Malgun Gothic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Body</a:t>
                      </a:r>
                      <a:r>
                        <a:rPr lang="ko-KR" altLang="en-US" sz="2400" dirty="0" smtClean="0"/>
                        <a:t>가 없는 추상 메소드</a:t>
                      </a:r>
                      <a:endParaRPr lang="en-US" sz="2400" dirty="0">
                        <a:latin typeface="Malgun Gothic"/>
                        <a:cs typeface="Malgun Gothic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55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Theme3.thmx</Template>
  <TotalTime>2551</TotalTime>
  <Words>816</Words>
  <Application>Microsoft Macintosh PowerPoint</Application>
  <PresentationFormat>On-screen Show (4:3)</PresentationFormat>
  <Paragraphs>335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Theme3</vt:lpstr>
      <vt:lpstr>6장. 상속과 인터페이스</vt:lpstr>
      <vt:lpstr>Section 01 클래스의 상속</vt:lpstr>
      <vt:lpstr>Section 01 클래스의 상속</vt:lpstr>
      <vt:lpstr>Section 01 클래스의 상속</vt:lpstr>
      <vt:lpstr>Section 01 클래스의 상속</vt:lpstr>
      <vt:lpstr>Section 01 클래스의 상속</vt:lpstr>
      <vt:lpstr>Section 01 클래스의 상속</vt:lpstr>
      <vt:lpstr>Section 01 클래스의 상속</vt:lpstr>
      <vt:lpstr>Section 01 클래스의 상속</vt:lpstr>
      <vt:lpstr>Section 01 클래스의 상속</vt:lpstr>
      <vt:lpstr>Section 01 클래스의 상속</vt:lpstr>
      <vt:lpstr>Section 01 클래스의 상속</vt:lpstr>
      <vt:lpstr>Section 02 인터페이스</vt:lpstr>
      <vt:lpstr>Section 02 인터페이스</vt:lpstr>
      <vt:lpstr>Section 02 인터페이스</vt:lpstr>
      <vt:lpstr>Section 02 인터페이스</vt:lpstr>
      <vt:lpstr>Section 02 인터페이스</vt:lpstr>
      <vt:lpstr>PowerPoint Presentation</vt:lpstr>
    </vt:vector>
  </TitlesOfParts>
  <Company>MyMusicTaste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6장. 상속과 인터페이스</dc:title>
  <dc:creator>Hazel Yu</dc:creator>
  <cp:lastModifiedBy>Hazel Yu</cp:lastModifiedBy>
  <cp:revision>22</cp:revision>
  <dcterms:created xsi:type="dcterms:W3CDTF">2015-09-12T15:10:23Z</dcterms:created>
  <dcterms:modified xsi:type="dcterms:W3CDTF">2015-09-15T08:15:43Z</dcterms:modified>
</cp:coreProperties>
</file>