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78" r:id="rId3"/>
    <p:sldId id="279" r:id="rId4"/>
    <p:sldId id="288" r:id="rId5"/>
    <p:sldId id="304" r:id="rId6"/>
    <p:sldId id="267" r:id="rId7"/>
    <p:sldId id="290" r:id="rId8"/>
    <p:sldId id="289" r:id="rId9"/>
    <p:sldId id="305" r:id="rId10"/>
    <p:sldId id="308" r:id="rId11"/>
    <p:sldId id="306" r:id="rId12"/>
    <p:sldId id="309" r:id="rId13"/>
    <p:sldId id="307" r:id="rId14"/>
    <p:sldId id="310" r:id="rId15"/>
    <p:sldId id="313" r:id="rId16"/>
    <p:sldId id="311" r:id="rId17"/>
    <p:sldId id="312" r:id="rId18"/>
    <p:sldId id="314" r:id="rId19"/>
    <p:sldId id="281" r:id="rId20"/>
    <p:sldId id="317" r:id="rId21"/>
    <p:sldId id="318" r:id="rId22"/>
    <p:sldId id="316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02" r:id="rId34"/>
  </p:sldIdLst>
  <p:sldSz cx="9144000" cy="6858000" type="screen4x3"/>
  <p:notesSz cx="6858000" cy="9144000"/>
  <p:embeddedFontLst>
    <p:embeddedFont>
      <p:font typeface="대한" panose="020B0303000000000000" pitchFamily="50" charset="-127"/>
      <p:regular r:id="rId35"/>
      <p:bold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4F81BD"/>
    <a:srgbClr val="FFFFFF"/>
    <a:srgbClr val="DCE6F2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113" autoAdjust="0"/>
  </p:normalViewPr>
  <p:slideViewPr>
    <p:cSldViewPr>
      <p:cViewPr varScale="1">
        <p:scale>
          <a:sx n="112" d="100"/>
          <a:sy n="112" d="100"/>
        </p:scale>
        <p:origin x="20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59321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69495"/>
            <a:ext cx="296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자바초보스터디</a:t>
            </a:r>
            <a:r>
              <a:rPr lang="ko-KR" altLang="en-US" sz="14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|  </a:t>
            </a:r>
            <a:r>
              <a:rPr lang="ko-KR" altLang="en-US" sz="14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권태완</a:t>
            </a:r>
            <a:endParaRPr lang="en-US" altLang="ko-KR" sz="1400" b="1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780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43608" y="11663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23807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1" name="직각 삼각형 30"/>
          <p:cNvSpPr/>
          <p:nvPr/>
        </p:nvSpPr>
        <p:spPr>
          <a:xfrm rot="5400000">
            <a:off x="688231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80" y="18345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34" name="갈매기형 수장 33"/>
          <p:cNvSpPr/>
          <p:nvPr/>
        </p:nvSpPr>
        <p:spPr>
          <a:xfrm>
            <a:off x="1457964" y="1009078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1310313" y="1009078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13006" y="91701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null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참조값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51720" y="2420888"/>
            <a:ext cx="1728192" cy="3562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Point obj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79712" y="3867955"/>
            <a:ext cx="1872208" cy="3562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Point obj = null;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031939" y="2564904"/>
            <a:ext cx="22322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4031939" y="4008839"/>
            <a:ext cx="22322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16216" y="3783233"/>
            <a:ext cx="158417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       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참조값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null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88224" y="2198690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???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777" y="32827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9014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780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4778" y="1362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41596" y="4872292"/>
            <a:ext cx="553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Animal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타입으로 선언된 변수에는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Animal,Dog,Cat,Tiger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대입가능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Cat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타입으로 선언된 변수에는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Cat,Tiger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대입가능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457964" y="100907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1310313" y="100907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13006" y="91701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클래스와 인터페이스 변수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41596" y="1383648"/>
            <a:ext cx="755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클래스 변수에는 그 클래스와 같은 클래스 객체와 서브 클래스 객체를 대입할 수 있습니다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15816" y="1911576"/>
            <a:ext cx="3312368" cy="6265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c</a:t>
            </a:r>
            <a:r>
              <a:rPr lang="en-US" altLang="ko-KR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lass Animal</a:t>
            </a:r>
            <a:endParaRPr lang="ko-KR" altLang="en-US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203847" y="2653949"/>
            <a:ext cx="576064" cy="79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117037" y="2636912"/>
            <a:ext cx="599714" cy="79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31739" y="3606155"/>
            <a:ext cx="1944216" cy="651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c</a:t>
            </a:r>
            <a:r>
              <a:rPr lang="en-US" altLang="ko-KR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lass Dog</a:t>
            </a:r>
            <a:endParaRPr lang="ko-KR" altLang="en-US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72000" y="3606155"/>
            <a:ext cx="1944216" cy="651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c</a:t>
            </a:r>
            <a:r>
              <a:rPr lang="en-US" altLang="ko-KR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lass Cat</a:t>
            </a:r>
            <a:endParaRPr lang="ko-KR" altLang="en-US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660232" y="3931757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80312" y="3598277"/>
            <a:ext cx="1368152" cy="65908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class Tiger </a:t>
            </a:r>
            <a:endParaRPr lang="ko-KR" altLang="en-US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6894" y="289634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상속</a:t>
            </a:r>
            <a:endParaRPr lang="ko-KR" altLang="en-US" sz="1200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40116" y="290615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상속</a:t>
            </a:r>
            <a:endParaRPr lang="ko-KR" altLang="en-US" sz="1200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16470" y="36508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상속</a:t>
            </a:r>
            <a:endParaRPr lang="ko-KR" altLang="en-US" sz="1200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9283" y="22909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02755" y="262103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7504" y="231085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4777" y="32827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43608" y="11663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</p:spTree>
    <p:extLst>
      <p:ext uri="{BB962C8B-B14F-4D97-AF65-F5344CB8AC3E}">
        <p14:creationId xmlns:p14="http://schemas.microsoft.com/office/powerpoint/2010/main" val="34370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780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4778" y="1362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36198" y="5709545"/>
            <a:ext cx="5374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Style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타입으로 선언된 변수에는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Color,Red,Text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대입가능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Font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타입으로 선언된 변수에는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Text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대입가능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457964" y="100907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1310313" y="100907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13006" y="91701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클래스와 인터페이스 변수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41596" y="1383648"/>
            <a:ext cx="75508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35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인터페이스 변수에는 그 인터페이스를 직접 또는 간접으로 구현하는 클래스의 객체를 대입할수 있다</a:t>
            </a:r>
            <a:r>
              <a:rPr lang="en-US" altLang="ko-KR" sz="135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15816" y="1911576"/>
            <a:ext cx="3312368" cy="6265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Interface Style </a:t>
            </a:r>
            <a:endParaRPr lang="ko-KR" altLang="en-US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419872" y="2653949"/>
            <a:ext cx="360039" cy="57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39402" y="3396597"/>
            <a:ext cx="3485012" cy="651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c</a:t>
            </a:r>
            <a:r>
              <a:rPr lang="en-US" altLang="ko-KR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lass Color implements Style </a:t>
            </a:r>
            <a:endParaRPr lang="ko-KR" altLang="en-US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40438" y="27660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상속</a:t>
            </a:r>
            <a:endParaRPr lang="ko-KR" altLang="en-US" sz="1200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6303" y="27772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구현</a:t>
            </a:r>
            <a:endParaRPr lang="ko-KR" altLang="en-US" sz="1200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9283" y="22909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02755" y="262103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7504" y="231085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117037" y="3396597"/>
            <a:ext cx="3485012" cy="651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interface Font extends Style </a:t>
            </a:r>
            <a:endParaRPr lang="ko-KR" altLang="en-US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20072" y="2675036"/>
            <a:ext cx="216024" cy="52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987824" y="4080847"/>
            <a:ext cx="216023" cy="42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49266" y="417049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상속</a:t>
            </a:r>
            <a:endParaRPr lang="ko-KR" altLang="en-US" sz="1200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696014" y="4080847"/>
            <a:ext cx="172130" cy="48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73227" y="417049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구현</a:t>
            </a:r>
            <a:endParaRPr lang="ko-KR" altLang="en-US" sz="1200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39402" y="4683876"/>
            <a:ext cx="3485012" cy="651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c</a:t>
            </a:r>
            <a:r>
              <a:rPr lang="en-US" altLang="ko-KR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lass Red extends Color </a:t>
            </a:r>
            <a:endParaRPr lang="ko-KR" altLang="en-US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17037" y="4710703"/>
            <a:ext cx="3485012" cy="651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c</a:t>
            </a:r>
            <a:r>
              <a:rPr lang="en-US" altLang="ko-KR" smtClean="0">
                <a:ln>
                  <a:solidFill>
                    <a:schemeClr val="tx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lass Text extends Font </a:t>
            </a:r>
            <a:endParaRPr lang="ko-KR" altLang="en-US">
              <a:ln>
                <a:solidFill>
                  <a:schemeClr val="tx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4777" y="32827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43608" y="11663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</p:spTree>
    <p:extLst>
      <p:ext uri="{BB962C8B-B14F-4D97-AF65-F5344CB8AC3E}">
        <p14:creationId xmlns:p14="http://schemas.microsoft.com/office/powerpoint/2010/main" val="33508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43608" y="11663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780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4778" y="1362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-9283" y="22909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8" name="직각 삼각형 37"/>
          <p:cNvSpPr/>
          <p:nvPr/>
        </p:nvSpPr>
        <p:spPr>
          <a:xfrm rot="5400000">
            <a:off x="702755" y="262103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504" y="231085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57763" y="951543"/>
            <a:ext cx="515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※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변수에 의해 제한되는 객체의 사용방법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06116" y="1342091"/>
            <a:ext cx="111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rgbClr val="FDA800"/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●실행 결과</a:t>
            </a:r>
            <a:endParaRPr lang="en-US" altLang="ko-KR" sz="1400" smtClean="0">
              <a:ln>
                <a:solidFill>
                  <a:srgbClr val="FDA800"/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12429" y="1720793"/>
            <a:ext cx="2652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컴파일 에러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!!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59186" y="3123902"/>
            <a:ext cx="1579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Why?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59186" y="4076483"/>
            <a:ext cx="276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car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는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Car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타입으로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Car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클래스의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맴버가 아닌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water()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를 쓸수없다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86" y="1577086"/>
            <a:ext cx="4385150" cy="487624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292080" y="2460459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//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캐스팅이 필요해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!!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4777" y="32827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81" y="2290962"/>
            <a:ext cx="28956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9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1641018" y="3856074"/>
            <a:ext cx="1195151" cy="371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92893" y="3304190"/>
            <a:ext cx="907118" cy="371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778" y="1362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29" name="직각 삼각형 28"/>
          <p:cNvSpPr/>
          <p:nvPr/>
        </p:nvSpPr>
        <p:spPr>
          <a:xfrm rot="5400000">
            <a:off x="550355" y="296914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231085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9283" y="279147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7" name="직각 삼각형 46"/>
          <p:cNvSpPr/>
          <p:nvPr/>
        </p:nvSpPr>
        <p:spPr>
          <a:xfrm rot="5400000">
            <a:off x="702755" y="312154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504" y="28113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  <p:sp>
        <p:nvSpPr>
          <p:cNvPr id="49" name="갈매기형 수장 48"/>
          <p:cNvSpPr/>
          <p:nvPr/>
        </p:nvSpPr>
        <p:spPr>
          <a:xfrm>
            <a:off x="1457964" y="100907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310313" y="100907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13006" y="91701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캐스트 연산자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4777" y="32827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41596" y="1383648"/>
            <a:ext cx="7550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자바 컴파일러는 대입문 우변의 타입을 검사 할때 변수가 가지고 있는 데이터의 타입이 아니라 변수 자체의 선언된 타입을 검사한다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93338" y="2243653"/>
            <a:ext cx="1376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타입이 다르네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4103" y="2229803"/>
            <a:ext cx="15972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자바</a:t>
            </a:r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b="1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컴파일러</a:t>
            </a:r>
            <a:endParaRPr lang="en-US" altLang="ko-KR" b="1" smtClean="0">
              <a:ln>
                <a:solidFill>
                  <a:srgbClr val="FF0000">
                    <a:alpha val="30000"/>
                  </a:srgbClr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2564497" y="4685535"/>
            <a:ext cx="792088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813389" y="5272870"/>
            <a:ext cx="245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컴파일 에러</a:t>
            </a:r>
            <a:r>
              <a:rPr lang="en-US" altLang="ko-KR" sz="280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!!!</a:t>
            </a:r>
          </a:p>
        </p:txBody>
      </p:sp>
      <p:cxnSp>
        <p:nvCxnSpPr>
          <p:cNvPr id="61" name="구부러진 연결선 60"/>
          <p:cNvCxnSpPr/>
          <p:nvPr/>
        </p:nvCxnSpPr>
        <p:spPr>
          <a:xfrm rot="16200000" flipH="1">
            <a:off x="1203345" y="2826567"/>
            <a:ext cx="566706" cy="2123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/>
          <p:nvPr/>
        </p:nvCxnSpPr>
        <p:spPr>
          <a:xfrm rot="16200000" flipH="1">
            <a:off x="664366" y="3002547"/>
            <a:ext cx="1223922" cy="4831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364088" y="3835343"/>
            <a:ext cx="1195151" cy="371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364088" y="3304190"/>
            <a:ext cx="907118" cy="371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706654" y="2243653"/>
            <a:ext cx="1376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타입이 같네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!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64088" y="3328799"/>
            <a:ext cx="3515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Car car = new FireEngine();</a:t>
            </a:r>
          </a:p>
          <a:p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FireEngine fireEngine =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                       (FireEngine)car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37419" y="2229803"/>
            <a:ext cx="15972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자바</a:t>
            </a:r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b="1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컴파일러</a:t>
            </a:r>
            <a:endParaRPr lang="en-US" altLang="ko-KR" b="1" smtClean="0">
              <a:ln>
                <a:solidFill>
                  <a:srgbClr val="FF0000">
                    <a:alpha val="30000"/>
                  </a:srgbClr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86" name="아래쪽 화살표 85"/>
          <p:cNvSpPr/>
          <p:nvPr/>
        </p:nvSpPr>
        <p:spPr>
          <a:xfrm>
            <a:off x="6634647" y="4683230"/>
            <a:ext cx="792088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949012" y="5272870"/>
            <a:ext cx="245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n>
                  <a:solidFill>
                    <a:srgbClr val="00B050">
                      <a:alpha val="30000"/>
                    </a:srgbClr>
                  </a:solidFill>
                </a:ln>
                <a:solidFill>
                  <a:srgbClr val="92D05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2800" smtClean="0">
                <a:ln>
                  <a:solidFill>
                    <a:srgbClr val="00B050">
                      <a:alpha val="30000"/>
                    </a:srgbClr>
                  </a:solidFill>
                </a:ln>
                <a:solidFill>
                  <a:srgbClr val="92D05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컴파일 가능</a:t>
            </a:r>
            <a:endParaRPr lang="en-US" altLang="ko-KR" sz="2800" smtClean="0">
              <a:ln>
                <a:solidFill>
                  <a:srgbClr val="00B050">
                    <a:alpha val="30000"/>
                  </a:srgbClr>
                </a:solidFill>
              </a:ln>
              <a:solidFill>
                <a:srgbClr val="92D05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90" name="구부러진 연결선 89"/>
          <p:cNvCxnSpPr/>
          <p:nvPr/>
        </p:nvCxnSpPr>
        <p:spPr>
          <a:xfrm rot="5400000">
            <a:off x="4801716" y="58316"/>
            <a:ext cx="11663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 91"/>
          <p:cNvCxnSpPr/>
          <p:nvPr/>
        </p:nvCxnSpPr>
        <p:spPr>
          <a:xfrm rot="16200000" flipH="1">
            <a:off x="5337331" y="2820181"/>
            <a:ext cx="485563" cy="1440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95"/>
          <p:cNvCxnSpPr/>
          <p:nvPr/>
        </p:nvCxnSpPr>
        <p:spPr>
          <a:xfrm rot="16200000" flipH="1">
            <a:off x="4571781" y="3115044"/>
            <a:ext cx="1185936" cy="2546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43608" y="11663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98345" y="3328799"/>
            <a:ext cx="316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Car car = new FireEngine();</a:t>
            </a:r>
          </a:p>
          <a:p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FireEngine  fireEngine = car;</a:t>
            </a:r>
          </a:p>
        </p:txBody>
      </p:sp>
    </p:spTree>
    <p:extLst>
      <p:ext uri="{BB962C8B-B14F-4D97-AF65-F5344CB8AC3E}">
        <p14:creationId xmlns:p14="http://schemas.microsoft.com/office/powerpoint/2010/main" val="246980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13" grpId="0" animBg="1"/>
      <p:bldP spid="56" grpId="0"/>
      <p:bldP spid="76" grpId="0"/>
      <p:bldP spid="81" grpId="0" animBg="1"/>
      <p:bldP spid="82" grpId="0" animBg="1"/>
      <p:bldP spid="83" grpId="0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43608" y="11663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4778" y="1362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04" y="231085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06116" y="1342091"/>
            <a:ext cx="111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rgbClr val="FDA800"/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●실행 결과</a:t>
            </a:r>
            <a:endParaRPr lang="en-US" altLang="ko-KR" sz="1400" smtClean="0">
              <a:ln>
                <a:solidFill>
                  <a:srgbClr val="FDA800"/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12430" y="1720793"/>
            <a:ext cx="11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water!!!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4777" y="32827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61" y="672952"/>
            <a:ext cx="4940425" cy="5838825"/>
          </a:xfrm>
          <a:prstGeom prst="rect">
            <a:avLst/>
          </a:prstGeom>
        </p:spPr>
      </p:pic>
      <p:sp>
        <p:nvSpPr>
          <p:cNvPr id="22" name="직각 삼각형 21"/>
          <p:cNvSpPr/>
          <p:nvPr/>
        </p:nvSpPr>
        <p:spPr>
          <a:xfrm rot="5400000">
            <a:off x="550355" y="296914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9283" y="279147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4" name="직각 삼각형 23"/>
          <p:cNvSpPr/>
          <p:nvPr/>
        </p:nvSpPr>
        <p:spPr>
          <a:xfrm rot="5400000">
            <a:off x="702755" y="312154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8113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519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43608" y="11663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778" y="1362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16" name="직각 삼각형 15"/>
          <p:cNvSpPr/>
          <p:nvPr/>
        </p:nvSpPr>
        <p:spPr>
          <a:xfrm rot="5400000">
            <a:off x="550355" y="296914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231085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9283" y="279147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1" name="직각 삼각형 20"/>
          <p:cNvSpPr/>
          <p:nvPr/>
        </p:nvSpPr>
        <p:spPr>
          <a:xfrm rot="5400000">
            <a:off x="702755" y="312154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28113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777" y="32827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31" y="681109"/>
            <a:ext cx="5200650" cy="5791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306116" y="1342091"/>
            <a:ext cx="111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rgbClr val="FDA800"/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●실행 결과</a:t>
            </a:r>
            <a:endParaRPr lang="en-US" altLang="ko-KR" sz="1400" smtClean="0">
              <a:ln>
                <a:solidFill>
                  <a:srgbClr val="FDA800"/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12429" y="1720793"/>
            <a:ext cx="2652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컴파일 에러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!!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7781" y="3023144"/>
            <a:ext cx="1579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Why?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47781" y="3893925"/>
            <a:ext cx="2716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서브클래스가 슈퍼클래스로 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캐스팅이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가능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하지만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슈퍼클래스는 서브클래스로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캐스팅이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불가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능하다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43608" y="11663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549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778" y="91275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3" y="13661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49" y="2272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19" name="직각 삼각형 18"/>
          <p:cNvSpPr/>
          <p:nvPr/>
        </p:nvSpPr>
        <p:spPr>
          <a:xfrm rot="5400000">
            <a:off x="407238" y="32050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7" name="직각 삼각형 26"/>
          <p:cNvSpPr/>
          <p:nvPr/>
        </p:nvSpPr>
        <p:spPr>
          <a:xfrm rot="5400000">
            <a:off x="559638" y="33574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549" y="27263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  <p:sp>
        <p:nvSpPr>
          <p:cNvPr id="29" name="직각 삼각형 28"/>
          <p:cNvSpPr/>
          <p:nvPr/>
        </p:nvSpPr>
        <p:spPr>
          <a:xfrm rot="5400000">
            <a:off x="559638" y="33574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17977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3" name="직각 삼각형 32"/>
          <p:cNvSpPr/>
          <p:nvPr/>
        </p:nvSpPr>
        <p:spPr>
          <a:xfrm rot="5400000">
            <a:off x="712038" y="35098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6787" y="319967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  <p:sp>
        <p:nvSpPr>
          <p:cNvPr id="35" name="갈매기형 수장 34"/>
          <p:cNvSpPr/>
          <p:nvPr/>
        </p:nvSpPr>
        <p:spPr>
          <a:xfrm>
            <a:off x="1457964" y="100907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6" name="갈매기형 수장 35"/>
          <p:cNvSpPr/>
          <p:nvPr/>
        </p:nvSpPr>
        <p:spPr>
          <a:xfrm>
            <a:off x="1310313" y="100907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13006" y="91701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instanceof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연산자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41596" y="1383648"/>
            <a:ext cx="7550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객체의 캐스트 연산 가능성을 검사하는 연산자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Instanceof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연산을 한 결과는 캐스트 연산이 가능할 때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true,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불가능할 때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false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가 됩니다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95736" y="3338613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32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car </a:t>
            </a:r>
            <a:r>
              <a:rPr lang="en-US" altLang="ko-KR" sz="32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instanceof</a:t>
            </a:r>
            <a:r>
              <a:rPr lang="en-US" altLang="ko-KR" sz="32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FireEngine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2627784" y="3923388"/>
            <a:ext cx="0" cy="72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10800000">
            <a:off x="3923928" y="3923388"/>
            <a:ext cx="0" cy="72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10800000">
            <a:off x="6084168" y="3923388"/>
            <a:ext cx="0" cy="72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1720" y="474329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타입을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검사할 객체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83867" y="473280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자바 키워드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44107" y="475033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타입 이름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43608" y="11663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549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778" y="91275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3" y="13661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49" y="2272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19" name="직각 삼각형 18"/>
          <p:cNvSpPr/>
          <p:nvPr/>
        </p:nvSpPr>
        <p:spPr>
          <a:xfrm rot="5400000">
            <a:off x="407238" y="32050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7" name="직각 삼각형 26"/>
          <p:cNvSpPr/>
          <p:nvPr/>
        </p:nvSpPr>
        <p:spPr>
          <a:xfrm rot="5400000">
            <a:off x="559638" y="33574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549" y="27263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  <p:sp>
        <p:nvSpPr>
          <p:cNvPr id="29" name="직각 삼각형 28"/>
          <p:cNvSpPr/>
          <p:nvPr/>
        </p:nvSpPr>
        <p:spPr>
          <a:xfrm rot="5400000">
            <a:off x="559638" y="33574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17977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3" name="직각 삼각형 32"/>
          <p:cNvSpPr/>
          <p:nvPr/>
        </p:nvSpPr>
        <p:spPr>
          <a:xfrm rot="5400000">
            <a:off x="712038" y="35098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6787" y="319967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02" y="677123"/>
            <a:ext cx="5085382" cy="5854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51223" y="1058381"/>
            <a:ext cx="111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rgbClr val="FDA800"/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●실행 결과</a:t>
            </a:r>
            <a:endParaRPr lang="en-US" altLang="ko-KR" sz="1400" smtClean="0">
              <a:ln>
                <a:solidFill>
                  <a:srgbClr val="FDA800"/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7536" y="1437083"/>
            <a:ext cx="2578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캐스팅을 할수 없습니다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75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863296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열거 타입</a:t>
              </a:r>
              <a:endParaRPr lang="en-US" altLang="ko-KR" sz="3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e</a:t>
              </a:r>
              <a:r>
                <a:rPr lang="en-US" altLang="ko-KR" b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num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1880" y="2624610"/>
            <a:ext cx="2464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래퍼런스 타입</a:t>
            </a:r>
            <a:endParaRPr lang="en-US" altLang="ko-KR" sz="16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타입</a:t>
            </a:r>
            <a:endParaRPr lang="en-US" altLang="ko-KR" sz="16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CrePAS</a:t>
            </a:r>
            <a:r>
              <a:rPr lang="en-US" altLang="ko-KR" sz="7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6</a:t>
            </a:r>
            <a:r>
              <a:rPr lang="en-US" altLang="ko-KR" sz="700" baseline="300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th</a:t>
            </a:r>
            <a:r>
              <a:rPr lang="en-US" altLang="ko-KR" sz="7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the first </a:t>
            </a:r>
            <a:r>
              <a:rPr lang="en-US" altLang="ko-KR" sz="7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session</a:t>
            </a:r>
            <a:endParaRPr lang="en-US" altLang="ko-KR" sz="70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76420" y="1090587"/>
            <a:ext cx="609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데이터 중에서 한정된 수의 값만을 갖는 데이터 들을 상수로 선언해서 사용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0" name="직각 삼각형 5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55676" y="704221"/>
            <a:ext cx="141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JDK5.0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이전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6008" y="2908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 Tpye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96" y="4154227"/>
            <a:ext cx="6276975" cy="2124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64" y="1455023"/>
            <a:ext cx="6019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7904" y="5589240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 Tpye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0" name="직각 삼각형 5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77764" y="947697"/>
            <a:ext cx="7122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상수변수를 선언하여 사용하는 방법 이점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1,2,3,4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를 숫자를 직접 사용할 때 보다 의미를 파악하기 쉬움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  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3608" y="2104770"/>
            <a:ext cx="756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상수변수를 선언하여 사용하는 방법 단점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프로그램 안에 의미 있어 보이던 값들이 컴파일해서 출력하면 무의미한 숫자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정해진 코드값만 대입할 수 있어야 하는 변수에 그 밖의 값</a:t>
            </a: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,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예를 들어 </a:t>
            </a: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5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나 </a:t>
            </a: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-1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과 같이 엉뚱한 값을 넣어도 컴파일러가 체크하지 못한다는 점이다</a:t>
            </a: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   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3635896" y="3835630"/>
            <a:ext cx="2376264" cy="1440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bg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Jdk5 </a:t>
            </a:r>
            <a:r>
              <a:rPr lang="ko-KR" altLang="en-US" smtClean="0">
                <a:ln>
                  <a:solidFill>
                    <a:schemeClr val="bg1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이후</a:t>
            </a:r>
            <a:endParaRPr lang="ko-KR" altLang="en-US">
              <a:ln>
                <a:solidFill>
                  <a:schemeClr val="bg1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6008" y="2908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 Tpye</a:t>
            </a:r>
          </a:p>
        </p:txBody>
      </p:sp>
    </p:spTree>
    <p:extLst>
      <p:ext uri="{BB962C8B-B14F-4D97-AF65-F5344CB8AC3E}">
        <p14:creationId xmlns:p14="http://schemas.microsoft.com/office/powerpoint/2010/main" val="39672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63688" y="882386"/>
            <a:ext cx="268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열거 타입이란</a:t>
            </a:r>
            <a:r>
              <a:rPr lang="en-US" altLang="ko-KR" sz="2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?</a:t>
            </a:r>
          </a:p>
        </p:txBody>
      </p:sp>
      <p:sp>
        <p:nvSpPr>
          <p:cNvPr id="12" name="갈매기형 수장 11"/>
          <p:cNvSpPr/>
          <p:nvPr/>
        </p:nvSpPr>
        <p:spPr>
          <a:xfrm>
            <a:off x="1489248" y="10758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341597" y="10758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41596" y="1383648"/>
            <a:ext cx="75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한정된 값만을 갖는 데이터 타입</a:t>
            </a:r>
            <a:endParaRPr lang="en-US" altLang="ko-KR" sz="16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43608" y="1384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 Tpye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0" name="직각 삼각형 5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36" name="갈매기형 수장 35"/>
          <p:cNvSpPr/>
          <p:nvPr/>
        </p:nvSpPr>
        <p:spPr>
          <a:xfrm>
            <a:off x="1491772" y="2133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7" name="갈매기형 수장 36"/>
          <p:cNvSpPr/>
          <p:nvPr/>
        </p:nvSpPr>
        <p:spPr>
          <a:xfrm>
            <a:off x="1344121" y="2133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46814" y="2041789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타입 선언</a:t>
            </a:r>
            <a:endParaRPr lang="en-US" altLang="ko-KR" b="1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41595" y="2469025"/>
            <a:ext cx="7550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클래스나 인터페이스처럼 프로그래머가 선언</a:t>
            </a:r>
            <a:endParaRPr lang="en-US" altLang="ko-KR" sz="16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열거타임 이름은 자바의 식별자 명명 규칙에 따라 만들어야 합니다</a:t>
            </a:r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81978" y="3452039"/>
            <a:ext cx="2225926" cy="2857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[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열거 값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]</a:t>
            </a:r>
          </a:p>
          <a:p>
            <a:pPr algn="ctr"/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봄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여름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가을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겨울</a:t>
            </a:r>
            <a:endParaRPr lang="ko-KR" altLang="en-US" sz="1400">
              <a:ln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89248" y="3452039"/>
            <a:ext cx="2218656" cy="409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[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열거타입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]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사계절</a:t>
            </a:r>
            <a:endParaRPr lang="ko-KR" altLang="en-US" sz="1400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355976" y="4614104"/>
            <a:ext cx="108012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3581507"/>
            <a:ext cx="3168352" cy="2425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 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4F81BD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Season{</a:t>
            </a:r>
          </a:p>
          <a:p>
            <a:pPr algn="ctr"/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SPRING, SUMMER, FALL, WINTER</a:t>
            </a:r>
          </a:p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8088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94775" y="141214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    ▷  열거 타입 변수 선언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0" name="직각 삼각형 5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57763" y="951543"/>
            <a:ext cx="256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※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타입의 사용방법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6008" y="2908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 Tpye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6107" y="1890310"/>
            <a:ext cx="187220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Season season; 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rot="10800000">
            <a:off x="4151994" y="2371893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>
            <a:off x="4872074" y="237189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35033" y="2731934"/>
            <a:ext cx="83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타입</a:t>
            </a:r>
            <a:endParaRPr lang="en-US" altLang="ko-KR" sz="12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55114" y="2740317"/>
            <a:ext cx="83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변수 이름</a:t>
            </a:r>
            <a:endParaRPr lang="en-US" altLang="ko-KR" sz="12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94774" y="3025698"/>
            <a:ext cx="606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    ▷  열거 상수값 저장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타입 변수값은 열거 상수중 하나이어야 한다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rot="10800000">
            <a:off x="3215890" y="438151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0800000">
            <a:off x="3935970" y="4381517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98929" y="4741557"/>
            <a:ext cx="83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타입</a:t>
            </a:r>
            <a:endParaRPr lang="en-US" altLang="ko-KR" sz="12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19010" y="4749940"/>
            <a:ext cx="83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변수 이름</a:t>
            </a:r>
            <a:endParaRPr lang="en-US" altLang="ko-KR" sz="12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rot="10800000">
            <a:off x="5073010" y="4391505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0800000">
            <a:off x="5793090" y="439150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56049" y="4751546"/>
            <a:ext cx="83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타입</a:t>
            </a:r>
            <a:endParaRPr lang="en-US" altLang="ko-KR" sz="12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6130" y="4759929"/>
            <a:ext cx="83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상수</a:t>
            </a:r>
            <a:endParaRPr lang="en-US" altLang="ko-KR" sz="12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94774" y="5125370"/>
            <a:ext cx="606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    ▷  열거 타임 변수는 참조 타입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타임 변수는 참조 타입이므로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null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값을 저장할수 있다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8698" y="5825880"/>
            <a:ext cx="254702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Season season =null;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65483" y="3974663"/>
            <a:ext cx="3858255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Season season = Season.SPRING; </a:t>
            </a:r>
          </a:p>
        </p:txBody>
      </p:sp>
    </p:spTree>
    <p:extLst>
      <p:ext uri="{BB962C8B-B14F-4D97-AF65-F5344CB8AC3E}">
        <p14:creationId xmlns:p14="http://schemas.microsoft.com/office/powerpoint/2010/main" val="21331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3608" y="1384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 Tpye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0" name="직각 삼각형 5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57763" y="951543"/>
            <a:ext cx="364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※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상수는 열거 객체를 참조한다</a:t>
            </a: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04407" y="2205444"/>
            <a:ext cx="1944216" cy="231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4407" y="2183268"/>
            <a:ext cx="1944216" cy="358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m</a:t>
            </a: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ethod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영역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51905" y="2719583"/>
            <a:ext cx="1267967" cy="265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SPRING</a:t>
            </a:r>
            <a:endParaRPr lang="ko-KR" altLang="en-US" sz="1000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51905" y="3152890"/>
            <a:ext cx="1267967" cy="265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SUMMER</a:t>
            </a:r>
            <a:endParaRPr lang="ko-KR" altLang="en-US" sz="1000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42533" y="3586197"/>
            <a:ext cx="1267967" cy="265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FALL</a:t>
            </a:r>
            <a:endParaRPr lang="ko-KR" altLang="en-US" sz="1000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42532" y="4019504"/>
            <a:ext cx="1267967" cy="265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WINTER</a:t>
            </a:r>
            <a:endParaRPr lang="ko-KR" altLang="en-US" sz="1000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508104" y="1912379"/>
            <a:ext cx="3024336" cy="29055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Heap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영역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72200" y="2719583"/>
            <a:ext cx="1267967" cy="265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SPRING</a:t>
            </a:r>
            <a:endParaRPr lang="ko-KR" altLang="en-US" sz="1000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72200" y="3152890"/>
            <a:ext cx="1267967" cy="265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SUMMER</a:t>
            </a:r>
            <a:endParaRPr lang="ko-KR" altLang="en-US" sz="1000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62828" y="3586197"/>
            <a:ext cx="1267967" cy="265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FALL</a:t>
            </a:r>
            <a:endParaRPr lang="ko-KR" altLang="en-US" sz="1000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62827" y="4019504"/>
            <a:ext cx="1267967" cy="265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WINTER</a:t>
            </a:r>
            <a:endParaRPr lang="ko-KR" altLang="en-US" sz="1000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4407" y="185201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Season.class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419872" y="2852936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563888" y="3284984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635896" y="3717032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563888" y="4149080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62827" y="2953186"/>
            <a:ext cx="856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Season</a:t>
            </a:r>
            <a:r>
              <a:rPr lang="ko-KR" altLang="en-US" sz="9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객체</a:t>
            </a:r>
            <a:endParaRPr lang="en-US" altLang="ko-KR" sz="9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62827" y="2513483"/>
            <a:ext cx="856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Season</a:t>
            </a:r>
            <a:r>
              <a:rPr lang="ko-KR" altLang="en-US" sz="9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객체</a:t>
            </a:r>
            <a:endParaRPr lang="en-US" altLang="ko-KR" sz="9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2827" y="3370929"/>
            <a:ext cx="856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Season</a:t>
            </a:r>
            <a:r>
              <a:rPr lang="ko-KR" altLang="en-US" sz="9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객체</a:t>
            </a:r>
            <a:endParaRPr lang="en-US" altLang="ko-KR" sz="9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72200" y="3833702"/>
            <a:ext cx="856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Season</a:t>
            </a:r>
            <a:r>
              <a:rPr lang="ko-KR" altLang="en-US" sz="9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객체</a:t>
            </a:r>
            <a:endParaRPr lang="en-US" altLang="ko-KR" sz="9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25" grpId="0" animBg="1"/>
      <p:bldP spid="26" grpId="0" animBg="1"/>
      <p:bldP spid="27" grpId="0" animBg="1"/>
      <p:bldP spid="5" grpId="0" animBg="1"/>
      <p:bldP spid="30" grpId="0" animBg="1"/>
      <p:bldP spid="31" grpId="0" animBg="1"/>
      <p:bldP spid="32" grpId="0" animBg="1"/>
      <p:bldP spid="33" grpId="0" animBg="1"/>
      <p:bldP spid="34" grpId="0"/>
      <p:bldP spid="43" grpId="0"/>
      <p:bldP spid="44" grpId="0"/>
      <p:bldP spid="45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935436" y="2568914"/>
            <a:ext cx="2160240" cy="18938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heap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영역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pPr algn="ctr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3608" y="1384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 Tpye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0" name="직각 삼각형 5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57763" y="951543"/>
            <a:ext cx="364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※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상수는 열거 객체를 참조한다</a:t>
            </a: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04407" y="2205444"/>
            <a:ext cx="1944216" cy="107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4407" y="2183268"/>
            <a:ext cx="1944216" cy="358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m</a:t>
            </a: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ethod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영역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51905" y="2719583"/>
            <a:ext cx="1267967" cy="265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SPRING</a:t>
            </a:r>
            <a:endParaRPr lang="ko-KR" altLang="en-US" sz="1000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81573" y="3491084"/>
            <a:ext cx="1267967" cy="265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SPRING</a:t>
            </a:r>
            <a:endParaRPr lang="ko-KR" altLang="en-US" sz="1000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48622" y="1525433"/>
            <a:ext cx="2839602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Season sn = Season.SPRING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2200" y="3284984"/>
            <a:ext cx="856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Season</a:t>
            </a:r>
            <a:r>
              <a:rPr lang="ko-KR" altLang="en-US" sz="9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객체</a:t>
            </a:r>
            <a:endParaRPr lang="en-US" altLang="ko-KR" sz="9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6605" y="4099248"/>
            <a:ext cx="1944216" cy="1079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6605" y="4077072"/>
            <a:ext cx="1944216" cy="35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stack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영역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74103" y="4613387"/>
            <a:ext cx="1267967" cy="265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sn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635896" y="2852282"/>
            <a:ext cx="2299540" cy="36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851920" y="3899703"/>
            <a:ext cx="2083516" cy="92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10800000" flipV="1">
            <a:off x="2893440" y="3212975"/>
            <a:ext cx="896129" cy="825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1920" y="5733256"/>
            <a:ext cx="2839602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Sn == Season.SPRING //true</a:t>
            </a:r>
          </a:p>
        </p:txBody>
      </p:sp>
    </p:spTree>
    <p:extLst>
      <p:ext uri="{BB962C8B-B14F-4D97-AF65-F5344CB8AC3E}">
        <p14:creationId xmlns:p14="http://schemas.microsoft.com/office/powerpoint/2010/main" val="244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3" grpId="0" animBg="1"/>
      <p:bldP spid="4" grpId="0" animBg="1"/>
      <p:bldP spid="30" grpId="0" animBg="1"/>
      <p:bldP spid="34" grpId="0" animBg="1"/>
      <p:bldP spid="44" grpId="0"/>
      <p:bldP spid="35" grpId="0" animBg="1"/>
      <p:bldP spid="36" grpId="0" animBg="1"/>
      <p:bldP spid="37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3608" y="1384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 Tpye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0" name="직각 삼각형 5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739451"/>
            <a:ext cx="3152775" cy="638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340768"/>
            <a:ext cx="4876800" cy="2828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293096"/>
            <a:ext cx="5772150" cy="21812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451223" y="1058381"/>
            <a:ext cx="1937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●실행 결과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상품코드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: 32919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상품명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반팔 티셔츠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소재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면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100%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계절구분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: SUMMER</a:t>
            </a:r>
          </a:p>
          <a:p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20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12" y="1058381"/>
            <a:ext cx="4991100" cy="3362325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3608" y="1384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 Tpye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0" name="직각 삼각형 5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51223" y="1058381"/>
            <a:ext cx="1937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●실행 결과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상품코드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: 32919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상품명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반팔 티셔츠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소재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면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100%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계절구분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: SUMMER</a:t>
            </a:r>
          </a:p>
          <a:p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9" y="4438986"/>
            <a:ext cx="6134100" cy="2171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28724" y="670769"/>
            <a:ext cx="387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※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클래스의 종속된 열거 타입의 선언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475656" y="1270863"/>
            <a:ext cx="0" cy="617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475656" y="1887863"/>
            <a:ext cx="3240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475656" y="1270863"/>
            <a:ext cx="3240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716016" y="1270863"/>
            <a:ext cx="0" cy="617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27984" y="5078338"/>
            <a:ext cx="25922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27984" y="5301208"/>
            <a:ext cx="25922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020272" y="5085184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27984" y="5085184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3608" y="1384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 Tpye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8610" y="18472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36" name="갈매기형 수장 35"/>
          <p:cNvSpPr/>
          <p:nvPr/>
        </p:nvSpPr>
        <p:spPr>
          <a:xfrm>
            <a:off x="1485118" y="95503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7" name="갈매기형 수장 36"/>
          <p:cNvSpPr/>
          <p:nvPr/>
        </p:nvSpPr>
        <p:spPr>
          <a:xfrm>
            <a:off x="1337467" y="95503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40160" y="862964"/>
            <a:ext cx="34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values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메소드와 </a:t>
            </a: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valueOf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메소드</a:t>
            </a:r>
            <a:endParaRPr lang="en-US" altLang="ko-KR" b="1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8054" y="137643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6" name="직각 삼각형 25"/>
          <p:cNvSpPr/>
          <p:nvPr/>
        </p:nvSpPr>
        <p:spPr>
          <a:xfrm rot="5400000">
            <a:off x="693984" y="170650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778" y="137202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-18054" y="137643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9" name="직각 삼각형 28"/>
          <p:cNvSpPr/>
          <p:nvPr/>
        </p:nvSpPr>
        <p:spPr>
          <a:xfrm rot="5400000">
            <a:off x="693984" y="170650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778" y="137202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778" y="91275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03" y="1475004"/>
            <a:ext cx="6553200" cy="6191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376420" y="2336837"/>
            <a:ext cx="146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※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values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메소드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25342"/>
              </p:ext>
            </p:extLst>
          </p:nvPr>
        </p:nvGraphicFramePr>
        <p:xfrm>
          <a:off x="1947150" y="2883608"/>
          <a:ext cx="542410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4450"/>
                <a:gridCol w="864096"/>
                <a:gridCol w="32455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리턴 타입</a:t>
                      </a:r>
                      <a:endParaRPr lang="ko-KR" altLang="en-US" sz="14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메소드</a:t>
                      </a:r>
                      <a:endParaRPr lang="ko-KR" altLang="en-US" sz="14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설명</a:t>
                      </a:r>
                      <a:endParaRPr lang="ko-KR" altLang="en-US" sz="14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열거 배열</a:t>
                      </a:r>
                      <a:endParaRPr lang="ko-KR" altLang="en-US" sz="14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values()</a:t>
                      </a:r>
                      <a:endParaRPr lang="ko-KR" altLang="en-US" sz="14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모든 열거 객체들을 배열로 리턴</a:t>
                      </a:r>
                      <a:endParaRPr lang="ko-KR" altLang="en-US" sz="14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50" y="4077072"/>
            <a:ext cx="4286250" cy="154305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660232" y="4581128"/>
            <a:ext cx="19372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●실행 결과</a:t>
            </a:r>
            <a:endParaRPr lang="en-US" altLang="ko-KR" sz="1400" smtClean="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MONDAY</a:t>
            </a:r>
          </a:p>
          <a:p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TUESDAY</a:t>
            </a:r>
          </a:p>
          <a:p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WEDNESDAY</a:t>
            </a:r>
          </a:p>
          <a:p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THURSDAY</a:t>
            </a:r>
          </a:p>
          <a:p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FRIDAY</a:t>
            </a:r>
          </a:p>
          <a:p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SATURDAY</a:t>
            </a:r>
          </a:p>
          <a:p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SUNDAY</a:t>
            </a:r>
          </a:p>
        </p:txBody>
      </p:sp>
    </p:spTree>
    <p:extLst>
      <p:ext uri="{BB962C8B-B14F-4D97-AF65-F5344CB8AC3E}">
        <p14:creationId xmlns:p14="http://schemas.microsoft.com/office/powerpoint/2010/main" val="397284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3608" y="1384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 Tpye</a:t>
            </a:r>
          </a:p>
        </p:txBody>
      </p:sp>
      <p:sp>
        <p:nvSpPr>
          <p:cNvPr id="36" name="갈매기형 수장 35"/>
          <p:cNvSpPr/>
          <p:nvPr/>
        </p:nvSpPr>
        <p:spPr>
          <a:xfrm>
            <a:off x="1485118" y="95503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7" name="갈매기형 수장 36"/>
          <p:cNvSpPr/>
          <p:nvPr/>
        </p:nvSpPr>
        <p:spPr>
          <a:xfrm>
            <a:off x="1337467" y="95503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40160" y="862964"/>
            <a:ext cx="34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values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메소드와 </a:t>
            </a: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valueOf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메소드</a:t>
            </a:r>
            <a:endParaRPr lang="en-US" altLang="ko-KR" b="1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03" y="1475004"/>
            <a:ext cx="6553200" cy="6191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376420" y="2336837"/>
            <a:ext cx="168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※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valueof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메소드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688"/>
              </p:ext>
            </p:extLst>
          </p:nvPr>
        </p:nvGraphicFramePr>
        <p:xfrm>
          <a:off x="1947150" y="2883608"/>
          <a:ext cx="622525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8666"/>
                <a:gridCol w="2016224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리턴 타입</a:t>
                      </a:r>
                      <a:endParaRPr lang="ko-KR" altLang="en-US" sz="14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메소드</a:t>
                      </a:r>
                      <a:endParaRPr lang="ko-KR" altLang="en-US" sz="14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설명</a:t>
                      </a:r>
                      <a:endParaRPr lang="ko-KR" altLang="en-US" sz="14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열거</a:t>
                      </a:r>
                      <a:r>
                        <a:rPr lang="ko-KR" altLang="en-US" sz="1400" baseline="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 타입</a:t>
                      </a:r>
                      <a:endParaRPr lang="ko-KR" altLang="en-US" sz="14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valueof(String name)</a:t>
                      </a:r>
                      <a:endParaRPr lang="ko-KR" altLang="en-US" sz="14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주어진 문자열의 열거 객체를 리턴</a:t>
                      </a:r>
                      <a:endParaRPr lang="ko-KR" altLang="en-US" sz="14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660232" y="4581128"/>
            <a:ext cx="1937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●실행 결과</a:t>
            </a:r>
            <a:endParaRPr lang="en-US" altLang="ko-KR" sz="1400" smtClean="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MONDAY</a:t>
            </a:r>
          </a:p>
          <a:p>
            <a:r>
              <a:rPr lang="en-US" altLang="ko-KR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WEDNESDAY</a:t>
            </a:r>
            <a:endParaRPr lang="en-US" altLang="ko-KR" sz="140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FRIDAY</a:t>
            </a:r>
            <a:endParaRPr lang="en-US" altLang="ko-KR" sz="140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50" y="3872318"/>
            <a:ext cx="4257675" cy="23717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8610" y="18472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18054" y="137643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4" name="직각 삼각형 23"/>
          <p:cNvSpPr/>
          <p:nvPr/>
        </p:nvSpPr>
        <p:spPr>
          <a:xfrm rot="5400000">
            <a:off x="693984" y="170650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778" y="137202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-18054" y="137643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5" name="직각 삼각형 34"/>
          <p:cNvSpPr/>
          <p:nvPr/>
        </p:nvSpPr>
        <p:spPr>
          <a:xfrm rot="5400000">
            <a:off x="693984" y="170650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778" y="137202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4778" y="91275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7404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6275" y="3005599"/>
            <a:ext cx="3231448" cy="892280"/>
            <a:chOff x="3318445" y="3152001"/>
            <a:chExt cx="1710368" cy="814684"/>
          </a:xfrm>
        </p:grpSpPr>
        <p:sp>
          <p:nvSpPr>
            <p:cNvPr id="4" name="TextBox 3"/>
            <p:cNvSpPr txBox="1"/>
            <p:nvPr/>
          </p:nvSpPr>
          <p:spPr>
            <a:xfrm>
              <a:off x="3318445" y="3152001"/>
              <a:ext cx="1710368" cy="505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래퍼런스 타입</a:t>
              </a:r>
              <a:endParaRPr lang="en-US" altLang="ko-KR" sz="3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8445" y="3629471"/>
              <a:ext cx="1710368" cy="337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Reference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123728" y="2780928"/>
            <a:ext cx="639925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B0F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Season {</a:t>
            </a:r>
          </a:p>
          <a:p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  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00CC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SPRING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("</a:t>
            </a:r>
            <a:r>
              <a:rPr lang="ko-KR" altLang="en-US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00CC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봄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"), 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00CC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SUMMER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("</a:t>
            </a:r>
            <a:r>
              <a:rPr lang="ko-KR" altLang="en-US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00CC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여름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"), 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00CC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FALL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("</a:t>
            </a:r>
            <a:r>
              <a:rPr lang="ko-KR" altLang="en-US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00CC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가을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"), 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00CC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WINTER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("</a:t>
            </a:r>
            <a:r>
              <a:rPr lang="ko-KR" altLang="en-US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00CC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겨울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") ;</a:t>
            </a:r>
          </a:p>
          <a:p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  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final private String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name;</a:t>
            </a:r>
          </a:p>
          <a:p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  </a:t>
            </a:r>
            <a:endParaRPr lang="en-US" altLang="ko-KR" sz="1400" smtClean="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 Season(String </a:t>
            </a:r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name) {</a:t>
            </a:r>
          </a:p>
          <a:p>
            <a:r>
              <a:rPr lang="en-US" altLang="ko-KR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      </a:t>
            </a:r>
            <a:r>
              <a:rPr lang="en-US" altLang="ko-KR" sz="1400" b="1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this.</a:t>
            </a:r>
            <a:r>
              <a:rPr lang="en-US" altLang="ko-KR" sz="1400" b="1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00CC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name</a:t>
            </a:r>
            <a:r>
              <a:rPr lang="en-US" altLang="ko-KR" sz="1400" b="1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= 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name;</a:t>
            </a:r>
          </a:p>
          <a:p>
            <a:r>
              <a:rPr lang="ko-KR" altLang="en-US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  </a:t>
            </a:r>
            <a:r>
              <a:rPr lang="en-US" altLang="ko-KR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}</a:t>
            </a:r>
          </a:p>
          <a:p>
            <a:endParaRPr lang="en-US" altLang="ko-KR" sz="140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  String value() {</a:t>
            </a:r>
          </a:p>
          <a:p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      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return 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00CC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name</a:t>
            </a:r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;</a:t>
            </a:r>
          </a:p>
          <a:p>
            <a:r>
              <a:rPr lang="ko-KR" altLang="en-US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  </a:t>
            </a:r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}</a:t>
            </a:r>
          </a:p>
          <a:p>
            <a:r>
              <a:rPr lang="en-US" altLang="ko-KR" sz="140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}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35421" y="3206103"/>
            <a:ext cx="298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f</a:t>
            </a:r>
            <a:r>
              <a:rPr lang="en-US" altLang="ko-KR" sz="1400" b="1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inal private </a:t>
            </a:r>
            <a:r>
              <a:rPr lang="ko-KR" altLang="en-US" sz="1400" b="1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반드시 써야되는 키워드</a:t>
            </a:r>
            <a:endParaRPr lang="en-US" altLang="ko-KR" sz="1400" b="1" smtClean="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solidFill>
                <a:srgbClr val="00B05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5767" y="18755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36" name="갈매기형 수장 35"/>
          <p:cNvSpPr/>
          <p:nvPr/>
        </p:nvSpPr>
        <p:spPr>
          <a:xfrm>
            <a:off x="1485118" y="95503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7" name="갈매기형 수장 36"/>
          <p:cNvSpPr/>
          <p:nvPr/>
        </p:nvSpPr>
        <p:spPr>
          <a:xfrm>
            <a:off x="1337467" y="95503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40160" y="862964"/>
            <a:ext cx="34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상수를 다른 값과 연관 짓기</a:t>
            </a:r>
            <a:endParaRPr lang="en-US" altLang="ko-KR" b="1" smtClean="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778" y="91275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-11020" y="184922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9" name="직각 삼각형 38"/>
          <p:cNvSpPr/>
          <p:nvPr/>
        </p:nvSpPr>
        <p:spPr>
          <a:xfrm rot="5400000">
            <a:off x="701018" y="217930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1812" y="184482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11020" y="184922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1018" y="217930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1812" y="184482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373" y="13765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85118" y="1253009"/>
            <a:ext cx="639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타입은 프로그램 내부에서 클래스로 취급되기 때문에 생성자</a:t>
            </a:r>
            <a:r>
              <a:rPr lang="en-US" altLang="ko-KR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,</a:t>
            </a:r>
            <a:r>
              <a:rPr lang="ko-KR" altLang="en-US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필드</a:t>
            </a:r>
            <a:r>
              <a:rPr lang="en-US" altLang="ko-KR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,</a:t>
            </a:r>
            <a:r>
              <a:rPr lang="ko-KR" altLang="en-US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메소드를 포함할 수 있습니다</a:t>
            </a:r>
            <a:r>
              <a:rPr lang="en-US" altLang="ko-KR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타입 생성자는 열거타입 외부에서 호출되는 것이 아니라</a:t>
            </a:r>
            <a:r>
              <a:rPr lang="en-US" altLang="ko-KR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, </a:t>
            </a:r>
            <a:r>
              <a:rPr lang="ko-KR" altLang="en-US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상수 선언에 의해 자동으로 호출됨</a:t>
            </a:r>
            <a:endParaRPr lang="en-US" altLang="ko-KR" sz="1400" smtClean="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4711285" y="335999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96008" y="2908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 Tpye</a:t>
            </a:r>
          </a:p>
        </p:txBody>
      </p:sp>
      <p:cxnSp>
        <p:nvCxnSpPr>
          <p:cNvPr id="18" name="구부러진 연결선 17"/>
          <p:cNvCxnSpPr/>
          <p:nvPr/>
        </p:nvCxnSpPr>
        <p:spPr>
          <a:xfrm rot="10800000" flipV="1">
            <a:off x="4243233" y="3287984"/>
            <a:ext cx="1368152" cy="50405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77343" y="3694708"/>
            <a:ext cx="298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이런 값이 생성자 파라미터로 넘어옴</a:t>
            </a:r>
            <a:endParaRPr lang="en-US" altLang="ko-KR" sz="1400" b="1" smtClean="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solidFill>
                <a:srgbClr val="00B05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08745" y="3540012"/>
            <a:ext cx="122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필드를 초기화</a:t>
            </a:r>
            <a:endParaRPr lang="en-US" altLang="ko-KR" sz="1400" b="1" smtClean="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solidFill>
                <a:srgbClr val="00B05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100" name="구부러진 연결선 99"/>
          <p:cNvCxnSpPr/>
          <p:nvPr/>
        </p:nvCxnSpPr>
        <p:spPr>
          <a:xfrm rot="10800000">
            <a:off x="1474561" y="3153633"/>
            <a:ext cx="1074293" cy="858517"/>
          </a:xfrm>
          <a:prstGeom prst="curvedConnector3">
            <a:avLst>
              <a:gd name="adj1" fmla="val 162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3955201" y="494416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71325" y="4777407"/>
            <a:ext cx="327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열거 상수에 연관된 값을 리턴하는 메소드</a:t>
            </a:r>
            <a:endParaRPr lang="en-US" altLang="ko-KR" sz="1400" b="1" smtClean="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solidFill>
                <a:srgbClr val="00B05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85118" y="5631601"/>
            <a:ext cx="639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5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9" grpId="0"/>
      <p:bldP spid="55" grpId="0"/>
      <p:bldP spid="1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5767" y="18755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778" y="91275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-11020" y="184922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9" name="직각 삼각형 38"/>
          <p:cNvSpPr/>
          <p:nvPr/>
        </p:nvSpPr>
        <p:spPr>
          <a:xfrm rot="5400000">
            <a:off x="701018" y="217930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1812" y="184482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11020" y="184922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1018" y="217930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1812" y="184482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373" y="13765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96008" y="2908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Enum Tpye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67" y="784725"/>
            <a:ext cx="6048375" cy="2276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67" y="2924944"/>
            <a:ext cx="4714875" cy="24384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660232" y="4581128"/>
            <a:ext cx="19372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●실행 결과</a:t>
            </a:r>
            <a:endParaRPr lang="en-US" altLang="ko-KR" sz="1400" smtClean="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ko-KR" altLang="en-US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봄</a:t>
            </a:r>
            <a:endParaRPr lang="en-US" altLang="ko-KR" sz="1400" smtClean="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ko-KR" altLang="en-US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여름</a:t>
            </a:r>
            <a:endParaRPr lang="en-US" altLang="ko-KR" sz="1400" smtClean="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ko-KR" altLang="en-US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가을</a:t>
            </a:r>
            <a:endParaRPr lang="en-US" altLang="ko-KR" sz="1400" smtClean="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ko-KR" altLang="en-US" sz="1400" smtClean="0"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겨울</a:t>
            </a:r>
            <a:endParaRPr lang="en-US" altLang="ko-KR" sz="1400">
              <a:ln>
                <a:solidFill>
                  <a:schemeClr val="accent1">
                    <a:shade val="95000"/>
                    <a:satMod val="105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3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96008" y="2908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문제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5118" y="1253009"/>
            <a:ext cx="639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899592" y="607010"/>
            <a:ext cx="40062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1.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열거 타입을 이용하여</a:t>
            </a:r>
            <a:endParaRPr lang="en-US" altLang="ko-KR" sz="1200" smtClean="0">
              <a:ln>
                <a:solidFill>
                  <a:schemeClr val="tx1">
                    <a:alpha val="25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120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의류 정보클래스를 정의하고 출력하는 프로그램을 만드시오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tx1">
                    <a:alpha val="25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상품명 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: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봄원피스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,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반팔 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,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가을자켓 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,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패딩</a:t>
            </a:r>
            <a:endParaRPr lang="en-US" altLang="ko-KR" sz="1200" smtClean="0">
              <a:ln>
                <a:solidFill>
                  <a:schemeClr val="tx1">
                    <a:alpha val="25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소재 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:    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면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100% ,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마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100%,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면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50%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마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50%,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거위털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100%</a:t>
            </a:r>
          </a:p>
          <a:p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계절구분 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: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봄 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,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여름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,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가을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,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겨울</a:t>
            </a:r>
            <a:endParaRPr lang="en-US" altLang="ko-KR" sz="1200" dirty="0" smtClean="0">
              <a:ln>
                <a:solidFill>
                  <a:schemeClr val="tx1">
                    <a:alpha val="25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endParaRPr lang="en-US" altLang="ko-KR" sz="1200" smtClean="0">
              <a:ln>
                <a:solidFill>
                  <a:schemeClr val="tx1">
                    <a:alpha val="25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*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주의사항</a:t>
            </a:r>
            <a:endParaRPr lang="en-US" altLang="ko-KR" sz="1200" smtClean="0">
              <a:ln>
                <a:solidFill>
                  <a:schemeClr val="tx1">
                    <a:alpha val="25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열거 타입을 꼭 이용하여야 된다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  <a:p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계절구분은 꼭 한글로 출력되어야한다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200" dirty="0">
              <a:ln>
                <a:solidFill>
                  <a:schemeClr val="tx1">
                    <a:alpha val="25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67944" y="2587629"/>
            <a:ext cx="47978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Box{ 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ko-K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PaperBox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Box{ 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ko-K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GoldPaperBox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PaperBox{ 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ko-K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InstanceOf { </a:t>
            </a:r>
            <a:endParaRPr lang="ko-KR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ko-KR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Box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</a:rPr>
              <a:t>box1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Box(); 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PaperBox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</a:rPr>
              <a:t>box2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PaperBox(); 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GoldPaperBox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</a:rPr>
              <a:t>box3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GoldPaperBox(); 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US" altLang="ko-KR" sz="1200" b="1" i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.println(</a:t>
            </a:r>
            <a:r>
              <a:rPr lang="en-US" altLang="ko-KR" sz="1200" b="1" i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box1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i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instanceof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PaperBox); 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US" altLang="ko-KR" sz="1200" b="1" i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.println(</a:t>
            </a:r>
            <a:r>
              <a:rPr lang="en-US" altLang="ko-KR" sz="1200" b="1" i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box1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i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instanceof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GoldPaperBox); 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US" altLang="ko-KR" sz="1200" b="1" i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.println(</a:t>
            </a:r>
            <a:r>
              <a:rPr lang="en-US" altLang="ko-KR" sz="1200" b="1" i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box2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i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instanceof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Box); 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US" altLang="ko-KR" sz="1200" b="1" i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.println(</a:t>
            </a:r>
            <a:r>
              <a:rPr lang="en-US" altLang="ko-KR" sz="1200" b="1" i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box2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i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instanceof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GoldPaperBox); 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US" altLang="ko-KR" sz="1200" b="1" i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.println(</a:t>
            </a:r>
            <a:r>
              <a:rPr lang="en-US" altLang="ko-KR" sz="1200" b="1" i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box3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i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instanceof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Box); 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US" altLang="ko-KR" sz="1200" b="1" i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.println(</a:t>
            </a:r>
            <a:r>
              <a:rPr lang="en-US" altLang="ko-KR" sz="1200" b="1" i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box3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i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instanceof</a:t>
            </a:r>
            <a:r>
              <a:rPr lang="en-US" altLang="ko-KR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PaperBox); </a:t>
            </a:r>
            <a:endParaRPr lang="ko-KR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/>
          </a:p>
        </p:txBody>
      </p:sp>
      <p:cxnSp>
        <p:nvCxnSpPr>
          <p:cNvPr id="6" name="직선 연결선 5"/>
          <p:cNvCxnSpPr/>
          <p:nvPr/>
        </p:nvCxnSpPr>
        <p:spPr>
          <a:xfrm>
            <a:off x="899592" y="2537651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"/>
          <p:cNvSpPr txBox="1"/>
          <p:nvPr/>
        </p:nvSpPr>
        <p:spPr>
          <a:xfrm>
            <a:off x="849965" y="2708920"/>
            <a:ext cx="29770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2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.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옆에 있는 소스에 실행 결과를 예측하고</a:t>
            </a:r>
            <a:endParaRPr lang="en-US" altLang="ko-KR" sz="1200" smtClean="0">
              <a:ln>
                <a:solidFill>
                  <a:schemeClr val="tx1">
                    <a:alpha val="25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 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왜 그런 실행 결과가 나왔는지 설명하시오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  <a:p>
            <a:endParaRPr lang="en-US" altLang="ko-KR" sz="1200">
              <a:ln>
                <a:solidFill>
                  <a:schemeClr val="tx1">
                    <a:alpha val="25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*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코딩후 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sysout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옆에 주석으로 설명</a:t>
            </a:r>
            <a:endParaRPr lang="en-US" altLang="ko-KR" sz="1200" smtClean="0">
              <a:ln>
                <a:solidFill>
                  <a:schemeClr val="tx1">
                    <a:alpha val="25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</a:p>
          <a:p>
            <a:r>
              <a:rPr lang="en-US" altLang="ko-KR" sz="120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ex)sysyem.out.println()</a:t>
            </a:r>
          </a:p>
          <a:p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      // true </a:t>
            </a:r>
            <a:r>
              <a:rPr lang="ko-KR" altLang="en-US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이유 </a:t>
            </a:r>
            <a:r>
              <a:rPr lang="en-US" altLang="ko-KR" sz="1200" smtClean="0">
                <a:ln>
                  <a:solidFill>
                    <a:schemeClr val="tx1">
                      <a:alpha val="25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: ~~~~~</a:t>
            </a:r>
            <a:endParaRPr lang="en-US" altLang="ko-KR" sz="1200" dirty="0">
              <a:ln>
                <a:solidFill>
                  <a:schemeClr val="tx1">
                    <a:alpha val="25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49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자바초보스터디  </a:t>
            </a:r>
            <a:r>
              <a:rPr lang="en-US" altLang="ko-KR" sz="14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|  </a:t>
            </a:r>
            <a:r>
              <a:rPr lang="ko-KR" altLang="en-US" sz="14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권태완</a:t>
            </a:r>
            <a:endParaRPr lang="en-US" altLang="ko-KR" sz="140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91680" y="882386"/>
            <a:ext cx="275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래퍼런스 타입이란</a:t>
            </a:r>
            <a:r>
              <a:rPr lang="en-US" altLang="ko-KR" sz="2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?</a:t>
            </a:r>
          </a:p>
        </p:txBody>
      </p:sp>
      <p:sp>
        <p:nvSpPr>
          <p:cNvPr id="12" name="갈매기형 수장 11"/>
          <p:cNvSpPr/>
          <p:nvPr/>
        </p:nvSpPr>
        <p:spPr>
          <a:xfrm>
            <a:off x="1489248" y="10758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341597" y="10758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41596" y="1383648"/>
            <a:ext cx="7550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객체를 대입하면 객체가 변수에 저장되는 것이 아니라 메모리상에 객체가 있는 위치를 가르키는 정보만이 변수에 저장된다</a:t>
            </a:r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endParaRPr lang="en-US" altLang="ko-KR" sz="16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89980" y="2965216"/>
            <a:ext cx="1721870" cy="6480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accent1">
                      <a:lumMod val="20000"/>
                      <a:lumOff val="80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Int num=100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7929" y="2577253"/>
            <a:ext cx="337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Ex)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프리미티브 타입이 대입문 처리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652525" y="3256487"/>
            <a:ext cx="2094554" cy="72008"/>
          </a:xfrm>
          <a:prstGeom prst="rightArrow">
            <a:avLst/>
          </a:prstGeom>
          <a:solidFill>
            <a:srgbClr val="4F81B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3419" y="3426990"/>
            <a:ext cx="1080120" cy="423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accent1">
                      <a:lumMod val="20000"/>
                      <a:lumOff val="80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Int num</a:t>
            </a:r>
            <a:endParaRPr lang="ko-KR" altLang="en-US">
              <a:ln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6453459" y="2990853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40298" y="2564904"/>
            <a:ext cx="1152128" cy="338554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accent1">
                      <a:lumMod val="20000"/>
                      <a:lumOff val="80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100</a:t>
            </a:r>
            <a:endParaRPr lang="ko-KR" altLang="en-US">
              <a:ln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89980" y="4109166"/>
            <a:ext cx="337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Ex)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래퍼런스 타입이 대입문 처리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84734" y="4779004"/>
            <a:ext cx="2813558" cy="6480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accent1">
                      <a:lumMod val="20000"/>
                      <a:lumOff val="80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Point obj = new point(10,20);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4561437" y="5084657"/>
            <a:ext cx="1296144" cy="45719"/>
          </a:xfrm>
          <a:prstGeom prst="rightArrow">
            <a:avLst/>
          </a:prstGeom>
          <a:solidFill>
            <a:srgbClr val="4F81B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46464" y="5261294"/>
            <a:ext cx="1188132" cy="423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accent1">
                      <a:lumMod val="20000"/>
                      <a:lumOff val="80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Point obj</a:t>
            </a:r>
            <a:endParaRPr lang="ko-KR" altLang="en-US">
              <a:ln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6472346" y="4866399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059185" y="4440450"/>
            <a:ext cx="1152128" cy="338554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accent1">
                      <a:lumMod val="20000"/>
                      <a:lumOff val="80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참조값</a:t>
            </a:r>
            <a:endParaRPr lang="ko-KR" altLang="en-US">
              <a:ln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867140" y="4811855"/>
            <a:ext cx="1150555" cy="6363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accent1">
                      <a:lumMod val="20000"/>
                      <a:lumOff val="80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x = 10;</a:t>
            </a:r>
          </a:p>
          <a:p>
            <a:pPr algn="ctr"/>
            <a:r>
              <a:rPr lang="en-US" altLang="ko-KR" smtClean="0">
                <a:ln>
                  <a:solidFill>
                    <a:schemeClr val="accent1">
                      <a:lumMod val="20000"/>
                      <a:lumOff val="80000"/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Y = 20;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7272551" y="4625115"/>
            <a:ext cx="553527" cy="256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25320" y="4471227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Point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객체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43608" y="1384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0" name="직각 삼각형 5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4780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4777" y="32827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5" grpId="0" animBg="1"/>
      <p:bldP spid="6" grpId="0" animBg="1"/>
      <p:bldP spid="7" grpId="0" animBg="1"/>
      <p:bldP spid="14" grpId="0" animBg="1"/>
      <p:bldP spid="26" grpId="0"/>
      <p:bldP spid="30" grpId="0" animBg="1"/>
      <p:bldP spid="19" grpId="0" animBg="1"/>
      <p:bldP spid="31" grpId="0" animBg="1"/>
      <p:bldP spid="32" grpId="0" animBg="1"/>
      <p:bldP spid="33" grpId="0" animBg="1"/>
      <p:bldP spid="48" grpId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3608" y="1384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  <p:pic>
        <p:nvPicPr>
          <p:cNvPr id="34" name="Picture 5" descr="E:\Java책\프리젠테이션\7장\7장(그림7-1)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5762625" cy="408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59" name="직각 삼각형 5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4780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4777" y="32827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18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7738" y="2308507"/>
            <a:ext cx="7550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obj1 = new Point(10,20);</a:t>
            </a:r>
          </a:p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obj2 = obj1;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63688" y="326161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대한" panose="020B0303000000000000" pitchFamily="50" charset="-127"/>
                <a:ea typeface="대한" panose="020B0303000000000000" pitchFamily="50" charset="-127"/>
              </a:rPr>
              <a:t>obj1</a:t>
            </a:r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63688" y="3837675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대한" panose="020B0303000000000000" pitchFamily="50" charset="-127"/>
                <a:ea typeface="대한" panose="020B0303000000000000" pitchFamily="50" charset="-127"/>
              </a:rPr>
              <a:t>obj2</a:t>
            </a:r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3203848" y="3429000"/>
            <a:ext cx="2952328" cy="529317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26191" y="121623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Planning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00192" y="342900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Point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객체 참조값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point@c12345</a:t>
            </a:r>
          </a:p>
        </p:txBody>
      </p:sp>
      <p:sp>
        <p:nvSpPr>
          <p:cNvPr id="66" name="갈매기형 수장 65"/>
          <p:cNvSpPr/>
          <p:nvPr/>
        </p:nvSpPr>
        <p:spPr>
          <a:xfrm>
            <a:off x="1457964" y="100907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7" name="갈매기형 수장 66"/>
          <p:cNvSpPr/>
          <p:nvPr/>
        </p:nvSpPr>
        <p:spPr>
          <a:xfrm>
            <a:off x="1310313" y="100907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13006" y="91701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참조 값과 데이터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4780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93" name="직각 삼각형 9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4777" y="32827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8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3789040"/>
            <a:ext cx="6172200" cy="2676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26" y="1138942"/>
            <a:ext cx="2876550" cy="2038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897855"/>
            <a:ext cx="1552575" cy="8858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652120" y="590078"/>
            <a:ext cx="106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rgbClr val="FDA800"/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●실행 결과</a:t>
            </a:r>
            <a:endParaRPr lang="en-US" altLang="ko-KR" sz="1400" smtClean="0">
              <a:ln>
                <a:solidFill>
                  <a:srgbClr val="FDA800"/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43608" y="11663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Referece Type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780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73" name="직각 삼각형 7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4777" y="32827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780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74" name="직각 삼각형 73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43608" y="11663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57763" y="951543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※ </a:t>
            </a: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래퍼런스 타입의 파라미터</a:t>
            </a:r>
            <a:endParaRPr lang="en-US" altLang="ko-KR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47664" y="1679322"/>
            <a:ext cx="2791782" cy="10295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Point obj = new Point(10,20);</a:t>
            </a:r>
          </a:p>
          <a:p>
            <a:pPr algn="ctr"/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plus(obj)</a:t>
            </a:r>
            <a:endParaRPr lang="ko-KR" altLang="en-US" sz="1400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47664" y="4152212"/>
            <a:ext cx="2791782" cy="10295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Int plus(Point point) 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12" name="구부러진 연결선 11"/>
          <p:cNvCxnSpPr/>
          <p:nvPr/>
        </p:nvCxnSpPr>
        <p:spPr>
          <a:xfrm rot="16200000" flipH="1">
            <a:off x="2484279" y="3141478"/>
            <a:ext cx="1227911" cy="499260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108189" y="3057393"/>
            <a:ext cx="247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obj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변수의 참조값이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 point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파라미터 변수에 복사됨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68144" y="1664376"/>
            <a:ext cx="1224136" cy="554578"/>
          </a:xfrm>
          <a:prstGeom prst="roundRect">
            <a:avLst/>
          </a:prstGeom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rgbClr val="DCE6F2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Point obj</a:t>
            </a:r>
            <a:endParaRPr lang="ko-KR" altLang="en-US">
              <a:ln>
                <a:solidFill>
                  <a:srgbClr val="DCE6F2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452320" y="1650845"/>
            <a:ext cx="1440160" cy="554578"/>
          </a:xfrm>
          <a:prstGeom prst="roundRect">
            <a:avLst/>
          </a:prstGeom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rgbClr val="DCE6F2"/>
                  </a:solidFill>
                </a:ln>
                <a:latin typeface="대한" panose="020B0303000000000000" pitchFamily="50" charset="-127"/>
                <a:ea typeface="대한" panose="020B0303000000000000" pitchFamily="50" charset="-127"/>
              </a:rPr>
              <a:t>Point point</a:t>
            </a:r>
            <a:endParaRPr lang="ko-KR" altLang="en-US">
              <a:ln>
                <a:solidFill>
                  <a:srgbClr val="DCE6F2"/>
                </a:solidFill>
              </a:ln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99" name="아래쪽 화살표 98"/>
          <p:cNvSpPr/>
          <p:nvPr/>
        </p:nvSpPr>
        <p:spPr>
          <a:xfrm>
            <a:off x="6732240" y="2694936"/>
            <a:ext cx="1224136" cy="2282127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552220" y="525875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Point </a:t>
            </a: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객체 참조값</a:t>
            </a:r>
            <a:endParaRPr lang="en-US" altLang="ko-KR" sz="14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point@c12345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14777" y="32827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8" grpId="0" animBg="1"/>
      <p:bldP spid="99" grpId="0" animBg="1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780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01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74" name="직각 삼각형 73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43608" y="11663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Reference Type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54" y="1390650"/>
            <a:ext cx="2876550" cy="2038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54" y="3508216"/>
            <a:ext cx="5372100" cy="3095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1492625"/>
            <a:ext cx="752475" cy="4762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121691" y="1157545"/>
            <a:ext cx="111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rgbClr val="FDA800"/>
                  </a:solidFill>
                </a:ln>
                <a:solidFill>
                  <a:srgbClr val="FF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●실행 결과</a:t>
            </a:r>
            <a:endParaRPr lang="en-US" altLang="ko-KR" sz="1400" smtClean="0">
              <a:ln>
                <a:solidFill>
                  <a:srgbClr val="FDA800"/>
                </a:solidFill>
              </a:ln>
              <a:solidFill>
                <a:srgbClr val="FF0000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777" y="32827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890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1267</Words>
  <Application>Microsoft Office PowerPoint</Application>
  <PresentationFormat>화면 슬라이드 쇼(4:3)</PresentationFormat>
  <Paragraphs>468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대한</vt:lpstr>
      <vt:lpstr>Consolas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권태완[디지털전자과]</cp:lastModifiedBy>
  <cp:revision>142</cp:revision>
  <dcterms:created xsi:type="dcterms:W3CDTF">2013-09-05T09:43:46Z</dcterms:created>
  <dcterms:modified xsi:type="dcterms:W3CDTF">2015-09-20T11:44:43Z</dcterms:modified>
</cp:coreProperties>
</file>