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rimo Bold" charset="1" panose="020B0704020202020204"/>
      <p:regular r:id="rId24"/>
    </p:embeddedFont>
    <p:embeddedFont>
      <p:font typeface="Arimo" charset="1" panose="020B0604020202020204"/>
      <p:regular r:id="rId25"/>
    </p:embeddedFont>
    <p:embeddedFont>
      <p:font typeface="Open Sauce"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tensorflow.org/datasets/catalog/caltech101" TargetMode="External" Type="http://schemas.openxmlformats.org/officeDocument/2006/relationships/hyperlink"/><Relationship Id="rId11" Target="https://www.tensorflow.org/datasets/catalog/caltech101" TargetMode="External" Type="http://schemas.openxmlformats.org/officeDocument/2006/relationships/hyperlink"/><Relationship Id="rId12" Target="https://www.tensorflow.org/datasets/catalog/caltech101" TargetMode="External" Type="http://schemas.openxmlformats.org/officeDocument/2006/relationships/hyperlink"/><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https://www.tensorflow.org/datasets/catalog/caltech101" TargetMode="External" Type="http://schemas.openxmlformats.org/officeDocument/2006/relationships/hyperlink"/><Relationship Id="rId6" Target="https://www.tensorflow.org/datasets/catalog/caltech101" TargetMode="External" Type="http://schemas.openxmlformats.org/officeDocument/2006/relationships/hyperlink"/><Relationship Id="rId7" Target="https://www.tensorflow.org/datasets/catalog/caltech101" TargetMode="External" Type="http://schemas.openxmlformats.org/officeDocument/2006/relationships/hyperlink"/><Relationship Id="rId8" Target="https://www.tensorflow.org/datasets/catalog/caltech101" TargetMode="External" Type="http://schemas.openxmlformats.org/officeDocument/2006/relationships/hyperlink"/><Relationship Id="rId9" Target="https://www.tensorflow.org/datasets/catalog/caltech101"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https://www.tensorflow.org/datasets/catalog/caltech101" TargetMode="External" Type="http://schemas.openxmlformats.org/officeDocument/2006/relationships/hyperlink"/><Relationship Id="rId6" Target="https://www.tensorflow.org/datasets/catalog/caltech101" TargetMode="External" Type="http://schemas.openxmlformats.org/officeDocument/2006/relationships/hyperlink"/><Relationship Id="rId7" Target="https://www.tensorflow.org/datasets/catalog/caltech101"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https://www.tensorflow.org/datasets/catalog/caltech101" TargetMode="External" Type="http://schemas.openxmlformats.org/officeDocument/2006/relationships/hyperlink"/><Relationship Id="rId6" Target="https://www.analyticsvidhya.com/blog/2022/01/complete-guide-to-anomaly-detection-with-autoencoders-using-tensorflow/" TargetMode="External" Type="http://schemas.openxmlformats.org/officeDocument/2006/relationships/hyperlink"/><Relationship Id="rId7" Target="https://github.com/AhkarHtet/Tensorflow_project2_group9_?fbclid=IwY2xjawGzgTtleHRuA2FlbQIxMAABHcEyGxErDPtgnHUCBHtvUsU5aCtxJJvjvHR4KPZEl7S0rXNVNCBV8YT1HQ_aem_vZqL7udbv29QNWrxkHmwgg"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0">
            <a:off x="0" y="-72330"/>
            <a:ext cx="18288000" cy="3158430"/>
          </a:xfrm>
          <a:custGeom>
            <a:avLst/>
            <a:gdLst/>
            <a:ahLst/>
            <a:cxnLst/>
            <a:rect r="r" b="b" t="t" l="l"/>
            <a:pathLst>
              <a:path h="3158430" w="18288000">
                <a:moveTo>
                  <a:pt x="0" y="0"/>
                </a:moveTo>
                <a:lnTo>
                  <a:pt x="18288000" y="0"/>
                </a:lnTo>
                <a:lnTo>
                  <a:pt x="18288000" y="3158430"/>
                </a:lnTo>
                <a:lnTo>
                  <a:pt x="0" y="31584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6" r="0" b="-6"/>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5">
              <a:extLst>
                <a:ext uri="{96DAC541-7B7A-43D3-8B79-37D633B846F1}">
                  <asvg:svgBlip xmlns:asvg="http://schemas.microsoft.com/office/drawing/2016/SVG/main" r:embed="rId6"/>
                </a:ext>
              </a:extLst>
            </a:blip>
            <a:stretch>
              <a:fillRect l="-28" t="0" r="-28" b="0"/>
            </a:stretch>
          </a:blipFill>
        </p:spPr>
      </p:sp>
      <p:sp>
        <p:nvSpPr>
          <p:cNvPr name="Freeform 7" id="7"/>
          <p:cNvSpPr/>
          <p:nvPr/>
        </p:nvSpPr>
        <p:spPr>
          <a:xfrm flipH="false" flipV="false" rot="0">
            <a:off x="6794830" y="3411746"/>
            <a:ext cx="9231721" cy="3005394"/>
          </a:xfrm>
          <a:custGeom>
            <a:avLst/>
            <a:gdLst/>
            <a:ahLst/>
            <a:cxnLst/>
            <a:rect r="r" b="b" t="t" l="l"/>
            <a:pathLst>
              <a:path h="3005394" w="9231721">
                <a:moveTo>
                  <a:pt x="0" y="0"/>
                </a:moveTo>
                <a:lnTo>
                  <a:pt x="9231721" y="0"/>
                </a:lnTo>
                <a:lnTo>
                  <a:pt x="9231721" y="3005393"/>
                </a:lnTo>
                <a:lnTo>
                  <a:pt x="0" y="30053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2080521" y="6473417"/>
            <a:ext cx="9231721" cy="3005394"/>
          </a:xfrm>
          <a:custGeom>
            <a:avLst/>
            <a:gdLst/>
            <a:ahLst/>
            <a:cxnLst/>
            <a:rect r="r" b="b" t="t" l="l"/>
            <a:pathLst>
              <a:path h="3005394" w="9231721">
                <a:moveTo>
                  <a:pt x="0" y="0"/>
                </a:moveTo>
                <a:lnTo>
                  <a:pt x="9231721" y="0"/>
                </a:lnTo>
                <a:lnTo>
                  <a:pt x="9231721" y="3005393"/>
                </a:lnTo>
                <a:lnTo>
                  <a:pt x="0" y="30053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38125" y="524226"/>
            <a:ext cx="16847315" cy="875538"/>
          </a:xfrm>
          <a:prstGeom prst="rect">
            <a:avLst/>
          </a:prstGeom>
        </p:spPr>
        <p:txBody>
          <a:bodyPr anchor="t" rtlCol="false" tIns="0" lIns="0" bIns="0" rIns="0">
            <a:spAutoFit/>
          </a:bodyPr>
          <a:lstStyle/>
          <a:p>
            <a:pPr algn="ctr">
              <a:lnSpc>
                <a:spcPts val="6942"/>
              </a:lnSpc>
            </a:pPr>
            <a:r>
              <a:rPr lang="en-US" b="true" sz="5030" spc="492">
                <a:solidFill>
                  <a:srgbClr val="FFFFFF"/>
                </a:solidFill>
                <a:latin typeface="Arimo Bold"/>
                <a:ea typeface="Arimo Bold"/>
                <a:cs typeface="Arimo Bold"/>
                <a:sym typeface="Arimo Bold"/>
              </a:rPr>
              <a:t>Unsupervised Learning with Autoencoders</a:t>
            </a:r>
          </a:p>
        </p:txBody>
      </p:sp>
      <p:sp>
        <p:nvSpPr>
          <p:cNvPr name="TextBox 10" id="10"/>
          <p:cNvSpPr txBox="true"/>
          <p:nvPr/>
        </p:nvSpPr>
        <p:spPr>
          <a:xfrm rot="0">
            <a:off x="6960524" y="3451770"/>
            <a:ext cx="8900334" cy="2811521"/>
          </a:xfrm>
          <a:prstGeom prst="rect">
            <a:avLst/>
          </a:prstGeom>
        </p:spPr>
        <p:txBody>
          <a:bodyPr anchor="t" rtlCol="false" tIns="0" lIns="0" bIns="0" rIns="0">
            <a:spAutoFit/>
          </a:bodyPr>
          <a:lstStyle/>
          <a:p>
            <a:pPr algn="l">
              <a:lnSpc>
                <a:spcPts val="4499"/>
              </a:lnSpc>
            </a:pPr>
            <a:r>
              <a:rPr lang="en-US" b="true" sz="3260" spc="319">
                <a:solidFill>
                  <a:srgbClr val="231F20"/>
                </a:solidFill>
                <a:latin typeface="Arimo Bold"/>
                <a:ea typeface="Arimo Bold"/>
                <a:cs typeface="Arimo Bold"/>
                <a:sym typeface="Arimo Bold"/>
              </a:rPr>
              <a:t>Group - 9</a:t>
            </a:r>
          </a:p>
          <a:p>
            <a:pPr algn="l" marL="745272" indent="-248424" lvl="2">
              <a:lnSpc>
                <a:spcPts val="4499"/>
              </a:lnSpc>
              <a:buFont typeface="Arial"/>
              <a:buChar char="⚬"/>
            </a:pPr>
            <a:r>
              <a:rPr lang="en-US" sz="3260" spc="319">
                <a:solidFill>
                  <a:srgbClr val="231F20"/>
                </a:solidFill>
                <a:latin typeface="Arimo"/>
                <a:ea typeface="Arimo"/>
                <a:cs typeface="Arimo"/>
                <a:sym typeface="Arimo"/>
              </a:rPr>
              <a:t>Ahkar Htet</a:t>
            </a:r>
          </a:p>
          <a:p>
            <a:pPr algn="l" marL="745272" indent="-248424" lvl="2">
              <a:lnSpc>
                <a:spcPts val="4499"/>
              </a:lnSpc>
              <a:buFont typeface="Arial"/>
              <a:buChar char="⚬"/>
            </a:pPr>
            <a:r>
              <a:rPr lang="en-US" sz="3260" spc="319">
                <a:solidFill>
                  <a:srgbClr val="231F20"/>
                </a:solidFill>
                <a:latin typeface="Arimo"/>
                <a:ea typeface="Arimo"/>
                <a:cs typeface="Arimo"/>
                <a:sym typeface="Arimo"/>
              </a:rPr>
              <a:t>Thai Kien Nguyen</a:t>
            </a:r>
          </a:p>
          <a:p>
            <a:pPr algn="l" marL="745237" indent="-248412" lvl="2">
              <a:lnSpc>
                <a:spcPts val="4498"/>
              </a:lnSpc>
              <a:buFont typeface="Arial"/>
              <a:buChar char="⚬"/>
            </a:pPr>
            <a:r>
              <a:rPr lang="en-US" sz="3260" spc="316">
                <a:solidFill>
                  <a:srgbClr val="231F20"/>
                </a:solidFill>
                <a:latin typeface="Arimo"/>
                <a:ea typeface="Arimo"/>
                <a:cs typeface="Arimo"/>
                <a:sym typeface="Arimo"/>
              </a:rPr>
              <a:t>Thiri Than Myint</a:t>
            </a:r>
          </a:p>
          <a:p>
            <a:pPr algn="l" marL="745272" indent="-248424" lvl="2">
              <a:lnSpc>
                <a:spcPts val="4499"/>
              </a:lnSpc>
              <a:buFont typeface="Arial"/>
              <a:buChar char="⚬"/>
            </a:pPr>
            <a:r>
              <a:rPr lang="en-US" sz="3260" spc="319">
                <a:solidFill>
                  <a:srgbClr val="231F20"/>
                </a:solidFill>
                <a:latin typeface="Arimo"/>
                <a:ea typeface="Arimo"/>
                <a:cs typeface="Arimo"/>
                <a:sym typeface="Arimo"/>
              </a:rPr>
              <a:t>Su Mon Hpan</a:t>
            </a:r>
          </a:p>
        </p:txBody>
      </p:sp>
      <p:sp>
        <p:nvSpPr>
          <p:cNvPr name="TextBox 11" id="11"/>
          <p:cNvSpPr txBox="true"/>
          <p:nvPr/>
        </p:nvSpPr>
        <p:spPr>
          <a:xfrm rot="0">
            <a:off x="142875" y="1323564"/>
            <a:ext cx="16847315" cy="597812"/>
          </a:xfrm>
          <a:prstGeom prst="rect">
            <a:avLst/>
          </a:prstGeom>
        </p:spPr>
        <p:txBody>
          <a:bodyPr anchor="t" rtlCol="false" tIns="0" lIns="0" bIns="0" rIns="0">
            <a:spAutoFit/>
          </a:bodyPr>
          <a:lstStyle/>
          <a:p>
            <a:pPr algn="ctr">
              <a:lnSpc>
                <a:spcPts val="4733"/>
              </a:lnSpc>
            </a:pPr>
            <a:r>
              <a:rPr lang="en-US" b="true" sz="3430" spc="336">
                <a:solidFill>
                  <a:srgbClr val="FFFFFF"/>
                </a:solidFill>
                <a:latin typeface="Arimo Bold"/>
                <a:ea typeface="Arimo Bold"/>
                <a:cs typeface="Arimo Bold"/>
                <a:sym typeface="Arimo Bold"/>
              </a:rPr>
              <a:t>Using TensorFlow and the Caltech101 Dataset</a:t>
            </a:r>
          </a:p>
        </p:txBody>
      </p:sp>
      <p:sp>
        <p:nvSpPr>
          <p:cNvPr name="TextBox 12" id="12"/>
          <p:cNvSpPr txBox="true"/>
          <p:nvPr/>
        </p:nvSpPr>
        <p:spPr>
          <a:xfrm rot="0">
            <a:off x="2614995" y="7026739"/>
            <a:ext cx="7850714" cy="2149320"/>
          </a:xfrm>
          <a:prstGeom prst="rect">
            <a:avLst/>
          </a:prstGeom>
        </p:spPr>
        <p:txBody>
          <a:bodyPr anchor="t" rtlCol="false" tIns="0" lIns="0" bIns="0" rIns="0">
            <a:spAutoFit/>
          </a:bodyPr>
          <a:lstStyle/>
          <a:p>
            <a:pPr algn="l">
              <a:lnSpc>
                <a:spcPts val="4238"/>
              </a:lnSpc>
            </a:pPr>
            <a:r>
              <a:rPr lang="en-US" sz="3260">
                <a:solidFill>
                  <a:srgbClr val="000000"/>
                </a:solidFill>
                <a:latin typeface="Arimo"/>
                <a:ea typeface="Arimo"/>
                <a:cs typeface="Arimo"/>
                <a:sym typeface="Arimo"/>
              </a:rPr>
              <a:t>Professor: Dr. Magdalene Ravichandran</a:t>
            </a:r>
          </a:p>
          <a:p>
            <a:pPr algn="l">
              <a:lnSpc>
                <a:spcPts val="4238"/>
              </a:lnSpc>
            </a:pPr>
          </a:p>
          <a:p>
            <a:pPr algn="l">
              <a:lnSpc>
                <a:spcPts val="4238"/>
              </a:lnSpc>
            </a:pPr>
            <a:r>
              <a:rPr lang="en-US" sz="3260">
                <a:solidFill>
                  <a:srgbClr val="000000"/>
                </a:solidFill>
                <a:latin typeface="Arimo"/>
                <a:ea typeface="Arimo"/>
                <a:cs typeface="Arimo"/>
                <a:sym typeface="Arimo"/>
              </a:rPr>
              <a:t>Date: 27 November 2024</a:t>
            </a:r>
          </a:p>
          <a:p>
            <a:pPr algn="l">
              <a:lnSpc>
                <a:spcPts val="423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4864110" y="6640503"/>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
        <p:nvSpPr>
          <p:cNvPr name="Freeform 3" id="3"/>
          <p:cNvSpPr/>
          <p:nvPr/>
        </p:nvSpPr>
        <p:spPr>
          <a:xfrm flipH="false" flipV="false" rot="0">
            <a:off x="-4502866" y="-4825478"/>
            <a:ext cx="8093580" cy="8304980"/>
          </a:xfrm>
          <a:custGeom>
            <a:avLst/>
            <a:gdLst/>
            <a:ahLst/>
            <a:cxnLst/>
            <a:rect r="r" b="b" t="t" l="l"/>
            <a:pathLst>
              <a:path h="8304980" w="8093580">
                <a:moveTo>
                  <a:pt x="0" y="0"/>
                </a:moveTo>
                <a:lnTo>
                  <a:pt x="8093580" y="0"/>
                </a:lnTo>
                <a:lnTo>
                  <a:pt x="8093580" y="8304980"/>
                </a:lnTo>
                <a:lnTo>
                  <a:pt x="0" y="8304980"/>
                </a:lnTo>
                <a:lnTo>
                  <a:pt x="0" y="0"/>
                </a:lnTo>
                <a:close/>
              </a:path>
            </a:pathLst>
          </a:custGeom>
          <a:blipFill>
            <a:blip r:embed="rId2">
              <a:extLst>
                <a:ext uri="{96DAC541-7B7A-43D3-8B79-37D633B846F1}">
                  <asvg:svgBlip xmlns:asvg="http://schemas.microsoft.com/office/drawing/2016/SVG/main" r:embed="rId3"/>
                </a:ext>
              </a:extLst>
            </a:blip>
            <a:stretch>
              <a:fillRect l="0" t="-45" r="0" b="-45"/>
            </a:stretch>
          </a:blipFill>
        </p:spPr>
      </p:sp>
      <p:sp>
        <p:nvSpPr>
          <p:cNvPr name="TextBox 4" id="4"/>
          <p:cNvSpPr txBox="true"/>
          <p:nvPr/>
        </p:nvSpPr>
        <p:spPr>
          <a:xfrm rot="0">
            <a:off x="2221550" y="-142775"/>
            <a:ext cx="15037750" cy="1171475"/>
          </a:xfrm>
          <a:prstGeom prst="rect">
            <a:avLst/>
          </a:prstGeom>
        </p:spPr>
        <p:txBody>
          <a:bodyPr anchor="t" rtlCol="false" tIns="0" lIns="0" bIns="0" rIns="0">
            <a:spAutoFit/>
          </a:bodyPr>
          <a:lstStyle/>
          <a:p>
            <a:pPr algn="ctr">
              <a:lnSpc>
                <a:spcPts val="9208"/>
              </a:lnSpc>
            </a:pPr>
            <a:r>
              <a:rPr lang="en-US" sz="7083" b="true">
                <a:solidFill>
                  <a:srgbClr val="000000"/>
                </a:solidFill>
                <a:latin typeface="Arimo Bold"/>
                <a:ea typeface="Arimo Bold"/>
                <a:cs typeface="Arimo Bold"/>
                <a:sym typeface="Arimo Bold"/>
              </a:rPr>
              <a:t>Evaluation and Visualization </a:t>
            </a:r>
          </a:p>
        </p:txBody>
      </p:sp>
      <p:sp>
        <p:nvSpPr>
          <p:cNvPr name="TextBox 5" id="5"/>
          <p:cNvSpPr txBox="true"/>
          <p:nvPr/>
        </p:nvSpPr>
        <p:spPr>
          <a:xfrm rot="0">
            <a:off x="1392761" y="971550"/>
            <a:ext cx="16695328" cy="2682671"/>
          </a:xfrm>
          <a:prstGeom prst="rect">
            <a:avLst/>
          </a:prstGeom>
        </p:spPr>
        <p:txBody>
          <a:bodyPr anchor="t" rtlCol="false" tIns="0" lIns="0" bIns="0" rIns="0">
            <a:spAutoFit/>
          </a:bodyPr>
          <a:lstStyle/>
          <a:p>
            <a:pPr algn="l" marL="748007" indent="-249336" lvl="2">
              <a:lnSpc>
                <a:spcPts val="4253"/>
              </a:lnSpc>
              <a:buFont typeface="Arial"/>
              <a:buChar char="⚬"/>
            </a:pPr>
            <a:r>
              <a:rPr lang="en-US" sz="3272">
                <a:solidFill>
                  <a:srgbClr val="000000"/>
                </a:solidFill>
                <a:latin typeface="Arimo"/>
                <a:ea typeface="Arimo"/>
                <a:cs typeface="Arimo"/>
                <a:sym typeface="Arimo"/>
              </a:rPr>
              <a:t>Illustrated anomaly detection model's performance using visualization techniques such as the ROC curve, confusion matrix, PCA scatterplot for dimensionality reduction and Kernel Density Estimation (KDE).</a:t>
            </a:r>
          </a:p>
          <a:p>
            <a:pPr algn="l" marL="748007" indent="-249336" lvl="2">
              <a:lnSpc>
                <a:spcPts val="4253"/>
              </a:lnSpc>
              <a:buFont typeface="Arial"/>
              <a:buChar char="⚬"/>
            </a:pPr>
          </a:p>
          <a:p>
            <a:pPr algn="l">
              <a:lnSpc>
                <a:spcPts val="4237"/>
              </a:lnSpc>
            </a:pPr>
          </a:p>
        </p:txBody>
      </p:sp>
      <p:sp>
        <p:nvSpPr>
          <p:cNvPr name="Freeform 6" id="6"/>
          <p:cNvSpPr/>
          <p:nvPr/>
        </p:nvSpPr>
        <p:spPr>
          <a:xfrm flipH="false" flipV="false" rot="0">
            <a:off x="505947" y="2800910"/>
            <a:ext cx="7398054" cy="3370461"/>
          </a:xfrm>
          <a:custGeom>
            <a:avLst/>
            <a:gdLst/>
            <a:ahLst/>
            <a:cxnLst/>
            <a:rect r="r" b="b" t="t" l="l"/>
            <a:pathLst>
              <a:path h="3370461" w="7398054">
                <a:moveTo>
                  <a:pt x="0" y="0"/>
                </a:moveTo>
                <a:lnTo>
                  <a:pt x="7398054" y="0"/>
                </a:lnTo>
                <a:lnTo>
                  <a:pt x="7398054" y="3370461"/>
                </a:lnTo>
                <a:lnTo>
                  <a:pt x="0" y="3370461"/>
                </a:lnTo>
                <a:lnTo>
                  <a:pt x="0" y="0"/>
                </a:lnTo>
                <a:close/>
              </a:path>
            </a:pathLst>
          </a:custGeom>
          <a:blipFill>
            <a:blip r:embed="rId4"/>
            <a:stretch>
              <a:fillRect l="0" t="0" r="0" b="-2340"/>
            </a:stretch>
          </a:blipFill>
        </p:spPr>
      </p:sp>
      <p:sp>
        <p:nvSpPr>
          <p:cNvPr name="Freeform 7" id="7"/>
          <p:cNvSpPr/>
          <p:nvPr/>
        </p:nvSpPr>
        <p:spPr>
          <a:xfrm flipH="false" flipV="false" rot="0">
            <a:off x="505947" y="6475929"/>
            <a:ext cx="7398054" cy="3384610"/>
          </a:xfrm>
          <a:custGeom>
            <a:avLst/>
            <a:gdLst/>
            <a:ahLst/>
            <a:cxnLst/>
            <a:rect r="r" b="b" t="t" l="l"/>
            <a:pathLst>
              <a:path h="3384610" w="7398054">
                <a:moveTo>
                  <a:pt x="0" y="0"/>
                </a:moveTo>
                <a:lnTo>
                  <a:pt x="7398054" y="0"/>
                </a:lnTo>
                <a:lnTo>
                  <a:pt x="7398054" y="3384610"/>
                </a:lnTo>
                <a:lnTo>
                  <a:pt x="0" y="3384610"/>
                </a:lnTo>
                <a:lnTo>
                  <a:pt x="0" y="0"/>
                </a:lnTo>
                <a:close/>
              </a:path>
            </a:pathLst>
          </a:custGeom>
          <a:blipFill>
            <a:blip r:embed="rId5"/>
            <a:stretch>
              <a:fillRect l="0" t="0" r="0" b="0"/>
            </a:stretch>
          </a:blipFill>
        </p:spPr>
      </p:sp>
      <p:sp>
        <p:nvSpPr>
          <p:cNvPr name="Freeform 8" id="8"/>
          <p:cNvSpPr/>
          <p:nvPr/>
        </p:nvSpPr>
        <p:spPr>
          <a:xfrm flipH="false" flipV="false" rot="0">
            <a:off x="8641510" y="6475929"/>
            <a:ext cx="4175369" cy="3673526"/>
          </a:xfrm>
          <a:custGeom>
            <a:avLst/>
            <a:gdLst/>
            <a:ahLst/>
            <a:cxnLst/>
            <a:rect r="r" b="b" t="t" l="l"/>
            <a:pathLst>
              <a:path h="3673526" w="4175369">
                <a:moveTo>
                  <a:pt x="0" y="0"/>
                </a:moveTo>
                <a:lnTo>
                  <a:pt x="4175369" y="0"/>
                </a:lnTo>
                <a:lnTo>
                  <a:pt x="4175369" y="3673526"/>
                </a:lnTo>
                <a:lnTo>
                  <a:pt x="0" y="3673526"/>
                </a:lnTo>
                <a:lnTo>
                  <a:pt x="0" y="0"/>
                </a:lnTo>
                <a:close/>
              </a:path>
            </a:pathLst>
          </a:custGeom>
          <a:blipFill>
            <a:blip r:embed="rId6"/>
            <a:stretch>
              <a:fillRect l="0" t="-305" r="0" b="-305"/>
            </a:stretch>
          </a:blipFill>
        </p:spPr>
      </p:sp>
      <p:sp>
        <p:nvSpPr>
          <p:cNvPr name="Freeform 9" id="9"/>
          <p:cNvSpPr/>
          <p:nvPr/>
        </p:nvSpPr>
        <p:spPr>
          <a:xfrm flipH="false" flipV="false" rot="0">
            <a:off x="8553815" y="2644777"/>
            <a:ext cx="4695635" cy="3682728"/>
          </a:xfrm>
          <a:custGeom>
            <a:avLst/>
            <a:gdLst/>
            <a:ahLst/>
            <a:cxnLst/>
            <a:rect r="r" b="b" t="t" l="l"/>
            <a:pathLst>
              <a:path h="3682728" w="4695635">
                <a:moveTo>
                  <a:pt x="0" y="0"/>
                </a:moveTo>
                <a:lnTo>
                  <a:pt x="4695634" y="0"/>
                </a:lnTo>
                <a:lnTo>
                  <a:pt x="4695634" y="3682728"/>
                </a:lnTo>
                <a:lnTo>
                  <a:pt x="0" y="3682728"/>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015018" y="6640503"/>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961801" y="-4679825"/>
            <a:ext cx="7923602" cy="8130562"/>
          </a:xfrm>
          <a:custGeom>
            <a:avLst/>
            <a:gdLst/>
            <a:ahLst/>
            <a:cxnLst/>
            <a:rect r="r" b="b" t="t" l="l"/>
            <a:pathLst>
              <a:path h="8130562" w="7923602">
                <a:moveTo>
                  <a:pt x="0" y="0"/>
                </a:moveTo>
                <a:lnTo>
                  <a:pt x="7923602" y="0"/>
                </a:lnTo>
                <a:lnTo>
                  <a:pt x="7923602" y="8130562"/>
                </a:lnTo>
                <a:lnTo>
                  <a:pt x="0" y="8130562"/>
                </a:lnTo>
                <a:lnTo>
                  <a:pt x="0" y="0"/>
                </a:lnTo>
                <a:close/>
              </a:path>
            </a:pathLst>
          </a:custGeom>
          <a:blipFill>
            <a:blip r:embed="rId3">
              <a:extLst>
                <a:ext uri="{96DAC541-7B7A-43D3-8B79-37D633B846F1}">
                  <asvg:svgBlip xmlns:asvg="http://schemas.microsoft.com/office/drawing/2016/SVG/main" r:embed="rId4"/>
                </a:ext>
              </a:extLst>
            </a:blip>
            <a:stretch>
              <a:fillRect l="0" t="-15" r="0" b="-15"/>
            </a:stretch>
          </a:blipFill>
        </p:spPr>
      </p:sp>
      <p:sp>
        <p:nvSpPr>
          <p:cNvPr name="TextBox 6" id="6"/>
          <p:cNvSpPr txBox="true"/>
          <p:nvPr/>
        </p:nvSpPr>
        <p:spPr>
          <a:xfrm rot="0">
            <a:off x="2015769" y="923925"/>
            <a:ext cx="16272231" cy="1168333"/>
          </a:xfrm>
          <a:prstGeom prst="rect">
            <a:avLst/>
          </a:prstGeom>
        </p:spPr>
        <p:txBody>
          <a:bodyPr anchor="t" rtlCol="false" tIns="0" lIns="0" bIns="0" rIns="0">
            <a:spAutoFit/>
          </a:bodyPr>
          <a:lstStyle/>
          <a:p>
            <a:pPr algn="ctr">
              <a:lnSpc>
                <a:spcPts val="9100"/>
              </a:lnSpc>
            </a:pPr>
            <a:r>
              <a:rPr lang="en-US" sz="6999" b="true">
                <a:solidFill>
                  <a:srgbClr val="000000"/>
                </a:solidFill>
                <a:latin typeface="Arimo Bold"/>
                <a:ea typeface="Arimo Bold"/>
                <a:cs typeface="Arimo Bold"/>
                <a:sym typeface="Arimo Bold"/>
              </a:rPr>
              <a:t>Model Refinement and Optimization </a:t>
            </a:r>
          </a:p>
        </p:txBody>
      </p:sp>
      <p:sp>
        <p:nvSpPr>
          <p:cNvPr name="TextBox 7" id="7"/>
          <p:cNvSpPr txBox="true"/>
          <p:nvPr/>
        </p:nvSpPr>
        <p:spPr>
          <a:xfrm rot="0">
            <a:off x="1262297" y="2478485"/>
            <a:ext cx="16562205" cy="5678964"/>
          </a:xfrm>
          <a:prstGeom prst="rect">
            <a:avLst/>
          </a:prstGeom>
        </p:spPr>
        <p:txBody>
          <a:bodyPr anchor="t" rtlCol="false" tIns="0" lIns="0" bIns="0" rIns="0">
            <a:spAutoFit/>
          </a:bodyPr>
          <a:lstStyle/>
          <a:p>
            <a:pPr algn="l" marL="703835" indent="-351917" lvl="1">
              <a:lnSpc>
                <a:spcPts val="5053"/>
              </a:lnSpc>
              <a:buFont typeface="Arial"/>
              <a:buChar char="•"/>
            </a:pPr>
            <a:r>
              <a:rPr lang="en-US" b="true" sz="3260">
                <a:solidFill>
                  <a:srgbClr val="000000"/>
                </a:solidFill>
                <a:latin typeface="Arimo Bold"/>
                <a:ea typeface="Arimo Bold"/>
                <a:cs typeface="Arimo Bold"/>
                <a:sym typeface="Arimo Bold"/>
              </a:rPr>
              <a:t>Architectural Exploration</a:t>
            </a:r>
            <a:r>
              <a:rPr lang="en-US" sz="3260">
                <a:solidFill>
                  <a:srgbClr val="000000"/>
                </a:solidFill>
                <a:latin typeface="Arimo"/>
                <a:ea typeface="Arimo"/>
                <a:cs typeface="Arimo"/>
                <a:sym typeface="Arimo"/>
              </a:rPr>
              <a:t>: Experiment with various autoencoder designs and hyperparameters to enhance anomaly detection accuracy.</a:t>
            </a:r>
          </a:p>
          <a:p>
            <a:pPr algn="l" marL="703835" indent="-351917" lvl="1">
              <a:lnSpc>
                <a:spcPts val="5053"/>
              </a:lnSpc>
              <a:buFont typeface="Arial"/>
              <a:buChar char="•"/>
            </a:pPr>
            <a:r>
              <a:rPr lang="en-US" b="true" sz="3260">
                <a:solidFill>
                  <a:srgbClr val="000000"/>
                </a:solidFill>
                <a:latin typeface="Arimo Bold"/>
                <a:ea typeface="Arimo Bold"/>
                <a:cs typeface="Arimo Bold"/>
                <a:sym typeface="Arimo Bold"/>
              </a:rPr>
              <a:t>Threshold Tuning</a:t>
            </a:r>
            <a:r>
              <a:rPr lang="en-US" sz="3260">
                <a:solidFill>
                  <a:srgbClr val="000000"/>
                </a:solidFill>
                <a:latin typeface="Arimo"/>
                <a:ea typeface="Arimo"/>
                <a:cs typeface="Arimo"/>
                <a:sym typeface="Arimo"/>
              </a:rPr>
              <a:t>: Optimize reconstruction error thresholds to balance false positives and true positives effectively.</a:t>
            </a:r>
          </a:p>
          <a:p>
            <a:pPr algn="l" marL="703835" indent="-351917" lvl="1">
              <a:lnSpc>
                <a:spcPts val="5053"/>
              </a:lnSpc>
              <a:buFont typeface="Arial"/>
              <a:buChar char="•"/>
            </a:pPr>
            <a:r>
              <a:rPr lang="en-US" b="true" sz="3260">
                <a:solidFill>
                  <a:srgbClr val="000000"/>
                </a:solidFill>
                <a:latin typeface="Arimo Bold"/>
                <a:ea typeface="Arimo Bold"/>
                <a:cs typeface="Arimo Bold"/>
                <a:sym typeface="Arimo Bold"/>
              </a:rPr>
              <a:t>Generalization Techniques</a:t>
            </a:r>
            <a:r>
              <a:rPr lang="en-US" sz="3260">
                <a:solidFill>
                  <a:srgbClr val="000000"/>
                </a:solidFill>
                <a:latin typeface="Arimo"/>
                <a:ea typeface="Arimo"/>
                <a:cs typeface="Arimo"/>
                <a:sym typeface="Arimo"/>
              </a:rPr>
              <a:t>: Use learning rate scheduling, regularization, and dropout to improve model robustness and prevent overfitting.</a:t>
            </a:r>
          </a:p>
          <a:p>
            <a:pPr algn="l" marL="703835" indent="-351917" lvl="1">
              <a:lnSpc>
                <a:spcPts val="5053"/>
              </a:lnSpc>
              <a:buFont typeface="Arial"/>
              <a:buChar char="•"/>
            </a:pPr>
            <a:r>
              <a:rPr lang="en-US" b="true" sz="3260">
                <a:solidFill>
                  <a:srgbClr val="000000"/>
                </a:solidFill>
                <a:latin typeface="Arimo Bold"/>
                <a:ea typeface="Arimo Bold"/>
                <a:cs typeface="Arimo Bold"/>
                <a:sym typeface="Arimo Bold"/>
              </a:rPr>
              <a:t>Performance Evaluation</a:t>
            </a:r>
            <a:r>
              <a:rPr lang="en-US" sz="3260">
                <a:solidFill>
                  <a:srgbClr val="000000"/>
                </a:solidFill>
                <a:latin typeface="Arimo"/>
                <a:ea typeface="Arimo"/>
                <a:cs typeface="Arimo"/>
                <a:sym typeface="Arimo"/>
              </a:rPr>
              <a:t>: Iteratively evaluate and compare refined models to ensure consistent improvements in detection results.</a:t>
            </a:r>
          </a:p>
          <a:p>
            <a:pPr algn="l">
              <a:lnSpc>
                <a:spcPts val="423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689841" y="7181483"/>
            <a:ext cx="6759091" cy="6935634"/>
          </a:xfrm>
          <a:custGeom>
            <a:avLst/>
            <a:gdLst/>
            <a:ahLst/>
            <a:cxnLst/>
            <a:rect r="r" b="b" t="t" l="l"/>
            <a:pathLst>
              <a:path h="6935634" w="6759091">
                <a:moveTo>
                  <a:pt x="0" y="0"/>
                </a:moveTo>
                <a:lnTo>
                  <a:pt x="6759091" y="0"/>
                </a:lnTo>
                <a:lnTo>
                  <a:pt x="6759091" y="6935634"/>
                </a:lnTo>
                <a:lnTo>
                  <a:pt x="0" y="6935634"/>
                </a:lnTo>
                <a:lnTo>
                  <a:pt x="0" y="0"/>
                </a:lnTo>
                <a:close/>
              </a:path>
            </a:pathLst>
          </a:custGeom>
          <a:blipFill>
            <a:blip r:embed="rId3">
              <a:extLst>
                <a:ext uri="{96DAC541-7B7A-43D3-8B79-37D633B846F1}">
                  <asvg:svgBlip xmlns:asvg="http://schemas.microsoft.com/office/drawing/2016/SVG/main" r:embed="rId4"/>
                </a:ext>
              </a:extLst>
            </a:blip>
            <a:stretch>
              <a:fillRect l="0" t="-31" r="0" b="-31"/>
            </a:stretch>
          </a:blipFill>
        </p:spPr>
      </p:sp>
      <p:sp>
        <p:nvSpPr>
          <p:cNvPr name="Freeform 5" id="5"/>
          <p:cNvSpPr/>
          <p:nvPr/>
        </p:nvSpPr>
        <p:spPr>
          <a:xfrm flipH="false" flipV="false" rot="0">
            <a:off x="-3258071" y="-4629150"/>
            <a:ext cx="7618942" cy="7817944"/>
          </a:xfrm>
          <a:custGeom>
            <a:avLst/>
            <a:gdLst/>
            <a:ahLst/>
            <a:cxnLst/>
            <a:rect r="r" b="b" t="t" l="l"/>
            <a:pathLst>
              <a:path h="7817944" w="7618942">
                <a:moveTo>
                  <a:pt x="0" y="0"/>
                </a:moveTo>
                <a:lnTo>
                  <a:pt x="7618942" y="0"/>
                </a:lnTo>
                <a:lnTo>
                  <a:pt x="7618942" y="7817944"/>
                </a:lnTo>
                <a:lnTo>
                  <a:pt x="0" y="7817944"/>
                </a:lnTo>
                <a:lnTo>
                  <a:pt x="0" y="0"/>
                </a:lnTo>
                <a:close/>
              </a:path>
            </a:pathLst>
          </a:custGeom>
          <a:blipFill>
            <a:blip r:embed="rId3">
              <a:extLst>
                <a:ext uri="{96DAC541-7B7A-43D3-8B79-37D633B846F1}">
                  <asvg:svgBlip xmlns:asvg="http://schemas.microsoft.com/office/drawing/2016/SVG/main" r:embed="rId4"/>
                </a:ext>
              </a:extLst>
            </a:blip>
            <a:stretch>
              <a:fillRect l="0" t="-6" r="0" b="-6"/>
            </a:stretch>
          </a:blipFill>
        </p:spPr>
      </p:sp>
      <p:sp>
        <p:nvSpPr>
          <p:cNvPr name="Freeform 6" id="6"/>
          <p:cNvSpPr/>
          <p:nvPr/>
        </p:nvSpPr>
        <p:spPr>
          <a:xfrm flipH="false" flipV="false" rot="0">
            <a:off x="1498267" y="3339751"/>
            <a:ext cx="14637965" cy="5918549"/>
          </a:xfrm>
          <a:custGeom>
            <a:avLst/>
            <a:gdLst/>
            <a:ahLst/>
            <a:cxnLst/>
            <a:rect r="r" b="b" t="t" l="l"/>
            <a:pathLst>
              <a:path h="5918549" w="14637965">
                <a:moveTo>
                  <a:pt x="0" y="0"/>
                </a:moveTo>
                <a:lnTo>
                  <a:pt x="14637965" y="0"/>
                </a:lnTo>
                <a:lnTo>
                  <a:pt x="14637965" y="5918549"/>
                </a:lnTo>
                <a:lnTo>
                  <a:pt x="0" y="5918549"/>
                </a:lnTo>
                <a:lnTo>
                  <a:pt x="0" y="0"/>
                </a:lnTo>
                <a:close/>
              </a:path>
            </a:pathLst>
          </a:custGeom>
          <a:blipFill>
            <a:blip r:embed="rId5"/>
            <a:stretch>
              <a:fillRect l="0" t="-11521" r="0" b="-11521"/>
            </a:stretch>
          </a:blipFill>
        </p:spPr>
      </p:sp>
      <p:sp>
        <p:nvSpPr>
          <p:cNvPr name="TextBox 7" id="7"/>
          <p:cNvSpPr txBox="true"/>
          <p:nvPr/>
        </p:nvSpPr>
        <p:spPr>
          <a:xfrm rot="0">
            <a:off x="1498267" y="1664794"/>
            <a:ext cx="14864987" cy="990600"/>
          </a:xfrm>
          <a:prstGeom prst="rect">
            <a:avLst/>
          </a:prstGeom>
        </p:spPr>
        <p:txBody>
          <a:bodyPr anchor="t" rtlCol="false" tIns="0" lIns="0" bIns="0" rIns="0">
            <a:spAutoFit/>
          </a:bodyPr>
          <a:lstStyle/>
          <a:p>
            <a:pPr algn="l">
              <a:lnSpc>
                <a:spcPts val="3900"/>
              </a:lnSpc>
            </a:pPr>
            <a:r>
              <a:rPr lang="en-US" sz="3000">
                <a:solidFill>
                  <a:srgbClr val="231F20"/>
                </a:solidFill>
                <a:latin typeface="Open Sauce"/>
                <a:ea typeface="Open Sauce"/>
                <a:cs typeface="Open Sauce"/>
                <a:sym typeface="Open Sauce"/>
              </a:rPr>
              <a:t>Outliers list with autoencoder threshold 90: Total 49, 39 images from clean set, 10 background_google images</a:t>
            </a:r>
          </a:p>
        </p:txBody>
      </p:sp>
      <p:sp>
        <p:nvSpPr>
          <p:cNvPr name="TextBox 8" id="8"/>
          <p:cNvSpPr txBox="true"/>
          <p:nvPr/>
        </p:nvSpPr>
        <p:spPr>
          <a:xfrm rot="0">
            <a:off x="2969850" y="639762"/>
            <a:ext cx="12665296" cy="1968494"/>
          </a:xfrm>
          <a:prstGeom prst="rect">
            <a:avLst/>
          </a:prstGeom>
        </p:spPr>
        <p:txBody>
          <a:bodyPr anchor="t" rtlCol="false" tIns="0" lIns="0" bIns="0" rIns="0">
            <a:spAutoFit/>
          </a:bodyPr>
          <a:lstStyle/>
          <a:p>
            <a:pPr algn="ctr">
              <a:lnSpc>
                <a:spcPts val="5198"/>
              </a:lnSpc>
            </a:pPr>
            <a:r>
              <a:rPr lang="en-US" sz="3999" b="true">
                <a:solidFill>
                  <a:srgbClr val="231F20"/>
                </a:solidFill>
                <a:latin typeface="Arimo Bold"/>
                <a:ea typeface="Arimo Bold"/>
                <a:cs typeface="Arimo Bold"/>
                <a:sym typeface="Arimo Bold"/>
              </a:rPr>
              <a:t>Original and reconstructed images</a:t>
            </a:r>
          </a:p>
          <a:p>
            <a:pPr algn="ctr">
              <a:lnSpc>
                <a:spcPts val="5198"/>
              </a:lnSpc>
            </a:pPr>
          </a:p>
          <a:p>
            <a:pPr algn="ctr">
              <a:lnSpc>
                <a:spcPts val="519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167044" y="6640503"/>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7994322" cy="8203129"/>
          </a:xfrm>
          <a:custGeom>
            <a:avLst/>
            <a:gdLst/>
            <a:ahLst/>
            <a:cxnLst/>
            <a:rect r="r" b="b" t="t" l="l"/>
            <a:pathLst>
              <a:path h="8203129" w="7994322">
                <a:moveTo>
                  <a:pt x="0" y="0"/>
                </a:moveTo>
                <a:lnTo>
                  <a:pt x="7994322" y="0"/>
                </a:lnTo>
                <a:lnTo>
                  <a:pt x="7994322" y="8203129"/>
                </a:lnTo>
                <a:lnTo>
                  <a:pt x="0" y="8203129"/>
                </a:lnTo>
                <a:lnTo>
                  <a:pt x="0" y="0"/>
                </a:lnTo>
                <a:close/>
              </a:path>
            </a:pathLst>
          </a:custGeom>
          <a:blipFill>
            <a:blip r:embed="rId3">
              <a:extLst>
                <a:ext uri="{96DAC541-7B7A-43D3-8B79-37D633B846F1}">
                  <asvg:svgBlip xmlns:asvg="http://schemas.microsoft.com/office/drawing/2016/SVG/main" r:embed="rId4"/>
                </a:ext>
              </a:extLst>
            </a:blip>
            <a:stretch>
              <a:fillRect l="0" t="-3" r="0" b="-3"/>
            </a:stretch>
          </a:blipFill>
        </p:spPr>
      </p:sp>
      <p:sp>
        <p:nvSpPr>
          <p:cNvPr name="TextBox 6" id="6"/>
          <p:cNvSpPr txBox="true"/>
          <p:nvPr/>
        </p:nvSpPr>
        <p:spPr>
          <a:xfrm rot="0">
            <a:off x="3383401" y="401650"/>
            <a:ext cx="13355095" cy="1158850"/>
          </a:xfrm>
          <a:prstGeom prst="rect">
            <a:avLst/>
          </a:prstGeom>
        </p:spPr>
        <p:txBody>
          <a:bodyPr anchor="t" rtlCol="false" tIns="0" lIns="0" bIns="0" rIns="0">
            <a:spAutoFit/>
          </a:bodyPr>
          <a:lstStyle/>
          <a:p>
            <a:pPr algn="ctr">
              <a:lnSpc>
                <a:spcPts val="9099"/>
              </a:lnSpc>
            </a:pPr>
            <a:r>
              <a:rPr lang="en-US" sz="6998" b="true">
                <a:solidFill>
                  <a:srgbClr val="000000"/>
                </a:solidFill>
                <a:latin typeface="Arimo Bold"/>
                <a:ea typeface="Arimo Bold"/>
                <a:cs typeface="Arimo Bold"/>
                <a:sym typeface="Arimo Bold"/>
              </a:rPr>
              <a:t>Insights and Observations</a:t>
            </a:r>
          </a:p>
        </p:txBody>
      </p:sp>
      <p:sp>
        <p:nvSpPr>
          <p:cNvPr name="TextBox 7" id="7"/>
          <p:cNvSpPr txBox="true"/>
          <p:nvPr/>
        </p:nvSpPr>
        <p:spPr>
          <a:xfrm rot="0">
            <a:off x="2122216" y="1843457"/>
            <a:ext cx="15517147" cy="6238105"/>
          </a:xfrm>
          <a:prstGeom prst="rect">
            <a:avLst/>
          </a:prstGeom>
        </p:spPr>
        <p:txBody>
          <a:bodyPr anchor="t" rtlCol="false" tIns="0" lIns="0" bIns="0" rIns="0">
            <a:spAutoFit/>
          </a:bodyPr>
          <a:lstStyle/>
          <a:p>
            <a:pPr algn="l" marL="794867" indent="-264956" lvl="2">
              <a:lnSpc>
                <a:spcPts val="5528"/>
              </a:lnSpc>
              <a:buFont typeface="Arial"/>
              <a:buChar char="⚬"/>
            </a:pPr>
            <a:r>
              <a:rPr lang="en-US" sz="3477">
                <a:solidFill>
                  <a:srgbClr val="000000"/>
                </a:solidFill>
                <a:latin typeface="Arimo"/>
                <a:ea typeface="Arimo"/>
                <a:cs typeface="Arimo"/>
                <a:sym typeface="Arimo"/>
                <a:hlinkClick r:id="rId5" tooltip="https://www.tensorflow.org/datasets/catalog/caltech101"/>
              </a:rPr>
              <a:t>Key Findings:</a:t>
            </a:r>
          </a:p>
          <a:p>
            <a:pPr algn="l" marL="1501415" indent="-500472" lvl="2">
              <a:lnSpc>
                <a:spcPts val="5528"/>
              </a:lnSpc>
              <a:buFont typeface="Arial"/>
              <a:buChar char="⚬"/>
            </a:pPr>
            <a:r>
              <a:rPr lang="en-US" sz="3477">
                <a:solidFill>
                  <a:srgbClr val="000000"/>
                </a:solidFill>
                <a:latin typeface="Arimo"/>
                <a:ea typeface="Arimo"/>
                <a:cs typeface="Arimo"/>
                <a:sym typeface="Arimo"/>
                <a:hlinkClick r:id="rId6" tooltip="https://www.tensorflow.org/datasets/catalog/caltech101"/>
              </a:rPr>
              <a:t>The latent space effectively captured patterns in the data.</a:t>
            </a:r>
          </a:p>
          <a:p>
            <a:pPr algn="l" marL="1501415" indent="-500472" lvl="2">
              <a:lnSpc>
                <a:spcPts val="5528"/>
              </a:lnSpc>
              <a:buFont typeface="Arial"/>
              <a:buChar char="⚬"/>
            </a:pPr>
            <a:r>
              <a:rPr lang="en-US" sz="3477">
                <a:solidFill>
                  <a:srgbClr val="000000"/>
                </a:solidFill>
                <a:latin typeface="Arimo"/>
                <a:ea typeface="Arimo"/>
                <a:cs typeface="Arimo"/>
                <a:sym typeface="Arimo"/>
                <a:hlinkClick r:id="rId7" tooltip="https://www.tensorflow.org/datasets/catalog/caltech101"/>
              </a:rPr>
              <a:t>Higher latent dimensions provided better reconstructions but were slower to train.</a:t>
            </a:r>
          </a:p>
          <a:p>
            <a:pPr algn="l" marL="794867" indent="-264956" lvl="2">
              <a:lnSpc>
                <a:spcPts val="5528"/>
              </a:lnSpc>
              <a:buFont typeface="Arial"/>
              <a:buChar char="⚬"/>
            </a:pPr>
            <a:r>
              <a:rPr lang="en-US" sz="3477">
                <a:solidFill>
                  <a:srgbClr val="000000"/>
                </a:solidFill>
                <a:latin typeface="Arimo"/>
                <a:ea typeface="Arimo"/>
                <a:cs typeface="Arimo"/>
                <a:sym typeface="Arimo"/>
                <a:hlinkClick r:id="rId8" tooltip="https://www.tensorflow.org/datasets/catalog/caltech101"/>
              </a:rPr>
              <a:t>Challenges:</a:t>
            </a:r>
          </a:p>
          <a:p>
            <a:pPr algn="l" marL="1501415" indent="-500472" lvl="2">
              <a:lnSpc>
                <a:spcPts val="5528"/>
              </a:lnSpc>
              <a:buFont typeface="Arial"/>
              <a:buChar char="⚬"/>
            </a:pPr>
            <a:r>
              <a:rPr lang="en-US" sz="3477">
                <a:solidFill>
                  <a:srgbClr val="000000"/>
                </a:solidFill>
                <a:latin typeface="Arimo"/>
                <a:ea typeface="Arimo"/>
                <a:cs typeface="Arimo"/>
                <a:sym typeface="Arimo"/>
                <a:hlinkClick r:id="rId9" tooltip="https://www.tensorflow.org/datasets/catalog/caltech101"/>
              </a:rPr>
              <a:t>Fine-tuning hyperparameters required careful validation.</a:t>
            </a:r>
          </a:p>
          <a:p>
            <a:pPr algn="l" marL="1501415" indent="-500472" lvl="2">
              <a:lnSpc>
                <a:spcPts val="5528"/>
              </a:lnSpc>
              <a:buFont typeface="Arial"/>
              <a:buChar char="⚬"/>
            </a:pPr>
            <a:r>
              <a:rPr lang="en-US" sz="3477">
                <a:solidFill>
                  <a:srgbClr val="000000"/>
                </a:solidFill>
                <a:latin typeface="Arimo"/>
                <a:ea typeface="Arimo"/>
                <a:cs typeface="Arimo"/>
                <a:sym typeface="Arimo"/>
                <a:hlinkClick r:id="rId10" tooltip="https://www.tensorflow.org/datasets/catalog/caltech101"/>
              </a:rPr>
              <a:t>Computational cost increases with larger latent dimensions.</a:t>
            </a:r>
          </a:p>
          <a:p>
            <a:pPr algn="l" marL="1501415" indent="-500472" lvl="2">
              <a:lnSpc>
                <a:spcPts val="5528"/>
              </a:lnSpc>
              <a:buFont typeface="Arial"/>
              <a:buChar char="⚬"/>
            </a:pPr>
            <a:r>
              <a:rPr lang="en-US" sz="3477">
                <a:solidFill>
                  <a:srgbClr val="000000"/>
                </a:solidFill>
                <a:latin typeface="Arimo"/>
                <a:ea typeface="Arimo"/>
                <a:cs typeface="Arimo"/>
                <a:sym typeface="Arimo"/>
                <a:hlinkClick r:id="rId11" tooltip="https://www.tensorflow.org/datasets/catalog/caltech101"/>
              </a:rPr>
              <a:t>Time-consuming, requires expert knowledge </a:t>
            </a:r>
          </a:p>
          <a:p>
            <a:pPr algn="l" marL="1501415" indent="-500472" lvl="2">
              <a:lnSpc>
                <a:spcPts val="5528"/>
              </a:lnSpc>
              <a:buFont typeface="Arial"/>
              <a:buChar char="⚬"/>
            </a:pPr>
            <a:r>
              <a:rPr lang="en-US" sz="3477">
                <a:solidFill>
                  <a:srgbClr val="000000"/>
                </a:solidFill>
                <a:latin typeface="Arimo"/>
                <a:ea typeface="Arimo"/>
                <a:cs typeface="Arimo"/>
                <a:sym typeface="Arimo"/>
                <a:hlinkClick r:id="rId12" tooltip="https://www.tensorflow.org/datasets/catalog/caltech101"/>
              </a:rPr>
              <a:t>We spend a lot of time tuning features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09451" y="762092"/>
            <a:ext cx="18761970" cy="10553608"/>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4093290" y="7082168"/>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7342493" cy="7534275"/>
          </a:xfrm>
          <a:custGeom>
            <a:avLst/>
            <a:gdLst/>
            <a:ahLst/>
            <a:cxnLst/>
            <a:rect r="r" b="b" t="t" l="l"/>
            <a:pathLst>
              <a:path h="7534275" w="7342493">
                <a:moveTo>
                  <a:pt x="0" y="0"/>
                </a:moveTo>
                <a:lnTo>
                  <a:pt x="7342493" y="0"/>
                </a:lnTo>
                <a:lnTo>
                  <a:pt x="7342493" y="7534275"/>
                </a:lnTo>
                <a:lnTo>
                  <a:pt x="0" y="7534275"/>
                </a:lnTo>
                <a:lnTo>
                  <a:pt x="0" y="0"/>
                </a:lnTo>
                <a:close/>
              </a:path>
            </a:pathLst>
          </a:custGeom>
          <a:blipFill>
            <a:blip r:embed="rId3">
              <a:extLst>
                <a:ext uri="{96DAC541-7B7A-43D3-8B79-37D633B846F1}">
                  <asvg:svgBlip xmlns:asvg="http://schemas.microsoft.com/office/drawing/2016/SVG/main" r:embed="rId4"/>
                </a:ext>
              </a:extLst>
            </a:blip>
            <a:stretch>
              <a:fillRect l="0" t="-54" r="0" b="-54"/>
            </a:stretch>
          </a:blipFill>
        </p:spPr>
      </p:sp>
      <p:sp>
        <p:nvSpPr>
          <p:cNvPr name="TextBox 6" id="6"/>
          <p:cNvSpPr txBox="true"/>
          <p:nvPr/>
        </p:nvSpPr>
        <p:spPr>
          <a:xfrm rot="0">
            <a:off x="4865935" y="392146"/>
            <a:ext cx="8556130" cy="1168333"/>
          </a:xfrm>
          <a:prstGeom prst="rect">
            <a:avLst/>
          </a:prstGeom>
        </p:spPr>
        <p:txBody>
          <a:bodyPr anchor="t" rtlCol="false" tIns="0" lIns="0" bIns="0" rIns="0">
            <a:spAutoFit/>
          </a:bodyPr>
          <a:lstStyle/>
          <a:p>
            <a:pPr algn="ctr">
              <a:lnSpc>
                <a:spcPts val="9100"/>
              </a:lnSpc>
            </a:pPr>
            <a:r>
              <a:rPr lang="en-US" sz="6999" b="true">
                <a:solidFill>
                  <a:srgbClr val="000000"/>
                </a:solidFill>
                <a:latin typeface="Arimo Bold"/>
                <a:ea typeface="Arimo Bold"/>
                <a:cs typeface="Arimo Bold"/>
                <a:sym typeface="Arimo Bold"/>
              </a:rPr>
              <a:t>Challenges</a:t>
            </a:r>
          </a:p>
        </p:txBody>
      </p:sp>
      <p:sp>
        <p:nvSpPr>
          <p:cNvPr name="TextBox 7" id="7"/>
          <p:cNvSpPr txBox="true"/>
          <p:nvPr/>
        </p:nvSpPr>
        <p:spPr>
          <a:xfrm rot="0">
            <a:off x="1242131" y="1758838"/>
            <a:ext cx="17375257" cy="5608625"/>
          </a:xfrm>
          <a:prstGeom prst="rect">
            <a:avLst/>
          </a:prstGeom>
        </p:spPr>
        <p:txBody>
          <a:bodyPr anchor="t" rtlCol="false" tIns="0" lIns="0" bIns="0" rIns="0">
            <a:spAutoFit/>
          </a:bodyPr>
          <a:lstStyle/>
          <a:p>
            <a:pPr algn="l" marL="703835" indent="-351917" lvl="1">
              <a:lnSpc>
                <a:spcPts val="5574"/>
              </a:lnSpc>
              <a:buFont typeface="Arial"/>
              <a:buChar char="•"/>
            </a:pPr>
            <a:r>
              <a:rPr lang="en-US" b="true" sz="3260">
                <a:solidFill>
                  <a:srgbClr val="000000"/>
                </a:solidFill>
                <a:latin typeface="Arimo Bold"/>
                <a:ea typeface="Arimo Bold"/>
                <a:cs typeface="Arimo Bold"/>
                <a:sym typeface="Arimo Bold"/>
              </a:rPr>
              <a:t>Backgrounds Are Harder to Reconstruct</a:t>
            </a:r>
            <a:r>
              <a:rPr lang="en-US" sz="3260">
                <a:solidFill>
                  <a:srgbClr val="000000"/>
                </a:solidFill>
                <a:latin typeface="Arimo"/>
                <a:ea typeface="Arimo"/>
                <a:cs typeface="Arimo"/>
                <a:sym typeface="Arimo"/>
              </a:rPr>
              <a:t>: Autoencoders struggle to reconstruct backgrounds like grass or picture frames, while objects are reconstructed well.</a:t>
            </a:r>
          </a:p>
          <a:p>
            <a:pPr algn="l" marL="703835" indent="-351917" lvl="1">
              <a:lnSpc>
                <a:spcPts val="5574"/>
              </a:lnSpc>
              <a:buFont typeface="Arial"/>
              <a:buChar char="•"/>
            </a:pPr>
            <a:r>
              <a:rPr lang="en-US" b="true" sz="3260">
                <a:solidFill>
                  <a:srgbClr val="000000"/>
                </a:solidFill>
                <a:latin typeface="Arimo Bold"/>
                <a:ea typeface="Arimo Bold"/>
                <a:cs typeface="Arimo Bold"/>
                <a:sym typeface="Arimo Bold"/>
              </a:rPr>
              <a:t>Art Images Cause High Errors</a:t>
            </a:r>
            <a:r>
              <a:rPr lang="en-US" sz="3260">
                <a:solidFill>
                  <a:srgbClr val="000000"/>
                </a:solidFill>
                <a:latin typeface="Arimo"/>
                <a:ea typeface="Arimo"/>
                <a:cs typeface="Arimo"/>
                <a:sym typeface="Arimo"/>
              </a:rPr>
              <a:t>: Drawings or stylized images often have high reconstruction errors due to their unique patterns.</a:t>
            </a:r>
          </a:p>
          <a:p>
            <a:pPr algn="l" marL="703835" indent="-351917" lvl="1">
              <a:lnSpc>
                <a:spcPts val="5574"/>
              </a:lnSpc>
              <a:buFont typeface="Arial"/>
              <a:buChar char="•"/>
            </a:pPr>
            <a:r>
              <a:rPr lang="en-US" b="true" sz="3260">
                <a:solidFill>
                  <a:srgbClr val="000000"/>
                </a:solidFill>
                <a:latin typeface="Arimo Bold"/>
                <a:ea typeface="Arimo Bold"/>
                <a:cs typeface="Arimo Bold"/>
                <a:sym typeface="Arimo Bold"/>
              </a:rPr>
              <a:t>Detailed Images Have Higher Errors</a:t>
            </a:r>
            <a:r>
              <a:rPr lang="en-US" sz="3260">
                <a:solidFill>
                  <a:srgbClr val="000000"/>
                </a:solidFill>
                <a:latin typeface="Arimo"/>
                <a:ea typeface="Arimo"/>
                <a:cs typeface="Arimo"/>
                <a:sym typeface="Arimo"/>
              </a:rPr>
              <a:t>: Images with intricate details lead to higher reconstruction errors, regardless of content.</a:t>
            </a:r>
          </a:p>
          <a:p>
            <a:pPr algn="l" marL="703835" indent="-351917" lvl="1">
              <a:lnSpc>
                <a:spcPts val="5574"/>
              </a:lnSpc>
              <a:buFont typeface="Arial"/>
              <a:buChar char="•"/>
            </a:pPr>
            <a:r>
              <a:rPr lang="en-US" b="true" sz="3260">
                <a:solidFill>
                  <a:srgbClr val="000000"/>
                </a:solidFill>
                <a:latin typeface="Arimo Bold"/>
                <a:ea typeface="Arimo Bold"/>
                <a:cs typeface="Arimo Bold"/>
                <a:sym typeface="Arimo Bold"/>
              </a:rPr>
              <a:t>Some Backgrounds Are Misclassified</a:t>
            </a:r>
            <a:r>
              <a:rPr lang="en-US" sz="3260">
                <a:solidFill>
                  <a:srgbClr val="000000"/>
                </a:solidFill>
                <a:latin typeface="Arimo"/>
                <a:ea typeface="Arimo"/>
                <a:cs typeface="Arimo"/>
                <a:sym typeface="Arimo"/>
              </a:rPr>
              <a:t>: Background images with terrains or textures common in training data are reconstructed well, causing low errors.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7994322" cy="8203129"/>
          </a:xfrm>
          <a:custGeom>
            <a:avLst/>
            <a:gdLst/>
            <a:ahLst/>
            <a:cxnLst/>
            <a:rect r="r" b="b" t="t" l="l"/>
            <a:pathLst>
              <a:path h="8203129" w="7994322">
                <a:moveTo>
                  <a:pt x="0" y="0"/>
                </a:moveTo>
                <a:lnTo>
                  <a:pt x="7994322" y="0"/>
                </a:lnTo>
                <a:lnTo>
                  <a:pt x="7994322" y="8203129"/>
                </a:lnTo>
                <a:lnTo>
                  <a:pt x="0" y="8203129"/>
                </a:lnTo>
                <a:lnTo>
                  <a:pt x="0" y="0"/>
                </a:lnTo>
                <a:close/>
              </a:path>
            </a:pathLst>
          </a:custGeom>
          <a:blipFill>
            <a:blip r:embed="rId3">
              <a:extLst>
                <a:ext uri="{96DAC541-7B7A-43D3-8B79-37D633B846F1}">
                  <asvg:svgBlip xmlns:asvg="http://schemas.microsoft.com/office/drawing/2016/SVG/main" r:embed="rId4"/>
                </a:ext>
              </a:extLst>
            </a:blip>
            <a:stretch>
              <a:fillRect l="0" t="-3" r="0" b="-3"/>
            </a:stretch>
          </a:blipFill>
        </p:spPr>
      </p:sp>
      <p:sp>
        <p:nvSpPr>
          <p:cNvPr name="TextBox 6" id="6"/>
          <p:cNvSpPr txBox="true"/>
          <p:nvPr/>
        </p:nvSpPr>
        <p:spPr>
          <a:xfrm rot="0">
            <a:off x="6445517" y="1083154"/>
            <a:ext cx="6769531" cy="1158850"/>
          </a:xfrm>
          <a:prstGeom prst="rect">
            <a:avLst/>
          </a:prstGeom>
        </p:spPr>
        <p:txBody>
          <a:bodyPr anchor="t" rtlCol="false" tIns="0" lIns="0" bIns="0" rIns="0">
            <a:spAutoFit/>
          </a:bodyPr>
          <a:lstStyle/>
          <a:p>
            <a:pPr algn="ctr">
              <a:lnSpc>
                <a:spcPts val="9099"/>
              </a:lnSpc>
            </a:pPr>
            <a:r>
              <a:rPr lang="en-US" sz="6998" b="true">
                <a:solidFill>
                  <a:srgbClr val="000000"/>
                </a:solidFill>
                <a:latin typeface="Arimo Bold"/>
                <a:ea typeface="Arimo Bold"/>
                <a:cs typeface="Arimo Bold"/>
                <a:sym typeface="Arimo Bold"/>
              </a:rPr>
              <a:t>Conclusion</a:t>
            </a:r>
          </a:p>
        </p:txBody>
      </p:sp>
      <p:sp>
        <p:nvSpPr>
          <p:cNvPr name="TextBox 7" id="7"/>
          <p:cNvSpPr txBox="true"/>
          <p:nvPr/>
        </p:nvSpPr>
        <p:spPr>
          <a:xfrm rot="0">
            <a:off x="1425956" y="2964024"/>
            <a:ext cx="15833344" cy="1954327"/>
          </a:xfrm>
          <a:prstGeom prst="rect">
            <a:avLst/>
          </a:prstGeom>
        </p:spPr>
        <p:txBody>
          <a:bodyPr anchor="t" rtlCol="false" tIns="0" lIns="0" bIns="0" rIns="0">
            <a:spAutoFit/>
          </a:bodyPr>
          <a:lstStyle/>
          <a:p>
            <a:pPr algn="l" marL="745237" indent="-248412" lvl="2">
              <a:lnSpc>
                <a:spcPts val="5248"/>
              </a:lnSpc>
              <a:buFont typeface="Arial"/>
              <a:buChar char="⚬"/>
            </a:pPr>
            <a:r>
              <a:rPr lang="en-US" sz="3260">
                <a:solidFill>
                  <a:srgbClr val="000000"/>
                </a:solidFill>
                <a:latin typeface="Arimo"/>
                <a:ea typeface="Arimo"/>
                <a:cs typeface="Arimo"/>
                <a:sym typeface="Arimo"/>
                <a:hlinkClick r:id="rId5" tooltip="https://www.tensorflow.org/datasets/catalog/caltech101"/>
              </a:rPr>
              <a:t>Successfully trained an autoencoder to learn patterns in the Caltech101 dataset.</a:t>
            </a:r>
          </a:p>
          <a:p>
            <a:pPr algn="l" marL="745237" indent="-248412" lvl="2">
              <a:lnSpc>
                <a:spcPts val="5248"/>
              </a:lnSpc>
              <a:buFont typeface="Arial"/>
              <a:buChar char="⚬"/>
            </a:pPr>
            <a:r>
              <a:rPr lang="en-US" sz="3260">
                <a:solidFill>
                  <a:srgbClr val="000000"/>
                </a:solidFill>
                <a:latin typeface="Arimo"/>
                <a:ea typeface="Arimo"/>
                <a:cs typeface="Arimo"/>
                <a:sym typeface="Arimo"/>
                <a:hlinkClick r:id="rId6" tooltip="https://www.tensorflow.org/datasets/catalog/caltech101"/>
              </a:rPr>
              <a:t>Optimized hyperparameters for the best performance.</a:t>
            </a:r>
          </a:p>
          <a:p>
            <a:pPr algn="l" marL="745376" indent="-248459" lvl="2">
              <a:lnSpc>
                <a:spcPts val="5248"/>
              </a:lnSpc>
              <a:buFont typeface="Arial"/>
              <a:buChar char="⚬"/>
            </a:pPr>
            <a:r>
              <a:rPr lang="en-US" sz="3260">
                <a:solidFill>
                  <a:srgbClr val="000000"/>
                </a:solidFill>
                <a:latin typeface="Arimo"/>
                <a:ea typeface="Arimo"/>
                <a:cs typeface="Arimo"/>
                <a:sym typeface="Arimo"/>
                <a:hlinkClick r:id="rId7" tooltip="https://www.tensorflow.org/datasets/catalog/caltech101"/>
              </a:rPr>
              <a:t>Demonstrated effectiveness using reconstruction error and visual 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7994322" cy="8203129"/>
          </a:xfrm>
          <a:custGeom>
            <a:avLst/>
            <a:gdLst/>
            <a:ahLst/>
            <a:cxnLst/>
            <a:rect r="r" b="b" t="t" l="l"/>
            <a:pathLst>
              <a:path h="8203129" w="7994322">
                <a:moveTo>
                  <a:pt x="0" y="0"/>
                </a:moveTo>
                <a:lnTo>
                  <a:pt x="7994322" y="0"/>
                </a:lnTo>
                <a:lnTo>
                  <a:pt x="7994322" y="8203129"/>
                </a:lnTo>
                <a:lnTo>
                  <a:pt x="0" y="8203129"/>
                </a:lnTo>
                <a:lnTo>
                  <a:pt x="0" y="0"/>
                </a:lnTo>
                <a:close/>
              </a:path>
            </a:pathLst>
          </a:custGeom>
          <a:blipFill>
            <a:blip r:embed="rId3">
              <a:extLst>
                <a:ext uri="{96DAC541-7B7A-43D3-8B79-37D633B846F1}">
                  <asvg:svgBlip xmlns:asvg="http://schemas.microsoft.com/office/drawing/2016/SVG/main" r:embed="rId4"/>
                </a:ext>
              </a:extLst>
            </a:blip>
            <a:stretch>
              <a:fillRect l="0" t="-3" r="0" b="-3"/>
            </a:stretch>
          </a:blipFill>
        </p:spPr>
      </p:sp>
      <p:sp>
        <p:nvSpPr>
          <p:cNvPr name="TextBox 6" id="6"/>
          <p:cNvSpPr txBox="true"/>
          <p:nvPr/>
        </p:nvSpPr>
        <p:spPr>
          <a:xfrm rot="0">
            <a:off x="6445517" y="1083154"/>
            <a:ext cx="6769531" cy="1158850"/>
          </a:xfrm>
          <a:prstGeom prst="rect">
            <a:avLst/>
          </a:prstGeom>
        </p:spPr>
        <p:txBody>
          <a:bodyPr anchor="t" rtlCol="false" tIns="0" lIns="0" bIns="0" rIns="0">
            <a:spAutoFit/>
          </a:bodyPr>
          <a:lstStyle/>
          <a:p>
            <a:pPr algn="ctr">
              <a:lnSpc>
                <a:spcPts val="9099"/>
              </a:lnSpc>
            </a:pPr>
            <a:r>
              <a:rPr lang="en-US" sz="6998" b="true">
                <a:solidFill>
                  <a:srgbClr val="000000"/>
                </a:solidFill>
                <a:latin typeface="Arimo Bold"/>
                <a:ea typeface="Arimo Bold"/>
                <a:cs typeface="Arimo Bold"/>
                <a:sym typeface="Arimo Bold"/>
              </a:rPr>
              <a:t>References</a:t>
            </a:r>
          </a:p>
        </p:txBody>
      </p:sp>
      <p:sp>
        <p:nvSpPr>
          <p:cNvPr name="TextBox 7" id="7"/>
          <p:cNvSpPr txBox="true"/>
          <p:nvPr/>
        </p:nvSpPr>
        <p:spPr>
          <a:xfrm rot="0">
            <a:off x="1513582" y="2650449"/>
            <a:ext cx="15260836" cy="4022808"/>
          </a:xfrm>
          <a:prstGeom prst="rect">
            <a:avLst/>
          </a:prstGeom>
        </p:spPr>
        <p:txBody>
          <a:bodyPr anchor="t" rtlCol="false" tIns="0" lIns="0" bIns="0" rIns="0">
            <a:spAutoFit/>
          </a:bodyPr>
          <a:lstStyle/>
          <a:p>
            <a:pPr algn="l" marL="571271" indent="-190424" lvl="2">
              <a:lnSpc>
                <a:spcPts val="4623"/>
              </a:lnSpc>
              <a:buFont typeface="Arial"/>
              <a:buChar char="⚬"/>
            </a:pPr>
            <a:r>
              <a:rPr lang="en-US" sz="2499" u="sng">
                <a:solidFill>
                  <a:srgbClr val="000000"/>
                </a:solidFill>
                <a:latin typeface="Open Sauce"/>
                <a:ea typeface="Open Sauce"/>
                <a:cs typeface="Open Sauce"/>
                <a:sym typeface="Open Sauce"/>
                <a:hlinkClick r:id="rId5" tooltip="https://www.tensorflow.org/datasets/catalog/caltech101"/>
              </a:rPr>
              <a:t>https://www.tensorflow.org/datasets/catalog/caltech101</a:t>
            </a:r>
          </a:p>
          <a:p>
            <a:pPr algn="l" marL="571271" indent="-190424" lvl="2">
              <a:lnSpc>
                <a:spcPts val="4623"/>
              </a:lnSpc>
              <a:buFont typeface="Arial"/>
              <a:buChar char="⚬"/>
            </a:pPr>
            <a:r>
              <a:rPr lang="en-US" sz="2499" u="sng">
                <a:solidFill>
                  <a:srgbClr val="000000"/>
                </a:solidFill>
                <a:latin typeface="Open Sauce"/>
                <a:ea typeface="Open Sauce"/>
                <a:cs typeface="Open Sauce"/>
                <a:sym typeface="Open Sauce"/>
                <a:hlinkClick r:id="rId6" tooltip="https://www.analyticsvidhya.com/blog/2022/01/complete-guide-to-anomaly-detection-with-autoencoders-using-tensorflow/"/>
              </a:rPr>
              <a:t>https://www.analyticsvidhya.com/blog/2022/01/complete-guide-to-anomaly-detection-with-autoencoders-using-tensorflow/</a:t>
            </a:r>
          </a:p>
          <a:p>
            <a:pPr algn="l" marL="571271" indent="-190424" lvl="2">
              <a:lnSpc>
                <a:spcPts val="4623"/>
              </a:lnSpc>
              <a:buFont typeface="Arial"/>
              <a:buChar char="⚬"/>
            </a:pPr>
            <a:r>
              <a:rPr lang="en-US" sz="2499" u="sng">
                <a:solidFill>
                  <a:srgbClr val="000000"/>
                </a:solidFill>
                <a:latin typeface="Open Sauce"/>
                <a:ea typeface="Open Sauce"/>
                <a:cs typeface="Open Sauce"/>
                <a:sym typeface="Open Sauce"/>
                <a:hlinkClick r:id="rId7" tooltip="https://github.com/AhkarHtet/Tensorflow_project2_group9_?fbclid=IwY2xjawGzgTtleHRuA2FlbQIxMAABHcEyGxErDPtgnHUCBHtvUsU5aCtxJJvjvHR4KPZEl7S0rXNVNCBV8YT1HQ_aem_vZqL7udbv29QNWrxkHmwgg"/>
              </a:rPr>
              <a:t>https://github.com/AhkarHtet/Tensorflow_project2_group9_?fbclid=IwY2xjawGzgTtleHRuA2FlbQIxMAABHcEyGxErDPtgnHUCBHtvUsU5aCtxJJvjvHR4KPZEl7S0rXNVNCBV8YT1HQ_aem_vZqL7udbv29QNWrxkHmwgg</a:t>
            </a:r>
          </a:p>
          <a:p>
            <a:pPr algn="l" marL="571378" indent="-190459" lvl="2">
              <a:lnSpc>
                <a:spcPts val="4623"/>
              </a:lnSpc>
              <a:buFont typeface="Arial"/>
              <a:buChar char="⚬"/>
            </a:pPr>
            <a:r>
              <a:rPr lang="en-US" sz="2499" u="sng">
                <a:solidFill>
                  <a:srgbClr val="000000"/>
                </a:solidFill>
                <a:latin typeface="Open Sauce"/>
                <a:ea typeface="Open Sauce"/>
                <a:cs typeface="Open Sauce"/>
                <a:sym typeface="Open Sauce"/>
              </a:rPr>
              <a:t>https://paperswithcode.com/paper/reduction-of-class-activation-uncertainty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10580377">
            <a:off x="9336519" y="-8799156"/>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1" r="0" b="-1"/>
            </a:stretch>
          </a:blipFill>
        </p:spPr>
      </p:sp>
      <p:sp>
        <p:nvSpPr>
          <p:cNvPr name="TextBox 5" id="5"/>
          <p:cNvSpPr txBox="true"/>
          <p:nvPr/>
        </p:nvSpPr>
        <p:spPr>
          <a:xfrm rot="0">
            <a:off x="1561733" y="1895495"/>
            <a:ext cx="8097687" cy="1803688"/>
          </a:xfrm>
          <a:prstGeom prst="rect">
            <a:avLst/>
          </a:prstGeom>
        </p:spPr>
        <p:txBody>
          <a:bodyPr anchor="t" rtlCol="false" tIns="0" lIns="0" bIns="0" rIns="0">
            <a:spAutoFit/>
          </a:bodyPr>
          <a:lstStyle/>
          <a:p>
            <a:pPr algn="l">
              <a:lnSpc>
                <a:spcPts val="13014"/>
              </a:lnSpc>
            </a:pPr>
            <a:r>
              <a:rPr lang="en-US" b="true" sz="9431" spc="924">
                <a:solidFill>
                  <a:srgbClr val="231F20"/>
                </a:solidFill>
                <a:latin typeface="Arimo Bold"/>
                <a:ea typeface="Arimo Bold"/>
                <a:cs typeface="Arimo Bold"/>
                <a:sym typeface="Arimo Bold"/>
              </a:rPr>
              <a:t>THANK YOU </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80" r="0" b="-8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12" r="0" b="-12"/>
            </a:stretch>
          </a:blipFill>
        </p:spPr>
      </p:sp>
      <p:sp>
        <p:nvSpPr>
          <p:cNvPr name="TextBox 6" id="6"/>
          <p:cNvSpPr txBox="true"/>
          <p:nvPr/>
        </p:nvSpPr>
        <p:spPr>
          <a:xfrm rot="0">
            <a:off x="6331672" y="3400095"/>
            <a:ext cx="7832437" cy="1229055"/>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Arimo Bold"/>
                <a:ea typeface="Arimo Bold"/>
                <a:cs typeface="Arimo Bold"/>
                <a:sym typeface="Arimo Bold"/>
              </a:rPr>
              <a:t>CODE </a:t>
            </a:r>
            <a:r>
              <a:rPr lang="en-US" b="true" sz="7063" spc="692">
                <a:solidFill>
                  <a:srgbClr val="231F20"/>
                </a:solidFill>
                <a:latin typeface="Arimo Bold"/>
                <a:ea typeface="Arimo Bold"/>
                <a:cs typeface="Arimo Bold"/>
                <a:sym typeface="Arimo Bold"/>
              </a:rPr>
              <a:t>DEMO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11116" y="1177151"/>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648457" y="6640503"/>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5112796" y="-48318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12" r="0" b="-12"/>
            </a:stretch>
          </a:blipFill>
        </p:spPr>
      </p:sp>
      <p:sp>
        <p:nvSpPr>
          <p:cNvPr name="Freeform 6" id="6"/>
          <p:cNvSpPr/>
          <p:nvPr/>
        </p:nvSpPr>
        <p:spPr>
          <a:xfrm flipH="false" flipV="false" rot="0">
            <a:off x="2133817" y="2022150"/>
            <a:ext cx="15125483" cy="6242700"/>
          </a:xfrm>
          <a:custGeom>
            <a:avLst/>
            <a:gdLst/>
            <a:ahLst/>
            <a:cxnLst/>
            <a:rect r="r" b="b" t="t" l="l"/>
            <a:pathLst>
              <a:path h="6242700" w="15125483">
                <a:moveTo>
                  <a:pt x="0" y="0"/>
                </a:moveTo>
                <a:lnTo>
                  <a:pt x="15125483" y="0"/>
                </a:lnTo>
                <a:lnTo>
                  <a:pt x="15125483" y="6242700"/>
                </a:lnTo>
                <a:lnTo>
                  <a:pt x="0" y="6242700"/>
                </a:lnTo>
                <a:lnTo>
                  <a:pt x="0" y="0"/>
                </a:lnTo>
                <a:close/>
              </a:path>
            </a:pathLst>
          </a:custGeom>
          <a:blipFill>
            <a:blip r:embed="rId5">
              <a:extLst>
                <a:ext uri="{96DAC541-7B7A-43D3-8B79-37D633B846F1}">
                  <asvg:svgBlip xmlns:asvg="http://schemas.microsoft.com/office/drawing/2016/SVG/main" r:embed="rId6"/>
                </a:ext>
              </a:extLst>
            </a:blip>
            <a:stretch>
              <a:fillRect l="0" t="-33" r="0" b="-33"/>
            </a:stretch>
          </a:blipFill>
        </p:spPr>
      </p:sp>
      <p:sp>
        <p:nvSpPr>
          <p:cNvPr name="Freeform 7" id="7"/>
          <p:cNvSpPr/>
          <p:nvPr/>
        </p:nvSpPr>
        <p:spPr>
          <a:xfrm flipH="false" flipV="false" rot="0">
            <a:off x="5239221" y="-395706"/>
            <a:ext cx="9558531" cy="2307303"/>
          </a:xfrm>
          <a:custGeom>
            <a:avLst/>
            <a:gdLst/>
            <a:ahLst/>
            <a:cxnLst/>
            <a:rect r="r" b="b" t="t" l="l"/>
            <a:pathLst>
              <a:path h="2307303" w="9558531">
                <a:moveTo>
                  <a:pt x="0" y="0"/>
                </a:moveTo>
                <a:lnTo>
                  <a:pt x="9558531" y="0"/>
                </a:lnTo>
                <a:lnTo>
                  <a:pt x="9558531" y="2307303"/>
                </a:lnTo>
                <a:lnTo>
                  <a:pt x="0" y="2307303"/>
                </a:lnTo>
                <a:lnTo>
                  <a:pt x="0" y="0"/>
                </a:lnTo>
                <a:close/>
              </a:path>
            </a:pathLst>
          </a:custGeom>
          <a:blipFill>
            <a:blip r:embed="rId7">
              <a:extLst>
                <a:ext uri="{96DAC541-7B7A-43D3-8B79-37D633B846F1}">
                  <asvg:svgBlip xmlns:asvg="http://schemas.microsoft.com/office/drawing/2016/SVG/main" r:embed="rId8"/>
                </a:ext>
              </a:extLst>
            </a:blip>
            <a:stretch>
              <a:fillRect l="0" t="-133" r="0" b="-133"/>
            </a:stretch>
          </a:blipFill>
        </p:spPr>
      </p:sp>
      <p:sp>
        <p:nvSpPr>
          <p:cNvPr name="TextBox 8" id="8"/>
          <p:cNvSpPr txBox="true"/>
          <p:nvPr/>
        </p:nvSpPr>
        <p:spPr>
          <a:xfrm rot="0">
            <a:off x="5239221" y="-51904"/>
            <a:ext cx="9347240" cy="1229055"/>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Arimo Bold"/>
                <a:ea typeface="Arimo Bold"/>
                <a:cs typeface="Arimo Bold"/>
                <a:sym typeface="Arimo Bold"/>
              </a:rPr>
              <a:t>Objective</a:t>
            </a:r>
          </a:p>
        </p:txBody>
      </p:sp>
      <p:sp>
        <p:nvSpPr>
          <p:cNvPr name="TextBox 9" id="9"/>
          <p:cNvSpPr txBox="true"/>
          <p:nvPr/>
        </p:nvSpPr>
        <p:spPr>
          <a:xfrm rot="0">
            <a:off x="2414923" y="1854447"/>
            <a:ext cx="14561811" cy="6416765"/>
          </a:xfrm>
          <a:prstGeom prst="rect">
            <a:avLst/>
          </a:prstGeom>
        </p:spPr>
        <p:txBody>
          <a:bodyPr anchor="t" rtlCol="false" tIns="0" lIns="0" bIns="0" rIns="0">
            <a:spAutoFit/>
          </a:bodyPr>
          <a:lstStyle/>
          <a:p>
            <a:pPr algn="just">
              <a:lnSpc>
                <a:spcPts val="4234"/>
              </a:lnSpc>
            </a:pPr>
          </a:p>
          <a:p>
            <a:pPr algn="just">
              <a:lnSpc>
                <a:spcPts val="4234"/>
              </a:lnSpc>
            </a:pPr>
          </a:p>
          <a:p>
            <a:pPr algn="just">
              <a:lnSpc>
                <a:spcPts val="4234"/>
              </a:lnSpc>
            </a:pPr>
            <a:r>
              <a:rPr lang="en-US" sz="3260" b="true">
                <a:solidFill>
                  <a:srgbClr val="000000"/>
                </a:solidFill>
                <a:latin typeface="Arimo Bold"/>
                <a:ea typeface="Arimo Bold"/>
                <a:cs typeface="Arimo Bold"/>
                <a:sym typeface="Arimo Bold"/>
              </a:rPr>
              <a:t>This project develops for image preprocessing and anomaly detection using autoencoders, focusing on the Caltech-101 dataset. It involves loading and normalizing images, building a convolutional autoencoder for image reconstruction, and identifying anomalies based on reconstruction errors with optimized thresholds. The approach emphasizes effective visualization, robust model evaluation, and actionable recommendations for improving dataset design to enhance detection accuracy.</a:t>
            </a:r>
          </a:p>
          <a:p>
            <a:pPr algn="just">
              <a:lnSpc>
                <a:spcPts val="4234"/>
              </a:lnSpc>
            </a:pPr>
          </a:p>
          <a:p>
            <a:pPr algn="just">
              <a:lnSpc>
                <a:spcPts val="4234"/>
              </a:lnSpc>
            </a:pPr>
          </a:p>
          <a:p>
            <a:pPr algn="just">
              <a:lnSpc>
                <a:spcPts val="423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4837656" y="6877928"/>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4645397" y="-5169589"/>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12" r="0" b="-12"/>
            </a:stretch>
          </a:blipFill>
        </p:spPr>
      </p:sp>
      <p:sp>
        <p:nvSpPr>
          <p:cNvPr name="TextBox 6" id="6"/>
          <p:cNvSpPr txBox="true"/>
          <p:nvPr/>
        </p:nvSpPr>
        <p:spPr>
          <a:xfrm rot="0">
            <a:off x="4527339" y="866775"/>
            <a:ext cx="10195718" cy="1229055"/>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Arimo Bold"/>
                <a:ea typeface="Arimo Bold"/>
                <a:cs typeface="Arimo Bold"/>
                <a:sym typeface="Arimo Bold"/>
              </a:rPr>
              <a:t>Dataset</a:t>
            </a:r>
            <a:r>
              <a:rPr lang="en-US" b="true" sz="7063" spc="692">
                <a:solidFill>
                  <a:srgbClr val="231F20"/>
                </a:solidFill>
                <a:latin typeface="Arimo Bold"/>
                <a:ea typeface="Arimo Bold"/>
                <a:cs typeface="Arimo Bold"/>
                <a:sym typeface="Arimo Bold"/>
              </a:rPr>
              <a:t> </a:t>
            </a:r>
          </a:p>
        </p:txBody>
      </p:sp>
      <p:sp>
        <p:nvSpPr>
          <p:cNvPr name="TextBox 7" id="7"/>
          <p:cNvSpPr txBox="true"/>
          <p:nvPr/>
        </p:nvSpPr>
        <p:spPr>
          <a:xfrm rot="0">
            <a:off x="1991095" y="2338678"/>
            <a:ext cx="15268205" cy="6232086"/>
          </a:xfrm>
          <a:prstGeom prst="rect">
            <a:avLst/>
          </a:prstGeom>
        </p:spPr>
        <p:txBody>
          <a:bodyPr anchor="t" rtlCol="false" tIns="0" lIns="0" bIns="0" rIns="0">
            <a:spAutoFit/>
          </a:bodyPr>
          <a:lstStyle/>
          <a:p>
            <a:pPr algn="l" marL="744532" indent="-248177" lvl="2">
              <a:lnSpc>
                <a:spcPts val="5536"/>
              </a:lnSpc>
              <a:buFont typeface="Arial"/>
              <a:buChar char="⚬"/>
            </a:pPr>
            <a:r>
              <a:rPr lang="en-US" b="true" sz="3256">
                <a:solidFill>
                  <a:srgbClr val="231F20"/>
                </a:solidFill>
                <a:latin typeface="Arimo Bold"/>
                <a:ea typeface="Arimo Bold"/>
                <a:cs typeface="Arimo Bold"/>
                <a:sym typeface="Arimo Bold"/>
              </a:rPr>
              <a:t>Use Caltech101</a:t>
            </a:r>
          </a:p>
          <a:p>
            <a:pPr algn="l" marL="744532" indent="-248177" lvl="2">
              <a:lnSpc>
                <a:spcPts val="5536"/>
              </a:lnSpc>
              <a:buFont typeface="Arial"/>
              <a:buChar char="⚬"/>
            </a:pPr>
            <a:r>
              <a:rPr lang="en-US" b="true" sz="3256">
                <a:solidFill>
                  <a:srgbClr val="231F20"/>
                </a:solidFill>
                <a:latin typeface="Arimo Bold"/>
                <a:ea typeface="Arimo Bold"/>
                <a:cs typeface="Arimo Bold"/>
                <a:sym typeface="Arimo Bold"/>
              </a:rPr>
              <a:t>Contains 9,146 images across : 101 object classes + 1 background class</a:t>
            </a:r>
          </a:p>
          <a:p>
            <a:pPr algn="l" marL="744532" indent="-248177" lvl="2">
              <a:lnSpc>
                <a:spcPts val="5536"/>
              </a:lnSpc>
              <a:buFont typeface="Arial"/>
              <a:buChar char="⚬"/>
            </a:pPr>
            <a:r>
              <a:rPr lang="en-US" b="true" sz="3256">
                <a:solidFill>
                  <a:srgbClr val="231F20"/>
                </a:solidFill>
                <a:latin typeface="Arimo Bold"/>
                <a:ea typeface="Arimo Bold"/>
                <a:cs typeface="Arimo Bold"/>
                <a:sym typeface="Arimo Bold"/>
              </a:rPr>
              <a:t>Use about 3000 images for overall process with unsupervised approach</a:t>
            </a:r>
          </a:p>
          <a:p>
            <a:pPr algn="l" marL="744532" indent="-248177" lvl="2">
              <a:lnSpc>
                <a:spcPts val="5536"/>
              </a:lnSpc>
              <a:buFont typeface="Arial"/>
              <a:buChar char="⚬"/>
            </a:pPr>
            <a:r>
              <a:rPr lang="en-US" b="true" sz="3256">
                <a:solidFill>
                  <a:srgbClr val="231F20"/>
                </a:solidFill>
                <a:latin typeface="Arimo Bold"/>
                <a:ea typeface="Arimo Bold"/>
                <a:cs typeface="Arimo Bold"/>
                <a:sym typeface="Arimo Bold"/>
              </a:rPr>
              <a:t>Images vary in shape and size, with typical edge lengths of 200-300 pixels.</a:t>
            </a:r>
          </a:p>
          <a:p>
            <a:pPr algn="l" marL="744532" indent="-248177" lvl="2">
              <a:lnSpc>
                <a:spcPts val="5536"/>
              </a:lnSpc>
              <a:buFont typeface="Arial"/>
              <a:buChar char="⚬"/>
            </a:pPr>
            <a:r>
              <a:rPr lang="en-US" b="true" sz="3256">
                <a:solidFill>
                  <a:srgbClr val="231F20"/>
                </a:solidFill>
                <a:latin typeface="Arimo Bold"/>
                <a:ea typeface="Arimo Bold"/>
                <a:cs typeface="Arimo Bold"/>
                <a:sym typeface="Arimo Bold"/>
              </a:rPr>
              <a:t>Remove background_google images because Backgrounds are harder to reconstruct</a:t>
            </a:r>
          </a:p>
          <a:p>
            <a:pPr algn="l">
              <a:lnSpc>
                <a:spcPts val="5536"/>
              </a:lnSpc>
            </a:pPr>
          </a:p>
          <a:p>
            <a:pPr algn="l">
              <a:lnSpc>
                <a:spcPts val="553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12" r="0" b="-12"/>
            </a:stretch>
          </a:blipFill>
        </p:spPr>
      </p:sp>
      <p:sp>
        <p:nvSpPr>
          <p:cNvPr name="Freeform 6" id="6"/>
          <p:cNvSpPr/>
          <p:nvPr/>
        </p:nvSpPr>
        <p:spPr>
          <a:xfrm flipH="false" flipV="false" rot="0">
            <a:off x="3493371" y="4810125"/>
            <a:ext cx="11301259" cy="4237972"/>
          </a:xfrm>
          <a:custGeom>
            <a:avLst/>
            <a:gdLst/>
            <a:ahLst/>
            <a:cxnLst/>
            <a:rect r="r" b="b" t="t" l="l"/>
            <a:pathLst>
              <a:path h="4237972" w="11301259">
                <a:moveTo>
                  <a:pt x="0" y="0"/>
                </a:moveTo>
                <a:lnTo>
                  <a:pt x="11301258" y="0"/>
                </a:lnTo>
                <a:lnTo>
                  <a:pt x="11301258" y="4237972"/>
                </a:lnTo>
                <a:lnTo>
                  <a:pt x="0" y="4237972"/>
                </a:lnTo>
                <a:lnTo>
                  <a:pt x="0" y="0"/>
                </a:lnTo>
                <a:close/>
              </a:path>
            </a:pathLst>
          </a:custGeom>
          <a:blipFill>
            <a:blip r:embed="rId5"/>
            <a:stretch>
              <a:fillRect l="0" t="0" r="0" b="0"/>
            </a:stretch>
          </a:blipFill>
        </p:spPr>
      </p:sp>
      <p:sp>
        <p:nvSpPr>
          <p:cNvPr name="TextBox 7" id="7"/>
          <p:cNvSpPr txBox="true"/>
          <p:nvPr/>
        </p:nvSpPr>
        <p:spPr>
          <a:xfrm rot="0">
            <a:off x="4513490" y="541206"/>
            <a:ext cx="10195718" cy="1229055"/>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Arimo Bold"/>
                <a:ea typeface="Arimo Bold"/>
                <a:cs typeface="Arimo Bold"/>
                <a:sym typeface="Arimo Bold"/>
              </a:rPr>
              <a:t>Data Preprocessing</a:t>
            </a:r>
          </a:p>
        </p:txBody>
      </p:sp>
      <p:sp>
        <p:nvSpPr>
          <p:cNvPr name="TextBox 8" id="8"/>
          <p:cNvSpPr txBox="true"/>
          <p:nvPr/>
        </p:nvSpPr>
        <p:spPr>
          <a:xfrm rot="0">
            <a:off x="4079477" y="2289206"/>
            <a:ext cx="12296478" cy="2149288"/>
          </a:xfrm>
          <a:prstGeom prst="rect">
            <a:avLst/>
          </a:prstGeom>
        </p:spPr>
        <p:txBody>
          <a:bodyPr anchor="t" rtlCol="false" tIns="0" lIns="0" bIns="0" rIns="0">
            <a:spAutoFit/>
          </a:bodyPr>
          <a:lstStyle/>
          <a:p>
            <a:pPr algn="l" marL="745237" indent="-248412" lvl="2">
              <a:lnSpc>
                <a:spcPts val="4238"/>
              </a:lnSpc>
              <a:buFont typeface="Arial"/>
              <a:buChar char="⚬"/>
            </a:pPr>
            <a:r>
              <a:rPr lang="en-US" b="true" sz="3260">
                <a:solidFill>
                  <a:srgbClr val="231F20"/>
                </a:solidFill>
                <a:latin typeface="Arimo Bold"/>
                <a:ea typeface="Arimo Bold"/>
                <a:cs typeface="Arimo Bold"/>
                <a:sym typeface="Arimo Bold"/>
              </a:rPr>
              <a:t>Split data into training(70%), validation(15%), and test(15%) datasets.</a:t>
            </a:r>
          </a:p>
          <a:p>
            <a:pPr algn="l" marL="745237" indent="-248412" lvl="2">
              <a:lnSpc>
                <a:spcPts val="4238"/>
              </a:lnSpc>
              <a:buFont typeface="Arial"/>
              <a:buChar char="⚬"/>
            </a:pPr>
            <a:r>
              <a:rPr lang="en-US" b="true" sz="3260">
                <a:solidFill>
                  <a:srgbClr val="231F20"/>
                </a:solidFill>
                <a:latin typeface="Arimo Bold"/>
                <a:ea typeface="Arimo Bold"/>
                <a:cs typeface="Arimo Bold"/>
                <a:sym typeface="Arimo Bold"/>
              </a:rPr>
              <a:t>Resize all images to 256x256x3 pixels.</a:t>
            </a:r>
          </a:p>
          <a:p>
            <a:pPr algn="l" marL="745339" indent="-248446" lvl="2">
              <a:lnSpc>
                <a:spcPts val="4238"/>
              </a:lnSpc>
              <a:buFont typeface="Arial"/>
              <a:buChar char="⚬"/>
            </a:pPr>
            <a:r>
              <a:rPr lang="en-US" b="true" sz="3260">
                <a:solidFill>
                  <a:srgbClr val="231F20"/>
                </a:solidFill>
                <a:latin typeface="Arimo Bold"/>
                <a:ea typeface="Arimo Bold"/>
                <a:cs typeface="Arimo Bold"/>
                <a:sym typeface="Arimo Bold"/>
              </a:rPr>
              <a:t>Normalize pixel values to the range [0,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12" r="0" b="-12"/>
            </a:stretch>
          </a:blipFill>
        </p:spPr>
      </p:sp>
      <p:sp>
        <p:nvSpPr>
          <p:cNvPr name="TextBox 6" id="6"/>
          <p:cNvSpPr txBox="true"/>
          <p:nvPr/>
        </p:nvSpPr>
        <p:spPr>
          <a:xfrm rot="0">
            <a:off x="4344835" y="751226"/>
            <a:ext cx="6747881" cy="831850"/>
          </a:xfrm>
          <a:prstGeom prst="rect">
            <a:avLst/>
          </a:prstGeom>
        </p:spPr>
        <p:txBody>
          <a:bodyPr anchor="t" rtlCol="false" tIns="0" lIns="0" bIns="0" rIns="0">
            <a:spAutoFit/>
          </a:bodyPr>
          <a:lstStyle/>
          <a:p>
            <a:pPr algn="ctr">
              <a:lnSpc>
                <a:spcPts val="6500"/>
              </a:lnSpc>
            </a:pPr>
            <a:r>
              <a:rPr lang="en-US" sz="4999" b="true">
                <a:solidFill>
                  <a:srgbClr val="000000"/>
                </a:solidFill>
                <a:latin typeface="Arimo Bold"/>
                <a:ea typeface="Arimo Bold"/>
                <a:cs typeface="Arimo Bold"/>
                <a:sym typeface="Arimo Bold"/>
              </a:rPr>
              <a:t>Training Process</a:t>
            </a:r>
          </a:p>
        </p:txBody>
      </p:sp>
      <p:sp>
        <p:nvSpPr>
          <p:cNvPr name="TextBox 7" id="7"/>
          <p:cNvSpPr txBox="true"/>
          <p:nvPr/>
        </p:nvSpPr>
        <p:spPr>
          <a:xfrm rot="0">
            <a:off x="4022411" y="2022602"/>
            <a:ext cx="11759910" cy="7483348"/>
          </a:xfrm>
          <a:prstGeom prst="rect">
            <a:avLst/>
          </a:prstGeom>
        </p:spPr>
        <p:txBody>
          <a:bodyPr anchor="t" rtlCol="false" tIns="0" lIns="0" bIns="0" rIns="0">
            <a:spAutoFit/>
          </a:bodyPr>
          <a:lstStyle/>
          <a:p>
            <a:pPr algn="l">
              <a:lnSpc>
                <a:spcPts val="4238"/>
              </a:lnSpc>
            </a:pPr>
            <a:r>
              <a:rPr lang="en-US" sz="3260">
                <a:solidFill>
                  <a:srgbClr val="000000"/>
                </a:solidFill>
                <a:latin typeface="Arimo"/>
                <a:ea typeface="Arimo"/>
                <a:cs typeface="Arimo"/>
                <a:sym typeface="Arimo"/>
              </a:rPr>
              <a:t>Train the data using convolutional autoencoder model to learn normal pattern within the data.</a:t>
            </a:r>
          </a:p>
          <a:p>
            <a:pPr algn="l">
              <a:lnSpc>
                <a:spcPts val="4238"/>
              </a:lnSpc>
            </a:pPr>
          </a:p>
          <a:p>
            <a:pPr algn="l">
              <a:lnSpc>
                <a:spcPts val="4238"/>
              </a:lnSpc>
            </a:pPr>
            <a:r>
              <a:rPr lang="en-US" sz="3260" b="true">
                <a:solidFill>
                  <a:srgbClr val="000000"/>
                </a:solidFill>
                <a:latin typeface="Arimo Bold"/>
                <a:ea typeface="Arimo Bold"/>
                <a:cs typeface="Arimo Bold"/>
                <a:sym typeface="Arimo Bold"/>
              </a:rPr>
              <a:t>Training Settings</a:t>
            </a:r>
          </a:p>
          <a:p>
            <a:pPr algn="l">
              <a:lnSpc>
                <a:spcPts val="4238"/>
              </a:lnSpc>
            </a:pPr>
          </a:p>
          <a:p>
            <a:pPr algn="l" marL="745237" indent="-248412" lvl="2">
              <a:lnSpc>
                <a:spcPts val="4238"/>
              </a:lnSpc>
              <a:buFont typeface="Arial"/>
              <a:buChar char="⚬"/>
            </a:pPr>
            <a:r>
              <a:rPr lang="en-US" sz="3260">
                <a:solidFill>
                  <a:srgbClr val="000000"/>
                </a:solidFill>
                <a:latin typeface="Arimo"/>
                <a:ea typeface="Arimo"/>
                <a:cs typeface="Arimo"/>
                <a:sym typeface="Arimo"/>
              </a:rPr>
              <a:t>Optimizer: Adam</a:t>
            </a:r>
          </a:p>
          <a:p>
            <a:pPr algn="l" marL="745237" indent="-248412" lvl="2">
              <a:lnSpc>
                <a:spcPts val="4238"/>
              </a:lnSpc>
              <a:buFont typeface="Arial"/>
              <a:buChar char="⚬"/>
            </a:pPr>
            <a:r>
              <a:rPr lang="en-US" sz="3260">
                <a:solidFill>
                  <a:srgbClr val="000000"/>
                </a:solidFill>
                <a:latin typeface="Arimo"/>
                <a:ea typeface="Arimo"/>
                <a:cs typeface="Arimo"/>
                <a:sym typeface="Arimo"/>
              </a:rPr>
              <a:t>Learning_rate: 0.001</a:t>
            </a:r>
          </a:p>
          <a:p>
            <a:pPr algn="l" marL="745237" indent="-248412" lvl="2">
              <a:lnSpc>
                <a:spcPts val="4238"/>
              </a:lnSpc>
              <a:buFont typeface="Arial"/>
              <a:buChar char="⚬"/>
            </a:pPr>
            <a:r>
              <a:rPr lang="en-US" sz="3260">
                <a:solidFill>
                  <a:srgbClr val="000000"/>
                </a:solidFill>
                <a:latin typeface="Arimo"/>
                <a:ea typeface="Arimo"/>
                <a:cs typeface="Arimo"/>
                <a:sym typeface="Arimo"/>
              </a:rPr>
              <a:t>Loss function: MSE</a:t>
            </a:r>
          </a:p>
          <a:p>
            <a:pPr algn="l" marL="745237" indent="-248412" lvl="2">
              <a:lnSpc>
                <a:spcPts val="4238"/>
              </a:lnSpc>
              <a:buFont typeface="Arial"/>
              <a:buChar char="⚬"/>
            </a:pPr>
            <a:r>
              <a:rPr lang="en-US" sz="3260">
                <a:solidFill>
                  <a:srgbClr val="000000"/>
                </a:solidFill>
                <a:latin typeface="Arimo"/>
                <a:ea typeface="Arimo"/>
                <a:cs typeface="Arimo"/>
                <a:sym typeface="Arimo"/>
              </a:rPr>
              <a:t>Latent Dimension: [256]</a:t>
            </a:r>
          </a:p>
          <a:p>
            <a:pPr algn="l" marL="745237" indent="-248412" lvl="2">
              <a:lnSpc>
                <a:spcPts val="4238"/>
              </a:lnSpc>
              <a:buFont typeface="Arial"/>
              <a:buChar char="⚬"/>
            </a:pPr>
            <a:r>
              <a:rPr lang="en-US" sz="3260">
                <a:solidFill>
                  <a:srgbClr val="000000"/>
                </a:solidFill>
                <a:latin typeface="Arimo"/>
                <a:ea typeface="Arimo"/>
                <a:cs typeface="Arimo"/>
                <a:sym typeface="Arimo"/>
              </a:rPr>
              <a:t>Epoch: 20</a:t>
            </a:r>
          </a:p>
          <a:p>
            <a:pPr algn="l">
              <a:lnSpc>
                <a:spcPts val="4238"/>
              </a:lnSpc>
            </a:pPr>
          </a:p>
          <a:p>
            <a:pPr algn="l" marL="745237" indent="-248412" lvl="2">
              <a:lnSpc>
                <a:spcPts val="4238"/>
              </a:lnSpc>
              <a:buFont typeface="Arial"/>
              <a:buChar char="⚬"/>
            </a:pPr>
            <a:r>
              <a:rPr lang="en-US" b="true" sz="3260">
                <a:solidFill>
                  <a:srgbClr val="000000"/>
                </a:solidFill>
                <a:latin typeface="Arimo Bold"/>
                <a:ea typeface="Arimo Bold"/>
                <a:cs typeface="Arimo Bold"/>
                <a:sym typeface="Arimo Bold"/>
              </a:rPr>
              <a:t>Validation</a:t>
            </a:r>
            <a:r>
              <a:rPr lang="en-US" sz="3260">
                <a:solidFill>
                  <a:srgbClr val="000000"/>
                </a:solidFill>
                <a:latin typeface="Arimo"/>
                <a:ea typeface="Arimo"/>
                <a:cs typeface="Arimo"/>
                <a:sym typeface="Arimo"/>
              </a:rPr>
              <a:t>: Used 15% of training data for validation during training.</a:t>
            </a:r>
          </a:p>
          <a:p>
            <a:pPr algn="l">
              <a:lnSpc>
                <a:spcPts val="423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
        <p:nvSpPr>
          <p:cNvPr name="Freeform 3" id="3"/>
          <p:cNvSpPr/>
          <p:nvPr/>
        </p:nvSpPr>
        <p:spPr>
          <a:xfrm flipH="false" flipV="false" rot="0">
            <a:off x="-3258071" y="-4629150"/>
            <a:ext cx="7193097" cy="7380977"/>
          </a:xfrm>
          <a:custGeom>
            <a:avLst/>
            <a:gdLst/>
            <a:ahLst/>
            <a:cxnLst/>
            <a:rect r="r" b="b" t="t" l="l"/>
            <a:pathLst>
              <a:path h="7380977" w="7193097">
                <a:moveTo>
                  <a:pt x="0" y="0"/>
                </a:moveTo>
                <a:lnTo>
                  <a:pt x="7193097" y="0"/>
                </a:lnTo>
                <a:lnTo>
                  <a:pt x="7193097" y="7380977"/>
                </a:lnTo>
                <a:lnTo>
                  <a:pt x="0" y="7380977"/>
                </a:lnTo>
                <a:lnTo>
                  <a:pt x="0" y="0"/>
                </a:lnTo>
                <a:close/>
              </a:path>
            </a:pathLst>
          </a:custGeom>
          <a:blipFill>
            <a:blip r:embed="rId2">
              <a:extLst>
                <a:ext uri="{96DAC541-7B7A-43D3-8B79-37D633B846F1}">
                  <asvg:svgBlip xmlns:asvg="http://schemas.microsoft.com/office/drawing/2016/SVG/main" r:embed="rId3"/>
                </a:ext>
              </a:extLst>
            </a:blip>
            <a:stretch>
              <a:fillRect l="0" t="-16" r="0" b="-16"/>
            </a:stretch>
          </a:blipFill>
        </p:spPr>
      </p:sp>
      <p:sp>
        <p:nvSpPr>
          <p:cNvPr name="Freeform 4" id="4"/>
          <p:cNvSpPr/>
          <p:nvPr/>
        </p:nvSpPr>
        <p:spPr>
          <a:xfrm flipH="false" flipV="false" rot="0">
            <a:off x="3168908" y="1888436"/>
            <a:ext cx="10103001" cy="8177909"/>
          </a:xfrm>
          <a:custGeom>
            <a:avLst/>
            <a:gdLst/>
            <a:ahLst/>
            <a:cxnLst/>
            <a:rect r="r" b="b" t="t" l="l"/>
            <a:pathLst>
              <a:path h="8177909" w="10103001">
                <a:moveTo>
                  <a:pt x="0" y="0"/>
                </a:moveTo>
                <a:lnTo>
                  <a:pt x="10103001" y="0"/>
                </a:lnTo>
                <a:lnTo>
                  <a:pt x="10103001" y="8177909"/>
                </a:lnTo>
                <a:lnTo>
                  <a:pt x="0" y="8177909"/>
                </a:lnTo>
                <a:lnTo>
                  <a:pt x="0" y="0"/>
                </a:lnTo>
                <a:close/>
              </a:path>
            </a:pathLst>
          </a:custGeom>
          <a:blipFill>
            <a:blip r:embed="rId4"/>
            <a:stretch>
              <a:fillRect l="0" t="0" r="0" b="0"/>
            </a:stretch>
          </a:blipFill>
        </p:spPr>
      </p:sp>
      <p:sp>
        <p:nvSpPr>
          <p:cNvPr name="TextBox 5" id="5"/>
          <p:cNvSpPr txBox="true"/>
          <p:nvPr/>
        </p:nvSpPr>
        <p:spPr>
          <a:xfrm rot="0">
            <a:off x="2770266" y="639762"/>
            <a:ext cx="14006394" cy="654025"/>
          </a:xfrm>
          <a:prstGeom prst="rect">
            <a:avLst/>
          </a:prstGeom>
        </p:spPr>
        <p:txBody>
          <a:bodyPr anchor="t" rtlCol="false" tIns="0" lIns="0" bIns="0" rIns="0">
            <a:spAutoFit/>
          </a:bodyPr>
          <a:lstStyle/>
          <a:p>
            <a:pPr algn="ctr">
              <a:lnSpc>
                <a:spcPts val="5199"/>
              </a:lnSpc>
            </a:pPr>
            <a:r>
              <a:rPr lang="en-US" sz="3999" b="true">
                <a:solidFill>
                  <a:srgbClr val="000000"/>
                </a:solidFill>
                <a:latin typeface="Arimo Bold"/>
                <a:ea typeface="Arimo Bold"/>
                <a:cs typeface="Arimo Bold"/>
                <a:sym typeface="Arimo Bold"/>
              </a:rPr>
              <a:t>Training Process</a:t>
            </a:r>
          </a:p>
        </p:txBody>
      </p:sp>
      <p:sp>
        <p:nvSpPr>
          <p:cNvPr name="TextBox 6" id="6"/>
          <p:cNvSpPr txBox="true"/>
          <p:nvPr/>
        </p:nvSpPr>
        <p:spPr>
          <a:xfrm rot="0">
            <a:off x="2457964" y="1280487"/>
            <a:ext cx="11940374" cy="549148"/>
          </a:xfrm>
          <a:prstGeom prst="rect">
            <a:avLst/>
          </a:prstGeom>
        </p:spPr>
        <p:txBody>
          <a:bodyPr anchor="t" rtlCol="false" tIns="0" lIns="0" bIns="0" rIns="0">
            <a:spAutoFit/>
          </a:bodyPr>
          <a:lstStyle/>
          <a:p>
            <a:pPr algn="l">
              <a:lnSpc>
                <a:spcPts val="4238"/>
              </a:lnSpc>
            </a:pPr>
            <a:r>
              <a:rPr lang="en-US" sz="3260">
                <a:solidFill>
                  <a:srgbClr val="000000"/>
                </a:solidFill>
                <a:latin typeface="Arimo"/>
                <a:ea typeface="Arimo"/>
                <a:cs typeface="Arimo"/>
                <a:sym typeface="Arimo"/>
              </a:rPr>
              <a:t>Summary of Autoencoder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
        <p:nvSpPr>
          <p:cNvPr name="Freeform 3" id="3"/>
          <p:cNvSpPr/>
          <p:nvPr/>
        </p:nvSpPr>
        <p:spPr>
          <a:xfrm flipH="false" flipV="false" rot="0">
            <a:off x="-3258071" y="-4629150"/>
            <a:ext cx="7193097" cy="7380977"/>
          </a:xfrm>
          <a:custGeom>
            <a:avLst/>
            <a:gdLst/>
            <a:ahLst/>
            <a:cxnLst/>
            <a:rect r="r" b="b" t="t" l="l"/>
            <a:pathLst>
              <a:path h="7380977" w="7193097">
                <a:moveTo>
                  <a:pt x="0" y="0"/>
                </a:moveTo>
                <a:lnTo>
                  <a:pt x="7193097" y="0"/>
                </a:lnTo>
                <a:lnTo>
                  <a:pt x="7193097" y="7380977"/>
                </a:lnTo>
                <a:lnTo>
                  <a:pt x="0" y="7380977"/>
                </a:lnTo>
                <a:lnTo>
                  <a:pt x="0" y="0"/>
                </a:lnTo>
                <a:close/>
              </a:path>
            </a:pathLst>
          </a:custGeom>
          <a:blipFill>
            <a:blip r:embed="rId2">
              <a:extLst>
                <a:ext uri="{96DAC541-7B7A-43D3-8B79-37D633B846F1}">
                  <asvg:svgBlip xmlns:asvg="http://schemas.microsoft.com/office/drawing/2016/SVG/main" r:embed="rId3"/>
                </a:ext>
              </a:extLst>
            </a:blip>
            <a:stretch>
              <a:fillRect l="0" t="-16" r="0" b="-16"/>
            </a:stretch>
          </a:blipFill>
        </p:spPr>
      </p:sp>
      <p:sp>
        <p:nvSpPr>
          <p:cNvPr name="Freeform 4" id="4"/>
          <p:cNvSpPr/>
          <p:nvPr/>
        </p:nvSpPr>
        <p:spPr>
          <a:xfrm flipH="false" flipV="false" rot="0">
            <a:off x="4129834" y="2362665"/>
            <a:ext cx="10268504" cy="7320122"/>
          </a:xfrm>
          <a:custGeom>
            <a:avLst/>
            <a:gdLst/>
            <a:ahLst/>
            <a:cxnLst/>
            <a:rect r="r" b="b" t="t" l="l"/>
            <a:pathLst>
              <a:path h="7320122" w="10268504">
                <a:moveTo>
                  <a:pt x="0" y="0"/>
                </a:moveTo>
                <a:lnTo>
                  <a:pt x="10268504" y="0"/>
                </a:lnTo>
                <a:lnTo>
                  <a:pt x="10268504" y="7320122"/>
                </a:lnTo>
                <a:lnTo>
                  <a:pt x="0" y="7320122"/>
                </a:lnTo>
                <a:lnTo>
                  <a:pt x="0" y="0"/>
                </a:lnTo>
                <a:close/>
              </a:path>
            </a:pathLst>
          </a:custGeom>
          <a:blipFill>
            <a:blip r:embed="rId4"/>
            <a:stretch>
              <a:fillRect l="0" t="0" r="0" b="0"/>
            </a:stretch>
          </a:blipFill>
        </p:spPr>
      </p:sp>
      <p:sp>
        <p:nvSpPr>
          <p:cNvPr name="TextBox 5" id="5"/>
          <p:cNvSpPr txBox="true"/>
          <p:nvPr/>
        </p:nvSpPr>
        <p:spPr>
          <a:xfrm rot="0">
            <a:off x="2770266" y="639762"/>
            <a:ext cx="14006394" cy="654025"/>
          </a:xfrm>
          <a:prstGeom prst="rect">
            <a:avLst/>
          </a:prstGeom>
        </p:spPr>
        <p:txBody>
          <a:bodyPr anchor="t" rtlCol="false" tIns="0" lIns="0" bIns="0" rIns="0">
            <a:spAutoFit/>
          </a:bodyPr>
          <a:lstStyle/>
          <a:p>
            <a:pPr algn="ctr">
              <a:lnSpc>
                <a:spcPts val="5199"/>
              </a:lnSpc>
            </a:pPr>
            <a:r>
              <a:rPr lang="en-US" sz="3999" b="true">
                <a:solidFill>
                  <a:srgbClr val="000000"/>
                </a:solidFill>
                <a:latin typeface="Arimo Bold"/>
                <a:ea typeface="Arimo Bold"/>
                <a:cs typeface="Arimo Bold"/>
                <a:sym typeface="Arimo Bold"/>
              </a:rPr>
              <a:t>Results</a:t>
            </a:r>
          </a:p>
        </p:txBody>
      </p:sp>
      <p:sp>
        <p:nvSpPr>
          <p:cNvPr name="TextBox 6" id="6"/>
          <p:cNvSpPr txBox="true"/>
          <p:nvPr/>
        </p:nvSpPr>
        <p:spPr>
          <a:xfrm rot="0">
            <a:off x="2457964" y="1528137"/>
            <a:ext cx="11940374" cy="1082548"/>
          </a:xfrm>
          <a:prstGeom prst="rect">
            <a:avLst/>
          </a:prstGeom>
        </p:spPr>
        <p:txBody>
          <a:bodyPr anchor="t" rtlCol="false" tIns="0" lIns="0" bIns="0" rIns="0">
            <a:spAutoFit/>
          </a:bodyPr>
          <a:lstStyle/>
          <a:p>
            <a:pPr algn="l">
              <a:lnSpc>
                <a:spcPts val="4238"/>
              </a:lnSpc>
            </a:pPr>
            <a:r>
              <a:rPr lang="en-US" sz="3260">
                <a:solidFill>
                  <a:srgbClr val="000000"/>
                </a:solidFill>
                <a:latin typeface="Arimo"/>
                <a:ea typeface="Arimo"/>
                <a:cs typeface="Arimo"/>
                <a:sym typeface="Arimo"/>
              </a:rPr>
              <a:t>Validation Loss Over Epochs: 0.0029</a:t>
            </a:r>
          </a:p>
          <a:p>
            <a:pPr algn="l">
              <a:lnSpc>
                <a:spcPts val="423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15445756" y="5864283"/>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
        <p:nvSpPr>
          <p:cNvPr name="Freeform 3" id="3"/>
          <p:cNvSpPr/>
          <p:nvPr/>
        </p:nvSpPr>
        <p:spPr>
          <a:xfrm flipH="false" flipV="false" rot="0">
            <a:off x="-3258071" y="-4629150"/>
            <a:ext cx="7342493" cy="7534275"/>
          </a:xfrm>
          <a:custGeom>
            <a:avLst/>
            <a:gdLst/>
            <a:ahLst/>
            <a:cxnLst/>
            <a:rect r="r" b="b" t="t" l="l"/>
            <a:pathLst>
              <a:path h="7534275" w="7342493">
                <a:moveTo>
                  <a:pt x="0" y="0"/>
                </a:moveTo>
                <a:lnTo>
                  <a:pt x="7342493" y="0"/>
                </a:lnTo>
                <a:lnTo>
                  <a:pt x="7342493" y="7534275"/>
                </a:lnTo>
                <a:lnTo>
                  <a:pt x="0" y="7534275"/>
                </a:lnTo>
                <a:lnTo>
                  <a:pt x="0" y="0"/>
                </a:lnTo>
                <a:close/>
              </a:path>
            </a:pathLst>
          </a:custGeom>
          <a:blipFill>
            <a:blip r:embed="rId2">
              <a:extLst>
                <a:ext uri="{96DAC541-7B7A-43D3-8B79-37D633B846F1}">
                  <asvg:svgBlip xmlns:asvg="http://schemas.microsoft.com/office/drawing/2016/SVG/main" r:embed="rId3"/>
                </a:ext>
              </a:extLst>
            </a:blip>
            <a:stretch>
              <a:fillRect l="0" t="-54" r="0" b="-54"/>
            </a:stretch>
          </a:blipFill>
        </p:spPr>
      </p:sp>
      <p:sp>
        <p:nvSpPr>
          <p:cNvPr name="TextBox 4" id="4"/>
          <p:cNvSpPr txBox="true"/>
          <p:nvPr/>
        </p:nvSpPr>
        <p:spPr>
          <a:xfrm rot="0">
            <a:off x="1847409" y="1116402"/>
            <a:ext cx="15288848" cy="5700141"/>
          </a:xfrm>
          <a:prstGeom prst="rect">
            <a:avLst/>
          </a:prstGeom>
        </p:spPr>
        <p:txBody>
          <a:bodyPr anchor="t" rtlCol="false" tIns="0" lIns="0" bIns="0" rIns="0">
            <a:spAutoFit/>
          </a:bodyPr>
          <a:lstStyle/>
          <a:p>
            <a:pPr algn="l">
              <a:lnSpc>
                <a:spcPts val="3471"/>
              </a:lnSpc>
            </a:pPr>
            <a:r>
              <a:rPr lang="en-US" sz="2670" b="true">
                <a:solidFill>
                  <a:srgbClr val="000000"/>
                </a:solidFill>
                <a:latin typeface="Arimo Bold"/>
                <a:ea typeface="Arimo Bold"/>
                <a:cs typeface="Arimo Bold"/>
                <a:sym typeface="Arimo Bold"/>
              </a:rPr>
              <a:t>Anomaly Detection Using Reconstruction Errors</a:t>
            </a:r>
          </a:p>
          <a:p>
            <a:pPr algn="just" marL="576453" indent="-288226" lvl="1">
              <a:lnSpc>
                <a:spcPts val="3471"/>
              </a:lnSpc>
              <a:buFont typeface="Arial"/>
              <a:buChar char="•"/>
            </a:pPr>
            <a:r>
              <a:rPr lang="en-US" sz="2670">
                <a:solidFill>
                  <a:srgbClr val="000000"/>
                </a:solidFill>
                <a:latin typeface="Arimo"/>
                <a:ea typeface="Arimo"/>
                <a:cs typeface="Arimo"/>
                <a:sym typeface="Arimo"/>
              </a:rPr>
              <a:t>Anomalies are identified based on reconstruction errors from the autoencoder.</a:t>
            </a:r>
          </a:p>
          <a:p>
            <a:pPr algn="just" marL="576453" indent="-288226" lvl="1">
              <a:lnSpc>
                <a:spcPts val="3471"/>
              </a:lnSpc>
              <a:buFont typeface="Arial"/>
              <a:buChar char="•"/>
            </a:pPr>
            <a:r>
              <a:rPr lang="en-US" sz="2670">
                <a:solidFill>
                  <a:srgbClr val="000000"/>
                </a:solidFill>
                <a:latin typeface="Arimo"/>
                <a:ea typeface="Arimo"/>
                <a:cs typeface="Arimo"/>
                <a:sym typeface="Arimo"/>
              </a:rPr>
              <a:t>Thresholds (75% to 95% percentile of reconstruction errors) are used to flag anomalies.</a:t>
            </a:r>
          </a:p>
          <a:p>
            <a:pPr algn="just">
              <a:lnSpc>
                <a:spcPts val="3471"/>
              </a:lnSpc>
            </a:pPr>
          </a:p>
          <a:p>
            <a:pPr algn="l">
              <a:lnSpc>
                <a:spcPts val="3471"/>
              </a:lnSpc>
            </a:pPr>
            <a:r>
              <a:rPr lang="en-US" sz="2670" b="true">
                <a:solidFill>
                  <a:srgbClr val="000000"/>
                </a:solidFill>
                <a:latin typeface="Arimo Bold"/>
                <a:ea typeface="Arimo Bold"/>
                <a:cs typeface="Arimo Bold"/>
                <a:sym typeface="Arimo Bold"/>
              </a:rPr>
              <a:t>Evaluation Metrics for Detection Accuracy</a:t>
            </a:r>
          </a:p>
          <a:p>
            <a:pPr algn="l" marL="576453" indent="-288226" lvl="1">
              <a:lnSpc>
                <a:spcPts val="3471"/>
              </a:lnSpc>
              <a:buFont typeface="Arial"/>
              <a:buChar char="•"/>
            </a:pPr>
            <a:r>
              <a:rPr lang="en-US" sz="2670">
                <a:solidFill>
                  <a:srgbClr val="000000"/>
                </a:solidFill>
                <a:latin typeface="Arimo"/>
                <a:ea typeface="Arimo"/>
                <a:cs typeface="Arimo"/>
                <a:sym typeface="Arimo"/>
              </a:rPr>
              <a:t>Key metrics include total anomalies, false positives (clean images flagged), and true positives (correctly identified "background_google" anomalies).</a:t>
            </a:r>
          </a:p>
          <a:p>
            <a:pPr algn="l" marL="576453" indent="-288226" lvl="1">
              <a:lnSpc>
                <a:spcPts val="3471"/>
              </a:lnSpc>
              <a:buFont typeface="Arial"/>
              <a:buChar char="•"/>
            </a:pPr>
            <a:r>
              <a:rPr lang="en-US" sz="2670">
                <a:solidFill>
                  <a:srgbClr val="000000"/>
                </a:solidFill>
                <a:latin typeface="Arimo"/>
                <a:ea typeface="Arimo"/>
                <a:cs typeface="Arimo"/>
                <a:sym typeface="Arimo"/>
              </a:rPr>
              <a:t>True anomalies are determined by comparing predicted indices with actual indices (class ID 4).</a:t>
            </a:r>
          </a:p>
          <a:p>
            <a:pPr algn="l">
              <a:lnSpc>
                <a:spcPts val="3471"/>
              </a:lnSpc>
            </a:pPr>
          </a:p>
          <a:p>
            <a:pPr algn="l">
              <a:lnSpc>
                <a:spcPts val="3471"/>
              </a:lnSpc>
            </a:pPr>
            <a:r>
              <a:rPr lang="en-US" sz="2670" b="true">
                <a:solidFill>
                  <a:srgbClr val="000000"/>
                </a:solidFill>
                <a:latin typeface="Arimo Bold"/>
                <a:ea typeface="Arimo Bold"/>
                <a:cs typeface="Arimo Bold"/>
                <a:sym typeface="Arimo Bold"/>
              </a:rPr>
              <a:t>Threshold Tuning for Optimal Balance</a:t>
            </a:r>
          </a:p>
          <a:p>
            <a:pPr algn="l" marL="576453" indent="-288226" lvl="1">
              <a:lnSpc>
                <a:spcPts val="3471"/>
              </a:lnSpc>
              <a:buFont typeface="Arial"/>
              <a:buChar char="•"/>
            </a:pPr>
            <a:r>
              <a:rPr lang="en-US" sz="2670">
                <a:solidFill>
                  <a:srgbClr val="000000"/>
                </a:solidFill>
                <a:latin typeface="Arimo"/>
                <a:ea typeface="Arimo"/>
                <a:cs typeface="Arimo"/>
                <a:sym typeface="Arimo"/>
              </a:rPr>
              <a:t>Thresholds are iteratively adjusted to balance false positives and true positives.</a:t>
            </a:r>
          </a:p>
          <a:p>
            <a:pPr algn="l" marL="576453" indent="-288226" lvl="1">
              <a:lnSpc>
                <a:spcPts val="3471"/>
              </a:lnSpc>
              <a:buFont typeface="Arial"/>
              <a:buChar char="•"/>
            </a:pPr>
            <a:r>
              <a:rPr lang="en-US" sz="2670">
                <a:solidFill>
                  <a:srgbClr val="000000"/>
                </a:solidFill>
                <a:latin typeface="Arimo"/>
                <a:ea typeface="Arimo"/>
                <a:cs typeface="Arimo"/>
                <a:sym typeface="Arimo"/>
              </a:rPr>
              <a:t>This tuning improves the accuracy and robustness of the anomaly detection system.</a:t>
            </a:r>
          </a:p>
          <a:p>
            <a:pPr algn="l">
              <a:lnSpc>
                <a:spcPts val="3471"/>
              </a:lnSpc>
            </a:pPr>
          </a:p>
        </p:txBody>
      </p:sp>
      <p:sp>
        <p:nvSpPr>
          <p:cNvPr name="Freeform 5" id="5"/>
          <p:cNvSpPr/>
          <p:nvPr/>
        </p:nvSpPr>
        <p:spPr>
          <a:xfrm flipH="false" flipV="false" rot="0">
            <a:off x="1847409" y="6645923"/>
            <a:ext cx="13784384" cy="568606"/>
          </a:xfrm>
          <a:custGeom>
            <a:avLst/>
            <a:gdLst/>
            <a:ahLst/>
            <a:cxnLst/>
            <a:rect r="r" b="b" t="t" l="l"/>
            <a:pathLst>
              <a:path h="568606" w="13784384">
                <a:moveTo>
                  <a:pt x="0" y="0"/>
                </a:moveTo>
                <a:lnTo>
                  <a:pt x="13784384" y="0"/>
                </a:lnTo>
                <a:lnTo>
                  <a:pt x="13784384" y="568606"/>
                </a:lnTo>
                <a:lnTo>
                  <a:pt x="0" y="568606"/>
                </a:lnTo>
                <a:lnTo>
                  <a:pt x="0" y="0"/>
                </a:lnTo>
                <a:close/>
              </a:path>
            </a:pathLst>
          </a:custGeom>
          <a:blipFill>
            <a:blip r:embed="rId4"/>
            <a:stretch>
              <a:fillRect l="0" t="0" r="0" b="0"/>
            </a:stretch>
          </a:blipFill>
        </p:spPr>
      </p:sp>
      <p:sp>
        <p:nvSpPr>
          <p:cNvPr name="Freeform 6" id="6"/>
          <p:cNvSpPr/>
          <p:nvPr/>
        </p:nvSpPr>
        <p:spPr>
          <a:xfrm flipH="false" flipV="false" rot="0">
            <a:off x="1847409" y="7693678"/>
            <a:ext cx="13784384" cy="2084888"/>
          </a:xfrm>
          <a:custGeom>
            <a:avLst/>
            <a:gdLst/>
            <a:ahLst/>
            <a:cxnLst/>
            <a:rect r="r" b="b" t="t" l="l"/>
            <a:pathLst>
              <a:path h="2084888" w="13784384">
                <a:moveTo>
                  <a:pt x="0" y="0"/>
                </a:moveTo>
                <a:lnTo>
                  <a:pt x="13784384" y="0"/>
                </a:lnTo>
                <a:lnTo>
                  <a:pt x="13784384" y="2084888"/>
                </a:lnTo>
                <a:lnTo>
                  <a:pt x="0" y="2084888"/>
                </a:lnTo>
                <a:lnTo>
                  <a:pt x="0" y="0"/>
                </a:lnTo>
                <a:close/>
              </a:path>
            </a:pathLst>
          </a:custGeom>
          <a:blipFill>
            <a:blip r:embed="rId5"/>
            <a:stretch>
              <a:fillRect l="0" t="0" r="0" b="0"/>
            </a:stretch>
          </a:blipFill>
        </p:spPr>
      </p:sp>
      <p:sp>
        <p:nvSpPr>
          <p:cNvPr name="TextBox 7" id="7"/>
          <p:cNvSpPr txBox="true"/>
          <p:nvPr/>
        </p:nvSpPr>
        <p:spPr>
          <a:xfrm rot="0">
            <a:off x="5324984" y="-95250"/>
            <a:ext cx="9243468" cy="1123950"/>
          </a:xfrm>
          <a:prstGeom prst="rect">
            <a:avLst/>
          </a:prstGeom>
        </p:spPr>
        <p:txBody>
          <a:bodyPr anchor="t" rtlCol="false" tIns="0" lIns="0" bIns="0" rIns="0">
            <a:spAutoFit/>
          </a:bodyPr>
          <a:lstStyle/>
          <a:p>
            <a:pPr algn="ctr">
              <a:lnSpc>
                <a:spcPts val="8802"/>
              </a:lnSpc>
            </a:pPr>
            <a:r>
              <a:rPr lang="en-US" sz="6770" b="true">
                <a:solidFill>
                  <a:srgbClr val="000000"/>
                </a:solidFill>
                <a:latin typeface="Arimo Bold"/>
                <a:ea typeface="Arimo Bold"/>
                <a:cs typeface="Arimo Bold"/>
                <a:sym typeface="Arimo Bold"/>
              </a:rPr>
              <a:t>Anomaly Detection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7659121">
            <a:off x="15109727" y="6999518"/>
            <a:ext cx="7584328" cy="7782425"/>
          </a:xfrm>
          <a:custGeom>
            <a:avLst/>
            <a:gdLst/>
            <a:ahLst/>
            <a:cxnLst/>
            <a:rect r="r" b="b" t="t" l="l"/>
            <a:pathLst>
              <a:path h="7782425" w="7584328">
                <a:moveTo>
                  <a:pt x="0" y="0"/>
                </a:moveTo>
                <a:lnTo>
                  <a:pt x="7584327" y="0"/>
                </a:lnTo>
                <a:lnTo>
                  <a:pt x="7584327" y="7782425"/>
                </a:lnTo>
                <a:lnTo>
                  <a:pt x="0" y="7782425"/>
                </a:lnTo>
                <a:lnTo>
                  <a:pt x="0" y="0"/>
                </a:lnTo>
                <a:close/>
              </a:path>
            </a:pathLst>
          </a:custGeom>
          <a:blipFill>
            <a:blip r:embed="rId3">
              <a:extLst>
                <a:ext uri="{96DAC541-7B7A-43D3-8B79-37D633B846F1}">
                  <asvg:svgBlip xmlns:asvg="http://schemas.microsoft.com/office/drawing/2016/SVG/main" r:embed="rId4"/>
                </a:ext>
              </a:extLst>
            </a:blip>
            <a:stretch>
              <a:fillRect l="0" t="-65" r="0" b="-65"/>
            </a:stretch>
          </a:blipFill>
        </p:spPr>
      </p:sp>
      <p:sp>
        <p:nvSpPr>
          <p:cNvPr name="Freeform 5" id="5"/>
          <p:cNvSpPr/>
          <p:nvPr/>
        </p:nvSpPr>
        <p:spPr>
          <a:xfrm flipH="false" flipV="false" rot="0">
            <a:off x="-3258071" y="-4629150"/>
            <a:ext cx="7342493" cy="7534275"/>
          </a:xfrm>
          <a:custGeom>
            <a:avLst/>
            <a:gdLst/>
            <a:ahLst/>
            <a:cxnLst/>
            <a:rect r="r" b="b" t="t" l="l"/>
            <a:pathLst>
              <a:path h="7534275" w="7342493">
                <a:moveTo>
                  <a:pt x="0" y="0"/>
                </a:moveTo>
                <a:lnTo>
                  <a:pt x="7342493" y="0"/>
                </a:lnTo>
                <a:lnTo>
                  <a:pt x="7342493" y="7534275"/>
                </a:lnTo>
                <a:lnTo>
                  <a:pt x="0" y="7534275"/>
                </a:lnTo>
                <a:lnTo>
                  <a:pt x="0" y="0"/>
                </a:lnTo>
                <a:close/>
              </a:path>
            </a:pathLst>
          </a:custGeom>
          <a:blipFill>
            <a:blip r:embed="rId3">
              <a:extLst>
                <a:ext uri="{96DAC541-7B7A-43D3-8B79-37D633B846F1}">
                  <asvg:svgBlip xmlns:asvg="http://schemas.microsoft.com/office/drawing/2016/SVG/main" r:embed="rId4"/>
                </a:ext>
              </a:extLst>
            </a:blip>
            <a:stretch>
              <a:fillRect l="0" t="-54" r="0" b="-54"/>
            </a:stretch>
          </a:blipFill>
        </p:spPr>
      </p:sp>
      <p:sp>
        <p:nvSpPr>
          <p:cNvPr name="TextBox 6" id="6"/>
          <p:cNvSpPr txBox="true"/>
          <p:nvPr/>
        </p:nvSpPr>
        <p:spPr>
          <a:xfrm rot="0">
            <a:off x="2904931" y="392146"/>
            <a:ext cx="13274236" cy="1168333"/>
          </a:xfrm>
          <a:prstGeom prst="rect">
            <a:avLst/>
          </a:prstGeom>
        </p:spPr>
        <p:txBody>
          <a:bodyPr anchor="t" rtlCol="false" tIns="0" lIns="0" bIns="0" rIns="0">
            <a:spAutoFit/>
          </a:bodyPr>
          <a:lstStyle/>
          <a:p>
            <a:pPr algn="ctr">
              <a:lnSpc>
                <a:spcPts val="9100"/>
              </a:lnSpc>
            </a:pPr>
            <a:r>
              <a:rPr lang="en-US" sz="6999" b="true">
                <a:solidFill>
                  <a:srgbClr val="000000"/>
                </a:solidFill>
                <a:latin typeface="Arimo Bold"/>
                <a:ea typeface="Arimo Bold"/>
                <a:cs typeface="Arimo Bold"/>
                <a:sym typeface="Arimo Bold"/>
              </a:rPr>
              <a:t>Actionable Recommendations </a:t>
            </a:r>
          </a:p>
        </p:txBody>
      </p:sp>
      <p:sp>
        <p:nvSpPr>
          <p:cNvPr name="TextBox 7" id="7"/>
          <p:cNvSpPr txBox="true"/>
          <p:nvPr/>
        </p:nvSpPr>
        <p:spPr>
          <a:xfrm rot="0">
            <a:off x="1277512" y="1981406"/>
            <a:ext cx="17010488" cy="6313475"/>
          </a:xfrm>
          <a:prstGeom prst="rect">
            <a:avLst/>
          </a:prstGeom>
        </p:spPr>
        <p:txBody>
          <a:bodyPr anchor="t" rtlCol="false" tIns="0" lIns="0" bIns="0" rIns="0">
            <a:spAutoFit/>
          </a:bodyPr>
          <a:lstStyle/>
          <a:p>
            <a:pPr algn="l" marL="703835" indent="-351917" lvl="1">
              <a:lnSpc>
                <a:spcPts val="5574"/>
              </a:lnSpc>
              <a:buFont typeface="Arial"/>
              <a:buChar char="•"/>
            </a:pPr>
            <a:r>
              <a:rPr lang="en-US" sz="3260">
                <a:solidFill>
                  <a:srgbClr val="000000"/>
                </a:solidFill>
                <a:latin typeface="Arimo"/>
                <a:ea typeface="Arimo"/>
                <a:cs typeface="Arimo"/>
                <a:sym typeface="Arimo"/>
              </a:rPr>
              <a:t>Crop image to minimize error of backgrounds in some object images</a:t>
            </a:r>
          </a:p>
          <a:p>
            <a:pPr algn="l" marL="703835" indent="-351917" lvl="1">
              <a:lnSpc>
                <a:spcPts val="5574"/>
              </a:lnSpc>
              <a:buFont typeface="Arial"/>
              <a:buChar char="•"/>
            </a:pPr>
            <a:r>
              <a:rPr lang="en-US" sz="3260">
                <a:solidFill>
                  <a:srgbClr val="000000"/>
                </a:solidFill>
                <a:latin typeface="Arimo"/>
                <a:ea typeface="Arimo"/>
                <a:cs typeface="Arimo"/>
                <a:sym typeface="Arimo"/>
              </a:rPr>
              <a:t>Images in the background class should not contain any object, which belongs to a class of the classification problem.</a:t>
            </a:r>
          </a:p>
          <a:p>
            <a:pPr algn="l" marL="703835" indent="-351917" lvl="1">
              <a:lnSpc>
                <a:spcPts val="5574"/>
              </a:lnSpc>
              <a:buFont typeface="Arial"/>
              <a:buChar char="•"/>
            </a:pPr>
            <a:r>
              <a:rPr lang="en-US" sz="3260">
                <a:solidFill>
                  <a:srgbClr val="000000"/>
                </a:solidFill>
                <a:latin typeface="Arimo"/>
                <a:ea typeface="Arimo"/>
                <a:cs typeface="Arimo"/>
                <a:sym typeface="Arimo"/>
              </a:rPr>
              <a:t>Images in the classification dataset often contain many patterns in the background. It may not be possible to construct a background class containing all of those background patterns. However, the background dataset developer should try to cover common patterns.</a:t>
            </a:r>
          </a:p>
          <a:p>
            <a:pPr algn="l" marL="703835" indent="-351917" lvl="1">
              <a:lnSpc>
                <a:spcPts val="5574"/>
              </a:lnSpc>
              <a:buFont typeface="Arial"/>
              <a:buChar char="•"/>
            </a:pPr>
            <a:r>
              <a:rPr lang="en-US" sz="3260">
                <a:solidFill>
                  <a:srgbClr val="000000"/>
                </a:solidFill>
                <a:latin typeface="Arimo"/>
                <a:ea typeface="Arimo"/>
                <a:cs typeface="Arimo"/>
                <a:sym typeface="Arimo"/>
              </a:rPr>
              <a:t>The background class may contain a few monochromatic images so that, the learned models do not give a classification result by seeing only the color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DAGXo06DDNQ</dc:identifier>
  <dcterms:modified xsi:type="dcterms:W3CDTF">2011-08-01T06:04:30Z</dcterms:modified>
  <cp:revision>1</cp:revision>
  <dc:title>Tensorflow_Project.pptx</dc:title>
</cp:coreProperties>
</file>