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7" r:id="rId2"/>
  </p:sldIdLst>
  <p:sldSz cx="9906000" cy="6858000" type="A4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C426"/>
    <a:srgbClr val="B7D5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5D4CD-A3C9-4C85-9B25-4451FE8CB21E}" type="datetimeFigureOut">
              <a:rPr lang="ar-SA" smtClean="0"/>
              <a:t>28/04/1439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3D8B-C3E3-4CE7-86F4-ADCF140BC3F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94857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5D4CD-A3C9-4C85-9B25-4451FE8CB21E}" type="datetimeFigureOut">
              <a:rPr lang="ar-SA" smtClean="0"/>
              <a:t>28/04/1439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3D8B-C3E3-4CE7-86F4-ADCF140BC3F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01147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5D4CD-A3C9-4C85-9B25-4451FE8CB21E}" type="datetimeFigureOut">
              <a:rPr lang="ar-SA" smtClean="0"/>
              <a:t>28/04/1439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3D8B-C3E3-4CE7-86F4-ADCF140BC3F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237357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5D4CD-A3C9-4C85-9B25-4451FE8CB21E}" type="datetimeFigureOut">
              <a:rPr lang="ar-SA" smtClean="0"/>
              <a:t>28/04/1439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3D8B-C3E3-4CE7-86F4-ADCF140BC3F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16773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5D4CD-A3C9-4C85-9B25-4451FE8CB21E}" type="datetimeFigureOut">
              <a:rPr lang="ar-SA" smtClean="0"/>
              <a:t>28/04/1439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3D8B-C3E3-4CE7-86F4-ADCF140BC3F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3577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5D4CD-A3C9-4C85-9B25-4451FE8CB21E}" type="datetimeFigureOut">
              <a:rPr lang="ar-SA" smtClean="0"/>
              <a:t>28/04/1439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3D8B-C3E3-4CE7-86F4-ADCF140BC3F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8905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5D4CD-A3C9-4C85-9B25-4451FE8CB21E}" type="datetimeFigureOut">
              <a:rPr lang="ar-SA" smtClean="0"/>
              <a:t>28/04/1439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3D8B-C3E3-4CE7-86F4-ADCF140BC3F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91268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5D4CD-A3C9-4C85-9B25-4451FE8CB21E}" type="datetimeFigureOut">
              <a:rPr lang="ar-SA" smtClean="0"/>
              <a:t>28/04/1439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3D8B-C3E3-4CE7-86F4-ADCF140BC3F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93640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5D4CD-A3C9-4C85-9B25-4451FE8CB21E}" type="datetimeFigureOut">
              <a:rPr lang="ar-SA" smtClean="0"/>
              <a:t>28/04/1439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3D8B-C3E3-4CE7-86F4-ADCF140BC3F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95115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5D4CD-A3C9-4C85-9B25-4451FE8CB21E}" type="datetimeFigureOut">
              <a:rPr lang="ar-SA" smtClean="0"/>
              <a:t>28/04/1439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3D8B-C3E3-4CE7-86F4-ADCF140BC3F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2071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5D4CD-A3C9-4C85-9B25-4451FE8CB21E}" type="datetimeFigureOut">
              <a:rPr lang="ar-SA" smtClean="0"/>
              <a:t>28/04/1439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3D8B-C3E3-4CE7-86F4-ADCF140BC3F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0311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5D4CD-A3C9-4C85-9B25-4451FE8CB21E}" type="datetimeFigureOut">
              <a:rPr lang="ar-SA" smtClean="0"/>
              <a:t>28/04/1439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E3D8B-C3E3-4CE7-86F4-ADCF140BC3F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68919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>
            <a:extLst>
              <a:ext uri="{FF2B5EF4-FFF2-40B4-BE49-F238E27FC236}">
                <a16:creationId xmlns:a16="http://schemas.microsoft.com/office/drawing/2014/main" xmlns="" id="{450EFD06-15EF-4F99-AAE7-4A6CFA242D57}"/>
              </a:ext>
            </a:extLst>
          </p:cNvPr>
          <p:cNvSpPr txBox="1"/>
          <p:nvPr/>
        </p:nvSpPr>
        <p:spPr>
          <a:xfrm>
            <a:off x="5049982" y="1884866"/>
            <a:ext cx="4542670" cy="31239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r" rtl="1">
              <a:buClr>
                <a:prstClr val="black"/>
              </a:buClr>
              <a:buSzPct val="25000"/>
            </a:pPr>
            <a:r>
              <a:rPr lang="ar-SA" b="1" dirty="0">
                <a:solidFill>
                  <a:prstClr val="black"/>
                </a:solidFill>
                <a:latin typeface="Sakkal Majalla" panose="02000000000000000000" pitchFamily="2" charset="-78"/>
                <a:ea typeface="Calibri"/>
                <a:cs typeface="Sakkal Majalla" panose="02000000000000000000" pitchFamily="2" charset="-78"/>
                <a:sym typeface="Calibri"/>
              </a:rPr>
              <a:t>تشهد عمادة البحث العلمي بجامعة أم القرى أن</a:t>
            </a:r>
          </a:p>
          <a:p>
            <a:pPr lvl="0" algn="r" rtl="1">
              <a:spcBef>
                <a:spcPts val="600"/>
              </a:spcBef>
              <a:buClr>
                <a:prstClr val="black"/>
              </a:buClr>
              <a:buSzPct val="25000"/>
            </a:pPr>
            <a:endParaRPr lang="ar-SA" b="1" dirty="0" smtClean="0">
              <a:solidFill>
                <a:prstClr val="black"/>
              </a:solidFill>
              <a:latin typeface="Sakkal Majalla" panose="02000000000000000000" pitchFamily="2" charset="-78"/>
              <a:ea typeface="Calibri"/>
              <a:cs typeface="Sakkal Majalla" panose="02000000000000000000" pitchFamily="2" charset="-78"/>
              <a:sym typeface="Calibri"/>
            </a:endParaRPr>
          </a:p>
          <a:p>
            <a:pPr lvl="0" algn="r" rtl="1">
              <a:spcBef>
                <a:spcPts val="600"/>
              </a:spcBef>
              <a:buClr>
                <a:prstClr val="black"/>
              </a:buClr>
              <a:buSzPct val="25000"/>
            </a:pPr>
            <a:endParaRPr lang="ar-SA" b="1" dirty="0">
              <a:solidFill>
                <a:prstClr val="black"/>
              </a:solidFill>
              <a:latin typeface="Sakkal Majalla" panose="02000000000000000000" pitchFamily="2" charset="-78"/>
              <a:ea typeface="Calibri"/>
              <a:cs typeface="Sakkal Majalla" panose="02000000000000000000" pitchFamily="2" charset="-78"/>
              <a:sym typeface="Calibri"/>
            </a:endParaRPr>
          </a:p>
          <a:p>
            <a:pPr lvl="0" algn="r" rtl="1">
              <a:spcBef>
                <a:spcPts val="600"/>
              </a:spcBef>
              <a:buClr>
                <a:prstClr val="black"/>
              </a:buClr>
              <a:buSzPct val="25000"/>
            </a:pPr>
            <a:endParaRPr lang="ar-SA" b="1" dirty="0" smtClean="0">
              <a:solidFill>
                <a:prstClr val="black"/>
              </a:solidFill>
              <a:latin typeface="Sakkal Majalla" panose="02000000000000000000" pitchFamily="2" charset="-78"/>
              <a:ea typeface="Calibri"/>
              <a:cs typeface="Sakkal Majalla" panose="02000000000000000000" pitchFamily="2" charset="-78"/>
              <a:sym typeface="Calibri"/>
            </a:endParaRPr>
          </a:p>
          <a:p>
            <a:pPr lvl="0" algn="r" rtl="1">
              <a:spcBef>
                <a:spcPts val="600"/>
              </a:spcBef>
              <a:buClr>
                <a:prstClr val="black"/>
              </a:buClr>
              <a:buSzPct val="25000"/>
            </a:pPr>
            <a:endParaRPr lang="ar-SA" b="1" dirty="0">
              <a:solidFill>
                <a:prstClr val="black"/>
              </a:solidFill>
              <a:latin typeface="Sakkal Majalla" panose="02000000000000000000" pitchFamily="2" charset="-78"/>
              <a:ea typeface="Calibri"/>
              <a:cs typeface="Sakkal Majalla" panose="02000000000000000000" pitchFamily="2" charset="-78"/>
              <a:sym typeface="Calibri"/>
            </a:endParaRPr>
          </a:p>
          <a:p>
            <a:pPr lvl="0" algn="r" rtl="1">
              <a:spcBef>
                <a:spcPts val="600"/>
              </a:spcBef>
              <a:buClr>
                <a:prstClr val="black"/>
              </a:buClr>
              <a:buSzPct val="25000"/>
            </a:pPr>
            <a:r>
              <a:rPr lang="ar-SA" b="1" dirty="0" smtClean="0">
                <a:solidFill>
                  <a:prstClr val="black"/>
                </a:solidFill>
                <a:latin typeface="Sakkal Majalla" panose="02000000000000000000" pitchFamily="2" charset="-78"/>
                <a:ea typeface="Calibri"/>
                <a:cs typeface="Sakkal Majalla" panose="02000000000000000000" pitchFamily="2" charset="-78"/>
                <a:sym typeface="Calibri"/>
              </a:rPr>
              <a:t>وذلك </a:t>
            </a:r>
            <a:r>
              <a:rPr lang="ar-SA" b="1" dirty="0">
                <a:solidFill>
                  <a:prstClr val="black"/>
                </a:solidFill>
                <a:latin typeface="Sakkal Majalla" panose="02000000000000000000" pitchFamily="2" charset="-78"/>
                <a:ea typeface="Calibri"/>
                <a:cs typeface="Sakkal Majalla" panose="02000000000000000000" pitchFamily="2" charset="-78"/>
                <a:sym typeface="Calibri"/>
              </a:rPr>
              <a:t>ضمن مبادرة تنمية الموارد والقدرات البشرية</a:t>
            </a:r>
          </a:p>
          <a:p>
            <a:pPr lvl="0" algn="r" rtl="1">
              <a:spcBef>
                <a:spcPts val="600"/>
              </a:spcBef>
              <a:buClr>
                <a:prstClr val="black"/>
              </a:buClr>
              <a:buSzPct val="25000"/>
            </a:pPr>
            <a:r>
              <a:rPr lang="ar-SA" b="1" dirty="0">
                <a:solidFill>
                  <a:prstClr val="black"/>
                </a:solidFill>
                <a:latin typeface="Sakkal Majalla" panose="02000000000000000000" pitchFamily="2" charset="-78"/>
                <a:ea typeface="Calibri"/>
                <a:cs typeface="Sakkal Majalla" panose="02000000000000000000" pitchFamily="2" charset="-78"/>
                <a:sym typeface="Calibri"/>
              </a:rPr>
              <a:t> في البحث العلمي - برنامج التحول الوطني</a:t>
            </a:r>
          </a:p>
          <a:p>
            <a:pPr lvl="0" algn="r" rtl="1">
              <a:spcBef>
                <a:spcPts val="600"/>
              </a:spcBef>
              <a:buClr>
                <a:prstClr val="black"/>
              </a:buClr>
              <a:buSzPct val="25000"/>
            </a:pPr>
            <a:r>
              <a:rPr lang="ar-SA" dirty="0">
                <a:solidFill>
                  <a:prstClr val="black"/>
                </a:solidFill>
                <a:latin typeface="Sakkal Majalla" panose="02000000000000000000" pitchFamily="2" charset="-78"/>
                <a:ea typeface="Calibri"/>
                <a:cs typeface="Sakkal Majalla" panose="02000000000000000000" pitchFamily="2" charset="-78"/>
                <a:sym typeface="Calibri"/>
              </a:rPr>
              <a:t>مع تمنياتنا لها بدوام التوفيق والنجاح والتميّز العلمي،،،</a:t>
            </a:r>
          </a:p>
          <a:p>
            <a:pPr algn="r"/>
            <a:endParaRPr lang="ar-SA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xmlns="" id="{B92C8A4F-C297-4465-B888-CE0AED62E45B}"/>
              </a:ext>
            </a:extLst>
          </p:cNvPr>
          <p:cNvSpPr txBox="1"/>
          <p:nvPr/>
        </p:nvSpPr>
        <p:spPr>
          <a:xfrm>
            <a:off x="267612" y="1991902"/>
            <a:ext cx="5385041" cy="34778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/>
            <a:r>
              <a:rPr lang="en-US" b="1" dirty="0">
                <a:solidFill>
                  <a:prstClr val="black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The Deanship of Scientific Research certifies that</a:t>
            </a:r>
          </a:p>
          <a:p>
            <a:pPr lvl="0" rtl="1">
              <a:buClr>
                <a:prstClr val="black"/>
              </a:buClr>
              <a:buSzPct val="25000"/>
            </a:pPr>
            <a:endParaRPr lang="en-US" b="1" dirty="0" smtClean="0">
              <a:solidFill>
                <a:prstClr val="black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lvl="0" rtl="1">
              <a:buClr>
                <a:prstClr val="black"/>
              </a:buClr>
              <a:buSzPct val="25000"/>
            </a:pPr>
            <a:endParaRPr lang="en-US" b="1" dirty="0">
              <a:solidFill>
                <a:prstClr val="black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lvl="0" rtl="1">
              <a:buClr>
                <a:prstClr val="black"/>
              </a:buClr>
              <a:buSzPct val="25000"/>
            </a:pPr>
            <a:endParaRPr lang="en-US" b="1" dirty="0" smtClean="0">
              <a:solidFill>
                <a:prstClr val="black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lvl="0" rtl="1">
              <a:buClr>
                <a:prstClr val="black"/>
              </a:buClr>
              <a:buSzPct val="25000"/>
            </a:pPr>
            <a:endParaRPr lang="en-US" b="1" dirty="0">
              <a:solidFill>
                <a:prstClr val="black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lvl="0" rtl="1">
              <a:buClr>
                <a:prstClr val="black"/>
              </a:buClr>
              <a:buSzPct val="25000"/>
            </a:pPr>
            <a:endParaRPr lang="en-US" b="1" smtClean="0">
              <a:solidFill>
                <a:prstClr val="black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lvl="0" rtl="1">
              <a:buClr>
                <a:prstClr val="black"/>
              </a:buClr>
              <a:buSzPct val="25000"/>
            </a:pPr>
            <a:r>
              <a:rPr lang="en-US" b="1" smtClean="0">
                <a:solidFill>
                  <a:prstClr val="black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Within </a:t>
            </a:r>
            <a:r>
              <a:rPr lang="en-US" b="1" dirty="0">
                <a:solidFill>
                  <a:prstClr val="black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the Initiative for Developing Human Resources </a:t>
            </a:r>
          </a:p>
          <a:p>
            <a:pPr lvl="0" rtl="1">
              <a:buClr>
                <a:prstClr val="black"/>
              </a:buClr>
              <a:buSzPct val="25000"/>
            </a:pPr>
            <a:r>
              <a:rPr lang="en-US" b="1" dirty="0">
                <a:solidFill>
                  <a:prstClr val="black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and Capabilities in Scientific Research</a:t>
            </a:r>
          </a:p>
          <a:p>
            <a:pPr lvl="0" rtl="1">
              <a:buClr>
                <a:prstClr val="black"/>
              </a:buClr>
              <a:buSzPct val="25000"/>
            </a:pPr>
            <a:r>
              <a:rPr lang="en-US" b="1" dirty="0">
                <a:solidFill>
                  <a:prstClr val="black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National  Transformation Plan</a:t>
            </a:r>
          </a:p>
          <a:p>
            <a:pPr lvl="0" rtl="1">
              <a:buClr>
                <a:prstClr val="black"/>
              </a:buClr>
              <a:buSzPct val="25000"/>
            </a:pPr>
            <a:r>
              <a:rPr lang="en-US" dirty="0">
                <a:solidFill>
                  <a:prstClr val="black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With best wishes for scientific endeavors</a:t>
            </a:r>
          </a:p>
          <a:p>
            <a:pPr lvl="0" rtl="1">
              <a:buClr>
                <a:schemeClr val="dk1"/>
              </a:buClr>
              <a:buSzPct val="25000"/>
            </a:pPr>
            <a:endParaRPr lang="ar-SA" sz="2000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lvl="0" rtl="1">
              <a:buClr>
                <a:schemeClr val="dk1"/>
              </a:buClr>
              <a:buSzPct val="25000"/>
            </a:pPr>
            <a:endParaRPr lang="ar-SA" sz="2000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6" name="Shape 89">
            <a:extLst>
              <a:ext uri="{FF2B5EF4-FFF2-40B4-BE49-F238E27FC236}">
                <a16:creationId xmlns:a16="http://schemas.microsoft.com/office/drawing/2014/main" xmlns="" id="{45F8BA2B-4CFA-49CB-AB18-1D4412A02513}"/>
              </a:ext>
            </a:extLst>
          </p:cNvPr>
          <p:cNvSpPr txBox="1"/>
          <p:nvPr/>
        </p:nvSpPr>
        <p:spPr>
          <a:xfrm flipH="1">
            <a:off x="6601340" y="5045955"/>
            <a:ext cx="2724900" cy="1320739"/>
          </a:xfrm>
          <a:prstGeom prst="rect">
            <a:avLst/>
          </a:prstGeom>
          <a:noFill/>
          <a:ln>
            <a:noFill/>
          </a:ln>
        </p:spPr>
        <p:txBody>
          <a:bodyPr lIns="74275" tIns="37125" rIns="74275" bIns="37125" anchor="t" anchorCtr="0">
            <a:noAutofit/>
          </a:bodyPr>
          <a:lstStyle/>
          <a:p>
            <a:pPr lvl="0" algn="ctr" rtl="1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ar-SA" sz="13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مديرة المبادرة</a:t>
            </a:r>
          </a:p>
          <a:p>
            <a:pPr lvl="0" algn="ctr" rtl="1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ar-SA" sz="13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dirty="0"/>
              <a:t>Initiative Director</a:t>
            </a:r>
            <a:endParaRPr lang="ar-SA" sz="13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1">
              <a:lnSpc>
                <a:spcPct val="115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lang="ar-SA" sz="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1">
              <a:lnSpc>
                <a:spcPct val="115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ar-SA" sz="13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د. هنادي بنت محمد بحيري</a:t>
            </a:r>
          </a:p>
          <a:p>
            <a:pPr marL="0" marR="0" lvl="0" indent="0" algn="ctr" rtl="1">
              <a:lnSpc>
                <a:spcPct val="115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3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Dr. </a:t>
            </a:r>
            <a:r>
              <a:rPr lang="en-US" sz="13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Hanadi</a:t>
            </a:r>
            <a:r>
              <a:rPr lang="en-US" sz="13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M. Bihari</a:t>
            </a:r>
            <a:endParaRPr lang="ar-SA" sz="13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89">
            <a:extLst>
              <a:ext uri="{FF2B5EF4-FFF2-40B4-BE49-F238E27FC236}">
                <a16:creationId xmlns:a16="http://schemas.microsoft.com/office/drawing/2014/main" xmlns="" id="{BE1FCBEA-7CA3-4A9C-9C91-2AA8E0641D97}"/>
              </a:ext>
            </a:extLst>
          </p:cNvPr>
          <p:cNvSpPr txBox="1"/>
          <p:nvPr/>
        </p:nvSpPr>
        <p:spPr>
          <a:xfrm flipH="1">
            <a:off x="204224" y="5067624"/>
            <a:ext cx="3639370" cy="1320739"/>
          </a:xfrm>
          <a:prstGeom prst="rect">
            <a:avLst/>
          </a:prstGeom>
          <a:noFill/>
          <a:ln>
            <a:noFill/>
          </a:ln>
        </p:spPr>
        <p:txBody>
          <a:bodyPr lIns="74275" tIns="37125" rIns="74275" bIns="37125" anchor="t" anchorCtr="0">
            <a:noAutofit/>
          </a:bodyPr>
          <a:lstStyle/>
          <a:p>
            <a:pPr lvl="0" algn="ctr" rtl="1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ar-SA" sz="13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عميد عمادة البحث العلمي</a:t>
            </a:r>
          </a:p>
          <a:p>
            <a:pPr lvl="0" algn="ctr" rtl="1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ar-SA" sz="13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1400" dirty="0"/>
              <a:t>Dean of Scientific Research</a:t>
            </a:r>
            <a:endParaRPr lang="ar-SA" sz="1300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0" marR="0" lvl="0" indent="0" algn="ctr" rtl="1">
              <a:lnSpc>
                <a:spcPct val="115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lang="ar-SA" sz="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1">
              <a:lnSpc>
                <a:spcPct val="115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ar-SA" sz="13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د. عبدالرحمن بن غالب الأهدل</a:t>
            </a:r>
          </a:p>
          <a:p>
            <a:pPr marL="0" marR="0" lvl="0" indent="0" algn="ctr" rtl="1">
              <a:lnSpc>
                <a:spcPct val="115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3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Dr. Abdulrahman G. Al-</a:t>
            </a:r>
            <a:r>
              <a:rPr lang="en-US" sz="13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Ahdal</a:t>
            </a:r>
            <a:endParaRPr lang="ar-SA" sz="13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صورة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1083">
            <a:off x="3096806" y="5032992"/>
            <a:ext cx="1207170" cy="1178021"/>
          </a:xfrm>
          <a:prstGeom prst="rect">
            <a:avLst/>
          </a:prstGeom>
        </p:spPr>
      </p:pic>
      <p:pic>
        <p:nvPicPr>
          <p:cNvPr id="10" name="صورة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361" y="5235001"/>
            <a:ext cx="1538563" cy="1153362"/>
          </a:xfrm>
          <a:prstGeom prst="rect">
            <a:avLst/>
          </a:prstGeom>
        </p:spPr>
      </p:pic>
      <p:pic>
        <p:nvPicPr>
          <p:cNvPr id="12" name="صورة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652" y="5464635"/>
            <a:ext cx="1923455" cy="59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483131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نسق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نسق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نسق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1521</TotalTime>
  <Words>98</Words>
  <Application>Microsoft Office PowerPoint</Application>
  <PresentationFormat>A4 Paper (210x297 mm)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Sakkal Majalla</vt:lpstr>
      <vt:lpstr>Times New Roman</vt:lpstr>
      <vt:lpstr>نسق Office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Taibah Sugati</dc:creator>
  <cp:lastModifiedBy>Ahlam H. Alkhuzai</cp:lastModifiedBy>
  <cp:revision>31</cp:revision>
  <cp:lastPrinted>2017-11-28T09:54:16Z</cp:lastPrinted>
  <dcterms:created xsi:type="dcterms:W3CDTF">2017-10-29T06:44:29Z</dcterms:created>
  <dcterms:modified xsi:type="dcterms:W3CDTF">2018-01-15T06:26:39Z</dcterms:modified>
</cp:coreProperties>
</file>