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6" r:id="rId2"/>
    <p:sldId id="585" r:id="rId3"/>
    <p:sldId id="589" r:id="rId4"/>
    <p:sldId id="602" r:id="rId5"/>
    <p:sldId id="604" r:id="rId6"/>
    <p:sldId id="603" r:id="rId7"/>
    <p:sldId id="605" r:id="rId8"/>
    <p:sldId id="606" r:id="rId9"/>
    <p:sldId id="614" r:id="rId10"/>
    <p:sldId id="608" r:id="rId11"/>
    <p:sldId id="609" r:id="rId12"/>
    <p:sldId id="590" r:id="rId13"/>
    <p:sldId id="591" r:id="rId14"/>
    <p:sldId id="592" r:id="rId15"/>
    <p:sldId id="610" r:id="rId16"/>
    <p:sldId id="593" r:id="rId17"/>
    <p:sldId id="611" r:id="rId18"/>
    <p:sldId id="594" r:id="rId19"/>
    <p:sldId id="595" r:id="rId20"/>
    <p:sldId id="596" r:id="rId21"/>
    <p:sldId id="597" r:id="rId22"/>
    <p:sldId id="598" r:id="rId23"/>
    <p:sldId id="599" r:id="rId24"/>
    <p:sldId id="612" r:id="rId25"/>
    <p:sldId id="600" r:id="rId26"/>
    <p:sldId id="613" r:id="rId27"/>
  </p:sldIdLst>
  <p:sldSz cx="9144000" cy="5143500" type="screen16x9"/>
  <p:notesSz cx="6858000" cy="9144000"/>
  <p:embeddedFontLst>
    <p:embeddedFont>
      <p:font typeface="Helvetica Neue" panose="020B0604020202020204" charset="0"/>
      <p:regular r:id="rId29"/>
    </p:embeddedFont>
    <p:embeddedFont>
      <p:font typeface="Nixie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95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4686300"/>
            <a:ext cx="1905000" cy="342900"/>
          </a:xfrm>
        </p:spPr>
        <p:txBody>
          <a:bodyPr/>
          <a:lstStyle/>
          <a:p>
            <a:pPr lvl="0"/>
            <a:r>
              <a:rPr lang="zh-TW" altLang="en-US" dirty="0">
                <a:latin typeface="Times New Roman" panose="02020603050405020304" charset="0"/>
                <a:ea typeface="PMingLiU" pitchFamily="18" charset="-120"/>
              </a:rPr>
              <a:t>T. K. Yin, NUK-CSIE</a:t>
            </a:r>
          </a:p>
        </p:txBody>
      </p:sp>
      <p:sp>
        <p:nvSpPr>
          <p:cNvPr id="5" name="Footer Placeholder 4"/>
          <p:cNvSpPr>
            <a:spLocks noGrp="1"/>
          </p:cNvSpPr>
          <p:nvPr>
            <p:ph type="ftr" sz="quarter" idx="11"/>
          </p:nvPr>
        </p:nvSpPr>
        <p:spPr>
          <a:xfrm>
            <a:off x="3124200" y="4686300"/>
            <a:ext cx="2895600" cy="342900"/>
          </a:xfrm>
        </p:spPr>
        <p:txBody>
          <a:bodyPr/>
          <a:lstStyle/>
          <a:p>
            <a:pPr lvl="0"/>
            <a:endParaRPr lang="zh-TW" altLang="en-US" dirty="0">
              <a:latin typeface="Times New Roman" panose="02020603050405020304" charset="0"/>
              <a:ea typeface="PMingLiU" pitchFamily="18" charset="-120"/>
            </a:endParaRPr>
          </a:p>
        </p:txBody>
      </p:sp>
      <p:sp>
        <p:nvSpPr>
          <p:cNvPr id="6" name="Slide Number Placeholder 5"/>
          <p:cNvSpPr>
            <a:spLocks noGrp="1"/>
          </p:cNvSpPr>
          <p:nvPr>
            <p:ph type="sldNum" sz="quarter" idx="12"/>
          </p:nvPr>
        </p:nvSpPr>
        <p:spPr/>
        <p:txBody>
          <a:bodyPr/>
          <a:lstStyle/>
          <a:p>
            <a:pPr lvl="0"/>
            <a:fld id="{9A0DB2DC-4C9A-4742-B13C-FB6460FD3503}" type="slidenum">
              <a:rPr lang="zh-TW" altLang="en-US" dirty="0">
                <a:latin typeface="Times New Roman" panose="02020603050405020304" charset="0"/>
                <a:ea typeface="PMingLiU" pitchFamily="18" charset="-120"/>
              </a:rPr>
              <a:t>‹#›</a:t>
            </a:fld>
            <a:endParaRPr lang="zh-TW" altLang="en-US" dirty="0">
              <a:latin typeface="Times New Roman" panose="02020603050405020304" charset="0"/>
              <a:ea typeface="PMingLiU" pitchFamily="18" charset="-120"/>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p:spPr>
        <p:txBody>
          <a:bodyPr/>
          <a:lstStyle/>
          <a:p>
            <a:fld id="{30950B48-4A56-4138-B1CF-109E7A4EC2F8}" type="datetimeFigureOut">
              <a:rPr lang="en-US" smtClean="0"/>
              <a:t>1/15/2024</a:t>
            </a:fld>
            <a:endParaRPr lang="en-US" dirty="0"/>
          </a:p>
        </p:txBody>
      </p:sp>
      <p:sp>
        <p:nvSpPr>
          <p:cNvPr id="4" name="Footer Placeholder 3"/>
          <p:cNvSpPr>
            <a:spLocks noGrp="1"/>
          </p:cNvSpPr>
          <p:nvPr>
            <p:ph type="ftr" sz="quarter" idx="11"/>
          </p:nvPr>
        </p:nvSpPr>
        <p:spPr>
          <a:xfrm>
            <a:off x="3124200" y="4767263"/>
            <a:ext cx="2895600" cy="273844"/>
          </a:xfrm>
        </p:spPr>
        <p:txBody>
          <a:bodyPr/>
          <a:lstStyle/>
          <a:p>
            <a:endParaRPr lang="en-US" dirty="0"/>
          </a:p>
        </p:txBody>
      </p:sp>
      <p:sp>
        <p:nvSpPr>
          <p:cNvPr id="5" name="Slide Number Placeholder 4"/>
          <p:cNvSpPr>
            <a:spLocks noGrp="1"/>
          </p:cNvSpPr>
          <p:nvPr>
            <p:ph type="sldNum" sz="quarter" idx="12"/>
          </p:nvPr>
        </p:nvSpPr>
        <p:spPr/>
        <p:txBody>
          <a:bodyPr/>
          <a:lstStyle/>
          <a:p>
            <a:fld id="{07EBDDE4-D094-4ECA-976C-F1FE5DF01692}" type="slidenum">
              <a:rPr lang="en-US" smtClean="0"/>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1pPr>
            <a:lvl2pPr lvl="1">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2pPr>
            <a:lvl3pPr lvl="2">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3pPr>
            <a:lvl4pPr lvl="3">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4pPr>
            <a:lvl5pPr lvl="4">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5pPr>
            <a:lvl6pPr lvl="5">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6pPr>
            <a:lvl7pPr lvl="6">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7pPr>
            <a:lvl8pPr lvl="7">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8pPr>
            <a:lvl9pPr lvl="8">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panose="02000503080000020004"/>
                <a:ea typeface="Nixie One" panose="02000503080000020004"/>
                <a:cs typeface="Nixie One" panose="02000503080000020004"/>
                <a:sym typeface="Nixie One" panose="02000503080000020004"/>
              </a:defRPr>
            </a:lvl1pPr>
            <a:lvl2pPr lvl="1">
              <a:buNone/>
              <a:defRPr sz="1200">
                <a:solidFill>
                  <a:srgbClr val="19BBD5"/>
                </a:solidFill>
                <a:latin typeface="Nixie One" panose="02000503080000020004"/>
                <a:ea typeface="Nixie One" panose="02000503080000020004"/>
                <a:cs typeface="Nixie One" panose="02000503080000020004"/>
                <a:sym typeface="Nixie One" panose="02000503080000020004"/>
              </a:defRPr>
            </a:lvl2pPr>
            <a:lvl3pPr lvl="2">
              <a:buNone/>
              <a:defRPr sz="1200">
                <a:solidFill>
                  <a:srgbClr val="19BBD5"/>
                </a:solidFill>
                <a:latin typeface="Nixie One" panose="02000503080000020004"/>
                <a:ea typeface="Nixie One" panose="02000503080000020004"/>
                <a:cs typeface="Nixie One" panose="02000503080000020004"/>
                <a:sym typeface="Nixie One" panose="02000503080000020004"/>
              </a:defRPr>
            </a:lvl3pPr>
            <a:lvl4pPr lvl="3">
              <a:buNone/>
              <a:defRPr sz="1200">
                <a:solidFill>
                  <a:srgbClr val="19BBD5"/>
                </a:solidFill>
                <a:latin typeface="Nixie One" panose="02000503080000020004"/>
                <a:ea typeface="Nixie One" panose="02000503080000020004"/>
                <a:cs typeface="Nixie One" panose="02000503080000020004"/>
                <a:sym typeface="Nixie One" panose="02000503080000020004"/>
              </a:defRPr>
            </a:lvl4pPr>
            <a:lvl5pPr lvl="4">
              <a:buNone/>
              <a:defRPr sz="1200">
                <a:solidFill>
                  <a:srgbClr val="19BBD5"/>
                </a:solidFill>
                <a:latin typeface="Nixie One" panose="02000503080000020004"/>
                <a:ea typeface="Nixie One" panose="02000503080000020004"/>
                <a:cs typeface="Nixie One" panose="02000503080000020004"/>
                <a:sym typeface="Nixie One" panose="02000503080000020004"/>
              </a:defRPr>
            </a:lvl5pPr>
            <a:lvl6pPr lvl="5">
              <a:buNone/>
              <a:defRPr sz="1200">
                <a:solidFill>
                  <a:srgbClr val="19BBD5"/>
                </a:solidFill>
                <a:latin typeface="Nixie One" panose="02000503080000020004"/>
                <a:ea typeface="Nixie One" panose="02000503080000020004"/>
                <a:cs typeface="Nixie One" panose="02000503080000020004"/>
                <a:sym typeface="Nixie One" panose="02000503080000020004"/>
              </a:defRPr>
            </a:lvl6pPr>
            <a:lvl7pPr lvl="6">
              <a:buNone/>
              <a:defRPr sz="1200">
                <a:solidFill>
                  <a:srgbClr val="19BBD5"/>
                </a:solidFill>
                <a:latin typeface="Nixie One" panose="02000503080000020004"/>
                <a:ea typeface="Nixie One" panose="02000503080000020004"/>
                <a:cs typeface="Nixie One" panose="02000503080000020004"/>
                <a:sym typeface="Nixie One" panose="02000503080000020004"/>
              </a:defRPr>
            </a:lvl7pPr>
            <a:lvl8pPr lvl="7">
              <a:buNone/>
              <a:defRPr sz="1200">
                <a:solidFill>
                  <a:srgbClr val="19BBD5"/>
                </a:solidFill>
                <a:latin typeface="Nixie One" panose="02000503080000020004"/>
                <a:ea typeface="Nixie One" panose="02000503080000020004"/>
                <a:cs typeface="Nixie One" panose="02000503080000020004"/>
                <a:sym typeface="Nixie One" panose="02000503080000020004"/>
              </a:defRPr>
            </a:lvl8pPr>
            <a:lvl9pPr lvl="8">
              <a:buNone/>
              <a:defRPr sz="1200">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mobilecomputing/definition/tablet-PC" TargetMode="External"/><Relationship Id="rId2" Type="http://schemas.openxmlformats.org/officeDocument/2006/relationships/hyperlink" Target="https://www.techtarget.com/searchmobilecomputing/definition/smartphone" TargetMode="External"/><Relationship Id="rId1" Type="http://schemas.openxmlformats.org/officeDocument/2006/relationships/slideLayout" Target="../slideLayouts/slideLayout2.xml"/><Relationship Id="rId6" Type="http://schemas.openxmlformats.org/officeDocument/2006/relationships/hyperlink" Target="https://www.techtarget.com/whatis/definition/social-networking" TargetMode="External"/><Relationship Id="rId5" Type="http://schemas.openxmlformats.org/officeDocument/2006/relationships/hyperlink" Target="https://www.techtarget.com/searchsoftwarequality/definition/hybrid-application-hybrid-app" TargetMode="External"/><Relationship Id="rId4" Type="http://schemas.openxmlformats.org/officeDocument/2006/relationships/hyperlink" Target="https://www.techtarget.com/searchsoftwarequality/definition/native-application-native-ap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mobilecomputing/definition/Android-OS" TargetMode="External"/><Relationship Id="rId2" Type="http://schemas.openxmlformats.org/officeDocument/2006/relationships/hyperlink" Target="https://www.techtarget.com/searchmobilecomputing/definition/iOS" TargetMode="External"/><Relationship Id="rId1" Type="http://schemas.openxmlformats.org/officeDocument/2006/relationships/slideLayout" Target="../slideLayouts/slideLayout2.xml"/><Relationship Id="rId5" Type="http://schemas.openxmlformats.org/officeDocument/2006/relationships/hyperlink" Target="https://www.techtarget.com/searchmobilecomputing/definition/Global-Positioning-System" TargetMode="External"/><Relationship Id="rId4" Type="http://schemas.openxmlformats.org/officeDocument/2006/relationships/hyperlink" Target="https://www.techtarget.com/whatis/definition/operating-system-O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echtarget.com/searchmobilecomputing/definition/push-notifi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echtarget.com/searchsoftwarequality/definition/bu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61980"/>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Platform Technology PFIT 01</a:t>
            </a:r>
          </a:p>
        </p:txBody>
      </p:sp>
      <p:sp>
        <p:nvSpPr>
          <p:cNvPr id="2" name="Google Shape;337;p11"/>
          <p:cNvSpPr txBox="1">
            <a:spLocks noGrp="1"/>
          </p:cNvSpPr>
          <p:nvPr/>
        </p:nvSpPr>
        <p:spPr>
          <a:xfrm>
            <a:off x="1371600" y="3181180"/>
            <a:ext cx="6343500" cy="1159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ctr" rtl="0">
              <a:spcBef>
                <a:spcPts val="0"/>
              </a:spcBef>
              <a:spcAft>
                <a:spcPts val="0"/>
              </a:spcAft>
              <a:buNone/>
            </a:pPr>
            <a:r>
              <a:rPr lang="en-US" altLang="en-GB" sz="2400" b="1" dirty="0">
                <a:solidFill>
                  <a:schemeClr val="tx1"/>
                </a:solidFill>
              </a:rPr>
              <a:t>Instructor: Yul Bryan M. Varca</a:t>
            </a:r>
            <a:endParaRPr lang="en-US" altLang="en-GB" sz="2400" dirty="0">
              <a:solidFill>
                <a:schemeClr val="tx1"/>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57200" y="438150"/>
            <a:ext cx="8458199" cy="1087755"/>
          </a:xfrm>
          <a:prstGeom prst="rect">
            <a:avLst/>
          </a:prstGeom>
          <a:noFill/>
        </p:spPr>
        <p:txBody>
          <a:bodyPr wrap="square" rtlCol="0" anchor="t">
            <a:noAutofit/>
          </a:bodyPr>
          <a:lstStyle/>
          <a:p>
            <a:pPr algn="ctr" fontAlgn="base"/>
            <a:r>
              <a:rPr lang="en-US" sz="4000" b="1" i="0" dirty="0">
                <a:solidFill>
                  <a:schemeClr val="tx1"/>
                </a:solidFill>
                <a:effectLst/>
                <a:latin typeface="opensans-semi-bold"/>
              </a:rPr>
              <a:t>Mobile App Development Implementation | Lifecycle</a:t>
            </a:r>
          </a:p>
          <a:p>
            <a:pPr algn="ctr"/>
            <a:endParaRPr lang="en-US" sz="2800" dirty="0">
              <a:solidFill>
                <a:schemeClr val="tx1"/>
              </a:solidFill>
            </a:endParaRPr>
          </a:p>
        </p:txBody>
      </p:sp>
      <p:pic>
        <p:nvPicPr>
          <p:cNvPr id="1026" name="Picture 2" descr="Mobile App Development Life Cycle - 5280 SOFTWARE">
            <a:extLst>
              <a:ext uri="{FF2B5EF4-FFF2-40B4-BE49-F238E27FC236}">
                <a16:creationId xmlns:a16="http://schemas.microsoft.com/office/drawing/2014/main" id="{E32D9563-3BF3-8E2A-8680-CEA19F557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25" y="1885950"/>
            <a:ext cx="3689350" cy="308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154556"/>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187133"/>
            <a:ext cx="8458199" cy="1087755"/>
          </a:xfrm>
          <a:prstGeom prst="rect">
            <a:avLst/>
          </a:prstGeom>
          <a:noFill/>
        </p:spPr>
        <p:txBody>
          <a:bodyPr wrap="square" rtlCol="0" anchor="t">
            <a:noAutofit/>
          </a:bodyPr>
          <a:lstStyle/>
          <a:p>
            <a:pPr algn="ctr" fontAlgn="base"/>
            <a:r>
              <a:rPr lang="en-US" sz="2800" b="1" i="0" dirty="0">
                <a:solidFill>
                  <a:schemeClr val="tx1"/>
                </a:solidFill>
                <a:effectLst/>
                <a:latin typeface="opensans-semi-bold"/>
              </a:rPr>
              <a:t>Mobile App Development Implementation | Lifecycle</a:t>
            </a:r>
          </a:p>
          <a:p>
            <a:pPr algn="ctr"/>
            <a:endParaRPr lang="en-US" sz="28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762000" y="1274888"/>
            <a:ext cx="7848599" cy="2308324"/>
          </a:xfrm>
          <a:prstGeom prst="rect">
            <a:avLst/>
          </a:prstGeom>
          <a:noFill/>
        </p:spPr>
        <p:txBody>
          <a:bodyPr wrap="square">
            <a:spAutoFit/>
          </a:bodyPr>
          <a:lstStyle/>
          <a:p>
            <a:pPr algn="l" fontAlgn="base"/>
            <a:r>
              <a:rPr lang="en-US" sz="1800" b="0" i="0" dirty="0">
                <a:solidFill>
                  <a:schemeClr val="tx1"/>
                </a:solidFill>
                <a:effectLst/>
                <a:latin typeface="opensans-regular"/>
              </a:rPr>
              <a:t>Understanding </a:t>
            </a:r>
            <a:r>
              <a:rPr lang="en-US" sz="1800" b="1" i="0" dirty="0">
                <a:solidFill>
                  <a:schemeClr val="tx1"/>
                </a:solidFill>
                <a:effectLst/>
                <a:latin typeface="inherit"/>
              </a:rPr>
              <a:t>Mobile app development implementation</a:t>
            </a:r>
            <a:r>
              <a:rPr lang="en-US" sz="1800" b="0" i="0" dirty="0">
                <a:solidFill>
                  <a:schemeClr val="tx1"/>
                </a:solidFill>
                <a:effectLst/>
                <a:latin typeface="opensans-regular"/>
              </a:rPr>
              <a:t> and lifecycle is one of the </a:t>
            </a:r>
            <a:r>
              <a:rPr lang="en-US" sz="1800" b="1" i="0" u="sng" dirty="0">
                <a:solidFill>
                  <a:schemeClr val="tx1"/>
                </a:solidFill>
                <a:effectLst/>
                <a:latin typeface="opensans-regular"/>
              </a:rPr>
              <a:t>essential aspect if your business would like to create smartphone applications</a:t>
            </a:r>
            <a:r>
              <a:rPr lang="en-US" sz="1800" b="0" i="0" dirty="0">
                <a:solidFill>
                  <a:schemeClr val="tx1"/>
                </a:solidFill>
                <a:effectLst/>
                <a:latin typeface="opensans-regular"/>
              </a:rPr>
              <a:t>. </a:t>
            </a:r>
          </a:p>
          <a:p>
            <a:pPr algn="l" fontAlgn="base"/>
            <a:endParaRPr lang="en-US" sz="1800" b="0" i="0" dirty="0">
              <a:solidFill>
                <a:schemeClr val="tx1"/>
              </a:solidFill>
              <a:effectLst/>
              <a:latin typeface="opensans-regular"/>
            </a:endParaRPr>
          </a:p>
          <a:p>
            <a:pPr algn="l" fontAlgn="base"/>
            <a:r>
              <a:rPr lang="en-US" sz="1800" b="0" i="0" dirty="0">
                <a:solidFill>
                  <a:schemeClr val="tx1"/>
                </a:solidFill>
                <a:effectLst/>
                <a:latin typeface="opensans-regular"/>
              </a:rPr>
              <a:t>Android &amp; IOS apps has become an essential aspect of business strategies, enabling companies to reach and engage with their customers on a whole new level. </a:t>
            </a:r>
          </a:p>
          <a:p>
            <a:pPr algn="l" fontAlgn="base"/>
            <a:endParaRPr lang="en-US" sz="1800" b="0" i="0" dirty="0">
              <a:solidFill>
                <a:schemeClr val="tx1"/>
              </a:solidFill>
              <a:effectLst/>
              <a:latin typeface="opensans-regular"/>
            </a:endParaRPr>
          </a:p>
        </p:txBody>
      </p:sp>
    </p:spTree>
    <p:extLst>
      <p:ext uri="{BB962C8B-B14F-4D97-AF65-F5344CB8AC3E}">
        <p14:creationId xmlns:p14="http://schemas.microsoft.com/office/powerpoint/2010/main" val="2705953988"/>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438150"/>
            <a:ext cx="8458199" cy="1087755"/>
          </a:xfrm>
          <a:prstGeom prst="rect">
            <a:avLst/>
          </a:prstGeom>
          <a:noFill/>
        </p:spPr>
        <p:txBody>
          <a:bodyPr wrap="square" rtlCol="0" anchor="t">
            <a:noAutofit/>
          </a:bodyPr>
          <a:lstStyle/>
          <a:p>
            <a:pPr algn="ctr" fontAlgn="base"/>
            <a:r>
              <a:rPr lang="en-US" sz="2800" b="1" i="0" dirty="0">
                <a:solidFill>
                  <a:schemeClr val="tx1"/>
                </a:solidFill>
                <a:effectLst/>
                <a:latin typeface="opensans-semi-bold"/>
              </a:rPr>
              <a:t>Mobile App Development Implementation | Lifecycle</a:t>
            </a:r>
          </a:p>
          <a:p>
            <a:pPr algn="ctr"/>
            <a:endParaRPr lang="en-US" sz="28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762000" y="1306171"/>
            <a:ext cx="7848599" cy="2308324"/>
          </a:xfrm>
          <a:prstGeom prst="rect">
            <a:avLst/>
          </a:prstGeom>
          <a:noFill/>
        </p:spPr>
        <p:txBody>
          <a:bodyPr wrap="square">
            <a:spAutoFit/>
          </a:bodyPr>
          <a:lstStyle/>
          <a:p>
            <a:pPr algn="l" fontAlgn="base"/>
            <a:r>
              <a:rPr lang="en-US" sz="1800" b="0" i="0" dirty="0">
                <a:solidFill>
                  <a:schemeClr val="tx1"/>
                </a:solidFill>
                <a:effectLst/>
                <a:latin typeface="opensans-regular"/>
              </a:rPr>
              <a:t>Any app development requires a proper step-by-step process involved in creating and launching a mobile application.</a:t>
            </a:r>
          </a:p>
          <a:p>
            <a:pPr algn="l" fontAlgn="base"/>
            <a:endParaRPr lang="en-US" sz="1800" dirty="0">
              <a:solidFill>
                <a:schemeClr val="tx1"/>
              </a:solidFill>
              <a:latin typeface="opensans-regular"/>
            </a:endParaRPr>
          </a:p>
          <a:p>
            <a:pPr algn="l" fontAlgn="base"/>
            <a:r>
              <a:rPr lang="en-US" sz="1800" b="0" i="0" dirty="0">
                <a:solidFill>
                  <a:schemeClr val="tx1"/>
                </a:solidFill>
                <a:effectLst/>
                <a:latin typeface="opensans-regular"/>
              </a:rPr>
              <a:t>It encompasses everything from </a:t>
            </a:r>
            <a:r>
              <a:rPr lang="en-US" sz="1800" b="1" i="0" u="sng" dirty="0">
                <a:solidFill>
                  <a:schemeClr val="tx1"/>
                </a:solidFill>
                <a:effectLst/>
                <a:latin typeface="opensans-regular"/>
              </a:rPr>
              <a:t>conceptualizing the app idea to designing</a:t>
            </a:r>
            <a:r>
              <a:rPr lang="en-US" sz="1800" b="0" i="0" dirty="0">
                <a:solidFill>
                  <a:schemeClr val="tx1"/>
                </a:solidFill>
                <a:effectLst/>
                <a:latin typeface="opensans-regular"/>
              </a:rPr>
              <a:t>, </a:t>
            </a:r>
            <a:r>
              <a:rPr lang="en-US" sz="1800" b="1" i="0" u="sng" dirty="0">
                <a:solidFill>
                  <a:schemeClr val="tx1"/>
                </a:solidFill>
                <a:effectLst/>
                <a:latin typeface="opensans-regular"/>
              </a:rPr>
              <a:t>developing</a:t>
            </a:r>
            <a:r>
              <a:rPr lang="en-US" sz="1800" b="0" i="0" dirty="0">
                <a:solidFill>
                  <a:schemeClr val="tx1"/>
                </a:solidFill>
                <a:effectLst/>
                <a:latin typeface="opensans-regular"/>
              </a:rPr>
              <a:t>, </a:t>
            </a:r>
            <a:r>
              <a:rPr lang="en-US" sz="1800" b="1" i="0" u="sng" dirty="0">
                <a:solidFill>
                  <a:schemeClr val="tx1"/>
                </a:solidFill>
                <a:effectLst/>
                <a:latin typeface="opensans-regular"/>
              </a:rPr>
              <a:t>testing</a:t>
            </a:r>
            <a:r>
              <a:rPr lang="en-US" sz="1800" b="0" i="0" dirty="0">
                <a:solidFill>
                  <a:schemeClr val="tx1"/>
                </a:solidFill>
                <a:effectLst/>
                <a:latin typeface="opensans-regular"/>
              </a:rPr>
              <a:t>, and </a:t>
            </a:r>
            <a:r>
              <a:rPr lang="en-US" sz="1800" b="1" i="0" u="sng" dirty="0">
                <a:solidFill>
                  <a:schemeClr val="tx1"/>
                </a:solidFill>
                <a:effectLst/>
                <a:latin typeface="opensans-regular"/>
              </a:rPr>
              <a:t>deploying the final product</a:t>
            </a:r>
            <a:r>
              <a:rPr lang="en-US" sz="1800" b="0" i="0" dirty="0">
                <a:solidFill>
                  <a:schemeClr val="tx1"/>
                </a:solidFill>
                <a:effectLst/>
                <a:latin typeface="opensans-regular"/>
              </a:rPr>
              <a:t>. </a:t>
            </a:r>
          </a:p>
          <a:p>
            <a:pPr algn="l" fontAlgn="base"/>
            <a:endParaRPr lang="en-US" sz="1800" dirty="0">
              <a:solidFill>
                <a:schemeClr val="tx1"/>
              </a:solidFill>
              <a:latin typeface="opensans-regular"/>
            </a:endParaRPr>
          </a:p>
          <a:p>
            <a:pPr algn="l" fontAlgn="base"/>
            <a:r>
              <a:rPr lang="en-US" sz="1800" b="0" i="0" dirty="0">
                <a:solidFill>
                  <a:schemeClr val="tx1"/>
                </a:solidFill>
                <a:effectLst/>
                <a:latin typeface="opensans-regular"/>
              </a:rPr>
              <a:t>These stages ensures that the process</a:t>
            </a:r>
            <a:r>
              <a:rPr lang="en-US" sz="1800" b="1" i="0" dirty="0">
                <a:solidFill>
                  <a:schemeClr val="tx1"/>
                </a:solidFill>
                <a:effectLst/>
                <a:latin typeface="opensans-regular"/>
              </a:rPr>
              <a:t> </a:t>
            </a:r>
            <a:r>
              <a:rPr lang="en-US" sz="1800" b="0" i="0" dirty="0">
                <a:solidFill>
                  <a:schemeClr val="tx1"/>
                </a:solidFill>
                <a:effectLst/>
                <a:latin typeface="opensans-regular"/>
              </a:rPr>
              <a:t>is structured and efficient, leading to a successful and user-friendly application. </a:t>
            </a:r>
          </a:p>
        </p:txBody>
      </p:sp>
    </p:spTree>
    <p:extLst>
      <p:ext uri="{BB962C8B-B14F-4D97-AF65-F5344CB8AC3E}">
        <p14:creationId xmlns:p14="http://schemas.microsoft.com/office/powerpoint/2010/main" val="3286874808"/>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209550"/>
            <a:ext cx="8458199" cy="1087755"/>
          </a:xfrm>
          <a:prstGeom prst="rect">
            <a:avLst/>
          </a:prstGeom>
          <a:noFill/>
        </p:spPr>
        <p:txBody>
          <a:bodyPr wrap="square" rtlCol="0" anchor="t">
            <a:noAutofit/>
          </a:bodyPr>
          <a:lstStyle/>
          <a:p>
            <a:pPr algn="l" fontAlgn="base"/>
            <a:r>
              <a:rPr lang="en-US" sz="3200" b="1" i="0" u="sng" dirty="0">
                <a:solidFill>
                  <a:schemeClr val="tx1"/>
                </a:solidFill>
                <a:effectLst/>
                <a:latin typeface="opensans-semi-bold"/>
              </a:rPr>
              <a:t>Phases</a:t>
            </a:r>
            <a:r>
              <a:rPr lang="en-US" sz="3200" b="1" i="0" dirty="0">
                <a:solidFill>
                  <a:schemeClr val="tx1"/>
                </a:solidFill>
                <a:effectLst/>
                <a:latin typeface="opensans-semi-bold"/>
              </a:rPr>
              <a:t> and Lifecycles of Mobile App Development</a:t>
            </a:r>
          </a:p>
          <a:p>
            <a:pPr algn="ctr"/>
            <a:endParaRPr lang="en-US" sz="32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730102" y="2190750"/>
            <a:ext cx="7848599" cy="1938992"/>
          </a:xfrm>
          <a:prstGeom prst="rect">
            <a:avLst/>
          </a:prstGeom>
          <a:noFill/>
        </p:spPr>
        <p:txBody>
          <a:bodyPr wrap="square">
            <a:spAutoFit/>
          </a:bodyPr>
          <a:lstStyle/>
          <a:p>
            <a:pPr algn="l" fontAlgn="base"/>
            <a:r>
              <a:rPr lang="en-US" sz="2400" b="0" i="0" dirty="0">
                <a:solidFill>
                  <a:schemeClr val="tx1"/>
                </a:solidFill>
                <a:effectLst/>
                <a:latin typeface="opensans-regular"/>
              </a:rPr>
              <a:t>There are various phases and stages through which any mobile app development moves and every phase become important as well as crucial of the overall lifecycle. It involves several key steps that contribute to the creation of a functional and engaging Implementation. </a:t>
            </a:r>
            <a:endParaRPr lang="en-US" sz="1800" b="0" i="0" dirty="0">
              <a:solidFill>
                <a:schemeClr val="tx1"/>
              </a:solidFill>
              <a:effectLst/>
              <a:latin typeface="opensans-regular"/>
            </a:endParaRPr>
          </a:p>
        </p:txBody>
      </p:sp>
      <p:pic>
        <p:nvPicPr>
          <p:cNvPr id="2050" name="Picture 2" descr="5 waterfall project management phases you should know about | MindManager  Blog">
            <a:extLst>
              <a:ext uri="{FF2B5EF4-FFF2-40B4-BE49-F238E27FC236}">
                <a16:creationId xmlns:a16="http://schemas.microsoft.com/office/drawing/2014/main" id="{B8AAE3D5-3841-0F1A-6591-D09310B05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017745"/>
            <a:ext cx="3331535" cy="10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31528"/>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235327"/>
            <a:ext cx="8458199" cy="1087755"/>
          </a:xfrm>
          <a:prstGeom prst="rect">
            <a:avLst/>
          </a:prstGeom>
          <a:noFill/>
        </p:spPr>
        <p:txBody>
          <a:bodyPr wrap="square" rtlCol="0" anchor="t">
            <a:noAutofit/>
          </a:bodyPr>
          <a:lstStyle/>
          <a:p>
            <a:pPr algn="l" fontAlgn="base"/>
            <a:r>
              <a:rPr lang="en-US" sz="3200" b="1" i="0" dirty="0">
                <a:solidFill>
                  <a:schemeClr val="tx1"/>
                </a:solidFill>
                <a:effectLst/>
                <a:latin typeface="opensans-semi-bold"/>
              </a:rPr>
              <a:t>Phases and Lifecycles of Mobile App Development</a:t>
            </a:r>
          </a:p>
          <a:p>
            <a:pPr algn="ctr"/>
            <a:endParaRPr lang="en-US" sz="32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647700" y="1581150"/>
            <a:ext cx="7848599" cy="2031325"/>
          </a:xfrm>
          <a:prstGeom prst="rect">
            <a:avLst/>
          </a:prstGeom>
          <a:noFill/>
        </p:spPr>
        <p:txBody>
          <a:bodyPr wrap="square">
            <a:spAutoFit/>
          </a:bodyPr>
          <a:lstStyle/>
          <a:p>
            <a:pPr marL="342900" indent="-342900" algn="l" fontAlgn="base">
              <a:buAutoNum type="arabicPeriod"/>
            </a:pPr>
            <a:r>
              <a:rPr lang="en-US" sz="1800" b="1" i="0" u="sng" dirty="0">
                <a:solidFill>
                  <a:schemeClr val="tx1"/>
                </a:solidFill>
                <a:effectLst/>
                <a:latin typeface="opensans-semi-bold"/>
              </a:rPr>
              <a:t>Planning &amp; Analysis</a:t>
            </a:r>
          </a:p>
          <a:p>
            <a:pPr algn="l" fontAlgn="base"/>
            <a:endParaRPr lang="en-US" sz="1800" b="1" i="0" u="sng" dirty="0">
              <a:solidFill>
                <a:schemeClr val="tx1"/>
              </a:solidFill>
              <a:effectLst/>
              <a:latin typeface="opensans-semi-bold"/>
            </a:endParaRPr>
          </a:p>
          <a:p>
            <a:pPr algn="l" fontAlgn="base"/>
            <a:r>
              <a:rPr lang="en-US" sz="1800" b="0" i="0" dirty="0">
                <a:solidFill>
                  <a:schemeClr val="tx1"/>
                </a:solidFill>
                <a:effectLst/>
                <a:latin typeface="opensans-regular"/>
              </a:rPr>
              <a:t>This initial phase involves </a:t>
            </a:r>
            <a:r>
              <a:rPr lang="en-US" sz="1800" b="1" i="0" dirty="0">
                <a:solidFill>
                  <a:srgbClr val="FF0000"/>
                </a:solidFill>
                <a:effectLst/>
                <a:latin typeface="opensans-regular"/>
              </a:rPr>
              <a:t>defining the app's purpose, target audience, and goals. </a:t>
            </a:r>
            <a:r>
              <a:rPr lang="en-US" sz="1800" b="0" i="0" dirty="0">
                <a:solidFill>
                  <a:schemeClr val="tx1"/>
                </a:solidFill>
                <a:effectLst/>
                <a:latin typeface="opensans-regular"/>
              </a:rPr>
              <a:t>It also includes conducting market research, competitor analysis, and identifying the app's unique selling points. Proper planning and analysis </a:t>
            </a:r>
            <a:r>
              <a:rPr lang="en-US" sz="1800" b="1" i="0" u="sng" dirty="0">
                <a:solidFill>
                  <a:schemeClr val="tx1"/>
                </a:solidFill>
                <a:effectLst/>
                <a:latin typeface="opensans-regular"/>
              </a:rPr>
              <a:t>help in setting clear objectives and creating a roadmap for the development process</a:t>
            </a:r>
            <a:r>
              <a:rPr lang="en-US" sz="1800" b="0" i="0" dirty="0">
                <a:solidFill>
                  <a:schemeClr val="tx1"/>
                </a:solidFill>
                <a:effectLst/>
                <a:latin typeface="opensans-regular"/>
              </a:rPr>
              <a:t>.</a:t>
            </a:r>
          </a:p>
          <a:p>
            <a:pPr algn="l" fontAlgn="base"/>
            <a:endParaRPr lang="en-US" sz="1800" b="0" i="0" dirty="0">
              <a:solidFill>
                <a:schemeClr val="tx1"/>
              </a:solidFill>
              <a:effectLst/>
              <a:latin typeface="opensans-regular"/>
            </a:endParaRPr>
          </a:p>
        </p:txBody>
      </p:sp>
      <p:pic>
        <p:nvPicPr>
          <p:cNvPr id="3074" name="Picture 2" descr="Purpose Word Stock Illustrations – 8,284 Purpose Word Stock Illustrations,  Vectors &amp; Clipart - Dreamstime">
            <a:extLst>
              <a:ext uri="{FF2B5EF4-FFF2-40B4-BE49-F238E27FC236}">
                <a16:creationId xmlns:a16="http://schemas.microsoft.com/office/drawing/2014/main" id="{13F8AEC9-C138-BA83-4E43-D6F5F601C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228" y="779204"/>
            <a:ext cx="2716372" cy="13887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7 simple reasons that justify the importance of planning | Marketing91">
            <a:extLst>
              <a:ext uri="{FF2B5EF4-FFF2-40B4-BE49-F238E27FC236}">
                <a16:creationId xmlns:a16="http://schemas.microsoft.com/office/drawing/2014/main" id="{BED3A9B0-BDE3-D068-E98E-950E23BF5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09950"/>
            <a:ext cx="4152900" cy="161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791663"/>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235327"/>
            <a:ext cx="8458199" cy="1087755"/>
          </a:xfrm>
          <a:prstGeom prst="rect">
            <a:avLst/>
          </a:prstGeom>
          <a:noFill/>
        </p:spPr>
        <p:txBody>
          <a:bodyPr wrap="square" rtlCol="0" anchor="t">
            <a:noAutofit/>
          </a:bodyPr>
          <a:lstStyle/>
          <a:p>
            <a:pPr algn="l" fontAlgn="base"/>
            <a:r>
              <a:rPr lang="en-US" sz="3200" b="1" i="0" dirty="0">
                <a:solidFill>
                  <a:schemeClr val="tx1"/>
                </a:solidFill>
                <a:effectLst/>
                <a:latin typeface="opensans-semi-bold"/>
              </a:rPr>
              <a:t>Phases and Lifecycles of Mobile App Development</a:t>
            </a:r>
          </a:p>
          <a:p>
            <a:pPr algn="ctr"/>
            <a:endParaRPr lang="en-US" sz="32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647700" y="1101900"/>
            <a:ext cx="7848599" cy="2031325"/>
          </a:xfrm>
          <a:prstGeom prst="rect">
            <a:avLst/>
          </a:prstGeom>
          <a:noFill/>
        </p:spPr>
        <p:txBody>
          <a:bodyPr wrap="square">
            <a:spAutoFit/>
          </a:bodyPr>
          <a:lstStyle/>
          <a:p>
            <a:pPr algn="l" fontAlgn="base"/>
            <a:endParaRPr lang="en-US" sz="1800" b="0" i="0" dirty="0">
              <a:solidFill>
                <a:schemeClr val="tx1"/>
              </a:solidFill>
              <a:effectLst/>
              <a:latin typeface="opensans-regular"/>
            </a:endParaRPr>
          </a:p>
          <a:p>
            <a:pPr algn="l" fontAlgn="base"/>
            <a:r>
              <a:rPr lang="en-US" sz="1800" b="1" i="0" dirty="0">
                <a:solidFill>
                  <a:schemeClr val="tx1"/>
                </a:solidFill>
                <a:effectLst/>
                <a:latin typeface="opensans-semi-bold"/>
              </a:rPr>
              <a:t>2. </a:t>
            </a:r>
            <a:r>
              <a:rPr lang="en-US" sz="1800" b="1" i="0" u="sng" dirty="0">
                <a:solidFill>
                  <a:schemeClr val="tx1"/>
                </a:solidFill>
                <a:effectLst/>
                <a:latin typeface="opensans-semi-bold"/>
              </a:rPr>
              <a:t>Design &amp; Prototyping</a:t>
            </a:r>
          </a:p>
          <a:p>
            <a:pPr algn="l" fontAlgn="base"/>
            <a:endParaRPr lang="en-US" sz="1800" b="1" i="0" dirty="0">
              <a:solidFill>
                <a:schemeClr val="tx1"/>
              </a:solidFill>
              <a:effectLst/>
              <a:latin typeface="opensans-semi-bold"/>
            </a:endParaRPr>
          </a:p>
          <a:p>
            <a:pPr algn="l" fontAlgn="base"/>
            <a:r>
              <a:rPr lang="en-US" sz="1800" b="0" i="0" dirty="0">
                <a:solidFill>
                  <a:schemeClr val="tx1"/>
                </a:solidFill>
                <a:effectLst/>
                <a:latin typeface="opensans-regular"/>
              </a:rPr>
              <a:t>In this phase, the app's visual design, </a:t>
            </a:r>
            <a:r>
              <a:rPr lang="en-US" sz="1800" b="1" i="0" u="sng" dirty="0">
                <a:solidFill>
                  <a:schemeClr val="tx1"/>
                </a:solidFill>
                <a:effectLst/>
                <a:latin typeface="opensans-regular"/>
              </a:rPr>
              <a:t>user interface (UI), and user experience (UX) are created</a:t>
            </a:r>
            <a:r>
              <a:rPr lang="en-US" sz="1800" b="0" i="0" dirty="0">
                <a:solidFill>
                  <a:schemeClr val="tx1"/>
                </a:solidFill>
                <a:effectLst/>
                <a:latin typeface="opensans-regular"/>
              </a:rPr>
              <a:t>. Wireframes and prototypes are developed to provide a visual representation of the app's layout, navigation, and interactions. This step allows for early feedback and refinement of the app's design before moving forward.</a:t>
            </a:r>
          </a:p>
        </p:txBody>
      </p:sp>
      <p:pic>
        <p:nvPicPr>
          <p:cNvPr id="4098" name="Picture 2" descr="8 Reasons Why Prototype is Important for Designers">
            <a:extLst>
              <a:ext uri="{FF2B5EF4-FFF2-40B4-BE49-F238E27FC236}">
                <a16:creationId xmlns:a16="http://schemas.microsoft.com/office/drawing/2014/main" id="{80602FE2-9D7F-472E-9619-D949C81F3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159363"/>
            <a:ext cx="3581400" cy="187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87570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235327"/>
            <a:ext cx="8458199" cy="1087755"/>
          </a:xfrm>
          <a:prstGeom prst="rect">
            <a:avLst/>
          </a:prstGeom>
          <a:noFill/>
        </p:spPr>
        <p:txBody>
          <a:bodyPr wrap="square" rtlCol="0" anchor="t">
            <a:noAutofit/>
          </a:bodyPr>
          <a:lstStyle/>
          <a:p>
            <a:pPr algn="l" fontAlgn="base"/>
            <a:r>
              <a:rPr lang="en-US" sz="3200" b="1" i="0" dirty="0">
                <a:solidFill>
                  <a:schemeClr val="tx1"/>
                </a:solidFill>
                <a:effectLst/>
                <a:latin typeface="opensans-semi-bold"/>
              </a:rPr>
              <a:t>Phases and Lifecycles of Mobile App Development</a:t>
            </a:r>
          </a:p>
          <a:p>
            <a:pPr algn="ctr"/>
            <a:endParaRPr lang="en-US" sz="32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647700" y="1339474"/>
            <a:ext cx="7848599" cy="2308324"/>
          </a:xfrm>
          <a:prstGeom prst="rect">
            <a:avLst/>
          </a:prstGeom>
          <a:noFill/>
        </p:spPr>
        <p:txBody>
          <a:bodyPr wrap="square">
            <a:spAutoFit/>
          </a:bodyPr>
          <a:lstStyle/>
          <a:p>
            <a:pPr algn="l" fontAlgn="base"/>
            <a:r>
              <a:rPr lang="en-US" sz="1800" b="1" i="0" dirty="0">
                <a:solidFill>
                  <a:schemeClr val="tx1"/>
                </a:solidFill>
                <a:effectLst/>
                <a:latin typeface="opensans-semi-bold"/>
              </a:rPr>
              <a:t>3. </a:t>
            </a:r>
            <a:r>
              <a:rPr lang="en-US" sz="1800" b="1" i="0" u="sng" dirty="0">
                <a:solidFill>
                  <a:schemeClr val="tx1"/>
                </a:solidFill>
                <a:effectLst/>
                <a:latin typeface="opensans-semi-bold"/>
              </a:rPr>
              <a:t>Development &amp; Programming</a:t>
            </a:r>
          </a:p>
          <a:p>
            <a:pPr algn="l" fontAlgn="base"/>
            <a:endParaRPr lang="en-US" sz="1800" b="1" i="0" dirty="0">
              <a:solidFill>
                <a:schemeClr val="tx1"/>
              </a:solidFill>
              <a:effectLst/>
              <a:latin typeface="opensans-semi-bold"/>
            </a:endParaRPr>
          </a:p>
          <a:p>
            <a:pPr algn="l" fontAlgn="base"/>
            <a:r>
              <a:rPr lang="en-US" sz="1800" b="0" i="0" dirty="0">
                <a:solidFill>
                  <a:schemeClr val="tx1"/>
                </a:solidFill>
                <a:effectLst/>
                <a:latin typeface="opensans-regular"/>
              </a:rPr>
              <a:t>Once the design is finalized, the actual development and programming work begin. This involves </a:t>
            </a:r>
            <a:r>
              <a:rPr lang="en-US" sz="1800" b="1" i="0" u="sng" dirty="0">
                <a:solidFill>
                  <a:srgbClr val="FF0000"/>
                </a:solidFill>
                <a:effectLst/>
                <a:latin typeface="opensans-regular"/>
              </a:rPr>
              <a:t>writing the code, implementing the app's features and functionalities, and integrating with backend systems if required</a:t>
            </a:r>
            <a:r>
              <a:rPr lang="en-US" sz="1800" b="0" i="0" dirty="0">
                <a:solidFill>
                  <a:schemeClr val="tx1"/>
                </a:solidFill>
                <a:effectLst/>
                <a:latin typeface="opensans-regular"/>
              </a:rPr>
              <a:t>. Developers use programming languages, frameworks, and tools specific to the target platform (such as iOS or Android) to build the app.</a:t>
            </a:r>
          </a:p>
          <a:p>
            <a:pPr algn="l" fontAlgn="base"/>
            <a:endParaRPr lang="en-US" sz="1800" b="0" i="0" dirty="0">
              <a:solidFill>
                <a:schemeClr val="tx1"/>
              </a:solidFill>
              <a:effectLst/>
              <a:latin typeface="opensans-regular"/>
            </a:endParaRPr>
          </a:p>
        </p:txBody>
      </p:sp>
      <p:pic>
        <p:nvPicPr>
          <p:cNvPr id="5122" name="Picture 2" descr="Difference Between Software Development vs. Programming">
            <a:extLst>
              <a:ext uri="{FF2B5EF4-FFF2-40B4-BE49-F238E27FC236}">
                <a16:creationId xmlns:a16="http://schemas.microsoft.com/office/drawing/2014/main" id="{C45663DA-2A49-6E27-7F4F-BF3B596A2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287446"/>
            <a:ext cx="30480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65085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235327"/>
            <a:ext cx="8458199" cy="1087755"/>
          </a:xfrm>
          <a:prstGeom prst="rect">
            <a:avLst/>
          </a:prstGeom>
          <a:noFill/>
        </p:spPr>
        <p:txBody>
          <a:bodyPr wrap="square" rtlCol="0" anchor="t">
            <a:noAutofit/>
          </a:bodyPr>
          <a:lstStyle/>
          <a:p>
            <a:pPr algn="l" fontAlgn="base"/>
            <a:r>
              <a:rPr lang="en-US" sz="3200" b="1" i="0" dirty="0">
                <a:solidFill>
                  <a:schemeClr val="tx1"/>
                </a:solidFill>
                <a:effectLst/>
                <a:latin typeface="opensans-semi-bold"/>
              </a:rPr>
              <a:t>Phases and Lifecycles of Mobile App Development</a:t>
            </a:r>
          </a:p>
          <a:p>
            <a:pPr algn="ctr"/>
            <a:endParaRPr lang="en-US" sz="32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533401" y="1123950"/>
            <a:ext cx="7848599" cy="2308324"/>
          </a:xfrm>
          <a:prstGeom prst="rect">
            <a:avLst/>
          </a:prstGeom>
          <a:noFill/>
        </p:spPr>
        <p:txBody>
          <a:bodyPr wrap="square">
            <a:spAutoFit/>
          </a:bodyPr>
          <a:lstStyle/>
          <a:p>
            <a:pPr algn="l" fontAlgn="base"/>
            <a:endParaRPr lang="en-US" sz="1800" b="0" i="0" dirty="0">
              <a:solidFill>
                <a:schemeClr val="tx1"/>
              </a:solidFill>
              <a:effectLst/>
              <a:latin typeface="opensans-regular"/>
            </a:endParaRPr>
          </a:p>
          <a:p>
            <a:pPr algn="l" fontAlgn="base"/>
            <a:r>
              <a:rPr lang="en-US" sz="1800" b="1" i="0" u="sng" dirty="0">
                <a:solidFill>
                  <a:schemeClr val="tx1"/>
                </a:solidFill>
                <a:effectLst/>
                <a:latin typeface="opensans-semi-bold"/>
              </a:rPr>
              <a:t>4. Testing &amp; Quality Assurance</a:t>
            </a:r>
          </a:p>
          <a:p>
            <a:pPr algn="l" fontAlgn="base"/>
            <a:endParaRPr lang="en-US" sz="1800" b="1" i="0" dirty="0">
              <a:solidFill>
                <a:schemeClr val="tx1"/>
              </a:solidFill>
              <a:effectLst/>
              <a:latin typeface="opensans-semi-bold"/>
            </a:endParaRPr>
          </a:p>
          <a:p>
            <a:pPr algn="l" fontAlgn="base"/>
            <a:r>
              <a:rPr lang="en-US" sz="1800" b="0" i="0" dirty="0">
                <a:solidFill>
                  <a:schemeClr val="tx1"/>
                </a:solidFill>
                <a:effectLst/>
                <a:latin typeface="opensans-regular"/>
              </a:rPr>
              <a:t>Testing is a critical phase to ensure the app works as intended and provides a seamless user experience. It involves various </a:t>
            </a:r>
            <a:r>
              <a:rPr lang="en-US" sz="1800" b="1" i="0" u="sng" dirty="0">
                <a:solidFill>
                  <a:schemeClr val="tx1"/>
                </a:solidFill>
                <a:effectLst/>
                <a:latin typeface="opensans-regular"/>
              </a:rPr>
              <a:t>types of testing</a:t>
            </a:r>
            <a:r>
              <a:rPr lang="en-US" sz="1800" b="0" i="0" dirty="0">
                <a:solidFill>
                  <a:schemeClr val="tx1"/>
                </a:solidFill>
                <a:effectLst/>
                <a:latin typeface="opensans-regular"/>
              </a:rPr>
              <a:t>, </a:t>
            </a:r>
            <a:r>
              <a:rPr lang="en-US" sz="1800" b="1" i="0" u="sng" dirty="0">
                <a:solidFill>
                  <a:schemeClr val="tx1"/>
                </a:solidFill>
                <a:effectLst/>
                <a:latin typeface="opensans-regular"/>
              </a:rPr>
              <a:t>including functional testing</a:t>
            </a:r>
            <a:r>
              <a:rPr lang="en-US" sz="1800" b="0" i="0" dirty="0">
                <a:solidFill>
                  <a:schemeClr val="tx1"/>
                </a:solidFill>
                <a:effectLst/>
                <a:latin typeface="opensans-regular"/>
              </a:rPr>
              <a:t>, </a:t>
            </a:r>
            <a:r>
              <a:rPr lang="en-US" sz="1800" b="1" i="0" u="sng" dirty="0">
                <a:solidFill>
                  <a:schemeClr val="tx1"/>
                </a:solidFill>
                <a:effectLst/>
                <a:latin typeface="opensans-regular"/>
              </a:rPr>
              <a:t>usability testing</a:t>
            </a:r>
            <a:r>
              <a:rPr lang="en-US" sz="1800" b="0" i="0" dirty="0">
                <a:solidFill>
                  <a:schemeClr val="tx1"/>
                </a:solidFill>
                <a:effectLst/>
                <a:latin typeface="opensans-regular"/>
              </a:rPr>
              <a:t>, </a:t>
            </a:r>
            <a:r>
              <a:rPr lang="en-US" sz="1800" b="1" i="0" u="sng" dirty="0">
                <a:solidFill>
                  <a:schemeClr val="tx1"/>
                </a:solidFill>
                <a:effectLst/>
                <a:latin typeface="opensans-regular"/>
              </a:rPr>
              <a:t>performance testing</a:t>
            </a:r>
            <a:r>
              <a:rPr lang="en-US" sz="1800" b="0" i="0" dirty="0">
                <a:solidFill>
                  <a:schemeClr val="tx1"/>
                </a:solidFill>
                <a:effectLst/>
                <a:latin typeface="opensans-regular"/>
              </a:rPr>
              <a:t>, and </a:t>
            </a:r>
            <a:r>
              <a:rPr lang="en-US" sz="1800" b="1" i="0" u="sng" dirty="0">
                <a:solidFill>
                  <a:schemeClr val="tx1"/>
                </a:solidFill>
                <a:effectLst/>
                <a:latin typeface="opensans-regular"/>
              </a:rPr>
              <a:t>security testing</a:t>
            </a:r>
            <a:r>
              <a:rPr lang="en-US" sz="1800" b="0" i="0" dirty="0">
                <a:solidFill>
                  <a:schemeClr val="tx1"/>
                </a:solidFill>
                <a:effectLst/>
                <a:latin typeface="opensans-regular"/>
              </a:rPr>
              <a:t>. Bugs and issues are identified, reported, and fixed during this phase to enhance the app's quality and stability.</a:t>
            </a:r>
          </a:p>
        </p:txBody>
      </p:sp>
      <p:pic>
        <p:nvPicPr>
          <p:cNvPr id="1026" name="Picture 2" descr="Difference between Software Testing vs Quality Assurance - TatvaSoft Blog">
            <a:extLst>
              <a:ext uri="{FF2B5EF4-FFF2-40B4-BE49-F238E27FC236}">
                <a16:creationId xmlns:a16="http://schemas.microsoft.com/office/drawing/2014/main" id="{560B2CEE-D965-C337-24E1-7A032BC3D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172837"/>
            <a:ext cx="3429000" cy="173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51645"/>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235327"/>
            <a:ext cx="8458199" cy="1087755"/>
          </a:xfrm>
          <a:prstGeom prst="rect">
            <a:avLst/>
          </a:prstGeom>
          <a:noFill/>
        </p:spPr>
        <p:txBody>
          <a:bodyPr wrap="square" rtlCol="0" anchor="t">
            <a:noAutofit/>
          </a:bodyPr>
          <a:lstStyle/>
          <a:p>
            <a:pPr algn="l" fontAlgn="base"/>
            <a:r>
              <a:rPr lang="en-US" sz="3200" b="1" i="0" dirty="0">
                <a:solidFill>
                  <a:schemeClr val="tx1"/>
                </a:solidFill>
                <a:effectLst/>
                <a:latin typeface="opensans-semi-bold"/>
              </a:rPr>
              <a:t>Phases and Lifecycles of Mobile App Development</a:t>
            </a:r>
          </a:p>
          <a:p>
            <a:pPr algn="ctr"/>
            <a:endParaRPr lang="en-US" sz="32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381000" y="1657350"/>
            <a:ext cx="7848599" cy="3139321"/>
          </a:xfrm>
          <a:prstGeom prst="rect">
            <a:avLst/>
          </a:prstGeom>
          <a:noFill/>
        </p:spPr>
        <p:txBody>
          <a:bodyPr wrap="square">
            <a:spAutoFit/>
          </a:bodyPr>
          <a:lstStyle/>
          <a:p>
            <a:pPr algn="l" fontAlgn="base"/>
            <a:r>
              <a:rPr lang="en-US" sz="1800" b="1" i="0" u="sng" dirty="0">
                <a:solidFill>
                  <a:schemeClr val="tx1"/>
                </a:solidFill>
                <a:effectLst/>
                <a:latin typeface="opensans-semi-bold"/>
              </a:rPr>
              <a:t>5. Deployment &amp; Launch</a:t>
            </a:r>
          </a:p>
          <a:p>
            <a:pPr algn="l" fontAlgn="base"/>
            <a:endParaRPr lang="en-US" sz="1800" b="1" i="0" u="sng" dirty="0">
              <a:solidFill>
                <a:schemeClr val="tx1"/>
              </a:solidFill>
              <a:effectLst/>
              <a:latin typeface="opensans-semi-bold"/>
            </a:endParaRPr>
          </a:p>
          <a:p>
            <a:pPr algn="l" fontAlgn="base"/>
            <a:r>
              <a:rPr lang="en-US" sz="1800" b="0" i="0" dirty="0">
                <a:solidFill>
                  <a:schemeClr val="tx1"/>
                </a:solidFill>
                <a:effectLst/>
                <a:latin typeface="opensans-regular"/>
              </a:rPr>
              <a:t>After rigorous </a:t>
            </a:r>
            <a:r>
              <a:rPr lang="en-US" sz="1800" b="1" i="0" u="sng" dirty="0">
                <a:solidFill>
                  <a:schemeClr val="tx1"/>
                </a:solidFill>
                <a:effectLst/>
                <a:latin typeface="opensans-regular"/>
              </a:rPr>
              <a:t>testing and fine-tuning</a:t>
            </a:r>
            <a:r>
              <a:rPr lang="en-US" sz="1800" b="0" i="0" dirty="0">
                <a:solidFill>
                  <a:schemeClr val="tx1"/>
                </a:solidFill>
                <a:effectLst/>
                <a:latin typeface="opensans-regular"/>
              </a:rPr>
              <a:t>, the app is ready to be deployed and launched in the </a:t>
            </a:r>
            <a:r>
              <a:rPr lang="en-US" sz="1800" b="1" i="0" u="sng" dirty="0">
                <a:solidFill>
                  <a:schemeClr val="tx1"/>
                </a:solidFill>
                <a:effectLst/>
                <a:latin typeface="opensans-regular"/>
              </a:rPr>
              <a:t>respective app stores </a:t>
            </a:r>
            <a:r>
              <a:rPr lang="en-US" sz="1800" b="0" i="0" dirty="0">
                <a:solidFill>
                  <a:schemeClr val="tx1"/>
                </a:solidFill>
                <a:effectLst/>
                <a:latin typeface="opensans-regular"/>
              </a:rPr>
              <a:t>(such as Apple's App Store or Google Play Store). App store guidelines and submission processes are followed to ensure compliance and maximize visibility. </a:t>
            </a:r>
            <a:r>
              <a:rPr lang="en-US" sz="1800" b="1" i="0" u="sng" dirty="0">
                <a:solidFill>
                  <a:srgbClr val="FF0000"/>
                </a:solidFill>
                <a:effectLst/>
                <a:latin typeface="opensans-regular"/>
              </a:rPr>
              <a:t>Proper marketing and promotional strategies </a:t>
            </a:r>
            <a:r>
              <a:rPr lang="en-US" sz="1800" b="0" i="0" dirty="0">
                <a:solidFill>
                  <a:schemeClr val="tx1"/>
                </a:solidFill>
                <a:effectLst/>
                <a:latin typeface="opensans-regular"/>
              </a:rPr>
              <a:t>are also implemented to generate awareness and drive downloads.</a:t>
            </a:r>
          </a:p>
          <a:p>
            <a:pPr algn="l" fontAlgn="base"/>
            <a:endParaRPr lang="en-US" sz="1800" b="0" i="0" dirty="0">
              <a:solidFill>
                <a:schemeClr val="tx1"/>
              </a:solidFill>
              <a:effectLst/>
              <a:latin typeface="opensans-regular"/>
            </a:endParaRPr>
          </a:p>
          <a:p>
            <a:pPr algn="l" fontAlgn="base"/>
            <a:r>
              <a:rPr lang="en-US" sz="1800" b="0" i="0" dirty="0">
                <a:solidFill>
                  <a:schemeClr val="tx1"/>
                </a:solidFill>
                <a:effectLst/>
                <a:latin typeface="opensans-regular"/>
              </a:rPr>
              <a:t>This phase sets the foundation for a successful and functional application. Each step contributes to the overall quality and user experience, making it essential to invest time and effort into every aspect of the process.</a:t>
            </a:r>
          </a:p>
        </p:txBody>
      </p:sp>
      <p:pic>
        <p:nvPicPr>
          <p:cNvPr id="2050" name="Picture 2" descr="Mobile App Development Process - Step 6 Deployment and Launch">
            <a:extLst>
              <a:ext uri="{FF2B5EF4-FFF2-40B4-BE49-F238E27FC236}">
                <a16:creationId xmlns:a16="http://schemas.microsoft.com/office/drawing/2014/main" id="{49FC2A39-3A75-5837-482F-B4A29768A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061" y="779204"/>
            <a:ext cx="3157538" cy="144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623936"/>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31898" y="18164"/>
            <a:ext cx="7886700" cy="5262979"/>
          </a:xfrm>
          <a:prstGeom prst="rect">
            <a:avLst/>
          </a:prstGeom>
          <a:noFill/>
        </p:spPr>
        <p:txBody>
          <a:bodyPr wrap="square">
            <a:spAutoFit/>
          </a:bodyPr>
          <a:lstStyle/>
          <a:p>
            <a:pPr algn="ctr" fontAlgn="base"/>
            <a:r>
              <a:rPr lang="en-US" sz="2800" b="1" i="0" u="sng" dirty="0">
                <a:solidFill>
                  <a:schemeClr val="tx1"/>
                </a:solidFill>
                <a:effectLst/>
                <a:latin typeface="opensans-semi-bold"/>
              </a:rPr>
              <a:t>Implementation Lifecycle: After Launch</a:t>
            </a:r>
          </a:p>
          <a:p>
            <a:pPr algn="ctr" fontAlgn="base"/>
            <a:endParaRPr lang="en-US" sz="2800" b="1" i="0" u="sng" dirty="0">
              <a:solidFill>
                <a:schemeClr val="tx1"/>
              </a:solidFill>
              <a:effectLst/>
              <a:latin typeface="opensans-semi-bold"/>
            </a:endParaRPr>
          </a:p>
          <a:p>
            <a:pPr algn="l" fontAlgn="base"/>
            <a:r>
              <a:rPr lang="en-US" sz="2000" b="0" i="0" dirty="0">
                <a:solidFill>
                  <a:schemeClr val="tx1"/>
                </a:solidFill>
                <a:effectLst/>
                <a:latin typeface="opensans-regular"/>
              </a:rPr>
              <a:t>The implementation </a:t>
            </a:r>
            <a:r>
              <a:rPr lang="en-US" sz="2000" b="1" i="0" u="sng" dirty="0">
                <a:solidFill>
                  <a:schemeClr val="tx1"/>
                </a:solidFill>
                <a:effectLst/>
                <a:latin typeface="opensans-regular"/>
              </a:rPr>
              <a:t>lifecycle of a mobile app begins once the app is launched and available to users</a:t>
            </a:r>
            <a:r>
              <a:rPr lang="en-US" sz="2000" b="0" i="0" dirty="0">
                <a:solidFill>
                  <a:schemeClr val="tx1"/>
                </a:solidFill>
                <a:effectLst/>
                <a:latin typeface="opensans-regular"/>
              </a:rPr>
              <a:t>. It involves </a:t>
            </a:r>
            <a:r>
              <a:rPr lang="en-US" sz="2000" b="1" i="0" u="sng" dirty="0">
                <a:solidFill>
                  <a:srgbClr val="FF0000"/>
                </a:solidFill>
                <a:effectLst/>
                <a:latin typeface="opensans-regular"/>
              </a:rPr>
              <a:t>ongoing activities aimed at maximizing the app's performance, user satisfaction, and overall success</a:t>
            </a:r>
            <a:r>
              <a:rPr lang="en-US" sz="2000" b="0" i="0" dirty="0">
                <a:solidFill>
                  <a:schemeClr val="tx1"/>
                </a:solidFill>
                <a:effectLst/>
                <a:latin typeface="opensans-regular"/>
              </a:rPr>
              <a:t>. Let's explore the key steps after the launch of your mobile application:</a:t>
            </a:r>
          </a:p>
          <a:p>
            <a:pPr algn="l" fontAlgn="base"/>
            <a:endParaRPr lang="en-US" sz="2000" b="1" u="sng" dirty="0">
              <a:solidFill>
                <a:schemeClr val="tx1"/>
              </a:solidFill>
              <a:latin typeface="opensans-regular"/>
            </a:endParaRPr>
          </a:p>
          <a:p>
            <a:pPr algn="l" fontAlgn="base"/>
            <a:r>
              <a:rPr lang="en-US" sz="2000" b="1" i="0" u="sng" dirty="0">
                <a:solidFill>
                  <a:schemeClr val="tx1"/>
                </a:solidFill>
                <a:effectLst/>
                <a:latin typeface="opensans-semi-bold"/>
              </a:rPr>
              <a:t>Adoption &amp; Integration</a:t>
            </a:r>
          </a:p>
          <a:p>
            <a:pPr algn="l" fontAlgn="base"/>
            <a:r>
              <a:rPr lang="en-US" sz="2000" b="0" i="0" dirty="0">
                <a:solidFill>
                  <a:schemeClr val="tx1"/>
                </a:solidFill>
                <a:effectLst/>
                <a:latin typeface="opensans-regular"/>
              </a:rPr>
              <a:t>After the app is launched, the focus shifts to driving user adoption and integrating the app into users' daily lives. This phase includes </a:t>
            </a:r>
            <a:r>
              <a:rPr lang="en-US" sz="2000" b="1" i="0" dirty="0">
                <a:solidFill>
                  <a:srgbClr val="FF0000"/>
                </a:solidFill>
                <a:effectLst/>
                <a:latin typeface="opensans-regular"/>
              </a:rPr>
              <a:t>marketing and promotional strategies to create awareness, attract users, and encourage them to download and use the app</a:t>
            </a:r>
            <a:r>
              <a:rPr lang="en-US" sz="2000" b="0" i="0" dirty="0">
                <a:solidFill>
                  <a:schemeClr val="tx1"/>
                </a:solidFill>
                <a:effectLst/>
                <a:latin typeface="opensans-regular"/>
              </a:rPr>
              <a:t>. It also involves user onboarding processes to guide users through the app's features and functionalities, ensuring a smooth and positive first-time experience.</a:t>
            </a:r>
          </a:p>
          <a:p>
            <a:pPr algn="l" fontAlgn="base"/>
            <a:endParaRPr lang="en-US" sz="2000" b="0" i="0" dirty="0">
              <a:solidFill>
                <a:schemeClr val="tx1"/>
              </a:solidFill>
              <a:effectLst/>
              <a:latin typeface="opensans-regular"/>
            </a:endParaRPr>
          </a:p>
        </p:txBody>
      </p:sp>
      <p:pic>
        <p:nvPicPr>
          <p:cNvPr id="3074" name="Picture 2" descr="How to Monetize Your Free Mobile App: A Guide for Entrepreneurs">
            <a:extLst>
              <a:ext uri="{FF2B5EF4-FFF2-40B4-BE49-F238E27FC236}">
                <a16:creationId xmlns:a16="http://schemas.microsoft.com/office/drawing/2014/main" id="{A4B60433-9179-8C56-D9D7-B2945F418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790950"/>
            <a:ext cx="1592263"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494171"/>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Content Placeholder 99"/>
          <p:cNvPicPr>
            <a:picLocks noGrp="1" noChangeAspect="1"/>
          </p:cNvPicPr>
          <p:nvPr>
            <p:ph idx="1"/>
          </p:nvPr>
        </p:nvPicPr>
        <p:blipFill>
          <a:blip r:embed="rId2"/>
          <a:stretch>
            <a:fillRect/>
          </a:stretch>
        </p:blipFill>
        <p:spPr>
          <a:xfrm>
            <a:off x="1790700" y="895350"/>
            <a:ext cx="5562600" cy="3129141"/>
          </a:xfrm>
          <a:prstGeom prst="rect">
            <a:avLst/>
          </a:prstGeom>
          <a:noFill/>
          <a:ln w="9525">
            <a:noFill/>
          </a:ln>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381000" y="438150"/>
            <a:ext cx="7848599" cy="2862322"/>
          </a:xfrm>
          <a:prstGeom prst="rect">
            <a:avLst/>
          </a:prstGeom>
          <a:noFill/>
        </p:spPr>
        <p:txBody>
          <a:bodyPr wrap="square">
            <a:spAutoFit/>
          </a:bodyPr>
          <a:lstStyle/>
          <a:p>
            <a:pPr algn="l" fontAlgn="base"/>
            <a:r>
              <a:rPr lang="en-US" sz="2000" b="1" i="0" u="sng" dirty="0">
                <a:solidFill>
                  <a:schemeClr val="tx1"/>
                </a:solidFill>
                <a:effectLst/>
                <a:latin typeface="opensans-semi-bold"/>
              </a:rPr>
              <a:t>Maintenance &amp; Updates</a:t>
            </a:r>
          </a:p>
          <a:p>
            <a:pPr algn="l" fontAlgn="base"/>
            <a:endParaRPr lang="en-US" sz="2000" b="1" i="0" u="sng" dirty="0">
              <a:solidFill>
                <a:schemeClr val="tx1"/>
              </a:solidFill>
              <a:effectLst/>
              <a:latin typeface="opensans-semi-bold"/>
            </a:endParaRPr>
          </a:p>
          <a:p>
            <a:pPr algn="l" fontAlgn="base"/>
            <a:r>
              <a:rPr lang="en-US" sz="2000" b="0" i="0" dirty="0">
                <a:solidFill>
                  <a:schemeClr val="tx1"/>
                </a:solidFill>
                <a:effectLst/>
                <a:latin typeface="opensans-regular"/>
              </a:rPr>
              <a:t>To keep the app running smoothly and address any issues or bugs that may arise, </a:t>
            </a:r>
            <a:r>
              <a:rPr lang="en-US" sz="2000" b="1" i="0" u="sng" dirty="0">
                <a:solidFill>
                  <a:schemeClr val="tx1"/>
                </a:solidFill>
                <a:effectLst/>
                <a:latin typeface="opensans-regular"/>
              </a:rPr>
              <a:t>regular maintenance and updates are necessary</a:t>
            </a:r>
            <a:r>
              <a:rPr lang="en-US" sz="2000" b="0" i="0" dirty="0">
                <a:solidFill>
                  <a:schemeClr val="tx1"/>
                </a:solidFill>
                <a:effectLst/>
                <a:latin typeface="opensans-regular"/>
              </a:rPr>
              <a:t>. This phase involves </a:t>
            </a:r>
            <a:r>
              <a:rPr lang="en-US" sz="2000" b="1" i="0" dirty="0">
                <a:solidFill>
                  <a:srgbClr val="FF0000"/>
                </a:solidFill>
                <a:effectLst/>
                <a:latin typeface="opensans-regular"/>
              </a:rPr>
              <a:t>monitoring the app's performance</a:t>
            </a:r>
            <a:r>
              <a:rPr lang="en-US" sz="2000" b="0" i="0" dirty="0">
                <a:solidFill>
                  <a:schemeClr val="tx1"/>
                </a:solidFill>
                <a:effectLst/>
                <a:latin typeface="opensans-regular"/>
              </a:rPr>
              <a:t>, </a:t>
            </a:r>
            <a:r>
              <a:rPr lang="en-US" sz="2000" b="1" i="0" dirty="0">
                <a:solidFill>
                  <a:srgbClr val="FF0000"/>
                </a:solidFill>
                <a:effectLst/>
                <a:latin typeface="opensans-regular"/>
              </a:rPr>
              <a:t>collecting user feedback</a:t>
            </a:r>
            <a:r>
              <a:rPr lang="en-US" sz="2000" b="0" i="0" dirty="0">
                <a:solidFill>
                  <a:schemeClr val="tx1"/>
                </a:solidFill>
                <a:effectLst/>
                <a:latin typeface="opensans-regular"/>
              </a:rPr>
              <a:t>, and </a:t>
            </a:r>
            <a:r>
              <a:rPr lang="en-US" sz="2000" b="1" i="0" dirty="0">
                <a:solidFill>
                  <a:srgbClr val="FF0000"/>
                </a:solidFill>
                <a:effectLst/>
                <a:latin typeface="opensans-regular"/>
              </a:rPr>
              <a:t>addressing reported issues promptly</a:t>
            </a:r>
            <a:r>
              <a:rPr lang="en-US" sz="2000" b="0" i="0" dirty="0">
                <a:solidFill>
                  <a:schemeClr val="tx1"/>
                </a:solidFill>
                <a:effectLst/>
                <a:latin typeface="opensans-regular"/>
              </a:rPr>
              <a:t>. Regular updates are released to fix bugs, improve performance, and introduce new features based on user needs and market trends.</a:t>
            </a:r>
          </a:p>
          <a:p>
            <a:pPr algn="l" fontAlgn="base"/>
            <a:endParaRPr lang="en-US" sz="2000" b="0" i="0" dirty="0">
              <a:solidFill>
                <a:schemeClr val="tx1"/>
              </a:solidFill>
              <a:effectLst/>
              <a:latin typeface="opensans-regular"/>
            </a:endParaRPr>
          </a:p>
        </p:txBody>
      </p:sp>
      <p:pic>
        <p:nvPicPr>
          <p:cNvPr id="4098" name="Picture 2" descr="Mobile App Maintenance: A Critical Element In Any App's Success">
            <a:extLst>
              <a:ext uri="{FF2B5EF4-FFF2-40B4-BE49-F238E27FC236}">
                <a16:creationId xmlns:a16="http://schemas.microsoft.com/office/drawing/2014/main" id="{BCBA516F-58D1-3F09-3567-E021D988B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724150"/>
            <a:ext cx="3140075" cy="229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10149"/>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381000" y="285750"/>
            <a:ext cx="8077200" cy="4708981"/>
          </a:xfrm>
          <a:prstGeom prst="rect">
            <a:avLst/>
          </a:prstGeom>
          <a:noFill/>
        </p:spPr>
        <p:txBody>
          <a:bodyPr wrap="square">
            <a:spAutoFit/>
          </a:bodyPr>
          <a:lstStyle/>
          <a:p>
            <a:pPr algn="l" fontAlgn="base"/>
            <a:r>
              <a:rPr lang="en-US" sz="2000" b="1" i="0" u="sng" dirty="0">
                <a:solidFill>
                  <a:schemeClr val="tx1"/>
                </a:solidFill>
                <a:effectLst/>
                <a:latin typeface="opensans-semi-bold"/>
              </a:rPr>
              <a:t>Optimization &amp; Enhancement</a:t>
            </a:r>
          </a:p>
          <a:p>
            <a:pPr algn="l" fontAlgn="base"/>
            <a:r>
              <a:rPr lang="en-US" sz="2000" b="0" i="0" dirty="0">
                <a:solidFill>
                  <a:schemeClr val="tx1"/>
                </a:solidFill>
                <a:effectLst/>
                <a:latin typeface="opensans-regular"/>
              </a:rPr>
              <a:t>In the world of mobile apps, continuous optimization is essential to stay competitive. This phase involves analyzing user behavior and app analytics to identify areas for improvement. User feedback and reviews are valuable sources of insights for enhancing the app's usability, functionality, and overall user experience. Optimization efforts may include performance optimization, UI/UX enhancements, feature additions, and integration with emerging technologies.</a:t>
            </a:r>
          </a:p>
          <a:p>
            <a:pPr algn="l" fontAlgn="base"/>
            <a:endParaRPr lang="en-US" sz="2000" b="0" i="0" dirty="0">
              <a:solidFill>
                <a:schemeClr val="tx1"/>
              </a:solidFill>
              <a:effectLst/>
              <a:latin typeface="opensans-regular"/>
            </a:endParaRPr>
          </a:p>
          <a:p>
            <a:pPr algn="l" fontAlgn="base"/>
            <a:endParaRPr lang="en-US" sz="2000" dirty="0">
              <a:solidFill>
                <a:schemeClr val="tx1"/>
              </a:solidFill>
              <a:latin typeface="opensans-regular"/>
            </a:endParaRPr>
          </a:p>
          <a:p>
            <a:pPr algn="l" fontAlgn="base"/>
            <a:endParaRPr lang="en-US" sz="2000" b="0" i="0" dirty="0">
              <a:solidFill>
                <a:schemeClr val="tx1"/>
              </a:solidFill>
              <a:effectLst/>
              <a:latin typeface="opensans-regular"/>
            </a:endParaRPr>
          </a:p>
          <a:p>
            <a:pPr algn="l" fontAlgn="base"/>
            <a:endParaRPr lang="en-US" sz="2000" b="0" i="0" dirty="0">
              <a:solidFill>
                <a:schemeClr val="tx1"/>
              </a:solidFill>
              <a:effectLst/>
              <a:latin typeface="opensans-regular"/>
            </a:endParaRPr>
          </a:p>
          <a:p>
            <a:pPr algn="l" fontAlgn="base"/>
            <a:r>
              <a:rPr lang="en-US" sz="2000" b="0" i="0" dirty="0">
                <a:solidFill>
                  <a:schemeClr val="tx1"/>
                </a:solidFill>
                <a:effectLst/>
                <a:latin typeface="opensans-regular"/>
              </a:rPr>
              <a:t>The implementation lifecycle is an ongoing process that requires consistent attention and adaptation to meet evolving user expectations and market demands. </a:t>
            </a:r>
          </a:p>
        </p:txBody>
      </p:sp>
      <p:pic>
        <p:nvPicPr>
          <p:cNvPr id="5122" name="Picture 2" descr="Power of mobile optimised websites | ODigMa">
            <a:extLst>
              <a:ext uri="{FF2B5EF4-FFF2-40B4-BE49-F238E27FC236}">
                <a16:creationId xmlns:a16="http://schemas.microsoft.com/office/drawing/2014/main" id="{6F56B80F-3A9B-6684-FEE1-F49AE6B65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71750"/>
            <a:ext cx="2738438" cy="1352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297359"/>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381000" y="285750"/>
            <a:ext cx="8077200" cy="4401205"/>
          </a:xfrm>
          <a:prstGeom prst="rect">
            <a:avLst/>
          </a:prstGeom>
          <a:noFill/>
        </p:spPr>
        <p:txBody>
          <a:bodyPr wrap="square">
            <a:spAutoFit/>
          </a:bodyPr>
          <a:lstStyle/>
          <a:p>
            <a:pPr algn="l" fontAlgn="base"/>
            <a:r>
              <a:rPr lang="en-US" sz="2000" b="1" i="0" dirty="0">
                <a:solidFill>
                  <a:schemeClr val="tx1"/>
                </a:solidFill>
                <a:effectLst/>
                <a:latin typeface="opensans-semi-bold"/>
              </a:rPr>
              <a:t>Best Practices for Mobile App Development &amp; Implementation Lifecycle</a:t>
            </a:r>
          </a:p>
          <a:p>
            <a:pPr algn="l" fontAlgn="base"/>
            <a:endParaRPr lang="en-US" sz="2000" b="1" i="0" dirty="0">
              <a:solidFill>
                <a:schemeClr val="tx1"/>
              </a:solidFill>
              <a:effectLst/>
              <a:latin typeface="opensans-semi-bold"/>
            </a:endParaRPr>
          </a:p>
          <a:p>
            <a:pPr algn="l" fontAlgn="base"/>
            <a:r>
              <a:rPr lang="en-US" sz="2000" b="0" i="0" dirty="0">
                <a:solidFill>
                  <a:schemeClr val="tx1"/>
                </a:solidFill>
                <a:effectLst/>
                <a:latin typeface="opensans-regular"/>
              </a:rPr>
              <a:t>To ensure </a:t>
            </a:r>
            <a:r>
              <a:rPr lang="en-US" sz="2000" b="1" i="0" dirty="0">
                <a:solidFill>
                  <a:srgbClr val="FF0000"/>
                </a:solidFill>
                <a:effectLst/>
                <a:latin typeface="opensans-regular"/>
              </a:rPr>
              <a:t>a successful mobile app development and implementation </a:t>
            </a:r>
            <a:r>
              <a:rPr lang="en-US" sz="2000" b="0" i="0" dirty="0">
                <a:solidFill>
                  <a:schemeClr val="tx1"/>
                </a:solidFill>
                <a:effectLst/>
                <a:latin typeface="opensans-regular"/>
              </a:rPr>
              <a:t>lifecycle, it is crucial to follow best practices that </a:t>
            </a:r>
            <a:r>
              <a:rPr lang="en-US" sz="2000" b="1" i="0" u="sng" dirty="0">
                <a:solidFill>
                  <a:srgbClr val="FF0000"/>
                </a:solidFill>
                <a:effectLst/>
                <a:latin typeface="opensans-regular"/>
              </a:rPr>
              <a:t>prioritize user satisfaction, efficient development processes</a:t>
            </a:r>
            <a:r>
              <a:rPr lang="en-US" sz="2000" b="0" i="0" dirty="0">
                <a:solidFill>
                  <a:schemeClr val="tx1"/>
                </a:solidFill>
                <a:effectLst/>
                <a:latin typeface="opensans-regular"/>
              </a:rPr>
              <a:t>, and the security of user data. Here are some key best practices to consider:</a:t>
            </a:r>
          </a:p>
          <a:p>
            <a:pPr algn="l" fontAlgn="base"/>
            <a:endParaRPr lang="en-US" sz="2000" b="0" i="0" u="sng" dirty="0">
              <a:solidFill>
                <a:schemeClr val="tx1"/>
              </a:solidFill>
              <a:effectLst/>
              <a:latin typeface="opensans-regular"/>
            </a:endParaRPr>
          </a:p>
          <a:p>
            <a:pPr algn="l" fontAlgn="base"/>
            <a:endParaRPr lang="en-US" sz="2000" u="sng" dirty="0">
              <a:solidFill>
                <a:schemeClr val="tx1"/>
              </a:solidFill>
              <a:latin typeface="opensans-regular"/>
            </a:endParaRPr>
          </a:p>
          <a:p>
            <a:pPr algn="l" fontAlgn="base"/>
            <a:endParaRPr lang="en-US" sz="2000" b="0" i="0" u="sng" dirty="0">
              <a:solidFill>
                <a:schemeClr val="tx1"/>
              </a:solidFill>
              <a:effectLst/>
              <a:latin typeface="opensans-regular"/>
            </a:endParaRPr>
          </a:p>
          <a:p>
            <a:pPr algn="l" fontAlgn="base"/>
            <a:endParaRPr lang="en-US" sz="2000" b="0" i="0" u="sng" dirty="0">
              <a:solidFill>
                <a:schemeClr val="tx1"/>
              </a:solidFill>
              <a:effectLst/>
              <a:latin typeface="opensans-regular"/>
            </a:endParaRPr>
          </a:p>
          <a:p>
            <a:pPr algn="l" fontAlgn="base"/>
            <a:r>
              <a:rPr lang="en-US" sz="2000" b="1" i="0" u="sng" dirty="0">
                <a:solidFill>
                  <a:schemeClr val="tx1"/>
                </a:solidFill>
                <a:effectLst/>
                <a:latin typeface="opensans-semi-bold"/>
              </a:rPr>
              <a:t>1. Importance of User-Centered Design</a:t>
            </a:r>
          </a:p>
          <a:p>
            <a:pPr algn="l" fontAlgn="base"/>
            <a:r>
              <a:rPr lang="en-US" sz="2000" b="0" i="0" dirty="0">
                <a:solidFill>
                  <a:schemeClr val="tx1"/>
                </a:solidFill>
                <a:effectLst/>
                <a:latin typeface="opensans-regular"/>
              </a:rPr>
              <a:t>Putting </a:t>
            </a:r>
            <a:r>
              <a:rPr lang="en-US" sz="2000" b="1" i="0" u="sng" dirty="0">
                <a:solidFill>
                  <a:srgbClr val="FF0000"/>
                </a:solidFill>
                <a:effectLst/>
                <a:latin typeface="opensans-regular"/>
              </a:rPr>
              <a:t>the user at the center of the design process</a:t>
            </a:r>
            <a:r>
              <a:rPr lang="en-US" sz="2000" b="0" i="0" dirty="0">
                <a:solidFill>
                  <a:schemeClr val="tx1"/>
                </a:solidFill>
                <a:effectLst/>
                <a:latin typeface="opensans-regular"/>
              </a:rPr>
              <a:t> is vital for creating an app that meets their needs and expectations. Conduct thorough user research to understand their preferences, behaviors, and pain points. </a:t>
            </a:r>
          </a:p>
        </p:txBody>
      </p:sp>
      <p:pic>
        <p:nvPicPr>
          <p:cNvPr id="6146" name="Picture 2" descr="Building a Solid User-Centered Design Process - Designorate">
            <a:extLst>
              <a:ext uri="{FF2B5EF4-FFF2-40B4-BE49-F238E27FC236}">
                <a16:creationId xmlns:a16="http://schemas.microsoft.com/office/drawing/2014/main" id="{EA1F80EC-AB07-B17E-E2F9-3633F4B60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962150"/>
            <a:ext cx="25146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41454"/>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381000" y="285750"/>
            <a:ext cx="8077200" cy="3170099"/>
          </a:xfrm>
          <a:prstGeom prst="rect">
            <a:avLst/>
          </a:prstGeom>
          <a:noFill/>
        </p:spPr>
        <p:txBody>
          <a:bodyPr wrap="square">
            <a:spAutoFit/>
          </a:bodyPr>
          <a:lstStyle/>
          <a:p>
            <a:pPr algn="l" fontAlgn="base"/>
            <a:r>
              <a:rPr lang="en-US" sz="2000" b="1" i="0" u="sng" dirty="0">
                <a:solidFill>
                  <a:schemeClr val="tx1"/>
                </a:solidFill>
                <a:effectLst/>
                <a:latin typeface="opensans-semi-bold"/>
              </a:rPr>
              <a:t>2. Agile Development Methodology</a:t>
            </a:r>
          </a:p>
          <a:p>
            <a:pPr algn="l" fontAlgn="base"/>
            <a:endParaRPr lang="en-US" sz="2000" b="1" i="0" u="sng" dirty="0">
              <a:solidFill>
                <a:schemeClr val="tx1"/>
              </a:solidFill>
              <a:effectLst/>
              <a:latin typeface="opensans-semi-bold"/>
            </a:endParaRPr>
          </a:p>
          <a:p>
            <a:pPr algn="l" fontAlgn="base"/>
            <a:r>
              <a:rPr lang="en-US" sz="2000" b="0" i="0" dirty="0">
                <a:solidFill>
                  <a:schemeClr val="tx1"/>
                </a:solidFill>
                <a:effectLst/>
                <a:latin typeface="opensans-regular"/>
              </a:rPr>
              <a:t>Adopting an agile development methodology allows for flexibility, collaboration, and quick iterations. Break the development process into manageable sprints, each focused on delivering specific features or improvements. Regularly assess progress, gather feedback, and adjust priorities accordingly. </a:t>
            </a:r>
            <a:r>
              <a:rPr lang="en-US" sz="2000" b="1" i="0" u="sng" dirty="0">
                <a:solidFill>
                  <a:srgbClr val="FF0000"/>
                </a:solidFill>
                <a:effectLst/>
                <a:latin typeface="opensans-regular"/>
              </a:rPr>
              <a:t>Agile development promotes faster time-to-market, increased adaptability, and better alignment with user requirements.</a:t>
            </a:r>
          </a:p>
          <a:p>
            <a:pPr algn="l" fontAlgn="base"/>
            <a:endParaRPr lang="en-US" sz="2000" b="0" i="0" dirty="0">
              <a:solidFill>
                <a:schemeClr val="tx1"/>
              </a:solidFill>
              <a:effectLst/>
              <a:latin typeface="opensans-regular"/>
            </a:endParaRPr>
          </a:p>
          <a:p>
            <a:pPr algn="l" fontAlgn="base"/>
            <a:endParaRPr lang="en-US" sz="2000" b="0" i="0" dirty="0">
              <a:solidFill>
                <a:schemeClr val="tx1"/>
              </a:solidFill>
              <a:effectLst/>
              <a:latin typeface="opensans-regular"/>
            </a:endParaRPr>
          </a:p>
        </p:txBody>
      </p:sp>
      <p:pic>
        <p:nvPicPr>
          <p:cNvPr id="7170" name="Picture 2" descr="What is agile methodology?. Overview | by Temitope olanipekun (DproductGuy)  | Nov, 2023 | Medium">
            <a:extLst>
              <a:ext uri="{FF2B5EF4-FFF2-40B4-BE49-F238E27FC236}">
                <a16:creationId xmlns:a16="http://schemas.microsoft.com/office/drawing/2014/main" id="{B102E877-7302-35E9-A731-461DF90B8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893945"/>
            <a:ext cx="2719387" cy="199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053461"/>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228600" y="133350"/>
            <a:ext cx="8686800" cy="5324535"/>
          </a:xfrm>
          <a:prstGeom prst="rect">
            <a:avLst/>
          </a:prstGeom>
          <a:noFill/>
        </p:spPr>
        <p:txBody>
          <a:bodyPr wrap="square">
            <a:spAutoFit/>
          </a:bodyPr>
          <a:lstStyle/>
          <a:p>
            <a:pPr algn="l" fontAlgn="base"/>
            <a:r>
              <a:rPr lang="en-US" sz="2000" b="1" i="0" u="sng" dirty="0">
                <a:solidFill>
                  <a:schemeClr val="tx1"/>
                </a:solidFill>
                <a:effectLst/>
                <a:latin typeface="opensans-semi-bold"/>
              </a:rPr>
              <a:t>3. Continuous Testing &amp; Integration</a:t>
            </a:r>
          </a:p>
          <a:p>
            <a:pPr algn="l" fontAlgn="base"/>
            <a:endParaRPr lang="en-US" sz="2000" b="1" i="0" u="sng" dirty="0">
              <a:solidFill>
                <a:schemeClr val="tx1"/>
              </a:solidFill>
              <a:effectLst/>
              <a:latin typeface="opensans-semi-bold"/>
            </a:endParaRPr>
          </a:p>
          <a:p>
            <a:pPr algn="l" fontAlgn="base"/>
            <a:r>
              <a:rPr lang="en-US" sz="2000" b="0" i="0" dirty="0">
                <a:solidFill>
                  <a:schemeClr val="tx1"/>
                </a:solidFill>
                <a:effectLst/>
                <a:latin typeface="opensans-regular"/>
              </a:rPr>
              <a:t>Implementing a robust testing and integration strategy throughout the development lifecycle is essential for delivering a high-quality app. Conduct comprehensive testing across various devices, platforms, and network conditions to ensure compatibility, functionality, and performance. </a:t>
            </a:r>
          </a:p>
          <a:p>
            <a:pPr algn="l" fontAlgn="base"/>
            <a:endParaRPr lang="en-US" sz="2000" dirty="0">
              <a:solidFill>
                <a:schemeClr val="tx1"/>
              </a:solidFill>
              <a:latin typeface="opensans-regular"/>
            </a:endParaRPr>
          </a:p>
          <a:p>
            <a:pPr algn="l" fontAlgn="base"/>
            <a:endParaRPr lang="en-US" sz="2000" dirty="0">
              <a:solidFill>
                <a:schemeClr val="tx1"/>
              </a:solidFill>
              <a:latin typeface="opensans-regular"/>
            </a:endParaRPr>
          </a:p>
          <a:p>
            <a:pPr algn="l" fontAlgn="base"/>
            <a:endParaRPr lang="en-US" sz="2000" dirty="0">
              <a:solidFill>
                <a:schemeClr val="tx1"/>
              </a:solidFill>
              <a:latin typeface="opensans-regular"/>
            </a:endParaRPr>
          </a:p>
          <a:p>
            <a:pPr algn="l" fontAlgn="base"/>
            <a:r>
              <a:rPr lang="en-US" sz="2000" b="1" i="0" dirty="0">
                <a:solidFill>
                  <a:schemeClr val="tx1"/>
                </a:solidFill>
                <a:effectLst/>
                <a:latin typeface="opensans-semi-bold"/>
              </a:rPr>
              <a:t>4. </a:t>
            </a:r>
            <a:r>
              <a:rPr lang="en-US" sz="2000" b="1" i="0" u="sng" dirty="0">
                <a:solidFill>
                  <a:schemeClr val="tx1"/>
                </a:solidFill>
                <a:effectLst/>
                <a:latin typeface="opensans-semi-bold"/>
              </a:rPr>
              <a:t>Security &amp; Privacy Considerations</a:t>
            </a:r>
          </a:p>
          <a:p>
            <a:pPr algn="l" fontAlgn="base"/>
            <a:r>
              <a:rPr lang="en-US" sz="2000" b="0" i="0" dirty="0">
                <a:solidFill>
                  <a:schemeClr val="tx1"/>
                </a:solidFill>
                <a:effectLst/>
                <a:latin typeface="opensans-regular"/>
              </a:rPr>
              <a:t>With the increasing concerns about data security and privacy, it is crucial to prioritize these aspects in the app development and implementation process. Implement robust security measures to protect user data, such as encryption, secure authentication, and data anonymization. Comply with relevant data protection regulations and regularly update security features to address emerging threats.</a:t>
            </a:r>
          </a:p>
          <a:p>
            <a:pPr algn="l" fontAlgn="base"/>
            <a:endParaRPr lang="en-US" sz="2000" b="0" i="0" dirty="0">
              <a:solidFill>
                <a:schemeClr val="tx1"/>
              </a:solidFill>
              <a:effectLst/>
              <a:latin typeface="opensans-regular"/>
            </a:endParaRPr>
          </a:p>
        </p:txBody>
      </p:sp>
      <p:pic>
        <p:nvPicPr>
          <p:cNvPr id="8194" name="Picture 2" descr="What Is the Difference Between Security and Privacy?">
            <a:extLst>
              <a:ext uri="{FF2B5EF4-FFF2-40B4-BE49-F238E27FC236}">
                <a16:creationId xmlns:a16="http://schemas.microsoft.com/office/drawing/2014/main" id="{DE86CAB0-DDF4-B50F-2F62-3DF7B878A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834753"/>
            <a:ext cx="2447452" cy="147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1570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533400" y="971550"/>
            <a:ext cx="8077200" cy="2554545"/>
          </a:xfrm>
          <a:prstGeom prst="rect">
            <a:avLst/>
          </a:prstGeom>
          <a:noFill/>
        </p:spPr>
        <p:txBody>
          <a:bodyPr wrap="square">
            <a:spAutoFit/>
          </a:bodyPr>
          <a:lstStyle/>
          <a:p>
            <a:pPr algn="l" fontAlgn="base"/>
            <a:endParaRPr lang="en-US" sz="2000" b="0" i="0" dirty="0">
              <a:solidFill>
                <a:schemeClr val="tx1"/>
              </a:solidFill>
              <a:effectLst/>
              <a:latin typeface="opensans-regular"/>
            </a:endParaRPr>
          </a:p>
          <a:p>
            <a:pPr algn="l" fontAlgn="base"/>
            <a:r>
              <a:rPr lang="en-US" sz="2000" b="0" i="0" dirty="0">
                <a:solidFill>
                  <a:schemeClr val="tx1"/>
                </a:solidFill>
                <a:effectLst/>
                <a:latin typeface="opensans-regular"/>
              </a:rPr>
              <a:t>By adhering to these best practices, app developers and organizations can enhance the quality of their mobile apps, optimize the development process, and provide users with secure and satisfying experiences. Incorporating user-centered design, agile methodologies, continuous testing, and robust security measures will contribute to the overall success of the app throughout its lifecycle.</a:t>
            </a:r>
          </a:p>
          <a:p>
            <a:pPr algn="l" fontAlgn="base"/>
            <a:endParaRPr lang="en-US" sz="2000" b="0" i="0" dirty="0">
              <a:solidFill>
                <a:schemeClr val="tx1"/>
              </a:solidFill>
              <a:effectLst/>
              <a:latin typeface="opensans-regular"/>
            </a:endParaRPr>
          </a:p>
        </p:txBody>
      </p:sp>
    </p:spTree>
    <p:extLst>
      <p:ext uri="{BB962C8B-B14F-4D97-AF65-F5344CB8AC3E}">
        <p14:creationId xmlns:p14="http://schemas.microsoft.com/office/powerpoint/2010/main" val="381828837"/>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3962400" y="1962150"/>
            <a:ext cx="3276600" cy="1754326"/>
          </a:xfrm>
          <a:prstGeom prst="rect">
            <a:avLst/>
          </a:prstGeom>
          <a:noFill/>
        </p:spPr>
        <p:txBody>
          <a:bodyPr wrap="square">
            <a:spAutoFit/>
          </a:bodyPr>
          <a:lstStyle/>
          <a:p>
            <a:pPr algn="l" fontAlgn="base"/>
            <a:r>
              <a:rPr lang="en-US" sz="5400" b="1" i="0" dirty="0">
                <a:solidFill>
                  <a:schemeClr val="tx1"/>
                </a:solidFill>
                <a:effectLst/>
                <a:latin typeface="opensans-regular"/>
              </a:rPr>
              <a:t>END</a:t>
            </a:r>
          </a:p>
          <a:p>
            <a:pPr algn="l" fontAlgn="base"/>
            <a:endParaRPr lang="en-US" sz="5400" b="1" i="0" dirty="0">
              <a:solidFill>
                <a:schemeClr val="tx1"/>
              </a:solidFill>
              <a:effectLst/>
              <a:latin typeface="opensans-regular"/>
            </a:endParaRPr>
          </a:p>
        </p:txBody>
      </p:sp>
    </p:spTree>
    <p:extLst>
      <p:ext uri="{BB962C8B-B14F-4D97-AF65-F5344CB8AC3E}">
        <p14:creationId xmlns:p14="http://schemas.microsoft.com/office/powerpoint/2010/main" val="2354134114"/>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2400" y="438150"/>
            <a:ext cx="8458199" cy="1087755"/>
          </a:xfrm>
          <a:prstGeom prst="rect">
            <a:avLst/>
          </a:prstGeom>
          <a:noFill/>
        </p:spPr>
        <p:txBody>
          <a:bodyPr wrap="square" rtlCol="0" anchor="t">
            <a:noAutofit/>
          </a:bodyPr>
          <a:lstStyle/>
          <a:p>
            <a:pPr algn="l"/>
            <a:r>
              <a:rPr lang="en-US" sz="2000" b="1" i="0" dirty="0">
                <a:solidFill>
                  <a:schemeClr val="tx1"/>
                </a:solidFill>
                <a:effectLst/>
                <a:latin typeface="Arial" panose="020B0604020202020204" pitchFamily="34" charset="0"/>
              </a:rPr>
              <a:t>What is a mobile app (mobile application)?</a:t>
            </a:r>
          </a:p>
          <a:p>
            <a:pPr algn="ctr"/>
            <a:endParaRPr lang="en-US" sz="2000" dirty="0">
              <a:solidFill>
                <a:schemeClr val="tx1"/>
              </a:solidFill>
            </a:endParaRPr>
          </a:p>
        </p:txBody>
      </p:sp>
      <p:sp>
        <p:nvSpPr>
          <p:cNvPr id="5" name="TextBox 4">
            <a:extLst>
              <a:ext uri="{FF2B5EF4-FFF2-40B4-BE49-F238E27FC236}">
                <a16:creationId xmlns:a16="http://schemas.microsoft.com/office/drawing/2014/main" id="{AAC405AB-2B87-7653-6CFB-E8FF417BD790}"/>
              </a:ext>
            </a:extLst>
          </p:cNvPr>
          <p:cNvSpPr txBox="1"/>
          <p:nvPr/>
        </p:nvSpPr>
        <p:spPr>
          <a:xfrm>
            <a:off x="762000" y="1306343"/>
            <a:ext cx="7848599" cy="2246769"/>
          </a:xfrm>
          <a:prstGeom prst="rect">
            <a:avLst/>
          </a:prstGeom>
          <a:noFill/>
        </p:spPr>
        <p:txBody>
          <a:bodyPr wrap="square">
            <a:spAutoFit/>
          </a:bodyPr>
          <a:lstStyle/>
          <a:p>
            <a:pPr algn="l"/>
            <a:r>
              <a:rPr lang="en-US" b="0" i="0" dirty="0">
                <a:solidFill>
                  <a:schemeClr val="tx1"/>
                </a:solidFill>
                <a:effectLst/>
                <a:latin typeface="Arial" panose="020B0604020202020204" pitchFamily="34" charset="0"/>
              </a:rPr>
              <a:t>A mobile app (or mobile application) is a software application developed specifically for use on small, wireless computing devices, such as </a:t>
            </a:r>
            <a:r>
              <a:rPr lang="en-US" b="0" i="0" u="sng"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smartphones</a:t>
            </a:r>
            <a:r>
              <a:rPr lang="en-US" b="0" i="0" dirty="0">
                <a:solidFill>
                  <a:schemeClr val="tx1"/>
                </a:solidFill>
                <a:effectLst/>
                <a:latin typeface="Arial" panose="020B0604020202020204" pitchFamily="34" charset="0"/>
              </a:rPr>
              <a:t> and </a:t>
            </a:r>
            <a:r>
              <a:rPr lang="en-US" b="0" i="0" u="sng"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tablets</a:t>
            </a:r>
            <a:r>
              <a:rPr lang="en-US" b="0" i="0" dirty="0">
                <a:solidFill>
                  <a:schemeClr val="tx1"/>
                </a:solidFill>
                <a:effectLst/>
                <a:latin typeface="Arial" panose="020B0604020202020204" pitchFamily="34" charset="0"/>
              </a:rPr>
              <a:t>, rather than desktop or laptop computers.</a:t>
            </a:r>
            <a:br>
              <a:rPr lang="en-US" b="0" i="0" dirty="0">
                <a:solidFill>
                  <a:schemeClr val="tx1"/>
                </a:solidFill>
                <a:effectLst/>
                <a:latin typeface="Arial" panose="020B0604020202020204" pitchFamily="34" charset="0"/>
              </a:rPr>
            </a:br>
            <a:br>
              <a:rPr lang="en-US" b="1" i="0" dirty="0">
                <a:solidFill>
                  <a:schemeClr val="tx1"/>
                </a:solidFill>
                <a:effectLst/>
                <a:latin typeface="Arial" panose="020B0604020202020204" pitchFamily="34" charset="0"/>
              </a:rPr>
            </a:br>
            <a:r>
              <a:rPr lang="en-US" b="0" i="0" dirty="0">
                <a:solidFill>
                  <a:schemeClr val="tx1"/>
                </a:solidFill>
                <a:effectLst/>
                <a:latin typeface="Arial" panose="020B0604020202020204" pitchFamily="34" charset="0"/>
              </a:rPr>
              <a:t>Mobile apps are sometimes categorized according to whether they are web-based or </a:t>
            </a:r>
            <a:r>
              <a:rPr lang="en-US" b="0" i="0" u="sng" dirty="0">
                <a:solidFill>
                  <a:schemeClr val="tx1"/>
                </a:solidFill>
                <a:effectLst/>
                <a:latin typeface="Arial" panose="020B0604020202020204" pitchFamily="34" charset="0"/>
                <a:hlinkClick r:id="rId4">
                  <a:extLst>
                    <a:ext uri="{A12FA001-AC4F-418D-AE19-62706E023703}">
                      <ahyp:hlinkClr xmlns:ahyp="http://schemas.microsoft.com/office/drawing/2018/hyperlinkcolor" val="tx"/>
                    </a:ext>
                  </a:extLst>
                </a:hlinkClick>
              </a:rPr>
              <a:t>native apps</a:t>
            </a:r>
            <a:r>
              <a:rPr lang="en-US" b="0" i="0" dirty="0">
                <a:solidFill>
                  <a:schemeClr val="tx1"/>
                </a:solidFill>
                <a:effectLst/>
                <a:latin typeface="Arial" panose="020B0604020202020204" pitchFamily="34" charset="0"/>
              </a:rPr>
              <a:t>, which are created specifically for a given platform. A third category, </a:t>
            </a:r>
            <a:r>
              <a:rPr lang="en-US" b="0" i="0" u="sng" dirty="0">
                <a:solidFill>
                  <a:schemeClr val="tx1"/>
                </a:solidFill>
                <a:effectLst/>
                <a:latin typeface="Arial" panose="020B0604020202020204" pitchFamily="34" charset="0"/>
                <a:hlinkClick r:id="rId5">
                  <a:extLst>
                    <a:ext uri="{A12FA001-AC4F-418D-AE19-62706E023703}">
                      <ahyp:hlinkClr xmlns:ahyp="http://schemas.microsoft.com/office/drawing/2018/hyperlinkcolor" val="tx"/>
                    </a:ext>
                  </a:extLst>
                </a:hlinkClick>
              </a:rPr>
              <a:t>hybrid apps</a:t>
            </a:r>
            <a:r>
              <a:rPr lang="en-US" b="0" i="0" dirty="0">
                <a:solidFill>
                  <a:schemeClr val="tx1"/>
                </a:solidFill>
                <a:effectLst/>
                <a:latin typeface="Arial" panose="020B0604020202020204" pitchFamily="34" charset="0"/>
              </a:rPr>
              <a:t>, combines elements of both native and web apps.</a:t>
            </a:r>
          </a:p>
          <a:p>
            <a:pPr algn="l"/>
            <a:r>
              <a:rPr lang="en-US" b="0" i="0" dirty="0">
                <a:solidFill>
                  <a:schemeClr val="tx1"/>
                </a:solidFill>
                <a:effectLst/>
                <a:latin typeface="Arial" panose="020B0604020202020204" pitchFamily="34" charset="0"/>
              </a:rPr>
              <a:t>In today's digital age, mobile apps are an essential part of most people's daily lives. From </a:t>
            </a:r>
            <a:r>
              <a:rPr lang="en-US" b="0" i="0" u="sng" dirty="0">
                <a:solidFill>
                  <a:schemeClr val="tx1"/>
                </a:solidFill>
                <a:effectLst/>
                <a:latin typeface="Arial" panose="020B0604020202020204" pitchFamily="34" charset="0"/>
                <a:hlinkClick r:id="rId6">
                  <a:extLst>
                    <a:ext uri="{A12FA001-AC4F-418D-AE19-62706E023703}">
                      <ahyp:hlinkClr xmlns:ahyp="http://schemas.microsoft.com/office/drawing/2018/hyperlinkcolor" val="tx"/>
                    </a:ext>
                  </a:extLst>
                </a:hlinkClick>
              </a:rPr>
              <a:t>social networking</a:t>
            </a:r>
            <a:r>
              <a:rPr lang="en-US" b="0" i="0" dirty="0">
                <a:solidFill>
                  <a:schemeClr val="tx1"/>
                </a:solidFill>
                <a:effectLst/>
                <a:latin typeface="Arial" panose="020B0604020202020204" pitchFamily="34" charset="0"/>
              </a:rPr>
              <a:t> and entertainment to productivity and business, mobile apps play a vital role in how we interact with technology.</a:t>
            </a:r>
          </a:p>
        </p:txBody>
      </p:sp>
    </p:spTree>
    <p:extLst>
      <p:ext uri="{BB962C8B-B14F-4D97-AF65-F5344CB8AC3E}">
        <p14:creationId xmlns:p14="http://schemas.microsoft.com/office/powerpoint/2010/main" val="61515599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707BBB-9888-9866-5242-6C4B9C863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361950"/>
            <a:ext cx="8610600" cy="454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510757"/>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ic showing the mobile app development process">
            <a:extLst>
              <a:ext uri="{FF2B5EF4-FFF2-40B4-BE49-F238E27FC236}">
                <a16:creationId xmlns:a16="http://schemas.microsoft.com/office/drawing/2014/main" id="{53065AF3-4147-B314-245D-9C555C029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04775"/>
            <a:ext cx="4933950"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305383"/>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762000" y="590550"/>
            <a:ext cx="7848599" cy="3785652"/>
          </a:xfrm>
          <a:prstGeom prst="rect">
            <a:avLst/>
          </a:prstGeom>
          <a:noFill/>
        </p:spPr>
        <p:txBody>
          <a:bodyPr wrap="square">
            <a:spAutoFit/>
          </a:bodyPr>
          <a:lstStyle/>
          <a:p>
            <a:pPr algn="l"/>
            <a:r>
              <a:rPr lang="en-US" sz="2000" b="1" i="0" dirty="0">
                <a:solidFill>
                  <a:schemeClr val="tx1"/>
                </a:solidFill>
                <a:effectLst/>
                <a:latin typeface="Arial" panose="020B0604020202020204" pitchFamily="34" charset="0"/>
              </a:rPr>
              <a:t>How does a mobile app work?</a:t>
            </a:r>
          </a:p>
          <a:p>
            <a:pPr algn="l"/>
            <a:endParaRPr lang="en-US" sz="2000" b="1" i="0" dirty="0">
              <a:solidFill>
                <a:schemeClr val="tx1"/>
              </a:solidFill>
              <a:effectLst/>
              <a:latin typeface="Arial" panose="020B0604020202020204" pitchFamily="34" charset="0"/>
            </a:endParaRPr>
          </a:p>
          <a:p>
            <a:pPr algn="l"/>
            <a:r>
              <a:rPr lang="en-US" sz="2000" b="0" i="0" dirty="0">
                <a:solidFill>
                  <a:schemeClr val="tx1"/>
                </a:solidFill>
                <a:effectLst/>
                <a:latin typeface="Arial" panose="020B0604020202020204" pitchFamily="34" charset="0"/>
              </a:rPr>
              <a:t>Mobile apps are designed to run on specific mobile operating systems such as </a:t>
            </a:r>
            <a:r>
              <a:rPr lang="en-US" sz="2000" b="0" i="0" u="sng"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iOS</a:t>
            </a:r>
            <a:r>
              <a:rPr lang="en-US" sz="2000" b="0" i="0" dirty="0">
                <a:solidFill>
                  <a:schemeClr val="tx1"/>
                </a:solidFill>
                <a:effectLst/>
                <a:latin typeface="Arial" panose="020B0604020202020204" pitchFamily="34" charset="0"/>
              </a:rPr>
              <a:t>, </a:t>
            </a:r>
            <a:r>
              <a:rPr lang="en-US" sz="2000" b="0" i="0" u="sng"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Android</a:t>
            </a:r>
            <a:r>
              <a:rPr lang="en-US" sz="2000" b="0" i="0" dirty="0">
                <a:solidFill>
                  <a:schemeClr val="tx1"/>
                </a:solidFill>
                <a:effectLst/>
                <a:latin typeface="Arial" panose="020B0604020202020204" pitchFamily="34" charset="0"/>
              </a:rPr>
              <a:t> and Windows Phone. When a mobile app is downloaded and installed on a device, it is stored in the device's memory and is launched using the device's operating system.</a:t>
            </a:r>
          </a:p>
          <a:p>
            <a:pPr algn="l"/>
            <a:r>
              <a:rPr lang="en-US" sz="2000" b="0" i="0" dirty="0">
                <a:solidFill>
                  <a:schemeClr val="tx1"/>
                </a:solidFill>
                <a:effectLst/>
                <a:latin typeface="Arial" panose="020B0604020202020204" pitchFamily="34" charset="0"/>
              </a:rPr>
              <a:t>When a user opens a mobile app, the app communicates with the device's </a:t>
            </a:r>
            <a:r>
              <a:rPr lang="en-US" sz="2000" b="0" i="0" u="sng" dirty="0">
                <a:solidFill>
                  <a:schemeClr val="tx1"/>
                </a:solidFill>
                <a:effectLst/>
                <a:latin typeface="Arial" panose="020B0604020202020204" pitchFamily="34" charset="0"/>
                <a:hlinkClick r:id="rId4">
                  <a:extLst>
                    <a:ext uri="{A12FA001-AC4F-418D-AE19-62706E023703}">
                      <ahyp:hlinkClr xmlns:ahyp="http://schemas.microsoft.com/office/drawing/2018/hyperlinkcolor" val="tx"/>
                    </a:ext>
                  </a:extLst>
                </a:hlinkClick>
              </a:rPr>
              <a:t>operating system</a:t>
            </a:r>
            <a:r>
              <a:rPr lang="en-US" sz="2000" b="0" i="0" dirty="0">
                <a:solidFill>
                  <a:schemeClr val="tx1"/>
                </a:solidFill>
                <a:effectLst/>
                <a:latin typeface="Arial" panose="020B0604020202020204" pitchFamily="34" charset="0"/>
              </a:rPr>
              <a:t> and other built-in software components to access the device's hardware and services such as the camera, </a:t>
            </a:r>
            <a:r>
              <a:rPr lang="en-US" sz="2000" b="0" i="0" u="sng" dirty="0">
                <a:solidFill>
                  <a:schemeClr val="tx1"/>
                </a:solidFill>
                <a:effectLst/>
                <a:latin typeface="Arial" panose="020B0604020202020204" pitchFamily="34" charset="0"/>
                <a:hlinkClick r:id="rId5">
                  <a:extLst>
                    <a:ext uri="{A12FA001-AC4F-418D-AE19-62706E023703}">
                      <ahyp:hlinkClr xmlns:ahyp="http://schemas.microsoft.com/office/drawing/2018/hyperlinkcolor" val="tx"/>
                    </a:ext>
                  </a:extLst>
                </a:hlinkClick>
              </a:rPr>
              <a:t>GPS</a:t>
            </a:r>
            <a:r>
              <a:rPr lang="en-US" sz="2000" b="0" i="0" dirty="0">
                <a:solidFill>
                  <a:schemeClr val="tx1"/>
                </a:solidFill>
                <a:effectLst/>
                <a:latin typeface="Arial" panose="020B0604020202020204" pitchFamily="34" charset="0"/>
              </a:rPr>
              <a:t> and internet connection. The app then uses this information to provide its specific functions and services to the user.</a:t>
            </a:r>
          </a:p>
        </p:txBody>
      </p:sp>
    </p:spTree>
    <p:extLst>
      <p:ext uri="{BB962C8B-B14F-4D97-AF65-F5344CB8AC3E}">
        <p14:creationId xmlns:p14="http://schemas.microsoft.com/office/powerpoint/2010/main" val="726602612"/>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3124200" y="171093"/>
            <a:ext cx="5791199" cy="4801314"/>
          </a:xfrm>
          <a:prstGeom prst="rect">
            <a:avLst/>
          </a:prstGeom>
          <a:noFill/>
        </p:spPr>
        <p:txBody>
          <a:bodyPr wrap="square">
            <a:spAutoFit/>
          </a:bodyPr>
          <a:lstStyle/>
          <a:p>
            <a:pPr algn="l"/>
            <a:r>
              <a:rPr lang="en-US" sz="1800" b="1" i="0" dirty="0">
                <a:solidFill>
                  <a:schemeClr val="tx1"/>
                </a:solidFill>
                <a:effectLst/>
                <a:latin typeface="Arial" panose="020B0604020202020204" pitchFamily="34" charset="0"/>
              </a:rPr>
              <a:t>Advantages of mobile apps</a:t>
            </a:r>
          </a:p>
          <a:p>
            <a:pPr algn="l"/>
            <a:r>
              <a:rPr lang="en-US" sz="1800" b="0" i="0" dirty="0">
                <a:solidFill>
                  <a:schemeClr val="tx1"/>
                </a:solidFill>
                <a:effectLst/>
                <a:latin typeface="Arial" panose="020B0604020202020204" pitchFamily="34" charset="0"/>
              </a:rPr>
              <a:t>There are numerous advantages to using mobile apps, namely:</a:t>
            </a:r>
          </a:p>
          <a:p>
            <a:pPr algn="l">
              <a:buFont typeface="+mj-lt"/>
              <a:buAutoNum type="arabicPeriod"/>
            </a:pPr>
            <a:r>
              <a:rPr lang="en-US" sz="1800" b="1" i="0" dirty="0">
                <a:solidFill>
                  <a:schemeClr val="tx1"/>
                </a:solidFill>
                <a:effectLst/>
                <a:latin typeface="Arial" panose="020B0604020202020204" pitchFamily="34" charset="0"/>
              </a:rPr>
              <a:t>Convenience.</a:t>
            </a:r>
            <a:r>
              <a:rPr lang="en-US" sz="1800" b="0" i="0" dirty="0">
                <a:solidFill>
                  <a:schemeClr val="tx1"/>
                </a:solidFill>
                <a:effectLst/>
                <a:latin typeface="Arial" panose="020B0604020202020204" pitchFamily="34" charset="0"/>
              </a:rPr>
              <a:t> Mobile apps can be downloaded and installed on a device, allowing users to access the app's functions and services at any time, from anywhere.</a:t>
            </a:r>
          </a:p>
          <a:p>
            <a:pPr algn="l">
              <a:buFont typeface="+mj-lt"/>
              <a:buAutoNum type="arabicPeriod"/>
            </a:pPr>
            <a:r>
              <a:rPr lang="en-US" sz="1800" b="1" i="0" dirty="0">
                <a:solidFill>
                  <a:schemeClr val="tx1"/>
                </a:solidFill>
                <a:effectLst/>
                <a:latin typeface="Arial" panose="020B0604020202020204" pitchFamily="34" charset="0"/>
              </a:rPr>
              <a:t>Personalization.</a:t>
            </a:r>
            <a:r>
              <a:rPr lang="en-US" sz="1800" b="0" i="0" dirty="0">
                <a:solidFill>
                  <a:schemeClr val="tx1"/>
                </a:solidFill>
                <a:effectLst/>
                <a:latin typeface="Arial" panose="020B0604020202020204" pitchFamily="34" charset="0"/>
              </a:rPr>
              <a:t> Mobile apps can be customized to meet the specific needs of individual users, providing a personalized experience.</a:t>
            </a:r>
          </a:p>
          <a:p>
            <a:pPr algn="l">
              <a:buFont typeface="+mj-lt"/>
              <a:buAutoNum type="arabicPeriod"/>
            </a:pPr>
            <a:r>
              <a:rPr lang="en-US" sz="1800" b="1" i="0" dirty="0">
                <a:solidFill>
                  <a:schemeClr val="tx1"/>
                </a:solidFill>
                <a:effectLst/>
                <a:latin typeface="Arial" panose="020B0604020202020204" pitchFamily="34" charset="0"/>
              </a:rPr>
              <a:t>Offline access.</a:t>
            </a:r>
            <a:r>
              <a:rPr lang="en-US" sz="1800" b="0" i="0" dirty="0">
                <a:solidFill>
                  <a:schemeClr val="tx1"/>
                </a:solidFill>
                <a:effectLst/>
                <a:latin typeface="Arial" panose="020B0604020202020204" pitchFamily="34" charset="0"/>
              </a:rPr>
              <a:t> Many mobile apps can be used offline, providing access to important information and features even when an internet connection is not available.</a:t>
            </a:r>
          </a:p>
          <a:p>
            <a:pPr algn="l">
              <a:buFont typeface="+mj-lt"/>
              <a:buAutoNum type="arabicPeriod"/>
            </a:pPr>
            <a:r>
              <a:rPr lang="en-US" sz="1800" b="1" i="0" dirty="0">
                <a:solidFill>
                  <a:schemeClr val="tx1"/>
                </a:solidFill>
                <a:effectLst/>
                <a:latin typeface="Arial" panose="020B0604020202020204" pitchFamily="34" charset="0"/>
              </a:rPr>
              <a:t>Push notifications.</a:t>
            </a:r>
            <a:r>
              <a:rPr lang="en-US" sz="1800" b="0" i="0" dirty="0">
                <a:solidFill>
                  <a:schemeClr val="tx1"/>
                </a:solidFill>
                <a:effectLst/>
                <a:latin typeface="Arial" panose="020B0604020202020204" pitchFamily="34" charset="0"/>
              </a:rPr>
              <a:t> Mobile apps can send </a:t>
            </a:r>
            <a:r>
              <a:rPr lang="en-US" sz="1800" b="0" i="0" u="sng"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push notifications</a:t>
            </a:r>
            <a:r>
              <a:rPr lang="en-US" sz="1800" b="0" i="0" dirty="0">
                <a:solidFill>
                  <a:schemeClr val="tx1"/>
                </a:solidFill>
                <a:effectLst/>
                <a:latin typeface="Arial" panose="020B0604020202020204" pitchFamily="34" charset="0"/>
              </a:rPr>
              <a:t> to users, providing real-time updates on important information and events.</a:t>
            </a:r>
          </a:p>
        </p:txBody>
      </p:sp>
      <p:pic>
        <p:nvPicPr>
          <p:cNvPr id="3074" name="Picture 2" descr="Graphic showing mobile app A/B testing">
            <a:extLst>
              <a:ext uri="{FF2B5EF4-FFF2-40B4-BE49-F238E27FC236}">
                <a16:creationId xmlns:a16="http://schemas.microsoft.com/office/drawing/2014/main" id="{96B25852-EE1B-14AA-343F-2CF871BEC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971550"/>
            <a:ext cx="26670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2768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405AB-2B87-7653-6CFB-E8FF417BD790}"/>
              </a:ext>
            </a:extLst>
          </p:cNvPr>
          <p:cNvSpPr txBox="1"/>
          <p:nvPr/>
        </p:nvSpPr>
        <p:spPr>
          <a:xfrm>
            <a:off x="3124200" y="171093"/>
            <a:ext cx="5791199" cy="4278094"/>
          </a:xfrm>
          <a:prstGeom prst="rect">
            <a:avLst/>
          </a:prstGeom>
          <a:noFill/>
        </p:spPr>
        <p:txBody>
          <a:bodyPr wrap="square">
            <a:spAutoFit/>
          </a:bodyPr>
          <a:lstStyle/>
          <a:p>
            <a:pPr algn="l"/>
            <a:r>
              <a:rPr lang="en-US" sz="1600" b="1" i="0" dirty="0">
                <a:solidFill>
                  <a:schemeClr val="tx1"/>
                </a:solidFill>
                <a:effectLst/>
                <a:latin typeface="Arial" panose="020B0604020202020204" pitchFamily="34" charset="0"/>
              </a:rPr>
              <a:t>Disadvantages of mobile apps</a:t>
            </a:r>
          </a:p>
          <a:p>
            <a:pPr algn="l"/>
            <a:endParaRPr lang="en-US" sz="1600" b="1" i="0" dirty="0">
              <a:solidFill>
                <a:schemeClr val="tx1"/>
              </a:solidFill>
              <a:effectLst/>
              <a:latin typeface="Arial" panose="020B0604020202020204" pitchFamily="34" charset="0"/>
            </a:endParaRPr>
          </a:p>
          <a:p>
            <a:pPr algn="l"/>
            <a:r>
              <a:rPr lang="en-US" sz="1600" b="0" i="0" dirty="0">
                <a:solidFill>
                  <a:schemeClr val="tx1"/>
                </a:solidFill>
                <a:effectLst/>
                <a:latin typeface="Arial" panose="020B0604020202020204" pitchFamily="34" charset="0"/>
              </a:rPr>
              <a:t>However, there are some disadvantages and considerations to keep in mind when using mobile apps. These include:</a:t>
            </a:r>
          </a:p>
          <a:p>
            <a:pPr algn="l">
              <a:buFont typeface="+mj-lt"/>
              <a:buAutoNum type="arabicPeriod"/>
            </a:pPr>
            <a:r>
              <a:rPr lang="en-US" sz="1600" b="1" i="0" dirty="0">
                <a:solidFill>
                  <a:schemeClr val="tx1"/>
                </a:solidFill>
                <a:effectLst/>
                <a:latin typeface="Arial" panose="020B0604020202020204" pitchFamily="34" charset="0"/>
              </a:rPr>
              <a:t>Limited functionality.</a:t>
            </a:r>
            <a:r>
              <a:rPr lang="en-US" sz="1600" b="0" i="0" dirty="0">
                <a:solidFill>
                  <a:schemeClr val="tx1"/>
                </a:solidFill>
                <a:effectLst/>
                <a:latin typeface="Arial" panose="020B0604020202020204" pitchFamily="34" charset="0"/>
              </a:rPr>
              <a:t> Mobile apps are designed to provide specific functions and services, and they might not be able to provide the same level of functionality as a desktop application.</a:t>
            </a:r>
          </a:p>
          <a:p>
            <a:pPr algn="l">
              <a:buFont typeface="+mj-lt"/>
              <a:buAutoNum type="arabicPeriod"/>
            </a:pPr>
            <a:r>
              <a:rPr lang="en-US" sz="1600" b="1" i="0" dirty="0">
                <a:solidFill>
                  <a:schemeClr val="tx1"/>
                </a:solidFill>
                <a:effectLst/>
                <a:latin typeface="Arial" panose="020B0604020202020204" pitchFamily="34" charset="0"/>
              </a:rPr>
              <a:t>Limited compatibility.</a:t>
            </a:r>
            <a:r>
              <a:rPr lang="en-US" sz="1600" b="0" i="0" dirty="0">
                <a:solidFill>
                  <a:schemeClr val="tx1"/>
                </a:solidFill>
                <a:effectLst/>
                <a:latin typeface="Arial" panose="020B0604020202020204" pitchFamily="34" charset="0"/>
              </a:rPr>
              <a:t> Mobile apps are designed to run on specific mobile operating systems, and they might not be compatible with all devices.</a:t>
            </a:r>
          </a:p>
          <a:p>
            <a:pPr algn="l">
              <a:buFont typeface="+mj-lt"/>
              <a:buAutoNum type="arabicPeriod"/>
            </a:pPr>
            <a:r>
              <a:rPr lang="en-US" sz="1600" b="1" i="0" dirty="0">
                <a:solidFill>
                  <a:schemeClr val="tx1"/>
                </a:solidFill>
                <a:effectLst/>
                <a:latin typeface="Arial" panose="020B0604020202020204" pitchFamily="34" charset="0"/>
              </a:rPr>
              <a:t>Security concerns.</a:t>
            </a:r>
            <a:r>
              <a:rPr lang="en-US" sz="1600" b="0" i="0" dirty="0">
                <a:solidFill>
                  <a:schemeClr val="tx1"/>
                </a:solidFill>
                <a:effectLst/>
                <a:latin typeface="Arial" panose="020B0604020202020204" pitchFamily="34" charset="0"/>
              </a:rPr>
              <a:t> Mobile apps can access sensitive information on a device, and they might not have the same level of security as a desktop application.</a:t>
            </a:r>
          </a:p>
          <a:p>
            <a:pPr algn="l">
              <a:buFont typeface="+mj-lt"/>
              <a:buAutoNum type="arabicPeriod"/>
            </a:pPr>
            <a:r>
              <a:rPr lang="en-US" sz="1600" b="1" i="0" dirty="0">
                <a:solidFill>
                  <a:schemeClr val="tx1"/>
                </a:solidFill>
                <a:effectLst/>
                <a:latin typeface="Arial" panose="020B0604020202020204" pitchFamily="34" charset="0"/>
              </a:rPr>
              <a:t>Limited updating capability.</a:t>
            </a:r>
            <a:r>
              <a:rPr lang="en-US" sz="1600" b="0" i="0" dirty="0">
                <a:solidFill>
                  <a:schemeClr val="tx1"/>
                </a:solidFill>
                <a:effectLst/>
                <a:latin typeface="Arial" panose="020B0604020202020204" pitchFamily="34" charset="0"/>
              </a:rPr>
              <a:t> Some mobile apps might not be easily updated, and users might need to download a new version of the app to access the latest features and </a:t>
            </a:r>
            <a:r>
              <a:rPr lang="en-US" sz="1600" b="0" i="0" u="sng"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bug</a:t>
            </a:r>
            <a:r>
              <a:rPr lang="en-US" sz="1600" b="0" i="0" dirty="0">
                <a:solidFill>
                  <a:schemeClr val="tx1"/>
                </a:solidFill>
                <a:effectLst/>
                <a:latin typeface="Arial" panose="020B0604020202020204" pitchFamily="34" charset="0"/>
              </a:rPr>
              <a:t> fixes.</a:t>
            </a:r>
          </a:p>
        </p:txBody>
      </p:sp>
      <p:pic>
        <p:nvPicPr>
          <p:cNvPr id="3074" name="Picture 2" descr="Graphic showing mobile app A/B testing">
            <a:extLst>
              <a:ext uri="{FF2B5EF4-FFF2-40B4-BE49-F238E27FC236}">
                <a16:creationId xmlns:a16="http://schemas.microsoft.com/office/drawing/2014/main" id="{96B25852-EE1B-14AA-343F-2CF871BEC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971550"/>
            <a:ext cx="26670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783664"/>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61980"/>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Platform Technology PFIT 01</a:t>
            </a:r>
          </a:p>
        </p:txBody>
      </p:sp>
      <p:sp>
        <p:nvSpPr>
          <p:cNvPr id="2" name="Google Shape;337;p11"/>
          <p:cNvSpPr txBox="1">
            <a:spLocks noGrp="1"/>
          </p:cNvSpPr>
          <p:nvPr/>
        </p:nvSpPr>
        <p:spPr>
          <a:xfrm>
            <a:off x="1371600" y="3181180"/>
            <a:ext cx="6343500" cy="1159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ctr" rtl="0">
              <a:spcBef>
                <a:spcPts val="0"/>
              </a:spcBef>
              <a:spcAft>
                <a:spcPts val="0"/>
              </a:spcAft>
              <a:buNone/>
            </a:pPr>
            <a:r>
              <a:rPr lang="en-US" altLang="en-GB" sz="2400" b="1" dirty="0">
                <a:solidFill>
                  <a:schemeClr val="tx1"/>
                </a:solidFill>
              </a:rPr>
              <a:t>Instructor: Yul Bryan M. Varca</a:t>
            </a:r>
            <a:endParaRPr lang="en-US" altLang="en-GB" sz="2400" dirty="0">
              <a:solidFill>
                <a:schemeClr val="tx1"/>
              </a:solidFill>
            </a:endParaRPr>
          </a:p>
        </p:txBody>
      </p:sp>
    </p:spTree>
    <p:extLst>
      <p:ext uri="{BB962C8B-B14F-4D97-AF65-F5344CB8AC3E}">
        <p14:creationId xmlns:p14="http://schemas.microsoft.com/office/powerpoint/2010/main" val="896159776"/>
      </p:ext>
    </p:extLst>
  </p:cSld>
  <p:clrMapOvr>
    <a:masterClrMapping/>
  </p:clrMapOvr>
  <p:transition>
    <p:fade thruBlk="1"/>
  </p:transition>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1711</Words>
  <Application>Microsoft Office PowerPoint</Application>
  <PresentationFormat>On-screen Show (16:9)</PresentationFormat>
  <Paragraphs>100</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Muli</vt:lpstr>
      <vt:lpstr>opensans-semi-bold</vt:lpstr>
      <vt:lpstr>Times New Roman</vt:lpstr>
      <vt:lpstr>opensans-regular</vt:lpstr>
      <vt:lpstr>inherit</vt:lpstr>
      <vt:lpstr>Helvetica Neue</vt:lpstr>
      <vt:lpstr>Nixie One</vt:lpstr>
      <vt:lpstr>Arial</vt:lpstr>
      <vt:lpstr>Imogen template</vt:lpstr>
      <vt:lpstr>Platform Technology PFIT 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Platform Technology PFIT 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lloyd varca</dc:creator>
  <cp:lastModifiedBy>yulbryan varca</cp:lastModifiedBy>
  <cp:revision>103</cp:revision>
  <dcterms:created xsi:type="dcterms:W3CDTF">2022-08-08T15:44:00Z</dcterms:created>
  <dcterms:modified xsi:type="dcterms:W3CDTF">2024-01-15T01:14:33Z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02D54616308A4618A4EA217A90D31586</vt:lpwstr>
  </property>
  <property fmtid="{D5CDD505-2E9C-101B-9397-08002B2CF9AE}" pid="3" name="KSOProductBuildVer">
    <vt:lpwstr>1033-12.2.0.13266</vt:lpwstr>
  </property>
</Properties>
</file>