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7"/>
  </p:notesMasterIdLst>
  <p:sldIdLst>
    <p:sldId id="256" r:id="rId2"/>
    <p:sldId id="786" r:id="rId3"/>
    <p:sldId id="818" r:id="rId4"/>
    <p:sldId id="816" r:id="rId5"/>
    <p:sldId id="787" r:id="rId6"/>
    <p:sldId id="788" r:id="rId7"/>
    <p:sldId id="789" r:id="rId8"/>
    <p:sldId id="790" r:id="rId9"/>
    <p:sldId id="791" r:id="rId10"/>
    <p:sldId id="792" r:id="rId11"/>
    <p:sldId id="793" r:id="rId12"/>
    <p:sldId id="794" r:id="rId13"/>
    <p:sldId id="795" r:id="rId14"/>
    <p:sldId id="796" r:id="rId15"/>
    <p:sldId id="797" r:id="rId16"/>
    <p:sldId id="798" r:id="rId17"/>
    <p:sldId id="799" r:id="rId18"/>
    <p:sldId id="800" r:id="rId19"/>
    <p:sldId id="801" r:id="rId20"/>
    <p:sldId id="802" r:id="rId21"/>
    <p:sldId id="803" r:id="rId22"/>
    <p:sldId id="804" r:id="rId23"/>
    <p:sldId id="806" r:id="rId24"/>
    <p:sldId id="807" r:id="rId25"/>
    <p:sldId id="808" r:id="rId26"/>
    <p:sldId id="809" r:id="rId27"/>
    <p:sldId id="810" r:id="rId28"/>
    <p:sldId id="821" r:id="rId29"/>
    <p:sldId id="811" r:id="rId30"/>
    <p:sldId id="812" r:id="rId31"/>
    <p:sldId id="813" r:id="rId32"/>
    <p:sldId id="822" r:id="rId33"/>
    <p:sldId id="823" r:id="rId34"/>
    <p:sldId id="819" r:id="rId35"/>
    <p:sldId id="820" r:id="rId36"/>
  </p:sldIdLst>
  <p:sldSz cx="9144000" cy="5143500" type="screen16x9"/>
  <p:notesSz cx="6858000" cy="9144000"/>
  <p:embeddedFontLst>
    <p:embeddedFont>
      <p:font typeface="Helvetica Neue" panose="020B0604020202020204" charset="0"/>
      <p:regular r:id="rId38"/>
    </p:embeddedFont>
    <p:embeddedFont>
      <p:font typeface="Nixie One" panose="020B0604020202020204"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583" userDrawn="1">
          <p15:clr>
            <a:srgbClr val="A4A3A4"/>
          </p15:clr>
        </p15:guide>
        <p15:guide id="2" pos="289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90" d="100"/>
          <a:sy n="90" d="100"/>
        </p:scale>
        <p:origin x="816" y="102"/>
      </p:cViewPr>
      <p:guideLst>
        <p:guide orient="horz" pos="1583"/>
        <p:guide pos="289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1pPr>
            <a:lvl2pPr lvl="1">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2pPr>
            <a:lvl3pPr lvl="2">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3pPr>
            <a:lvl4pPr lvl="3">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4pPr>
            <a:lvl5pPr lvl="4">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5pPr>
            <a:lvl6pPr lvl="5">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6pPr>
            <a:lvl7pPr lvl="6">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7pPr>
            <a:lvl8pPr lvl="7">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8pPr>
            <a:lvl9pPr lvl="8">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panose="02000503080000020004"/>
                <a:ea typeface="Nixie One" panose="02000503080000020004"/>
                <a:cs typeface="Nixie One" panose="02000503080000020004"/>
                <a:sym typeface="Nixie One" panose="02000503080000020004"/>
              </a:defRPr>
            </a:lvl1pPr>
            <a:lvl2pPr lvl="1">
              <a:buNone/>
              <a:defRPr sz="1200">
                <a:solidFill>
                  <a:srgbClr val="19BBD5"/>
                </a:solidFill>
                <a:latin typeface="Nixie One" panose="02000503080000020004"/>
                <a:ea typeface="Nixie One" panose="02000503080000020004"/>
                <a:cs typeface="Nixie One" panose="02000503080000020004"/>
                <a:sym typeface="Nixie One" panose="02000503080000020004"/>
              </a:defRPr>
            </a:lvl2pPr>
            <a:lvl3pPr lvl="2">
              <a:buNone/>
              <a:defRPr sz="1200">
                <a:solidFill>
                  <a:srgbClr val="19BBD5"/>
                </a:solidFill>
                <a:latin typeface="Nixie One" panose="02000503080000020004"/>
                <a:ea typeface="Nixie One" panose="02000503080000020004"/>
                <a:cs typeface="Nixie One" panose="02000503080000020004"/>
                <a:sym typeface="Nixie One" panose="02000503080000020004"/>
              </a:defRPr>
            </a:lvl3pPr>
            <a:lvl4pPr lvl="3">
              <a:buNone/>
              <a:defRPr sz="1200">
                <a:solidFill>
                  <a:srgbClr val="19BBD5"/>
                </a:solidFill>
                <a:latin typeface="Nixie One" panose="02000503080000020004"/>
                <a:ea typeface="Nixie One" panose="02000503080000020004"/>
                <a:cs typeface="Nixie One" panose="02000503080000020004"/>
                <a:sym typeface="Nixie One" panose="02000503080000020004"/>
              </a:defRPr>
            </a:lvl4pPr>
            <a:lvl5pPr lvl="4">
              <a:buNone/>
              <a:defRPr sz="1200">
                <a:solidFill>
                  <a:srgbClr val="19BBD5"/>
                </a:solidFill>
                <a:latin typeface="Nixie One" panose="02000503080000020004"/>
                <a:ea typeface="Nixie One" panose="02000503080000020004"/>
                <a:cs typeface="Nixie One" panose="02000503080000020004"/>
                <a:sym typeface="Nixie One" panose="02000503080000020004"/>
              </a:defRPr>
            </a:lvl5pPr>
            <a:lvl6pPr lvl="5">
              <a:buNone/>
              <a:defRPr sz="1200">
                <a:solidFill>
                  <a:srgbClr val="19BBD5"/>
                </a:solidFill>
                <a:latin typeface="Nixie One" panose="02000503080000020004"/>
                <a:ea typeface="Nixie One" panose="02000503080000020004"/>
                <a:cs typeface="Nixie One" panose="02000503080000020004"/>
                <a:sym typeface="Nixie One" panose="02000503080000020004"/>
              </a:defRPr>
            </a:lvl6pPr>
            <a:lvl7pPr lvl="6">
              <a:buNone/>
              <a:defRPr sz="1200">
                <a:solidFill>
                  <a:srgbClr val="19BBD5"/>
                </a:solidFill>
                <a:latin typeface="Nixie One" panose="02000503080000020004"/>
                <a:ea typeface="Nixie One" panose="02000503080000020004"/>
                <a:cs typeface="Nixie One" panose="02000503080000020004"/>
                <a:sym typeface="Nixie One" panose="02000503080000020004"/>
              </a:defRPr>
            </a:lvl7pPr>
            <a:lvl8pPr lvl="7">
              <a:buNone/>
              <a:defRPr sz="1200">
                <a:solidFill>
                  <a:srgbClr val="19BBD5"/>
                </a:solidFill>
                <a:latin typeface="Nixie One" panose="02000503080000020004"/>
                <a:ea typeface="Nixie One" panose="02000503080000020004"/>
                <a:cs typeface="Nixie One" panose="02000503080000020004"/>
                <a:sym typeface="Nixie One" panose="02000503080000020004"/>
              </a:defRPr>
            </a:lvl8pPr>
            <a:lvl9pPr lvl="8">
              <a:buNone/>
              <a:defRPr sz="1200">
                <a:solidFill>
                  <a:srgbClr val="19BBD5"/>
                </a:solidFill>
                <a:latin typeface="Nixie One" panose="02000503080000020004"/>
                <a:ea typeface="Nixie One" panose="02000503080000020004"/>
                <a:cs typeface="Nixie One" panose="02000503080000020004"/>
                <a:sym typeface="Nixie One" panose="02000503080000020004"/>
              </a:defRPr>
            </a:lvl9pPr>
          </a:lstStyle>
          <a:p>
            <a:pPr marL="0" lvl="0" indent="0" algn="l"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Data Structures and Algorithm</a:t>
            </a:r>
            <a:endParaRPr dirty="0"/>
          </a:p>
        </p:txBody>
      </p:sp>
      <p:sp>
        <p:nvSpPr>
          <p:cNvPr id="3" name="Google Shape;337;p11"/>
          <p:cNvSpPr txBox="1"/>
          <p:nvPr/>
        </p:nvSpPr>
        <p:spPr>
          <a:xfrm>
            <a:off x="3581400" y="2952750"/>
            <a:ext cx="63435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BBD5"/>
              </a:buClr>
              <a:buSzPts val="4800"/>
              <a:buFont typeface="Nixie One" panose="02000503080000020004"/>
              <a:buNone/>
              <a:defRPr sz="48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1pPr>
            <a:lvl2pPr marR="0" lvl="1" algn="ctr" rtl="0">
              <a:lnSpc>
                <a:spcPct val="100000"/>
              </a:lnSpc>
              <a:spcBef>
                <a:spcPts val="0"/>
              </a:spcBef>
              <a:spcAft>
                <a:spcPts val="0"/>
              </a:spcAft>
              <a:buClr>
                <a:srgbClr val="19BBD5"/>
              </a:buClr>
              <a:buSzPts val="4800"/>
              <a:buFont typeface="Nixie One" panose="02000503080000020004"/>
              <a:buNone/>
              <a:defRPr sz="48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2pPr>
            <a:lvl3pPr marR="0" lvl="2" algn="ctr" rtl="0">
              <a:lnSpc>
                <a:spcPct val="100000"/>
              </a:lnSpc>
              <a:spcBef>
                <a:spcPts val="0"/>
              </a:spcBef>
              <a:spcAft>
                <a:spcPts val="0"/>
              </a:spcAft>
              <a:buClr>
                <a:srgbClr val="19BBD5"/>
              </a:buClr>
              <a:buSzPts val="4800"/>
              <a:buFont typeface="Nixie One" panose="02000503080000020004"/>
              <a:buNone/>
              <a:defRPr sz="48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3pPr>
            <a:lvl4pPr marR="0" lvl="3" algn="ctr" rtl="0">
              <a:lnSpc>
                <a:spcPct val="100000"/>
              </a:lnSpc>
              <a:spcBef>
                <a:spcPts val="0"/>
              </a:spcBef>
              <a:spcAft>
                <a:spcPts val="0"/>
              </a:spcAft>
              <a:buClr>
                <a:srgbClr val="19BBD5"/>
              </a:buClr>
              <a:buSzPts val="4800"/>
              <a:buFont typeface="Nixie One" panose="02000503080000020004"/>
              <a:buNone/>
              <a:defRPr sz="48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4pPr>
            <a:lvl5pPr marR="0" lvl="4" algn="ctr" rtl="0">
              <a:lnSpc>
                <a:spcPct val="100000"/>
              </a:lnSpc>
              <a:spcBef>
                <a:spcPts val="0"/>
              </a:spcBef>
              <a:spcAft>
                <a:spcPts val="0"/>
              </a:spcAft>
              <a:buClr>
                <a:srgbClr val="19BBD5"/>
              </a:buClr>
              <a:buSzPts val="4800"/>
              <a:buFont typeface="Nixie One" panose="02000503080000020004"/>
              <a:buNone/>
              <a:defRPr sz="48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5pPr>
            <a:lvl6pPr marR="0" lvl="5" algn="ctr" rtl="0">
              <a:lnSpc>
                <a:spcPct val="100000"/>
              </a:lnSpc>
              <a:spcBef>
                <a:spcPts val="0"/>
              </a:spcBef>
              <a:spcAft>
                <a:spcPts val="0"/>
              </a:spcAft>
              <a:buClr>
                <a:srgbClr val="19BBD5"/>
              </a:buClr>
              <a:buSzPts val="4800"/>
              <a:buFont typeface="Nixie One" panose="02000503080000020004"/>
              <a:buNone/>
              <a:defRPr sz="48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6pPr>
            <a:lvl7pPr marR="0" lvl="6" algn="ctr" rtl="0">
              <a:lnSpc>
                <a:spcPct val="100000"/>
              </a:lnSpc>
              <a:spcBef>
                <a:spcPts val="0"/>
              </a:spcBef>
              <a:spcAft>
                <a:spcPts val="0"/>
              </a:spcAft>
              <a:buClr>
                <a:srgbClr val="19BBD5"/>
              </a:buClr>
              <a:buSzPts val="4800"/>
              <a:buFont typeface="Nixie One" panose="02000503080000020004"/>
              <a:buNone/>
              <a:defRPr sz="48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7pPr>
            <a:lvl8pPr marR="0" lvl="7" algn="ctr" rtl="0">
              <a:lnSpc>
                <a:spcPct val="100000"/>
              </a:lnSpc>
              <a:spcBef>
                <a:spcPts val="0"/>
              </a:spcBef>
              <a:spcAft>
                <a:spcPts val="0"/>
              </a:spcAft>
              <a:buClr>
                <a:srgbClr val="19BBD5"/>
              </a:buClr>
              <a:buSzPts val="4800"/>
              <a:buFont typeface="Nixie One" panose="02000503080000020004"/>
              <a:buNone/>
              <a:defRPr sz="48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8pPr>
            <a:lvl9pPr marR="0" lvl="8" algn="ctr" rtl="0">
              <a:lnSpc>
                <a:spcPct val="100000"/>
              </a:lnSpc>
              <a:spcBef>
                <a:spcPts val="0"/>
              </a:spcBef>
              <a:spcAft>
                <a:spcPts val="0"/>
              </a:spcAft>
              <a:buClr>
                <a:srgbClr val="19BBD5"/>
              </a:buClr>
              <a:buSzPts val="4800"/>
              <a:buFont typeface="Nixie One" panose="02000503080000020004"/>
              <a:buNone/>
              <a:defRPr sz="48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9pPr>
          </a:lstStyle>
          <a:p>
            <a:r>
              <a:rPr lang="en-US" sz="1800" b="1" dirty="0">
                <a:solidFill>
                  <a:schemeClr val="tx1"/>
                </a:solidFill>
              </a:rPr>
              <a:t>Instructor: </a:t>
            </a:r>
            <a:r>
              <a:rPr lang="en-US" sz="1800" b="1" dirty="0" err="1">
                <a:solidFill>
                  <a:schemeClr val="tx1"/>
                </a:solidFill>
              </a:rPr>
              <a:t>Yul</a:t>
            </a:r>
            <a:r>
              <a:rPr lang="en-US" sz="1800" b="1" dirty="0">
                <a:solidFill>
                  <a:schemeClr val="tx1"/>
                </a:solidFill>
              </a:rPr>
              <a:t> Bryan M. </a:t>
            </a:r>
            <a:r>
              <a:rPr lang="en-US" sz="1800" b="1" dirty="0" err="1">
                <a:solidFill>
                  <a:schemeClr val="tx1"/>
                </a:solidFill>
              </a:rPr>
              <a:t>Varca</a:t>
            </a:r>
            <a:endParaRPr lang="en-US" sz="1800" b="1" dirty="0">
              <a:solidFill>
                <a:schemeClr val="tx1"/>
              </a:solidFill>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10</a:t>
            </a:fld>
            <a:endParaRPr lang="en-GB"/>
          </a:p>
        </p:txBody>
      </p:sp>
      <p:sp>
        <p:nvSpPr>
          <p:cNvPr id="3" name="Rectangle 7"/>
          <p:cNvSpPr/>
          <p:nvPr/>
        </p:nvSpPr>
        <p:spPr>
          <a:xfrm>
            <a:off x="685800" y="1833245"/>
            <a:ext cx="8069580" cy="1476375"/>
          </a:xfrm>
          <a:prstGeom prst="rect">
            <a:avLst/>
          </a:prstGeom>
        </p:spPr>
        <p:txBody>
          <a:bodyPr wrap="square">
            <a:spAutoFit/>
          </a:bodyPr>
          <a:lstStyle/>
          <a:p>
            <a:pPr algn="ctr"/>
            <a:r>
              <a:rPr lang="en-US" sz="3600" dirty="0">
                <a:solidFill>
                  <a:schemeClr val="tx1"/>
                </a:solidFill>
                <a:sym typeface="+mn-ea"/>
              </a:rPr>
              <a:t>Enqueue and Dequeue </a:t>
            </a:r>
            <a:endParaRPr lang="en-US" sz="3600" dirty="0">
              <a:solidFill>
                <a:schemeClr val="tx1"/>
              </a:solidFill>
            </a:endParaRPr>
          </a:p>
          <a:p>
            <a:pPr algn="ctr"/>
            <a:endParaRPr lang="en-US" sz="3600" dirty="0">
              <a:solidFill>
                <a:schemeClr val="tx1"/>
              </a:solidFill>
            </a:endParaRPr>
          </a:p>
          <a:p>
            <a:pPr algn="ctr"/>
            <a:endParaRPr lang="en-US" sz="1800" dirty="0">
              <a:solidFill>
                <a:schemeClr val="tx1"/>
              </a:solidFill>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11</a:t>
            </a:fld>
            <a:endParaRPr lang="en-GB"/>
          </a:p>
        </p:txBody>
      </p:sp>
      <p:sp>
        <p:nvSpPr>
          <p:cNvPr id="7" name="Rectangle 6"/>
          <p:cNvSpPr/>
          <p:nvPr/>
        </p:nvSpPr>
        <p:spPr>
          <a:xfrm>
            <a:off x="1924050" y="285750"/>
            <a:ext cx="7287260" cy="2461260"/>
          </a:xfrm>
          <a:prstGeom prst="rect">
            <a:avLst/>
          </a:prstGeom>
        </p:spPr>
        <p:txBody>
          <a:bodyPr wrap="square">
            <a:spAutoFit/>
          </a:bodyPr>
          <a:lstStyle/>
          <a:p>
            <a:pPr algn="l"/>
            <a:r>
              <a:rPr lang="en-US" b="1" u="sng" dirty="0">
                <a:solidFill>
                  <a:srgbClr val="FF0000"/>
                </a:solidFill>
              </a:rPr>
              <a:t>Enqueue(): </a:t>
            </a:r>
          </a:p>
          <a:p>
            <a:pPr algn="l"/>
            <a:endParaRPr lang="en-US" dirty="0">
              <a:solidFill>
                <a:schemeClr val="tx1"/>
              </a:solidFill>
            </a:endParaRPr>
          </a:p>
          <a:p>
            <a:pPr algn="l"/>
            <a:r>
              <a:rPr lang="en-US" dirty="0">
                <a:solidFill>
                  <a:schemeClr val="tx1"/>
                </a:solidFill>
              </a:rPr>
              <a:t>Adds (or stores) an element to the end of the queue.</a:t>
            </a:r>
          </a:p>
          <a:p>
            <a:pPr algn="l"/>
            <a:endParaRPr lang="en-US" dirty="0">
              <a:solidFill>
                <a:schemeClr val="tx1"/>
              </a:solidFill>
            </a:endParaRPr>
          </a:p>
          <a:p>
            <a:pPr algn="l"/>
            <a:r>
              <a:rPr lang="en-US" dirty="0">
                <a:solidFill>
                  <a:schemeClr val="tx1"/>
                </a:solidFill>
              </a:rPr>
              <a:t>The following steps should be taken to enqueue (insert) data into a queue:</a:t>
            </a:r>
          </a:p>
          <a:p>
            <a:pPr algn="l"/>
            <a:endParaRPr lang="en-US" dirty="0">
              <a:solidFill>
                <a:schemeClr val="tx1"/>
              </a:solidFill>
            </a:endParaRPr>
          </a:p>
          <a:p>
            <a:pPr algn="l"/>
            <a:r>
              <a:rPr lang="en-US" dirty="0">
                <a:solidFill>
                  <a:schemeClr val="tx1"/>
                </a:solidFill>
              </a:rPr>
              <a:t>Step 1: Check if the queue is full.</a:t>
            </a:r>
          </a:p>
          <a:p>
            <a:pPr algn="l"/>
            <a:r>
              <a:rPr lang="en-US" dirty="0">
                <a:solidFill>
                  <a:schemeClr val="tx1"/>
                </a:solidFill>
              </a:rPr>
              <a:t>Step 2: If the queue is full, return overflow error and exit.</a:t>
            </a:r>
          </a:p>
          <a:p>
            <a:pPr algn="l"/>
            <a:r>
              <a:rPr lang="en-US" dirty="0">
                <a:solidFill>
                  <a:schemeClr val="tx1"/>
                </a:solidFill>
              </a:rPr>
              <a:t>Step 3: If the queue is not full, increment the rear pointer to point to the next empty space.</a:t>
            </a:r>
          </a:p>
          <a:p>
            <a:pPr algn="l"/>
            <a:r>
              <a:rPr lang="en-US" dirty="0">
                <a:solidFill>
                  <a:schemeClr val="tx1"/>
                </a:solidFill>
              </a:rPr>
              <a:t>Step 4: Add the data element to the queue location, where the rear is pointing.</a:t>
            </a:r>
          </a:p>
          <a:p>
            <a:pPr algn="l"/>
            <a:r>
              <a:rPr lang="en-US" dirty="0">
                <a:solidFill>
                  <a:schemeClr val="tx1"/>
                </a:solidFill>
              </a:rPr>
              <a:t>Step 5: return success.</a:t>
            </a:r>
          </a:p>
        </p:txBody>
      </p:sp>
      <p:pic>
        <p:nvPicPr>
          <p:cNvPr id="2" name="Picture 1"/>
          <p:cNvPicPr>
            <a:picLocks noChangeAspect="1"/>
          </p:cNvPicPr>
          <p:nvPr/>
        </p:nvPicPr>
        <p:blipFill>
          <a:blip r:embed="rId2"/>
          <a:stretch>
            <a:fillRect/>
          </a:stretch>
        </p:blipFill>
        <p:spPr>
          <a:xfrm>
            <a:off x="5486400" y="2647950"/>
            <a:ext cx="3543935" cy="2428875"/>
          </a:xfrm>
          <a:prstGeom prst="rect">
            <a:avLst/>
          </a:prstGeom>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12</a:t>
            </a:fld>
            <a:endParaRPr lang="en-GB"/>
          </a:p>
        </p:txBody>
      </p:sp>
      <p:sp>
        <p:nvSpPr>
          <p:cNvPr id="7" name="Rectangle 6"/>
          <p:cNvSpPr/>
          <p:nvPr/>
        </p:nvSpPr>
        <p:spPr>
          <a:xfrm>
            <a:off x="1967230" y="285750"/>
            <a:ext cx="7244080" cy="2245360"/>
          </a:xfrm>
          <a:prstGeom prst="rect">
            <a:avLst/>
          </a:prstGeom>
        </p:spPr>
        <p:txBody>
          <a:bodyPr wrap="square">
            <a:spAutoFit/>
          </a:bodyPr>
          <a:lstStyle/>
          <a:p>
            <a:pPr algn="l"/>
            <a:r>
              <a:rPr lang="en-US" b="1" u="sng" dirty="0">
                <a:solidFill>
                  <a:srgbClr val="FF0000"/>
                </a:solidFill>
              </a:rPr>
              <a:t>Dequeue(): </a:t>
            </a:r>
          </a:p>
          <a:p>
            <a:pPr algn="l"/>
            <a:r>
              <a:rPr lang="en-US" dirty="0">
                <a:solidFill>
                  <a:schemeClr val="tx1"/>
                </a:solidFill>
              </a:rPr>
              <a:t>Removes (or access) the first element from the queue.</a:t>
            </a:r>
          </a:p>
          <a:p>
            <a:pPr algn="l"/>
            <a:endParaRPr lang="en-US" dirty="0">
              <a:solidFill>
                <a:schemeClr val="tx1"/>
              </a:solidFill>
            </a:endParaRPr>
          </a:p>
          <a:p>
            <a:pPr algn="l"/>
            <a:r>
              <a:rPr lang="en-US" dirty="0">
                <a:solidFill>
                  <a:schemeClr val="tx1"/>
                </a:solidFill>
              </a:rPr>
              <a:t>The following steps are taken to perform the dequeue operation:</a:t>
            </a:r>
          </a:p>
          <a:p>
            <a:pPr algn="l"/>
            <a:endParaRPr lang="en-US" dirty="0">
              <a:solidFill>
                <a:schemeClr val="tx1"/>
              </a:solidFill>
            </a:endParaRPr>
          </a:p>
          <a:p>
            <a:pPr algn="l"/>
            <a:r>
              <a:rPr lang="en-US" dirty="0">
                <a:solidFill>
                  <a:schemeClr val="tx1"/>
                </a:solidFill>
              </a:rPr>
              <a:t>Step 1: Check if the queue is empty.</a:t>
            </a:r>
          </a:p>
          <a:p>
            <a:pPr algn="l"/>
            <a:r>
              <a:rPr lang="en-US" dirty="0">
                <a:solidFill>
                  <a:schemeClr val="tx1"/>
                </a:solidFill>
              </a:rPr>
              <a:t>Step 2: If the queue is empty, return the underflow error and exit.</a:t>
            </a:r>
          </a:p>
          <a:p>
            <a:pPr algn="l"/>
            <a:r>
              <a:rPr lang="en-US" dirty="0">
                <a:solidFill>
                  <a:schemeClr val="tx1"/>
                </a:solidFill>
              </a:rPr>
              <a:t>Step 3: If the queue is not empty, access the data where the front is pointing.</a:t>
            </a:r>
          </a:p>
          <a:p>
            <a:pPr algn="l"/>
            <a:r>
              <a:rPr lang="en-US" dirty="0">
                <a:solidFill>
                  <a:schemeClr val="tx1"/>
                </a:solidFill>
              </a:rPr>
              <a:t>Step 4: Increment the front pointer to point to the next available data element.</a:t>
            </a:r>
          </a:p>
          <a:p>
            <a:pPr algn="l"/>
            <a:r>
              <a:rPr lang="en-US" dirty="0">
                <a:solidFill>
                  <a:schemeClr val="tx1"/>
                </a:solidFill>
              </a:rPr>
              <a:t>Step 5: The Return success.</a:t>
            </a:r>
          </a:p>
        </p:txBody>
      </p:sp>
      <p:pic>
        <p:nvPicPr>
          <p:cNvPr id="3" name="Picture 2"/>
          <p:cNvPicPr>
            <a:picLocks noChangeAspect="1"/>
          </p:cNvPicPr>
          <p:nvPr/>
        </p:nvPicPr>
        <p:blipFill>
          <a:blip r:embed="rId2"/>
          <a:stretch>
            <a:fillRect/>
          </a:stretch>
        </p:blipFill>
        <p:spPr>
          <a:xfrm>
            <a:off x="4572000" y="2419350"/>
            <a:ext cx="4432935" cy="2616835"/>
          </a:xfrm>
          <a:prstGeom prst="rect">
            <a:avLst/>
          </a:prstGeom>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13</a:t>
            </a:fld>
            <a:endParaRPr lang="en-GB"/>
          </a:p>
        </p:txBody>
      </p:sp>
      <p:sp>
        <p:nvSpPr>
          <p:cNvPr id="3" name="Rectangle 7"/>
          <p:cNvSpPr/>
          <p:nvPr/>
        </p:nvSpPr>
        <p:spPr>
          <a:xfrm>
            <a:off x="685800" y="1833245"/>
            <a:ext cx="8069580" cy="2030095"/>
          </a:xfrm>
          <a:prstGeom prst="rect">
            <a:avLst/>
          </a:prstGeom>
        </p:spPr>
        <p:txBody>
          <a:bodyPr wrap="square">
            <a:spAutoFit/>
          </a:bodyPr>
          <a:lstStyle/>
          <a:p>
            <a:pPr algn="ctr"/>
            <a:r>
              <a:rPr lang="en-US" sz="3600" dirty="0">
                <a:solidFill>
                  <a:schemeClr val="tx1"/>
                </a:solidFill>
                <a:sym typeface="+mn-ea"/>
              </a:rPr>
              <a:t>Basic Operations of Queue:</a:t>
            </a:r>
            <a:endParaRPr lang="en-US" sz="3600" dirty="0">
              <a:solidFill>
                <a:schemeClr val="tx1"/>
              </a:solidFill>
            </a:endParaRPr>
          </a:p>
          <a:p>
            <a:pPr algn="ctr"/>
            <a:r>
              <a:rPr lang="en-US" sz="3600" dirty="0">
                <a:solidFill>
                  <a:schemeClr val="tx1"/>
                </a:solidFill>
                <a:sym typeface="+mn-ea"/>
              </a:rPr>
              <a:t> </a:t>
            </a:r>
            <a:endParaRPr lang="en-US" sz="3600" dirty="0">
              <a:solidFill>
                <a:schemeClr val="tx1"/>
              </a:solidFill>
            </a:endParaRPr>
          </a:p>
          <a:p>
            <a:pPr algn="ctr"/>
            <a:endParaRPr lang="en-US" sz="3600" dirty="0">
              <a:solidFill>
                <a:schemeClr val="tx1"/>
              </a:solidFill>
            </a:endParaRPr>
          </a:p>
          <a:p>
            <a:pPr algn="ctr"/>
            <a:endParaRPr lang="en-US" sz="1800" dirty="0">
              <a:solidFill>
                <a:schemeClr val="tx1"/>
              </a:solidFill>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14</a:t>
            </a:fld>
            <a:endParaRPr lang="en-GB"/>
          </a:p>
        </p:txBody>
      </p:sp>
      <p:sp>
        <p:nvSpPr>
          <p:cNvPr id="7" name="Rectangle 6"/>
          <p:cNvSpPr/>
          <p:nvPr/>
        </p:nvSpPr>
        <p:spPr>
          <a:xfrm>
            <a:off x="1676400" y="285750"/>
            <a:ext cx="7534910" cy="4399915"/>
          </a:xfrm>
          <a:prstGeom prst="rect">
            <a:avLst/>
          </a:prstGeom>
        </p:spPr>
        <p:txBody>
          <a:bodyPr wrap="square">
            <a:spAutoFit/>
          </a:bodyPr>
          <a:lstStyle/>
          <a:p>
            <a:pPr algn="ctr"/>
            <a:r>
              <a:rPr lang="en-US" dirty="0">
                <a:solidFill>
                  <a:schemeClr val="tx1"/>
                </a:solidFill>
              </a:rPr>
              <a:t>Basic Operations of Queue:</a:t>
            </a:r>
          </a:p>
          <a:p>
            <a:pPr algn="l"/>
            <a:r>
              <a:rPr lang="en-US" dirty="0">
                <a:solidFill>
                  <a:schemeClr val="tx1"/>
                </a:solidFill>
              </a:rPr>
              <a:t>There are few supporting operations (auxiliary operations):</a:t>
            </a:r>
          </a:p>
          <a:p>
            <a:pPr algn="l"/>
            <a:endParaRPr lang="en-US" dirty="0">
              <a:solidFill>
                <a:schemeClr val="tx1"/>
              </a:solidFill>
            </a:endParaRPr>
          </a:p>
          <a:p>
            <a:pPr algn="l"/>
            <a:r>
              <a:rPr lang="en-US" dirty="0">
                <a:solidFill>
                  <a:schemeClr val="tx1"/>
                </a:solidFill>
              </a:rPr>
              <a:t>front(): </a:t>
            </a:r>
          </a:p>
          <a:p>
            <a:pPr algn="l"/>
            <a:r>
              <a:rPr lang="en-US" dirty="0">
                <a:solidFill>
                  <a:schemeClr val="tx1"/>
                </a:solidFill>
              </a:rPr>
              <a:t>This operation returns the element at the front end without removing it.</a:t>
            </a:r>
          </a:p>
          <a:p>
            <a:pPr algn="l"/>
            <a:endParaRPr lang="en-US" dirty="0">
              <a:solidFill>
                <a:schemeClr val="tx1"/>
              </a:solidFill>
            </a:endParaRPr>
          </a:p>
          <a:p>
            <a:pPr algn="l"/>
            <a:r>
              <a:rPr lang="en-US" dirty="0">
                <a:solidFill>
                  <a:schemeClr val="tx1"/>
                </a:solidFill>
              </a:rPr>
              <a:t>queue::front()</a:t>
            </a:r>
          </a:p>
          <a:p>
            <a:pPr algn="l"/>
            <a:r>
              <a:rPr lang="en-US" dirty="0">
                <a:solidFill>
                  <a:schemeClr val="tx1"/>
                </a:solidFill>
              </a:rPr>
              <a:t>This function is used to reference the first or the oldest element of the queue container. This function can be used to fetch the first element of a queue.</a:t>
            </a:r>
          </a:p>
          <a:p>
            <a:pPr algn="l"/>
            <a:endParaRPr lang="en-US" dirty="0">
              <a:solidFill>
                <a:schemeClr val="tx1"/>
              </a:solidFill>
            </a:endParaRPr>
          </a:p>
          <a:p>
            <a:pPr algn="l"/>
            <a:r>
              <a:rPr lang="en-US" dirty="0">
                <a:solidFill>
                  <a:schemeClr val="tx1"/>
                </a:solidFill>
              </a:rPr>
              <a:t>Syntax</a:t>
            </a: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r>
              <a:rPr lang="en-US" dirty="0">
                <a:solidFill>
                  <a:schemeClr val="tx1"/>
                </a:solidFill>
              </a:rPr>
              <a:t>Example:</a:t>
            </a: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p:txBody>
      </p:sp>
      <p:pic>
        <p:nvPicPr>
          <p:cNvPr id="4" name="Picture 3"/>
          <p:cNvPicPr>
            <a:picLocks noChangeAspect="1"/>
          </p:cNvPicPr>
          <p:nvPr/>
        </p:nvPicPr>
        <p:blipFill>
          <a:blip r:embed="rId2"/>
          <a:stretch>
            <a:fillRect/>
          </a:stretch>
        </p:blipFill>
        <p:spPr>
          <a:xfrm>
            <a:off x="2438400" y="2343150"/>
            <a:ext cx="4224020" cy="1071880"/>
          </a:xfrm>
          <a:prstGeom prst="rect">
            <a:avLst/>
          </a:prstGeom>
        </p:spPr>
      </p:pic>
      <p:pic>
        <p:nvPicPr>
          <p:cNvPr id="5" name="Picture 4"/>
          <p:cNvPicPr>
            <a:picLocks noChangeAspect="1"/>
          </p:cNvPicPr>
          <p:nvPr/>
        </p:nvPicPr>
        <p:blipFill>
          <a:blip r:embed="rId3"/>
          <a:stretch>
            <a:fillRect/>
          </a:stretch>
        </p:blipFill>
        <p:spPr>
          <a:xfrm>
            <a:off x="2667000" y="3562350"/>
            <a:ext cx="2187575" cy="1348105"/>
          </a:xfrm>
          <a:prstGeom prst="rect">
            <a:avLst/>
          </a:prstGeom>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15</a:t>
            </a:fld>
            <a:endParaRPr lang="en-GB"/>
          </a:p>
        </p:txBody>
      </p:sp>
      <p:sp>
        <p:nvSpPr>
          <p:cNvPr id="7" name="Rectangle 6"/>
          <p:cNvSpPr/>
          <p:nvPr/>
        </p:nvSpPr>
        <p:spPr>
          <a:xfrm>
            <a:off x="1676400" y="285750"/>
            <a:ext cx="7534910" cy="1599565"/>
          </a:xfrm>
          <a:prstGeom prst="rect">
            <a:avLst/>
          </a:prstGeom>
        </p:spPr>
        <p:txBody>
          <a:bodyPr wrap="square">
            <a:spAutoFit/>
          </a:bodyPr>
          <a:lstStyle/>
          <a:p>
            <a:pPr algn="ctr"/>
            <a:r>
              <a:rPr lang="en-US" dirty="0">
                <a:solidFill>
                  <a:schemeClr val="tx1"/>
                </a:solidFill>
              </a:rPr>
              <a:t>Errors and Exceptions </a:t>
            </a:r>
          </a:p>
          <a:p>
            <a:pPr algn="ctr"/>
            <a:endParaRPr lang="en-US" dirty="0">
              <a:solidFill>
                <a:schemeClr val="tx1"/>
              </a:solidFill>
            </a:endParaRPr>
          </a:p>
          <a:p>
            <a:pPr marL="285750" indent="-285750" algn="l">
              <a:buFont typeface="Arial" panose="020B0604020202020204" pitchFamily="34" charset="0"/>
              <a:buChar char="•"/>
            </a:pPr>
            <a:r>
              <a:rPr lang="en-US" dirty="0">
                <a:solidFill>
                  <a:schemeClr val="tx1"/>
                </a:solidFill>
              </a:rPr>
              <a:t>If the queue container is empty, it causes undefined behavior</a:t>
            </a:r>
          </a:p>
          <a:p>
            <a:pPr marL="285750" indent="-285750" algn="l">
              <a:buFont typeface="Arial" panose="020B0604020202020204" pitchFamily="34" charset="0"/>
              <a:buChar char="•"/>
            </a:pPr>
            <a:r>
              <a:rPr lang="en-US" dirty="0">
                <a:solidFill>
                  <a:schemeClr val="tx1"/>
                </a:solidFill>
              </a:rPr>
              <a:t>It has a no exception throw guarantee if the queue is not empty</a:t>
            </a:r>
          </a:p>
          <a:p>
            <a:pPr marL="285750" indent="-285750"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p:txBody>
      </p:sp>
      <p:pic>
        <p:nvPicPr>
          <p:cNvPr id="2" name="Picture 1"/>
          <p:cNvPicPr>
            <a:picLocks noChangeAspect="1"/>
          </p:cNvPicPr>
          <p:nvPr/>
        </p:nvPicPr>
        <p:blipFill>
          <a:blip r:embed="rId2"/>
          <a:stretch>
            <a:fillRect/>
          </a:stretch>
        </p:blipFill>
        <p:spPr>
          <a:xfrm>
            <a:off x="3162300" y="1504950"/>
            <a:ext cx="2819400" cy="3191510"/>
          </a:xfrm>
          <a:prstGeom prst="rect">
            <a:avLst/>
          </a:prstGeom>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16</a:t>
            </a:fld>
            <a:endParaRPr lang="en-GB"/>
          </a:p>
        </p:txBody>
      </p:sp>
      <p:sp>
        <p:nvSpPr>
          <p:cNvPr id="7" name="Rectangle 6"/>
          <p:cNvSpPr/>
          <p:nvPr/>
        </p:nvSpPr>
        <p:spPr>
          <a:xfrm>
            <a:off x="1676400" y="285750"/>
            <a:ext cx="7534910" cy="3538220"/>
          </a:xfrm>
          <a:prstGeom prst="rect">
            <a:avLst/>
          </a:prstGeom>
        </p:spPr>
        <p:txBody>
          <a:bodyPr wrap="square">
            <a:spAutoFit/>
          </a:bodyPr>
          <a:lstStyle/>
          <a:p>
            <a:pPr algn="ctr"/>
            <a:r>
              <a:rPr lang="en-US" dirty="0">
                <a:solidFill>
                  <a:schemeClr val="tx1"/>
                </a:solidFill>
              </a:rPr>
              <a:t>Basic Operations of Queue:</a:t>
            </a:r>
          </a:p>
          <a:p>
            <a:pPr algn="l"/>
            <a:r>
              <a:rPr lang="en-US" dirty="0">
                <a:solidFill>
                  <a:schemeClr val="tx1"/>
                </a:solidFill>
              </a:rPr>
              <a:t>There are few supporting operations (auxiliary operations):</a:t>
            </a:r>
          </a:p>
          <a:p>
            <a:pPr algn="l"/>
            <a:r>
              <a:rPr lang="en-US" dirty="0">
                <a:solidFill>
                  <a:schemeClr val="tx1"/>
                </a:solidFill>
              </a:rPr>
              <a:t>rear(): </a:t>
            </a:r>
          </a:p>
          <a:p>
            <a:pPr algn="l"/>
            <a:r>
              <a:rPr lang="en-US" dirty="0">
                <a:solidFill>
                  <a:schemeClr val="tx1"/>
                </a:solidFill>
              </a:rPr>
              <a:t>This operation returns the element at the rear end without removing it.</a:t>
            </a:r>
          </a:p>
          <a:p>
            <a:pPr algn="l"/>
            <a:endParaRPr lang="en-US" dirty="0">
              <a:solidFill>
                <a:schemeClr val="tx1"/>
              </a:solidFill>
            </a:endParaRPr>
          </a:p>
          <a:p>
            <a:pPr algn="l"/>
            <a:r>
              <a:rPr lang="en-US" dirty="0">
                <a:solidFill>
                  <a:schemeClr val="tx1"/>
                </a:solidFill>
              </a:rPr>
              <a:t>queue::back()</a:t>
            </a:r>
          </a:p>
          <a:p>
            <a:pPr algn="l"/>
            <a:endParaRPr lang="en-US" dirty="0">
              <a:solidFill>
                <a:schemeClr val="tx1"/>
              </a:solidFill>
            </a:endParaRPr>
          </a:p>
          <a:p>
            <a:pPr algn="l"/>
            <a:r>
              <a:rPr lang="en-US" dirty="0">
                <a:solidFill>
                  <a:schemeClr val="tx1"/>
                </a:solidFill>
              </a:rPr>
              <a:t>This function is used to reference the last or the newest element of the queue container. This function can be used to fetch the first element from the back of a queue.</a:t>
            </a:r>
          </a:p>
          <a:p>
            <a:pPr algn="l"/>
            <a:r>
              <a:rPr lang="en-US" dirty="0">
                <a:solidFill>
                  <a:schemeClr val="tx1"/>
                </a:solidFill>
              </a:rPr>
              <a:t>Syntax : </a:t>
            </a: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r>
              <a:rPr lang="en-US" dirty="0">
                <a:solidFill>
                  <a:schemeClr val="tx1"/>
                </a:solidFill>
              </a:rPr>
              <a:t>Example: </a:t>
            </a:r>
          </a:p>
        </p:txBody>
      </p:sp>
      <p:pic>
        <p:nvPicPr>
          <p:cNvPr id="4" name="Picture 3"/>
          <p:cNvPicPr>
            <a:picLocks noChangeAspect="1"/>
          </p:cNvPicPr>
          <p:nvPr/>
        </p:nvPicPr>
        <p:blipFill>
          <a:blip r:embed="rId2"/>
          <a:stretch>
            <a:fillRect/>
          </a:stretch>
        </p:blipFill>
        <p:spPr>
          <a:xfrm>
            <a:off x="2514600" y="2266950"/>
            <a:ext cx="4305300" cy="1152525"/>
          </a:xfrm>
          <a:prstGeom prst="rect">
            <a:avLst/>
          </a:prstGeom>
        </p:spPr>
      </p:pic>
      <p:pic>
        <p:nvPicPr>
          <p:cNvPr id="5" name="Picture 4"/>
          <p:cNvPicPr>
            <a:picLocks noChangeAspect="1"/>
          </p:cNvPicPr>
          <p:nvPr/>
        </p:nvPicPr>
        <p:blipFill>
          <a:blip r:embed="rId3"/>
          <a:stretch>
            <a:fillRect/>
          </a:stretch>
        </p:blipFill>
        <p:spPr>
          <a:xfrm>
            <a:off x="2667000" y="3494405"/>
            <a:ext cx="2771140" cy="1553845"/>
          </a:xfrm>
          <a:prstGeom prst="rect">
            <a:avLst/>
          </a:prstGeom>
        </p:spPr>
      </p:pic>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17</a:t>
            </a:fld>
            <a:endParaRPr lang="en-GB"/>
          </a:p>
        </p:txBody>
      </p:sp>
      <p:sp>
        <p:nvSpPr>
          <p:cNvPr id="7" name="Rectangle 6"/>
          <p:cNvSpPr/>
          <p:nvPr/>
        </p:nvSpPr>
        <p:spPr>
          <a:xfrm>
            <a:off x="1676400" y="285750"/>
            <a:ext cx="7534910" cy="1168400"/>
          </a:xfrm>
          <a:prstGeom prst="rect">
            <a:avLst/>
          </a:prstGeom>
        </p:spPr>
        <p:txBody>
          <a:bodyPr wrap="square">
            <a:spAutoFit/>
          </a:bodyPr>
          <a:lstStyle/>
          <a:p>
            <a:pPr algn="ctr"/>
            <a:r>
              <a:rPr lang="en-US" dirty="0">
                <a:solidFill>
                  <a:schemeClr val="tx1"/>
                </a:solidFill>
              </a:rPr>
              <a:t>Errors and Exceptions </a:t>
            </a:r>
          </a:p>
          <a:p>
            <a:pPr algn="ctr"/>
            <a:r>
              <a:rPr lang="en-US" dirty="0">
                <a:solidFill>
                  <a:schemeClr val="tx1"/>
                </a:solidFill>
              </a:rPr>
              <a:t> </a:t>
            </a:r>
          </a:p>
          <a:p>
            <a:pPr algn="ctr"/>
            <a:endParaRPr lang="en-US" dirty="0">
              <a:solidFill>
                <a:schemeClr val="tx1"/>
              </a:solidFill>
            </a:endParaRPr>
          </a:p>
          <a:p>
            <a:pPr marL="285750" indent="-285750" algn="l">
              <a:buFont typeface="Arial" panose="020B0604020202020204" pitchFamily="34" charset="0"/>
              <a:buChar char="•"/>
            </a:pPr>
            <a:r>
              <a:rPr lang="en-US" dirty="0">
                <a:solidFill>
                  <a:schemeClr val="tx1"/>
                </a:solidFill>
              </a:rPr>
              <a:t>If the queue container is empty, it causes undefined behavior</a:t>
            </a:r>
          </a:p>
          <a:p>
            <a:pPr marL="285750" indent="-285750" algn="l">
              <a:buFont typeface="Arial" panose="020B0604020202020204" pitchFamily="34" charset="0"/>
              <a:buChar char="•"/>
            </a:pPr>
            <a:r>
              <a:rPr lang="en-US" dirty="0">
                <a:solidFill>
                  <a:schemeClr val="tx1"/>
                </a:solidFill>
              </a:rPr>
              <a:t>It has a no exception throw guarantee if the queue is not empty</a:t>
            </a:r>
          </a:p>
        </p:txBody>
      </p:sp>
      <p:pic>
        <p:nvPicPr>
          <p:cNvPr id="2" name="Picture 1"/>
          <p:cNvPicPr>
            <a:picLocks noChangeAspect="1"/>
          </p:cNvPicPr>
          <p:nvPr/>
        </p:nvPicPr>
        <p:blipFill>
          <a:blip r:embed="rId2"/>
          <a:stretch>
            <a:fillRect/>
          </a:stretch>
        </p:blipFill>
        <p:spPr>
          <a:xfrm>
            <a:off x="2590800" y="1504950"/>
            <a:ext cx="2859405" cy="3093720"/>
          </a:xfrm>
          <a:prstGeom prst="rect">
            <a:avLst/>
          </a:prstGeom>
        </p:spPr>
      </p:pic>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18</a:t>
            </a:fld>
            <a:endParaRPr lang="en-GB"/>
          </a:p>
        </p:txBody>
      </p:sp>
      <p:sp>
        <p:nvSpPr>
          <p:cNvPr id="7" name="Rectangle 6"/>
          <p:cNvSpPr/>
          <p:nvPr/>
        </p:nvSpPr>
        <p:spPr>
          <a:xfrm>
            <a:off x="1676400" y="285750"/>
            <a:ext cx="7534910" cy="3107690"/>
          </a:xfrm>
          <a:prstGeom prst="rect">
            <a:avLst/>
          </a:prstGeom>
        </p:spPr>
        <p:txBody>
          <a:bodyPr wrap="square">
            <a:spAutoFit/>
          </a:bodyPr>
          <a:lstStyle/>
          <a:p>
            <a:pPr algn="ctr"/>
            <a:r>
              <a:rPr lang="en-US" dirty="0">
                <a:solidFill>
                  <a:schemeClr val="tx1"/>
                </a:solidFill>
              </a:rPr>
              <a:t>Basic Operations of Queue:</a:t>
            </a:r>
          </a:p>
          <a:p>
            <a:pPr algn="l"/>
            <a:r>
              <a:rPr lang="en-US" dirty="0">
                <a:solidFill>
                  <a:schemeClr val="tx1"/>
                </a:solidFill>
              </a:rPr>
              <a:t>There are few supporting operations (auxiliary operations):</a:t>
            </a:r>
          </a:p>
          <a:p>
            <a:pPr algn="l"/>
            <a:endParaRPr lang="en-US" dirty="0">
              <a:solidFill>
                <a:schemeClr val="tx1"/>
              </a:solidFill>
            </a:endParaRPr>
          </a:p>
          <a:p>
            <a:pPr algn="l"/>
            <a:r>
              <a:rPr lang="en-US" dirty="0">
                <a:solidFill>
                  <a:schemeClr val="tx1"/>
                </a:solidFill>
              </a:rPr>
              <a:t>isEmpty(): </a:t>
            </a:r>
          </a:p>
          <a:p>
            <a:pPr algn="l"/>
            <a:r>
              <a:rPr lang="en-US" dirty="0">
                <a:solidFill>
                  <a:schemeClr val="tx1"/>
                </a:solidFill>
              </a:rPr>
              <a:t>This operation returns a boolean value that indicates whether the queue is empty or not.</a:t>
            </a: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r>
              <a:rPr lang="en-US" dirty="0">
                <a:solidFill>
                  <a:schemeClr val="tx1"/>
                </a:solidFill>
              </a:rPr>
              <a:t>isFull(): </a:t>
            </a:r>
          </a:p>
          <a:p>
            <a:pPr algn="l"/>
            <a:r>
              <a:rPr lang="en-US" dirty="0">
                <a:solidFill>
                  <a:schemeClr val="tx1"/>
                </a:solidFill>
              </a:rPr>
              <a:t>This operation returns a boolean value that indicates whether the queue is full or not.</a:t>
            </a:r>
          </a:p>
        </p:txBody>
      </p:sp>
      <p:pic>
        <p:nvPicPr>
          <p:cNvPr id="4" name="Picture 3"/>
          <p:cNvPicPr>
            <a:picLocks noChangeAspect="1"/>
          </p:cNvPicPr>
          <p:nvPr/>
        </p:nvPicPr>
        <p:blipFill>
          <a:blip r:embed="rId2"/>
          <a:stretch>
            <a:fillRect/>
          </a:stretch>
        </p:blipFill>
        <p:spPr>
          <a:xfrm>
            <a:off x="2590800" y="1428750"/>
            <a:ext cx="2718435" cy="1454150"/>
          </a:xfrm>
          <a:prstGeom prst="rect">
            <a:avLst/>
          </a:prstGeom>
        </p:spPr>
      </p:pic>
      <p:pic>
        <p:nvPicPr>
          <p:cNvPr id="5" name="Picture 4"/>
          <p:cNvPicPr>
            <a:picLocks noChangeAspect="1"/>
          </p:cNvPicPr>
          <p:nvPr/>
        </p:nvPicPr>
        <p:blipFill>
          <a:blip r:embed="rId3"/>
          <a:stretch>
            <a:fillRect/>
          </a:stretch>
        </p:blipFill>
        <p:spPr>
          <a:xfrm>
            <a:off x="1828800" y="3393440"/>
            <a:ext cx="3171825" cy="1428750"/>
          </a:xfrm>
          <a:prstGeom prst="rect">
            <a:avLst/>
          </a:prstGeom>
        </p:spPr>
      </p:pic>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19</a:t>
            </a:fld>
            <a:endParaRPr lang="en-GB"/>
          </a:p>
        </p:txBody>
      </p:sp>
      <p:sp>
        <p:nvSpPr>
          <p:cNvPr id="7" name="Rectangle 6"/>
          <p:cNvSpPr/>
          <p:nvPr/>
        </p:nvSpPr>
        <p:spPr>
          <a:xfrm>
            <a:off x="1676400" y="819150"/>
            <a:ext cx="7153275" cy="2891790"/>
          </a:xfrm>
          <a:prstGeom prst="rect">
            <a:avLst/>
          </a:prstGeom>
        </p:spPr>
        <p:txBody>
          <a:bodyPr wrap="square">
            <a:spAutoFit/>
          </a:bodyPr>
          <a:lstStyle/>
          <a:p>
            <a:pPr algn="l"/>
            <a:r>
              <a:rPr lang="en-US" dirty="0">
                <a:solidFill>
                  <a:schemeClr val="tx1"/>
                </a:solidFill>
              </a:rPr>
              <a:t>Application : </a:t>
            </a:r>
          </a:p>
          <a:p>
            <a:pPr algn="l"/>
            <a:r>
              <a:rPr lang="en-US" dirty="0">
                <a:solidFill>
                  <a:schemeClr val="tx1"/>
                </a:solidFill>
              </a:rPr>
              <a:t>Given an empty queue of integers, add numbers to the queue, then print the difference between the first and the last element.</a:t>
            </a: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r>
              <a:rPr lang="en-US" dirty="0">
                <a:solidFill>
                  <a:schemeClr val="tx1"/>
                </a:solidFill>
              </a:rPr>
              <a:t>Algorithm </a:t>
            </a:r>
          </a:p>
          <a:p>
            <a:pPr algn="l"/>
            <a:r>
              <a:rPr lang="en-US" dirty="0">
                <a:solidFill>
                  <a:schemeClr val="tx1"/>
                </a:solidFill>
              </a:rPr>
              <a:t>1. Add numbers to the queue using push() function </a:t>
            </a:r>
          </a:p>
          <a:p>
            <a:pPr algn="l"/>
            <a:r>
              <a:rPr lang="en-US" dirty="0">
                <a:solidFill>
                  <a:schemeClr val="tx1"/>
                </a:solidFill>
              </a:rPr>
              <a:t>2. Compare the first and the last element. </a:t>
            </a:r>
          </a:p>
          <a:p>
            <a:pPr algn="l"/>
            <a:r>
              <a:rPr lang="en-US" dirty="0">
                <a:solidFill>
                  <a:schemeClr val="tx1"/>
                </a:solidFill>
              </a:rPr>
              <a:t>3. If first element is larger, subtract last element from it and print it. </a:t>
            </a:r>
          </a:p>
          <a:p>
            <a:pPr algn="l"/>
            <a:r>
              <a:rPr lang="en-US" dirty="0">
                <a:solidFill>
                  <a:schemeClr val="tx1"/>
                </a:solidFill>
              </a:rPr>
              <a:t>4. Else subtract first element from the last element and print it. </a:t>
            </a:r>
          </a:p>
        </p:txBody>
      </p:sp>
      <p:pic>
        <p:nvPicPr>
          <p:cNvPr id="2" name="Picture 1"/>
          <p:cNvPicPr>
            <a:picLocks noChangeAspect="1"/>
          </p:cNvPicPr>
          <p:nvPr/>
        </p:nvPicPr>
        <p:blipFill>
          <a:blip r:embed="rId2"/>
          <a:stretch>
            <a:fillRect/>
          </a:stretch>
        </p:blipFill>
        <p:spPr>
          <a:xfrm>
            <a:off x="1752600" y="1657350"/>
            <a:ext cx="4686300" cy="781050"/>
          </a:xfrm>
          <a:prstGeom prst="rect">
            <a:avLst/>
          </a:prstGeom>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2</a:t>
            </a:fld>
            <a:endParaRPr lang="en-GB"/>
          </a:p>
        </p:txBody>
      </p:sp>
      <p:pic>
        <p:nvPicPr>
          <p:cNvPr id="2" name="Picture 1">
            <a:extLst>
              <a:ext uri="{FF2B5EF4-FFF2-40B4-BE49-F238E27FC236}">
                <a16:creationId xmlns:a16="http://schemas.microsoft.com/office/drawing/2014/main" id="{B2B821C7-58CA-44D3-B7E2-0870BD906ABB}"/>
              </a:ext>
            </a:extLst>
          </p:cNvPr>
          <p:cNvPicPr>
            <a:picLocks noChangeAspect="1"/>
          </p:cNvPicPr>
          <p:nvPr/>
        </p:nvPicPr>
        <p:blipFill>
          <a:blip r:embed="rId2"/>
          <a:stretch>
            <a:fillRect/>
          </a:stretch>
        </p:blipFill>
        <p:spPr>
          <a:xfrm>
            <a:off x="33868" y="209550"/>
            <a:ext cx="9096575" cy="4734971"/>
          </a:xfrm>
          <a:prstGeom prst="rect">
            <a:avLst/>
          </a:prstGeom>
        </p:spPr>
      </p:pic>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20</a:t>
            </a:fld>
            <a:endParaRPr lang="en-GB"/>
          </a:p>
        </p:txBody>
      </p:sp>
      <p:sp>
        <p:nvSpPr>
          <p:cNvPr id="7" name="Rectangle 6"/>
          <p:cNvSpPr/>
          <p:nvPr/>
        </p:nvSpPr>
        <p:spPr>
          <a:xfrm>
            <a:off x="4800600" y="2038350"/>
            <a:ext cx="3788410" cy="306705"/>
          </a:xfrm>
          <a:prstGeom prst="rect">
            <a:avLst/>
          </a:prstGeom>
        </p:spPr>
        <p:txBody>
          <a:bodyPr wrap="square">
            <a:spAutoFit/>
          </a:bodyPr>
          <a:lstStyle/>
          <a:p>
            <a:pPr algn="l"/>
            <a:r>
              <a:rPr lang="en-US" dirty="0">
                <a:solidFill>
                  <a:schemeClr val="tx1"/>
                </a:solidFill>
              </a:rPr>
              <a:t>Output: 7 </a:t>
            </a:r>
          </a:p>
        </p:txBody>
      </p:sp>
      <p:pic>
        <p:nvPicPr>
          <p:cNvPr id="3" name="Picture 2"/>
          <p:cNvPicPr>
            <a:picLocks noChangeAspect="1"/>
          </p:cNvPicPr>
          <p:nvPr/>
        </p:nvPicPr>
        <p:blipFill>
          <a:blip r:embed="rId2"/>
          <a:stretch>
            <a:fillRect/>
          </a:stretch>
        </p:blipFill>
        <p:spPr>
          <a:xfrm>
            <a:off x="152400" y="133350"/>
            <a:ext cx="3914775" cy="4772025"/>
          </a:xfrm>
          <a:prstGeom prst="rect">
            <a:avLst/>
          </a:prstGeom>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21</a:t>
            </a:fld>
            <a:endParaRPr lang="en-GB"/>
          </a:p>
        </p:txBody>
      </p:sp>
      <p:sp>
        <p:nvSpPr>
          <p:cNvPr id="7" name="Rectangle 6"/>
          <p:cNvSpPr/>
          <p:nvPr/>
        </p:nvSpPr>
        <p:spPr>
          <a:xfrm>
            <a:off x="2971800" y="742950"/>
            <a:ext cx="3788410" cy="306705"/>
          </a:xfrm>
          <a:prstGeom prst="rect">
            <a:avLst/>
          </a:prstGeom>
        </p:spPr>
        <p:txBody>
          <a:bodyPr wrap="square">
            <a:spAutoFit/>
          </a:bodyPr>
          <a:lstStyle/>
          <a:p>
            <a:pPr algn="l"/>
            <a:r>
              <a:rPr lang="en-US" dirty="0">
                <a:solidFill>
                  <a:schemeClr val="tx1"/>
                </a:solidFill>
              </a:rPr>
              <a:t>The differences in a tabular form -</a:t>
            </a:r>
          </a:p>
        </p:txBody>
      </p:sp>
      <p:pic>
        <p:nvPicPr>
          <p:cNvPr id="2" name="Picture 1"/>
          <p:cNvPicPr>
            <a:picLocks noChangeAspect="1"/>
          </p:cNvPicPr>
          <p:nvPr/>
        </p:nvPicPr>
        <p:blipFill>
          <a:blip r:embed="rId2"/>
          <a:stretch>
            <a:fillRect/>
          </a:stretch>
        </p:blipFill>
        <p:spPr>
          <a:xfrm>
            <a:off x="1981200" y="2114550"/>
            <a:ext cx="5295900" cy="1943100"/>
          </a:xfrm>
          <a:prstGeom prst="rect">
            <a:avLst/>
          </a:prstGeom>
        </p:spPr>
      </p:pic>
      <p:sp>
        <p:nvSpPr>
          <p:cNvPr id="4" name="Rectangle 6"/>
          <p:cNvSpPr/>
          <p:nvPr/>
        </p:nvSpPr>
        <p:spPr>
          <a:xfrm>
            <a:off x="2057400" y="1657350"/>
            <a:ext cx="1980565" cy="306705"/>
          </a:xfrm>
          <a:prstGeom prst="rect">
            <a:avLst/>
          </a:prstGeom>
        </p:spPr>
        <p:txBody>
          <a:bodyPr wrap="square">
            <a:spAutoFit/>
          </a:bodyPr>
          <a:lstStyle/>
          <a:p>
            <a:pPr algn="l"/>
            <a:r>
              <a:rPr lang="en-US" dirty="0">
                <a:solidFill>
                  <a:schemeClr val="tx1"/>
                </a:solidFill>
              </a:rPr>
              <a:t>queue::front()</a:t>
            </a:r>
          </a:p>
        </p:txBody>
      </p:sp>
      <p:sp>
        <p:nvSpPr>
          <p:cNvPr id="5" name="Rectangle 6"/>
          <p:cNvSpPr/>
          <p:nvPr/>
        </p:nvSpPr>
        <p:spPr>
          <a:xfrm>
            <a:off x="5105400" y="1733550"/>
            <a:ext cx="1980565" cy="306705"/>
          </a:xfrm>
          <a:prstGeom prst="rect">
            <a:avLst/>
          </a:prstGeom>
        </p:spPr>
        <p:txBody>
          <a:bodyPr wrap="square">
            <a:spAutoFit/>
          </a:bodyPr>
          <a:lstStyle/>
          <a:p>
            <a:pPr algn="l"/>
            <a:r>
              <a:rPr lang="en-US" dirty="0">
                <a:solidFill>
                  <a:schemeClr val="tx1"/>
                </a:solidFill>
              </a:rPr>
              <a:t>queue::back()</a:t>
            </a: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22</a:t>
            </a:fld>
            <a:endParaRPr lang="en-GB"/>
          </a:p>
        </p:txBody>
      </p:sp>
      <p:sp>
        <p:nvSpPr>
          <p:cNvPr id="7" name="Rectangle 6"/>
          <p:cNvSpPr/>
          <p:nvPr/>
        </p:nvSpPr>
        <p:spPr>
          <a:xfrm>
            <a:off x="3291205" y="285750"/>
            <a:ext cx="5614035" cy="4615815"/>
          </a:xfrm>
          <a:prstGeom prst="rect">
            <a:avLst/>
          </a:prstGeom>
        </p:spPr>
        <p:txBody>
          <a:bodyPr wrap="square">
            <a:spAutoFit/>
          </a:bodyPr>
          <a:lstStyle/>
          <a:p>
            <a:pPr algn="l"/>
            <a:endParaRPr lang="en-US" dirty="0">
              <a:solidFill>
                <a:schemeClr val="tx1"/>
              </a:solidFill>
            </a:endParaRPr>
          </a:p>
          <a:p>
            <a:pPr algn="l"/>
            <a:r>
              <a:rPr lang="en-US" dirty="0">
                <a:solidFill>
                  <a:schemeClr val="tx1"/>
                </a:solidFill>
              </a:rPr>
              <a:t>Applications of Queue:</a:t>
            </a:r>
          </a:p>
          <a:p>
            <a:pPr algn="l"/>
            <a:r>
              <a:rPr lang="en-US" dirty="0">
                <a:solidFill>
                  <a:schemeClr val="tx1"/>
                </a:solidFill>
              </a:rPr>
              <a:t>Application of queue is common. </a:t>
            </a:r>
          </a:p>
          <a:p>
            <a:pPr algn="l"/>
            <a:endParaRPr lang="en-US" dirty="0">
              <a:solidFill>
                <a:schemeClr val="tx1"/>
              </a:solidFill>
            </a:endParaRPr>
          </a:p>
          <a:p>
            <a:pPr algn="l"/>
            <a:r>
              <a:rPr lang="en-US" dirty="0">
                <a:solidFill>
                  <a:schemeClr val="tx1"/>
                </a:solidFill>
              </a:rPr>
              <a:t>In a computer system, there may be queues of tasks waiting for the printer, for access to disk storage, or even in a time-sharing system, for use of the CPU. </a:t>
            </a:r>
          </a:p>
          <a:p>
            <a:pPr algn="l"/>
            <a:endParaRPr lang="en-US" dirty="0">
              <a:solidFill>
                <a:schemeClr val="tx1"/>
              </a:solidFill>
            </a:endParaRPr>
          </a:p>
          <a:p>
            <a:pPr algn="l"/>
            <a:endParaRPr lang="en-US" dirty="0">
              <a:solidFill>
                <a:schemeClr val="tx1"/>
              </a:solidFill>
            </a:endParaRPr>
          </a:p>
          <a:p>
            <a:pPr algn="l"/>
            <a:r>
              <a:rPr lang="en-US" dirty="0">
                <a:solidFill>
                  <a:schemeClr val="tx1"/>
                </a:solidFill>
              </a:rPr>
              <a:t>Within a single program, there may be multiple requests to be kept in a queue, or one task may create other tasks, which must be done in turn by keeping them in a queue.</a:t>
            </a:r>
          </a:p>
          <a:p>
            <a:pPr algn="l"/>
            <a:endParaRPr lang="en-US" dirty="0">
              <a:solidFill>
                <a:schemeClr val="tx1"/>
              </a:solidFill>
            </a:endParaRPr>
          </a:p>
          <a:p>
            <a:pPr algn="l"/>
            <a:r>
              <a:rPr lang="en-US" dirty="0">
                <a:solidFill>
                  <a:schemeClr val="tx1"/>
                </a:solidFill>
              </a:rPr>
              <a:t>Conclusion:</a:t>
            </a:r>
            <a:br>
              <a:rPr lang="en-US" dirty="0">
                <a:solidFill>
                  <a:schemeClr val="tx1"/>
                </a:solidFill>
              </a:rPr>
            </a:br>
            <a:endParaRPr lang="en-US" dirty="0">
              <a:solidFill>
                <a:schemeClr val="tx1"/>
              </a:solidFill>
            </a:endParaRPr>
          </a:p>
          <a:p>
            <a:pPr marL="285750" indent="-285750" algn="l">
              <a:buFont typeface="Arial" panose="020B0604020202020204" pitchFamily="34" charset="0"/>
              <a:buChar char="•"/>
            </a:pPr>
            <a:r>
              <a:rPr lang="en-US" dirty="0">
                <a:solidFill>
                  <a:schemeClr val="tx1"/>
                </a:solidFill>
              </a:rPr>
              <a:t>A Queue is a sequential data structure that follows the FIFO (First In First Out) approach.</a:t>
            </a:r>
          </a:p>
          <a:p>
            <a:pPr marL="285750" indent="-285750" algn="l">
              <a:buFont typeface="Arial" panose="020B0604020202020204" pitchFamily="34" charset="0"/>
              <a:buChar char="•"/>
            </a:pPr>
            <a:r>
              <a:rPr lang="en-US" dirty="0">
                <a:solidFill>
                  <a:schemeClr val="tx1"/>
                </a:solidFill>
              </a:rPr>
              <a:t>A Static stack is implemented using an array, whereas a dynamic stack is implemented using lists.</a:t>
            </a:r>
          </a:p>
          <a:p>
            <a:pPr marL="285750" indent="-285750" algn="l">
              <a:buFont typeface="Arial" panose="020B0604020202020204" pitchFamily="34" charset="0"/>
              <a:buChar char="•"/>
            </a:pPr>
            <a:r>
              <a:rPr lang="en-US" dirty="0">
                <a:solidFill>
                  <a:schemeClr val="tx1"/>
                </a:solidFill>
              </a:rPr>
              <a:t>Enqueue and Dequeue are two main operations of a queue, the others being Peek, isEmpty, isFull.</a:t>
            </a:r>
          </a:p>
        </p:txBody>
      </p:sp>
      <p:pic>
        <p:nvPicPr>
          <p:cNvPr id="100" name="Picture 99"/>
          <p:cNvPicPr/>
          <p:nvPr/>
        </p:nvPicPr>
        <p:blipFill>
          <a:blip r:embed="rId2"/>
          <a:stretch>
            <a:fillRect/>
          </a:stretch>
        </p:blipFill>
        <p:spPr>
          <a:xfrm>
            <a:off x="152400" y="666750"/>
            <a:ext cx="2985770" cy="1689100"/>
          </a:xfrm>
          <a:prstGeom prst="rect">
            <a:avLst/>
          </a:prstGeom>
          <a:noFill/>
          <a:ln w="9525">
            <a:noFill/>
          </a:ln>
        </p:spPr>
      </p:pic>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23</a:t>
            </a:fld>
            <a:endParaRPr lang="en-GB"/>
          </a:p>
        </p:txBody>
      </p:sp>
      <p:sp>
        <p:nvSpPr>
          <p:cNvPr id="3" name="Rectangle 7"/>
          <p:cNvSpPr/>
          <p:nvPr/>
        </p:nvSpPr>
        <p:spPr>
          <a:xfrm>
            <a:off x="685800" y="1833245"/>
            <a:ext cx="8069580" cy="1476375"/>
          </a:xfrm>
          <a:prstGeom prst="rect">
            <a:avLst/>
          </a:prstGeom>
        </p:spPr>
        <p:txBody>
          <a:bodyPr wrap="square">
            <a:spAutoFit/>
          </a:bodyPr>
          <a:lstStyle/>
          <a:p>
            <a:pPr algn="ctr"/>
            <a:r>
              <a:rPr lang="en-US" sz="3600" dirty="0">
                <a:solidFill>
                  <a:schemeClr val="tx1"/>
                </a:solidFill>
                <a:sym typeface="+mn-ea"/>
              </a:rPr>
              <a:t>Non Linear Data Structure </a:t>
            </a:r>
            <a:endParaRPr lang="en-US" sz="3600" dirty="0">
              <a:solidFill>
                <a:schemeClr val="tx1"/>
              </a:solidFill>
            </a:endParaRPr>
          </a:p>
          <a:p>
            <a:pPr algn="ctr"/>
            <a:endParaRPr lang="en-US" sz="3600" dirty="0">
              <a:solidFill>
                <a:schemeClr val="tx1"/>
              </a:solidFill>
            </a:endParaRPr>
          </a:p>
          <a:p>
            <a:pPr algn="ctr"/>
            <a:endParaRPr lang="en-US" sz="1800" dirty="0">
              <a:solidFill>
                <a:schemeClr val="tx1"/>
              </a:solidFill>
            </a:endParaRP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24</a:t>
            </a:fld>
            <a:endParaRPr lang="en-GB"/>
          </a:p>
        </p:txBody>
      </p:sp>
      <p:sp>
        <p:nvSpPr>
          <p:cNvPr id="7" name="Rectangle 6"/>
          <p:cNvSpPr/>
          <p:nvPr/>
        </p:nvSpPr>
        <p:spPr>
          <a:xfrm>
            <a:off x="1371600" y="209550"/>
            <a:ext cx="7634605" cy="4513580"/>
          </a:xfrm>
          <a:prstGeom prst="rect">
            <a:avLst/>
          </a:prstGeom>
        </p:spPr>
        <p:txBody>
          <a:bodyPr wrap="square">
            <a:noAutofit/>
          </a:bodyPr>
          <a:lstStyle/>
          <a:p>
            <a:pPr marL="285750" indent="-285750" algn="l">
              <a:buFont typeface="Arial" panose="020B0604020202020204" pitchFamily="34" charset="0"/>
              <a:buChar char="•"/>
            </a:pPr>
            <a:r>
              <a:rPr lang="en-US" sz="1600" dirty="0">
                <a:solidFill>
                  <a:schemeClr val="tx1"/>
                </a:solidFill>
              </a:rPr>
              <a:t>A </a:t>
            </a:r>
            <a:r>
              <a:rPr lang="en-US" sz="1600" b="1" u="sng" dirty="0">
                <a:solidFill>
                  <a:srgbClr val="FF0000"/>
                </a:solidFill>
              </a:rPr>
              <a:t>non-linear data structure</a:t>
            </a:r>
            <a:r>
              <a:rPr lang="en-US" sz="1600" dirty="0">
                <a:solidFill>
                  <a:schemeClr val="tx1"/>
                </a:solidFill>
              </a:rPr>
              <a:t> is another important type in which </a:t>
            </a:r>
            <a:r>
              <a:rPr lang="en-US" sz="1600" b="1" u="sng" dirty="0">
                <a:solidFill>
                  <a:schemeClr val="tx1"/>
                </a:solidFill>
              </a:rPr>
              <a:t>data elements are not arranged sequentially</a:t>
            </a:r>
            <a:r>
              <a:rPr lang="en-US" sz="1600" dirty="0">
                <a:solidFill>
                  <a:schemeClr val="tx1"/>
                </a:solidFill>
              </a:rPr>
              <a:t>; mainly, data elements are arranged in </a:t>
            </a:r>
            <a:r>
              <a:rPr lang="en-US" sz="1600" b="1" u="sng" dirty="0">
                <a:solidFill>
                  <a:srgbClr val="FF0000"/>
                </a:solidFill>
              </a:rPr>
              <a:t>random</a:t>
            </a:r>
            <a:r>
              <a:rPr lang="en-US" sz="1600" dirty="0">
                <a:solidFill>
                  <a:schemeClr val="tx1"/>
                </a:solidFill>
              </a:rPr>
              <a:t> order without forming a linear structure.</a:t>
            </a:r>
          </a:p>
          <a:p>
            <a:pPr marL="0" indent="0" algn="l">
              <a:buFont typeface="Arial" panose="020B0604020202020204" pitchFamily="34" charset="0"/>
              <a:buNone/>
            </a:pPr>
            <a:endParaRPr lang="en-US" sz="1600" dirty="0">
              <a:solidFill>
                <a:schemeClr val="tx1"/>
              </a:solidFill>
            </a:endParaRPr>
          </a:p>
          <a:p>
            <a:pPr marL="285750" indent="-285750" algn="l">
              <a:buFont typeface="Arial" panose="020B0604020202020204" pitchFamily="34" charset="0"/>
              <a:buChar char="•"/>
            </a:pPr>
            <a:r>
              <a:rPr lang="en-US" sz="1600" b="1" u="sng" dirty="0">
                <a:solidFill>
                  <a:srgbClr val="FF0000"/>
                </a:solidFill>
              </a:rPr>
              <a:t>Data elements are present at the multilevel</a:t>
            </a:r>
            <a:r>
              <a:rPr lang="en-US" sz="1600" dirty="0">
                <a:solidFill>
                  <a:schemeClr val="tx1"/>
                </a:solidFill>
              </a:rPr>
              <a:t>, for example, tree.</a:t>
            </a:r>
          </a:p>
          <a:p>
            <a:pPr marL="0" indent="0" algn="l">
              <a:buFont typeface="Arial" panose="020B0604020202020204" pitchFamily="34" charset="0"/>
              <a:buNone/>
            </a:pPr>
            <a:endParaRPr lang="en-US" sz="1600" dirty="0">
              <a:solidFill>
                <a:schemeClr val="tx1"/>
              </a:solidFill>
            </a:endParaRPr>
          </a:p>
          <a:p>
            <a:pPr marL="285750" indent="-285750" algn="l">
              <a:buFont typeface="Arial" panose="020B0604020202020204" pitchFamily="34" charset="0"/>
              <a:buChar char="•"/>
            </a:pPr>
            <a:r>
              <a:rPr lang="en-US" sz="1600" dirty="0">
                <a:solidFill>
                  <a:schemeClr val="tx1"/>
                </a:solidFill>
              </a:rPr>
              <a:t>In trees, the data elements are arranged in the</a:t>
            </a:r>
            <a:r>
              <a:rPr lang="en-US" sz="1600" b="1" u="sng" dirty="0">
                <a:solidFill>
                  <a:schemeClr val="tx1"/>
                </a:solidFill>
              </a:rPr>
              <a:t> hierarchical form</a:t>
            </a:r>
            <a:r>
              <a:rPr lang="en-US" sz="1600" dirty="0">
                <a:solidFill>
                  <a:schemeClr val="tx1"/>
                </a:solidFill>
              </a:rPr>
              <a:t>, whereas in graphs, the data elements are arranged in random order, using the edges and vertex.</a:t>
            </a:r>
          </a:p>
          <a:p>
            <a:pPr marL="0" indent="0" algn="l">
              <a:buFont typeface="Arial" panose="020B0604020202020204" pitchFamily="34" charset="0"/>
              <a:buNone/>
            </a:pPr>
            <a:endParaRPr lang="en-US" sz="1600" dirty="0">
              <a:solidFill>
                <a:schemeClr val="tx1"/>
              </a:solidFill>
            </a:endParaRPr>
          </a:p>
          <a:p>
            <a:pPr marL="285750" indent="-285750" algn="l">
              <a:buFont typeface="Arial" panose="020B0604020202020204" pitchFamily="34" charset="0"/>
              <a:buChar char="•"/>
            </a:pPr>
            <a:r>
              <a:rPr lang="en-US" sz="1600" dirty="0">
                <a:solidFill>
                  <a:schemeClr val="tx1"/>
                </a:solidFill>
              </a:rPr>
              <a:t>Multiple runs are required to traverse through all the elements completely. Traversing in a single run is impossible to traverse the whole data structure.</a:t>
            </a:r>
          </a:p>
          <a:p>
            <a:pPr marL="0" indent="0" algn="l">
              <a:buFont typeface="Arial" panose="020B0604020202020204" pitchFamily="34" charset="0"/>
              <a:buNone/>
            </a:pPr>
            <a:endParaRPr lang="en-US" sz="1600" dirty="0">
              <a:solidFill>
                <a:schemeClr val="tx1"/>
              </a:solidFill>
            </a:endParaRPr>
          </a:p>
          <a:p>
            <a:pPr marL="285750" indent="-285750" algn="l">
              <a:buFont typeface="Arial" panose="020B0604020202020204" pitchFamily="34" charset="0"/>
              <a:buChar char="•"/>
            </a:pPr>
            <a:r>
              <a:rPr lang="en-US" sz="1600" dirty="0">
                <a:solidFill>
                  <a:schemeClr val="tx1"/>
                </a:solidFill>
              </a:rPr>
              <a:t>Each element can have multiple paths to reach another element.</a:t>
            </a:r>
          </a:p>
          <a:p>
            <a:pPr marL="0" indent="0" algn="l">
              <a:buFont typeface="Arial" panose="020B0604020202020204" pitchFamily="34" charset="0"/>
              <a:buNone/>
            </a:pPr>
            <a:endParaRPr lang="en-US" sz="1600" dirty="0">
              <a:solidFill>
                <a:schemeClr val="tx1"/>
              </a:solidFill>
            </a:endParaRPr>
          </a:p>
          <a:p>
            <a:pPr marL="285750" indent="-285750" algn="l">
              <a:buFont typeface="Arial" panose="020B0604020202020204" pitchFamily="34" charset="0"/>
              <a:buChar char="•"/>
            </a:pPr>
            <a:r>
              <a:rPr lang="en-US" sz="1600" dirty="0">
                <a:solidFill>
                  <a:schemeClr val="tx1"/>
                </a:solidFill>
              </a:rPr>
              <a:t>The data structure where data items are not organized sequentially is called a non-linear data structure. In other words, data elements of the non-linear data structure could be connected to more than one element to reflect a special relationship among them.</a:t>
            </a: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25</a:t>
            </a:fld>
            <a:endParaRPr lang="en-GB"/>
          </a:p>
        </p:txBody>
      </p:sp>
      <p:sp>
        <p:nvSpPr>
          <p:cNvPr id="7" name="Rectangle 6"/>
          <p:cNvSpPr/>
          <p:nvPr/>
        </p:nvSpPr>
        <p:spPr>
          <a:xfrm>
            <a:off x="1772920" y="209550"/>
            <a:ext cx="7233285" cy="4513580"/>
          </a:xfrm>
          <a:prstGeom prst="rect">
            <a:avLst/>
          </a:prstGeom>
        </p:spPr>
        <p:txBody>
          <a:bodyPr wrap="square">
            <a:noAutofit/>
          </a:bodyPr>
          <a:lstStyle/>
          <a:p>
            <a:pPr marL="0" indent="0" algn="l">
              <a:buNone/>
            </a:pPr>
            <a:r>
              <a:rPr lang="en-US" sz="1600" b="1" u="sng" dirty="0">
                <a:solidFill>
                  <a:schemeClr val="tx1"/>
                </a:solidFill>
              </a:rPr>
              <a:t>Tree:</a:t>
            </a:r>
          </a:p>
          <a:p>
            <a:pPr marL="285750" indent="-285750" algn="l">
              <a:buFont typeface="Arial" panose="020B0604020202020204" pitchFamily="34" charset="0"/>
              <a:buChar char="•"/>
            </a:pPr>
            <a:endParaRPr lang="en-US" sz="1600" dirty="0">
              <a:solidFill>
                <a:schemeClr val="tx1"/>
              </a:solidFill>
            </a:endParaRPr>
          </a:p>
          <a:p>
            <a:pPr marL="285750" indent="-285750" algn="l">
              <a:buFont typeface="Arial" panose="020B0604020202020204" pitchFamily="34" charset="0"/>
              <a:buChar char="•"/>
            </a:pPr>
            <a:r>
              <a:rPr lang="en-US" sz="1600" dirty="0">
                <a:solidFill>
                  <a:schemeClr val="tx1"/>
                </a:solidFill>
              </a:rPr>
              <a:t>The tree is a non-linear data structure that is </a:t>
            </a:r>
            <a:r>
              <a:rPr lang="en-US" sz="1600" b="1" u="sng" dirty="0">
                <a:solidFill>
                  <a:schemeClr val="tx1"/>
                </a:solidFill>
              </a:rPr>
              <a:t>comprised of various nodes</a:t>
            </a:r>
            <a:r>
              <a:rPr lang="en-US" sz="1600" dirty="0">
                <a:solidFill>
                  <a:schemeClr val="tx1"/>
                </a:solidFill>
              </a:rPr>
              <a:t>. The nodes in the tree data structure are arranged in hierarchical order.</a:t>
            </a:r>
          </a:p>
          <a:p>
            <a:pPr marL="285750" indent="-285750" algn="l">
              <a:buFont typeface="Arial" panose="020B0604020202020204" pitchFamily="34" charset="0"/>
              <a:buChar char="•"/>
            </a:pPr>
            <a:r>
              <a:rPr lang="en-US" sz="1600" dirty="0">
                <a:solidFill>
                  <a:schemeClr val="tx1"/>
                </a:solidFill>
              </a:rPr>
              <a:t>It consists of a </a:t>
            </a:r>
            <a:r>
              <a:rPr lang="en-US" sz="1600" b="1" u="sng" dirty="0">
                <a:solidFill>
                  <a:schemeClr val="tx1"/>
                </a:solidFill>
              </a:rPr>
              <a:t>root node corresponding to its various child nodes</a:t>
            </a:r>
            <a:r>
              <a:rPr lang="en-US" sz="1600" dirty="0">
                <a:solidFill>
                  <a:schemeClr val="tx1"/>
                </a:solidFill>
              </a:rPr>
              <a:t>, present at the next level. The tree grows on </a:t>
            </a:r>
            <a:r>
              <a:rPr lang="en-US" sz="1600" b="1" u="sng" dirty="0">
                <a:solidFill>
                  <a:schemeClr val="tx1"/>
                </a:solidFill>
              </a:rPr>
              <a:t>a level basis</a:t>
            </a:r>
            <a:r>
              <a:rPr lang="en-US" sz="1600" dirty="0">
                <a:solidFill>
                  <a:schemeClr val="tx1"/>
                </a:solidFill>
              </a:rPr>
              <a:t>, and root nodes have limited child nodes depending on the order of the tree.</a:t>
            </a:r>
          </a:p>
          <a:p>
            <a:pPr marL="285750" indent="-285750" algn="l">
              <a:buFont typeface="Arial" panose="020B0604020202020204" pitchFamily="34" charset="0"/>
              <a:buChar char="•"/>
            </a:pPr>
            <a:r>
              <a:rPr lang="en-US" sz="1600" dirty="0">
                <a:solidFill>
                  <a:schemeClr val="tx1"/>
                </a:solidFill>
              </a:rPr>
              <a:t>For example, in the binary tree, the order of the root node is 2, which means it can have at most 2 children per node, not more than it.</a:t>
            </a:r>
          </a:p>
          <a:p>
            <a:pPr marL="285750" indent="-285750" algn="l">
              <a:buFont typeface="Arial" panose="020B0604020202020204" pitchFamily="34" charset="0"/>
              <a:buChar char="•"/>
            </a:pPr>
            <a:r>
              <a:rPr lang="en-US" sz="1600" dirty="0">
                <a:solidFill>
                  <a:schemeClr val="tx1"/>
                </a:solidFill>
              </a:rPr>
              <a:t>The tree itself is a very broad data structure and is divided into various categories like </a:t>
            </a:r>
            <a:r>
              <a:rPr lang="en-US" sz="1600" b="1" u="sng" dirty="0">
                <a:solidFill>
                  <a:schemeClr val="tx1"/>
                </a:solidFill>
              </a:rPr>
              <a:t>Binary tree, Binary search tree, AVL trees, Heap, max Heap, min-heap, etc.</a:t>
            </a:r>
          </a:p>
          <a:p>
            <a:pPr marL="285750" indent="-285750" algn="l">
              <a:buFont typeface="Arial" panose="020B0604020202020204" pitchFamily="34" charset="0"/>
              <a:buChar char="•"/>
            </a:pPr>
            <a:r>
              <a:rPr lang="en-US" sz="1600" dirty="0">
                <a:solidFill>
                  <a:schemeClr val="tx1"/>
                </a:solidFill>
              </a:rPr>
              <a:t>All the types of trees mentioned above differ based on their properties.</a:t>
            </a: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26</a:t>
            </a:fld>
            <a:endParaRPr lang="en-GB"/>
          </a:p>
        </p:txBody>
      </p:sp>
      <p:sp>
        <p:nvSpPr>
          <p:cNvPr id="7" name="Rectangle 6"/>
          <p:cNvSpPr/>
          <p:nvPr/>
        </p:nvSpPr>
        <p:spPr>
          <a:xfrm>
            <a:off x="1772920" y="209550"/>
            <a:ext cx="7233285" cy="4513580"/>
          </a:xfrm>
          <a:prstGeom prst="rect">
            <a:avLst/>
          </a:prstGeom>
        </p:spPr>
        <p:txBody>
          <a:bodyPr wrap="square">
            <a:noAutofit/>
          </a:bodyPr>
          <a:lstStyle/>
          <a:p>
            <a:pPr marL="0" indent="0" algn="l">
              <a:buNone/>
            </a:pPr>
            <a:r>
              <a:rPr lang="en-US" sz="1600" dirty="0">
                <a:solidFill>
                  <a:schemeClr val="tx1"/>
                </a:solidFill>
              </a:rPr>
              <a:t>What is Tree Data structure?</a:t>
            </a:r>
          </a:p>
          <a:p>
            <a:pPr marL="0" indent="0" algn="l">
              <a:buNone/>
            </a:pPr>
            <a:r>
              <a:rPr lang="en-US" sz="1600" dirty="0">
                <a:solidFill>
                  <a:schemeClr val="tx1"/>
                </a:solidFill>
              </a:rPr>
              <a:t>Trees: Unlike Arrays, Stack, Linked Lists, and queues, which are linear data structures, trees are hierarchical.</a:t>
            </a:r>
          </a:p>
          <a:p>
            <a:pPr marL="0" indent="0" algn="l">
              <a:buNone/>
            </a:pPr>
            <a:endParaRPr lang="en-US" sz="1600" dirty="0">
              <a:solidFill>
                <a:schemeClr val="tx1"/>
              </a:solidFill>
            </a:endParaRPr>
          </a:p>
          <a:p>
            <a:pPr marL="285750" indent="-285750" algn="l">
              <a:buFont typeface="Arial" panose="020B0604020202020204" pitchFamily="34" charset="0"/>
              <a:buChar char="•"/>
            </a:pPr>
            <a:r>
              <a:rPr lang="en-US" sz="1600" dirty="0">
                <a:solidFill>
                  <a:schemeClr val="tx1"/>
                </a:solidFill>
              </a:rPr>
              <a:t>A tree data structure is a </a:t>
            </a:r>
            <a:r>
              <a:rPr lang="en-US" sz="1600" b="1" u="sng" dirty="0">
                <a:solidFill>
                  <a:schemeClr val="tx1"/>
                </a:solidFill>
              </a:rPr>
              <a:t>collection of objects or entities known as nodes </a:t>
            </a:r>
            <a:r>
              <a:rPr lang="en-US" sz="1600" dirty="0">
                <a:solidFill>
                  <a:schemeClr val="tx1"/>
                </a:solidFill>
              </a:rPr>
              <a:t>linked together to represent or simulate hierarchy.</a:t>
            </a:r>
          </a:p>
          <a:p>
            <a:pPr marL="285750" indent="-285750" algn="l">
              <a:buFont typeface="Arial" panose="020B0604020202020204" pitchFamily="34" charset="0"/>
              <a:buChar char="•"/>
            </a:pPr>
            <a:r>
              <a:rPr lang="en-US" sz="1600" dirty="0">
                <a:solidFill>
                  <a:schemeClr val="tx1"/>
                </a:solidFill>
              </a:rPr>
              <a:t>This data is not arranged in a sequential contiguous location like as we have observed in an array, the homogeneous data elements are placed at the contiguous memory location so that the retrieval of data elements is simpler.</a:t>
            </a:r>
          </a:p>
          <a:p>
            <a:pPr marL="285750" indent="-285750" algn="l">
              <a:buFont typeface="Arial" panose="020B0604020202020204" pitchFamily="34" charset="0"/>
              <a:buChar char="•"/>
            </a:pPr>
            <a:r>
              <a:rPr lang="en-US" sz="1600" dirty="0">
                <a:solidFill>
                  <a:schemeClr val="tx1"/>
                </a:solidFill>
              </a:rPr>
              <a:t>A tree data structure is non-linear because it does not store sequentially. It is a hierarchical structure as elements in a Tree are arranged in multiple levels.</a:t>
            </a:r>
          </a:p>
          <a:p>
            <a:pPr marL="285750" indent="-285750" algn="l">
              <a:buFont typeface="Arial" panose="020B0604020202020204" pitchFamily="34" charset="0"/>
              <a:buChar char="•"/>
            </a:pPr>
            <a:r>
              <a:rPr lang="en-US" sz="1600" dirty="0">
                <a:solidFill>
                  <a:schemeClr val="tx1"/>
                </a:solidFill>
              </a:rPr>
              <a:t>The topmost node in the Tree data structure is known as a root node. Each node contains some data, and data can be of any type. The node contains the employee's name in the tree structure, so the data type would be a string.</a:t>
            </a:r>
          </a:p>
          <a:p>
            <a:pPr marL="285750" indent="-285750" algn="l">
              <a:buFont typeface="Arial" panose="020B0604020202020204" pitchFamily="34" charset="0"/>
              <a:buChar char="•"/>
            </a:pPr>
            <a:r>
              <a:rPr lang="en-US" sz="1600" dirty="0">
                <a:solidFill>
                  <a:schemeClr val="tx1"/>
                </a:solidFill>
              </a:rPr>
              <a:t>Each node contains some data and the link or reference of other nodes that can be called children.</a:t>
            </a:r>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27</a:t>
            </a:fld>
            <a:endParaRPr lang="en-GB"/>
          </a:p>
        </p:txBody>
      </p:sp>
      <p:pic>
        <p:nvPicPr>
          <p:cNvPr id="2" name="Picture 1"/>
          <p:cNvPicPr>
            <a:picLocks noChangeAspect="1"/>
          </p:cNvPicPr>
          <p:nvPr/>
        </p:nvPicPr>
        <p:blipFill>
          <a:blip r:embed="rId2"/>
          <a:stretch>
            <a:fillRect/>
          </a:stretch>
        </p:blipFill>
        <p:spPr>
          <a:xfrm>
            <a:off x="2057400" y="514350"/>
            <a:ext cx="6638925" cy="4124325"/>
          </a:xfrm>
          <a:prstGeom prst="rect">
            <a:avLst/>
          </a:prstGeom>
        </p:spPr>
      </p:pic>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28</a:t>
            </a:fld>
            <a:endParaRPr lang="en-GB"/>
          </a:p>
        </p:txBody>
      </p:sp>
      <p:pic>
        <p:nvPicPr>
          <p:cNvPr id="1026" name="Picture 2" descr="Introduction to Tree - Data Structure and Algorithm Tutorials">
            <a:extLst>
              <a:ext uri="{FF2B5EF4-FFF2-40B4-BE49-F238E27FC236}">
                <a16:creationId xmlns:a16="http://schemas.microsoft.com/office/drawing/2014/main" id="{B361833B-05E7-4DD1-82C7-BE132404E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0988"/>
            <a:ext cx="9144000" cy="4579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897209"/>
      </p:ext>
    </p:extLst>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29</a:t>
            </a:fld>
            <a:endParaRPr lang="en-GB"/>
          </a:p>
        </p:txBody>
      </p:sp>
      <p:sp>
        <p:nvSpPr>
          <p:cNvPr id="7" name="Rectangle 6"/>
          <p:cNvSpPr/>
          <p:nvPr/>
        </p:nvSpPr>
        <p:spPr>
          <a:xfrm>
            <a:off x="1772920" y="209550"/>
            <a:ext cx="7233285" cy="4513580"/>
          </a:xfrm>
          <a:prstGeom prst="rect">
            <a:avLst/>
          </a:prstGeom>
        </p:spPr>
        <p:txBody>
          <a:bodyPr wrap="square">
            <a:noAutofit/>
          </a:bodyPr>
          <a:lstStyle/>
          <a:p>
            <a:pPr marL="0" indent="0" algn="l">
              <a:buNone/>
            </a:pPr>
            <a:r>
              <a:rPr lang="en-US" sz="1600" dirty="0">
                <a:solidFill>
                  <a:schemeClr val="tx1"/>
                </a:solidFill>
              </a:rPr>
              <a:t>Terminologies used in tree:</a:t>
            </a:r>
          </a:p>
          <a:p>
            <a:pPr marL="285750" indent="-285750" algn="l">
              <a:buFont typeface="Arial" panose="020B0604020202020204" pitchFamily="34" charset="0"/>
              <a:buChar char="•"/>
            </a:pPr>
            <a:r>
              <a:rPr lang="en-US" sz="1600" b="1" u="sng" dirty="0">
                <a:solidFill>
                  <a:srgbClr val="FF0000"/>
                </a:solidFill>
              </a:rPr>
              <a:t>Root node: </a:t>
            </a:r>
            <a:r>
              <a:rPr lang="en-US" sz="1600" dirty="0">
                <a:solidFill>
                  <a:schemeClr val="tx1"/>
                </a:solidFill>
              </a:rPr>
              <a:t>The tree consists of a root node; it is the starting node of the tree from which any tree grows. The root node is present at level 0 in any tree. Depending on the order of the tree, it can hold that much of child nodes. For example, if in a tree the order is 3, then it can have at most three child nodes, and minimum, it can have 0 child nodes.</a:t>
            </a:r>
          </a:p>
          <a:p>
            <a:pPr marL="285750" indent="-285750" algn="l">
              <a:buFont typeface="Arial" panose="020B0604020202020204" pitchFamily="34" charset="0"/>
              <a:buChar char="•"/>
            </a:pPr>
            <a:r>
              <a:rPr lang="en-US" sz="1600" b="1" u="sng" dirty="0">
                <a:solidFill>
                  <a:srgbClr val="FF0000"/>
                </a:solidFill>
              </a:rPr>
              <a:t>Child node: </a:t>
            </a:r>
            <a:r>
              <a:rPr lang="en-US" sz="1600" dirty="0">
                <a:solidFill>
                  <a:schemeClr val="tx1"/>
                </a:solidFill>
              </a:rPr>
              <a:t>The child node is the node that comes after the root node, which has a parent node and has some ancestors. It is the node present at the next level of its parent node. For example, if any node is present at level 5, it is sure that its parent node is present at level 4, just above its level.</a:t>
            </a:r>
          </a:p>
          <a:p>
            <a:pPr marL="285750" indent="-285750" algn="l">
              <a:buFont typeface="Arial" panose="020B0604020202020204" pitchFamily="34" charset="0"/>
              <a:buChar char="•"/>
            </a:pPr>
            <a:r>
              <a:rPr lang="en-US" sz="1600" b="1" u="sng" dirty="0">
                <a:solidFill>
                  <a:srgbClr val="FF0000"/>
                </a:solidFill>
              </a:rPr>
              <a:t>Edge: </a:t>
            </a:r>
            <a:r>
              <a:rPr lang="en-US" sz="1600" dirty="0">
                <a:solidFill>
                  <a:schemeClr val="tx1"/>
                </a:solidFill>
              </a:rPr>
              <a:t>Edges are nothing but the link between the parent node, and the children node is called the link or edge connectivity between two nodes.</a:t>
            </a:r>
          </a:p>
          <a:p>
            <a:pPr marL="285750" indent="-285750" algn="l">
              <a:buFont typeface="Arial" panose="020B0604020202020204" pitchFamily="34" charset="0"/>
              <a:buChar char="•"/>
            </a:pPr>
            <a:r>
              <a:rPr lang="en-US" sz="1600" b="1" u="sng" dirty="0">
                <a:solidFill>
                  <a:srgbClr val="FF0000"/>
                </a:solidFill>
              </a:rPr>
              <a:t>Siblings: </a:t>
            </a:r>
            <a:r>
              <a:rPr lang="en-US" sz="1600" dirty="0">
                <a:solidFill>
                  <a:schemeClr val="tx1"/>
                </a:solidFill>
              </a:rPr>
              <a:t>The nodes having the same parent node is called siblings of each other. Same ancestors are not siblings, and only the parent node must be the same, defined as siblings. For example, if node A has two child nodes, B and C, B and C are called siblings.</a:t>
            </a: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3</a:t>
            </a:fld>
            <a:endParaRPr lang="en-GB"/>
          </a:p>
        </p:txBody>
      </p:sp>
      <p:sp>
        <p:nvSpPr>
          <p:cNvPr id="4" name="Text Box 3"/>
          <p:cNvSpPr txBox="1"/>
          <p:nvPr/>
        </p:nvSpPr>
        <p:spPr>
          <a:xfrm>
            <a:off x="4114800" y="306070"/>
            <a:ext cx="3630930" cy="306705"/>
          </a:xfrm>
          <a:prstGeom prst="rect">
            <a:avLst/>
          </a:prstGeom>
          <a:noFill/>
        </p:spPr>
        <p:txBody>
          <a:bodyPr wrap="square" rtlCol="0">
            <a:spAutoFit/>
          </a:bodyPr>
          <a:lstStyle/>
          <a:p>
            <a:r>
              <a:rPr lang="en-US" b="1">
                <a:solidFill>
                  <a:schemeClr val="tx1"/>
                </a:solidFill>
              </a:rPr>
              <a:t>Displaying the elements of a link list</a:t>
            </a:r>
          </a:p>
        </p:txBody>
      </p:sp>
      <p:pic>
        <p:nvPicPr>
          <p:cNvPr id="2" name="Picture 1">
            <a:extLst>
              <a:ext uri="{FF2B5EF4-FFF2-40B4-BE49-F238E27FC236}">
                <a16:creationId xmlns:a16="http://schemas.microsoft.com/office/drawing/2014/main" id="{21E6D492-2E2E-4402-AC70-DDAA660C6DC8}"/>
              </a:ext>
            </a:extLst>
          </p:cNvPr>
          <p:cNvPicPr>
            <a:picLocks noChangeAspect="1"/>
          </p:cNvPicPr>
          <p:nvPr/>
        </p:nvPicPr>
        <p:blipFill>
          <a:blip r:embed="rId2"/>
          <a:stretch>
            <a:fillRect/>
          </a:stretch>
        </p:blipFill>
        <p:spPr>
          <a:xfrm>
            <a:off x="47227" y="16392"/>
            <a:ext cx="4414838" cy="5143500"/>
          </a:xfrm>
          <a:prstGeom prst="rect">
            <a:avLst/>
          </a:prstGeom>
        </p:spPr>
      </p:pic>
    </p:spTree>
    <p:extLst>
      <p:ext uri="{BB962C8B-B14F-4D97-AF65-F5344CB8AC3E}">
        <p14:creationId xmlns:p14="http://schemas.microsoft.com/office/powerpoint/2010/main" val="1936875549"/>
      </p:ext>
    </p:extLst>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30</a:t>
            </a:fld>
            <a:endParaRPr lang="en-GB"/>
          </a:p>
        </p:txBody>
      </p:sp>
      <p:sp>
        <p:nvSpPr>
          <p:cNvPr id="7" name="Rectangle 6"/>
          <p:cNvSpPr/>
          <p:nvPr/>
        </p:nvSpPr>
        <p:spPr>
          <a:xfrm>
            <a:off x="1772920" y="209550"/>
            <a:ext cx="7233285" cy="4513580"/>
          </a:xfrm>
          <a:prstGeom prst="rect">
            <a:avLst/>
          </a:prstGeom>
        </p:spPr>
        <p:txBody>
          <a:bodyPr wrap="square">
            <a:noAutofit/>
          </a:bodyPr>
          <a:lstStyle/>
          <a:p>
            <a:pPr marL="285750" indent="-285750" algn="l">
              <a:buFont typeface="Arial" panose="020B0604020202020204" pitchFamily="34" charset="0"/>
              <a:buChar char="•"/>
            </a:pPr>
            <a:r>
              <a:rPr lang="en-US" sz="1600" b="1" u="sng" dirty="0">
                <a:solidFill>
                  <a:srgbClr val="FF0000"/>
                </a:solidFill>
              </a:rPr>
              <a:t>Leaf node: </a:t>
            </a:r>
            <a:r>
              <a:rPr lang="en-US" sz="1600" dirty="0">
                <a:solidFill>
                  <a:schemeClr val="tx1"/>
                </a:solidFill>
              </a:rPr>
              <a:t>The leaf node is the node that does not have any child nodes. It is the termination point of any tree. It is also known as External nodes.</a:t>
            </a:r>
          </a:p>
          <a:p>
            <a:pPr marL="285750" indent="-285750" algn="l">
              <a:buFont typeface="Arial" panose="020B0604020202020204" pitchFamily="34" charset="0"/>
              <a:buChar char="•"/>
            </a:pPr>
            <a:r>
              <a:rPr lang="en-US" sz="1600" b="1" u="sng" dirty="0">
                <a:solidFill>
                  <a:srgbClr val="FF0000"/>
                </a:solidFill>
              </a:rPr>
              <a:t>Internal nodes: </a:t>
            </a:r>
            <a:r>
              <a:rPr lang="en-US" sz="1600" dirty="0">
                <a:solidFill>
                  <a:schemeClr val="tx1"/>
                </a:solidFill>
              </a:rPr>
              <a:t>Internal nodes are non-leaf nodes, having at least one child node with child nodes.</a:t>
            </a:r>
          </a:p>
          <a:p>
            <a:pPr marL="285750" indent="-285750" algn="l">
              <a:buFont typeface="Arial" panose="020B0604020202020204" pitchFamily="34" charset="0"/>
              <a:buChar char="•"/>
            </a:pPr>
            <a:r>
              <a:rPr lang="en-US" sz="1600" b="1" u="sng" dirty="0">
                <a:solidFill>
                  <a:srgbClr val="FF0000"/>
                </a:solidFill>
              </a:rPr>
              <a:t>Degree of a node: </a:t>
            </a:r>
            <a:r>
              <a:rPr lang="en-US" sz="1600" dirty="0">
                <a:solidFill>
                  <a:schemeClr val="tx1"/>
                </a:solidFill>
              </a:rPr>
              <a:t>The degree of a node is defined as the number of children nodes. The degree of the leaf node is always 0 because it does not have any children, and the internal node always has atleast one degree, as it contains atleast one child node.</a:t>
            </a:r>
          </a:p>
          <a:p>
            <a:pPr marL="285750" indent="-285750" algn="l">
              <a:buFont typeface="Arial" panose="020B0604020202020204" pitchFamily="34" charset="0"/>
              <a:buChar char="•"/>
            </a:pPr>
            <a:r>
              <a:rPr lang="en-US" sz="1600" b="1" u="sng" dirty="0">
                <a:solidFill>
                  <a:srgbClr val="FF0000"/>
                </a:solidFill>
              </a:rPr>
              <a:t>Height of the tree: </a:t>
            </a:r>
            <a:r>
              <a:rPr lang="en-US" sz="1600" dirty="0">
                <a:solidFill>
                  <a:schemeClr val="tx1"/>
                </a:solidFill>
              </a:rPr>
              <a:t>The tree's height is defined as the distance of the root node to the leaf node present at the last level is called the height of the tree. In other words, height is the maximum level upto which the tree is extended.</a:t>
            </a:r>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31</a:t>
            </a:fld>
            <a:endParaRPr lang="en-GB"/>
          </a:p>
        </p:txBody>
      </p:sp>
      <p:sp>
        <p:nvSpPr>
          <p:cNvPr id="7" name="Rectangle 6"/>
          <p:cNvSpPr/>
          <p:nvPr/>
        </p:nvSpPr>
        <p:spPr>
          <a:xfrm>
            <a:off x="2819400" y="285750"/>
            <a:ext cx="5253990" cy="4513580"/>
          </a:xfrm>
          <a:prstGeom prst="rect">
            <a:avLst/>
          </a:prstGeom>
        </p:spPr>
        <p:txBody>
          <a:bodyPr wrap="square">
            <a:noAutofit/>
          </a:bodyPr>
          <a:lstStyle/>
          <a:p>
            <a:pPr marL="0" indent="0" algn="l">
              <a:buNone/>
            </a:pPr>
            <a:r>
              <a:rPr lang="en-US" sz="1600" dirty="0">
                <a:solidFill>
                  <a:schemeClr val="tx1"/>
                </a:solidFill>
              </a:rPr>
              <a:t>Types of trees</a:t>
            </a:r>
          </a:p>
          <a:p>
            <a:pPr marL="0" indent="0" algn="l">
              <a:buNone/>
            </a:pPr>
            <a:r>
              <a:rPr lang="en-US" sz="1600" dirty="0">
                <a:solidFill>
                  <a:schemeClr val="tx1"/>
                </a:solidFill>
              </a:rPr>
              <a:t>Trees are divided into various categories as follows mentioned below:</a:t>
            </a:r>
          </a:p>
          <a:p>
            <a:pPr marL="285750" indent="-285750" algn="l">
              <a:buFont typeface="Arial" panose="020B0604020202020204" pitchFamily="34" charset="0"/>
              <a:buChar char="•"/>
            </a:pPr>
            <a:endParaRPr lang="en-US" sz="1600" dirty="0">
              <a:solidFill>
                <a:schemeClr val="tx1"/>
              </a:solidFill>
            </a:endParaRPr>
          </a:p>
          <a:p>
            <a:pPr marL="285750" indent="-285750" algn="l">
              <a:buFont typeface="Arial" panose="020B0604020202020204" pitchFamily="34" charset="0"/>
              <a:buChar char="•"/>
            </a:pPr>
            <a:r>
              <a:rPr lang="en-US" sz="1600" dirty="0">
                <a:solidFill>
                  <a:schemeClr val="tx1"/>
                </a:solidFill>
              </a:rPr>
              <a:t>Simple Tree</a:t>
            </a:r>
          </a:p>
          <a:p>
            <a:pPr marL="285750" indent="-285750" algn="l">
              <a:buFont typeface="Arial" panose="020B0604020202020204" pitchFamily="34" charset="0"/>
              <a:buChar char="•"/>
            </a:pPr>
            <a:r>
              <a:rPr lang="en-US" sz="1600" dirty="0">
                <a:solidFill>
                  <a:srgbClr val="FF0000"/>
                </a:solidFill>
              </a:rPr>
              <a:t>Binary tree</a:t>
            </a:r>
          </a:p>
          <a:p>
            <a:pPr marL="285750" indent="-285750" algn="l">
              <a:buFont typeface="Arial" panose="020B0604020202020204" pitchFamily="34" charset="0"/>
              <a:buChar char="•"/>
            </a:pPr>
            <a:r>
              <a:rPr lang="en-US" sz="1600" dirty="0">
                <a:solidFill>
                  <a:schemeClr val="tx1"/>
                </a:solidFill>
              </a:rPr>
              <a:t>Complete Binary tree</a:t>
            </a:r>
          </a:p>
          <a:p>
            <a:pPr marL="285750" indent="-285750" algn="l">
              <a:buFont typeface="Arial" panose="020B0604020202020204" pitchFamily="34" charset="0"/>
              <a:buChar char="•"/>
            </a:pPr>
            <a:r>
              <a:rPr lang="en-US" sz="1600" dirty="0">
                <a:solidFill>
                  <a:schemeClr val="tx1"/>
                </a:solidFill>
              </a:rPr>
              <a:t>Full Binary tree</a:t>
            </a:r>
          </a:p>
          <a:p>
            <a:pPr marL="285750" indent="-285750" algn="l">
              <a:buFont typeface="Arial" panose="020B0604020202020204" pitchFamily="34" charset="0"/>
              <a:buChar char="•"/>
            </a:pPr>
            <a:r>
              <a:rPr lang="en-US" sz="1600" dirty="0">
                <a:solidFill>
                  <a:schemeClr val="tx1"/>
                </a:solidFill>
              </a:rPr>
              <a:t>Binary search tree</a:t>
            </a:r>
          </a:p>
          <a:p>
            <a:pPr marL="285750" indent="-285750" algn="l">
              <a:buFont typeface="Arial" panose="020B0604020202020204" pitchFamily="34" charset="0"/>
              <a:buChar char="•"/>
            </a:pPr>
            <a:r>
              <a:rPr lang="en-US" sz="1600" dirty="0">
                <a:solidFill>
                  <a:schemeClr val="tx1"/>
                </a:solidFill>
              </a:rPr>
              <a:t>AVL Trees</a:t>
            </a:r>
          </a:p>
          <a:p>
            <a:pPr marL="285750" indent="-285750" algn="l">
              <a:buFont typeface="Arial" panose="020B0604020202020204" pitchFamily="34" charset="0"/>
              <a:buChar char="•"/>
            </a:pPr>
            <a:r>
              <a:rPr lang="en-US" sz="1600" dirty="0">
                <a:solidFill>
                  <a:schemeClr val="tx1"/>
                </a:solidFill>
              </a:rPr>
              <a:t>B -Tree</a:t>
            </a:r>
          </a:p>
          <a:p>
            <a:pPr marL="285750" indent="-285750" algn="l">
              <a:buFont typeface="Arial" panose="020B0604020202020204" pitchFamily="34" charset="0"/>
              <a:buChar char="•"/>
            </a:pPr>
            <a:r>
              <a:rPr lang="en-US" sz="1600" dirty="0">
                <a:solidFill>
                  <a:schemeClr val="tx1"/>
                </a:solidFill>
              </a:rPr>
              <a:t>B+ Tree</a:t>
            </a:r>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32</a:t>
            </a:fld>
            <a:endParaRPr lang="en-GB"/>
          </a:p>
        </p:txBody>
      </p:sp>
      <p:sp>
        <p:nvSpPr>
          <p:cNvPr id="7" name="Rectangle 6"/>
          <p:cNvSpPr/>
          <p:nvPr/>
        </p:nvSpPr>
        <p:spPr>
          <a:xfrm>
            <a:off x="2819400" y="285750"/>
            <a:ext cx="5253990" cy="4513580"/>
          </a:xfrm>
          <a:prstGeom prst="rect">
            <a:avLst/>
          </a:prstGeom>
        </p:spPr>
        <p:txBody>
          <a:bodyPr wrap="square">
            <a:noAutofit/>
          </a:bodyPr>
          <a:lstStyle/>
          <a:p>
            <a:pPr marL="0" indent="0" algn="l">
              <a:buNone/>
            </a:pPr>
            <a:r>
              <a:rPr lang="en-US" sz="1600" dirty="0">
                <a:solidFill>
                  <a:schemeClr val="tx1"/>
                </a:solidFill>
              </a:rPr>
              <a:t>Binary Tree</a:t>
            </a:r>
          </a:p>
        </p:txBody>
      </p:sp>
      <p:pic>
        <p:nvPicPr>
          <p:cNvPr id="2050" name="Picture 2" descr="https://media.geeksforgeeks.org/wp-content/uploads/20221124174432/binary.png">
            <a:extLst>
              <a:ext uri="{FF2B5EF4-FFF2-40B4-BE49-F238E27FC236}">
                <a16:creationId xmlns:a16="http://schemas.microsoft.com/office/drawing/2014/main" id="{E6A7C088-D5E3-4D3C-9A85-64F14A408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49929"/>
            <a:ext cx="3248025" cy="29622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FAF3D00D-81AD-4B54-B19A-491B8B6912D9}"/>
              </a:ext>
            </a:extLst>
          </p:cNvPr>
          <p:cNvPicPr>
            <a:picLocks noChangeAspect="1"/>
          </p:cNvPicPr>
          <p:nvPr/>
        </p:nvPicPr>
        <p:blipFill>
          <a:blip r:embed="rId3"/>
          <a:stretch>
            <a:fillRect/>
          </a:stretch>
        </p:blipFill>
        <p:spPr>
          <a:xfrm>
            <a:off x="1219200" y="2533266"/>
            <a:ext cx="2771775" cy="1981200"/>
          </a:xfrm>
          <a:prstGeom prst="rect">
            <a:avLst/>
          </a:prstGeom>
        </p:spPr>
      </p:pic>
    </p:spTree>
    <p:extLst>
      <p:ext uri="{BB962C8B-B14F-4D97-AF65-F5344CB8AC3E}">
        <p14:creationId xmlns:p14="http://schemas.microsoft.com/office/powerpoint/2010/main" val="2738377821"/>
      </p:ext>
    </p:extLst>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33</a:t>
            </a:fld>
            <a:endParaRPr lang="en-GB"/>
          </a:p>
        </p:txBody>
      </p:sp>
      <p:pic>
        <p:nvPicPr>
          <p:cNvPr id="3" name="Picture 2">
            <a:extLst>
              <a:ext uri="{FF2B5EF4-FFF2-40B4-BE49-F238E27FC236}">
                <a16:creationId xmlns:a16="http://schemas.microsoft.com/office/drawing/2014/main" id="{1C97E904-67C2-4133-950B-3895AE629A5D}"/>
              </a:ext>
            </a:extLst>
          </p:cNvPr>
          <p:cNvPicPr>
            <a:picLocks noChangeAspect="1"/>
          </p:cNvPicPr>
          <p:nvPr/>
        </p:nvPicPr>
        <p:blipFill>
          <a:blip r:embed="rId2"/>
          <a:stretch>
            <a:fillRect/>
          </a:stretch>
        </p:blipFill>
        <p:spPr>
          <a:xfrm>
            <a:off x="1524000" y="1009650"/>
            <a:ext cx="7217229" cy="3124200"/>
          </a:xfrm>
          <a:prstGeom prst="rect">
            <a:avLst/>
          </a:prstGeom>
        </p:spPr>
      </p:pic>
    </p:spTree>
    <p:extLst>
      <p:ext uri="{BB962C8B-B14F-4D97-AF65-F5344CB8AC3E}">
        <p14:creationId xmlns:p14="http://schemas.microsoft.com/office/powerpoint/2010/main" val="2368094684"/>
      </p:ext>
    </p:extLst>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34</a:t>
            </a:fld>
            <a:endParaRPr lang="en-GB"/>
          </a:p>
        </p:txBody>
      </p:sp>
      <p:sp>
        <p:nvSpPr>
          <p:cNvPr id="7" name="Rectangle 6"/>
          <p:cNvSpPr/>
          <p:nvPr/>
        </p:nvSpPr>
        <p:spPr>
          <a:xfrm>
            <a:off x="2819400" y="285750"/>
            <a:ext cx="5253990" cy="4513580"/>
          </a:xfrm>
          <a:prstGeom prst="rect">
            <a:avLst/>
          </a:prstGeom>
        </p:spPr>
        <p:txBody>
          <a:bodyPr wrap="square">
            <a:noAutofit/>
          </a:bodyPr>
          <a:lstStyle/>
          <a:p>
            <a:pPr marL="0" indent="0" algn="l">
              <a:buNone/>
            </a:pPr>
            <a:r>
              <a:rPr lang="en-US" sz="1600" dirty="0">
                <a:solidFill>
                  <a:schemeClr val="tx1"/>
                </a:solidFill>
              </a:rPr>
              <a:t>Types of trees</a:t>
            </a:r>
          </a:p>
          <a:p>
            <a:pPr marL="0" indent="0" algn="l">
              <a:buNone/>
            </a:pPr>
            <a:r>
              <a:rPr lang="en-US" sz="1600" dirty="0">
                <a:solidFill>
                  <a:schemeClr val="tx1"/>
                </a:solidFill>
              </a:rPr>
              <a:t>Trees are divided into various categories as follows mentioned below:</a:t>
            </a:r>
          </a:p>
          <a:p>
            <a:pPr marL="285750" indent="-285750" algn="l">
              <a:buFont typeface="Arial" panose="020B0604020202020204" pitchFamily="34" charset="0"/>
              <a:buChar char="•"/>
            </a:pPr>
            <a:endParaRPr lang="en-US" sz="1600" dirty="0">
              <a:solidFill>
                <a:schemeClr val="tx1"/>
              </a:solidFill>
            </a:endParaRPr>
          </a:p>
          <a:p>
            <a:pPr marL="285750" indent="-285750" algn="l">
              <a:buFont typeface="Arial" panose="020B0604020202020204" pitchFamily="34" charset="0"/>
              <a:buChar char="•"/>
            </a:pPr>
            <a:r>
              <a:rPr lang="en-US" sz="1600" dirty="0">
                <a:solidFill>
                  <a:schemeClr val="tx1"/>
                </a:solidFill>
              </a:rPr>
              <a:t>Simple Tree</a:t>
            </a:r>
          </a:p>
          <a:p>
            <a:pPr marL="285750" indent="-285750" algn="l">
              <a:buFont typeface="Arial" panose="020B0604020202020204" pitchFamily="34" charset="0"/>
              <a:buChar char="•"/>
            </a:pPr>
            <a:r>
              <a:rPr lang="en-US" sz="1600" dirty="0">
                <a:solidFill>
                  <a:srgbClr val="FF0000"/>
                </a:solidFill>
              </a:rPr>
              <a:t>Binary tree</a:t>
            </a:r>
          </a:p>
          <a:p>
            <a:pPr marL="285750" indent="-285750" algn="l">
              <a:buFont typeface="Arial" panose="020B0604020202020204" pitchFamily="34" charset="0"/>
              <a:buChar char="•"/>
            </a:pPr>
            <a:r>
              <a:rPr lang="en-US" sz="1600" dirty="0">
                <a:solidFill>
                  <a:schemeClr val="tx1"/>
                </a:solidFill>
              </a:rPr>
              <a:t>Complete Binary tree</a:t>
            </a:r>
          </a:p>
          <a:p>
            <a:pPr marL="285750" indent="-285750" algn="l">
              <a:buFont typeface="Arial" panose="020B0604020202020204" pitchFamily="34" charset="0"/>
              <a:buChar char="•"/>
            </a:pPr>
            <a:r>
              <a:rPr lang="en-US" sz="1600" dirty="0">
                <a:solidFill>
                  <a:schemeClr val="tx1"/>
                </a:solidFill>
              </a:rPr>
              <a:t>Full Binary tree</a:t>
            </a:r>
          </a:p>
          <a:p>
            <a:pPr marL="285750" indent="-285750" algn="l">
              <a:buFont typeface="Arial" panose="020B0604020202020204" pitchFamily="34" charset="0"/>
              <a:buChar char="•"/>
            </a:pPr>
            <a:r>
              <a:rPr lang="en-US" sz="1600" dirty="0">
                <a:solidFill>
                  <a:schemeClr val="tx1"/>
                </a:solidFill>
              </a:rPr>
              <a:t>Binary search tree</a:t>
            </a:r>
          </a:p>
          <a:p>
            <a:pPr marL="285750" indent="-285750" algn="l">
              <a:buFont typeface="Arial" panose="020B0604020202020204" pitchFamily="34" charset="0"/>
              <a:buChar char="•"/>
            </a:pPr>
            <a:r>
              <a:rPr lang="en-US" sz="1600" dirty="0">
                <a:solidFill>
                  <a:schemeClr val="tx1"/>
                </a:solidFill>
              </a:rPr>
              <a:t>AVL Trees</a:t>
            </a:r>
          </a:p>
          <a:p>
            <a:pPr marL="285750" indent="-285750" algn="l">
              <a:buFont typeface="Arial" panose="020B0604020202020204" pitchFamily="34" charset="0"/>
              <a:buChar char="•"/>
            </a:pPr>
            <a:r>
              <a:rPr lang="en-US" sz="1600" dirty="0">
                <a:solidFill>
                  <a:schemeClr val="tx1"/>
                </a:solidFill>
              </a:rPr>
              <a:t>B -Tree</a:t>
            </a:r>
          </a:p>
          <a:p>
            <a:pPr marL="285750" indent="-285750" algn="l">
              <a:buFont typeface="Arial" panose="020B0604020202020204" pitchFamily="34" charset="0"/>
              <a:buChar char="•"/>
            </a:pPr>
            <a:r>
              <a:rPr lang="en-US" sz="1600" dirty="0">
                <a:solidFill>
                  <a:schemeClr val="tx1"/>
                </a:solidFill>
              </a:rPr>
              <a:t>B+ Tree</a:t>
            </a:r>
          </a:p>
          <a:p>
            <a:pPr marL="285750" indent="-285750" algn="l">
              <a:buFont typeface="Arial" panose="020B0604020202020204" pitchFamily="34" charset="0"/>
              <a:buChar char="•"/>
            </a:pPr>
            <a:endParaRPr lang="en-US" sz="1600" dirty="0">
              <a:solidFill>
                <a:schemeClr val="tx1"/>
              </a:solidFill>
            </a:endParaRPr>
          </a:p>
          <a:p>
            <a:pPr marL="285750" indent="-285750" algn="l">
              <a:buFont typeface="Arial" panose="020B0604020202020204" pitchFamily="34" charset="0"/>
              <a:buChar char="•"/>
            </a:pPr>
            <a:endParaRPr lang="en-US" sz="1600" b="1" u="sng" dirty="0">
              <a:solidFill>
                <a:srgbClr val="FF0000"/>
              </a:solidFill>
            </a:endParaRPr>
          </a:p>
          <a:p>
            <a:pPr algn="l"/>
            <a:r>
              <a:rPr lang="en-US" sz="1600" b="1" u="sng" dirty="0">
                <a:solidFill>
                  <a:srgbClr val="FF0000"/>
                </a:solidFill>
              </a:rPr>
              <a:t>ASSIGNMENT. 1 Whole</a:t>
            </a:r>
          </a:p>
          <a:p>
            <a:pPr algn="l"/>
            <a:r>
              <a:rPr lang="en-US" sz="1600" b="1" u="sng" dirty="0">
                <a:solidFill>
                  <a:srgbClr val="FF0000"/>
                </a:solidFill>
              </a:rPr>
              <a:t>Select only 5 of your OWN choice. Define, explain and provide example of each tree categories.</a:t>
            </a:r>
          </a:p>
        </p:txBody>
      </p:sp>
    </p:spTree>
    <p:extLst>
      <p:ext uri="{BB962C8B-B14F-4D97-AF65-F5344CB8AC3E}">
        <p14:creationId xmlns:p14="http://schemas.microsoft.com/office/powerpoint/2010/main" val="2726827121"/>
      </p:ext>
    </p:extLst>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35</a:t>
            </a:fld>
            <a:endParaRPr lang="en-GB"/>
          </a:p>
        </p:txBody>
      </p:sp>
      <p:sp>
        <p:nvSpPr>
          <p:cNvPr id="7" name="Rectangle 6"/>
          <p:cNvSpPr/>
          <p:nvPr/>
        </p:nvSpPr>
        <p:spPr>
          <a:xfrm>
            <a:off x="5181600" y="285750"/>
            <a:ext cx="3810000" cy="4513580"/>
          </a:xfrm>
          <a:prstGeom prst="rect">
            <a:avLst/>
          </a:prstGeom>
        </p:spPr>
        <p:txBody>
          <a:bodyPr wrap="square">
            <a:noAutofit/>
          </a:bodyPr>
          <a:lstStyle/>
          <a:p>
            <a:pPr marL="0" indent="0" algn="l">
              <a:buNone/>
            </a:pPr>
            <a:r>
              <a:rPr lang="en-US" sz="1600" dirty="0">
                <a:solidFill>
                  <a:schemeClr val="tx1"/>
                </a:solidFill>
              </a:rPr>
              <a:t>Online compiler to be used for simple activities</a:t>
            </a:r>
          </a:p>
          <a:p>
            <a:pPr marL="285750" indent="-285750" algn="l">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r>
              <a:rPr lang="en-US" sz="1600" i="1" dirty="0">
                <a:solidFill>
                  <a:schemeClr val="tx1"/>
                </a:solidFill>
              </a:rPr>
              <a:t>https://www.onlinegdb.com/online_c++_compiler</a:t>
            </a:r>
            <a:endParaRPr lang="en-US" sz="1600" b="1" i="1" u="sng" dirty="0">
              <a:solidFill>
                <a:srgbClr val="FF0000"/>
              </a:solidFill>
            </a:endParaRPr>
          </a:p>
        </p:txBody>
      </p:sp>
      <p:pic>
        <p:nvPicPr>
          <p:cNvPr id="2" name="Picture 1">
            <a:extLst>
              <a:ext uri="{FF2B5EF4-FFF2-40B4-BE49-F238E27FC236}">
                <a16:creationId xmlns:a16="http://schemas.microsoft.com/office/drawing/2014/main" id="{81470B88-D83F-4968-BD24-00718EEB77D2}"/>
              </a:ext>
            </a:extLst>
          </p:cNvPr>
          <p:cNvPicPr>
            <a:picLocks noChangeAspect="1"/>
          </p:cNvPicPr>
          <p:nvPr/>
        </p:nvPicPr>
        <p:blipFill>
          <a:blip r:embed="rId2"/>
          <a:stretch>
            <a:fillRect/>
          </a:stretch>
        </p:blipFill>
        <p:spPr>
          <a:xfrm>
            <a:off x="43416" y="200025"/>
            <a:ext cx="5124450" cy="4743450"/>
          </a:xfrm>
          <a:prstGeom prst="rect">
            <a:avLst/>
          </a:prstGeom>
        </p:spPr>
      </p:pic>
    </p:spTree>
    <p:extLst>
      <p:ext uri="{BB962C8B-B14F-4D97-AF65-F5344CB8AC3E}">
        <p14:creationId xmlns:p14="http://schemas.microsoft.com/office/powerpoint/2010/main" val="776115000"/>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4</a:t>
            </a:fld>
            <a:endParaRPr lang="en-GB"/>
          </a:p>
        </p:txBody>
      </p:sp>
      <p:sp>
        <p:nvSpPr>
          <p:cNvPr id="7" name="Rectangle 6"/>
          <p:cNvSpPr/>
          <p:nvPr/>
        </p:nvSpPr>
        <p:spPr>
          <a:xfrm>
            <a:off x="2362200" y="1962150"/>
            <a:ext cx="4356100" cy="1076325"/>
          </a:xfrm>
          <a:prstGeom prst="rect">
            <a:avLst/>
          </a:prstGeom>
        </p:spPr>
        <p:txBody>
          <a:bodyPr wrap="square">
            <a:spAutoFit/>
          </a:bodyPr>
          <a:lstStyle/>
          <a:p>
            <a:pPr algn="ctr"/>
            <a:r>
              <a:rPr lang="en-US" sz="3200" b="1" dirty="0">
                <a:solidFill>
                  <a:schemeClr val="tx1"/>
                </a:solidFill>
              </a:rPr>
              <a:t>QUEUE</a:t>
            </a:r>
          </a:p>
          <a:p>
            <a:pPr algn="ctr"/>
            <a:endParaRPr lang="en-US" sz="3200" b="1" dirty="0">
              <a:solidFill>
                <a:schemeClr val="tx1"/>
              </a:solidFill>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5</a:t>
            </a:fld>
            <a:endParaRPr lang="en-GB"/>
          </a:p>
        </p:txBody>
      </p:sp>
      <p:sp>
        <p:nvSpPr>
          <p:cNvPr id="7" name="Rectangle 6"/>
          <p:cNvSpPr/>
          <p:nvPr/>
        </p:nvSpPr>
        <p:spPr>
          <a:xfrm>
            <a:off x="1981200" y="57150"/>
            <a:ext cx="6745605" cy="2799715"/>
          </a:xfrm>
          <a:prstGeom prst="rect">
            <a:avLst/>
          </a:prstGeom>
        </p:spPr>
        <p:txBody>
          <a:bodyPr wrap="square">
            <a:spAutoFit/>
          </a:bodyPr>
          <a:lstStyle/>
          <a:p>
            <a:pPr algn="ctr"/>
            <a:r>
              <a:rPr lang="en-US" sz="1600" b="1" u="sng" dirty="0">
                <a:solidFill>
                  <a:schemeClr val="tx1"/>
                </a:solidFill>
              </a:rPr>
              <a:t>What is Queue?</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pPr marL="0" indent="0">
              <a:buNone/>
            </a:pPr>
            <a:r>
              <a:rPr lang="en-US" sz="1600" dirty="0">
                <a:solidFill>
                  <a:schemeClr val="tx1"/>
                </a:solidFill>
              </a:rPr>
              <a:t>A queue is defined as a </a:t>
            </a:r>
            <a:r>
              <a:rPr lang="en-US" sz="1600" b="1" dirty="0">
                <a:solidFill>
                  <a:schemeClr val="tx1"/>
                </a:solidFill>
              </a:rPr>
              <a:t>linear data structure</a:t>
            </a:r>
            <a:r>
              <a:rPr lang="en-US" sz="1600" dirty="0">
                <a:solidFill>
                  <a:schemeClr val="tx1"/>
                </a:solidFill>
              </a:rPr>
              <a:t> that is </a:t>
            </a:r>
            <a:r>
              <a:rPr lang="en-US" sz="1600" dirty="0">
                <a:solidFill>
                  <a:srgbClr val="FF0000"/>
                </a:solidFill>
              </a:rPr>
              <a:t>open at both ends</a:t>
            </a:r>
            <a:r>
              <a:rPr lang="en-US" sz="1600" dirty="0">
                <a:solidFill>
                  <a:schemeClr val="tx1"/>
                </a:solidFill>
              </a:rPr>
              <a:t> and the operations are performed in </a:t>
            </a:r>
            <a:r>
              <a:rPr lang="en-US" sz="1600" b="1" u="sng" dirty="0">
                <a:solidFill>
                  <a:schemeClr val="tx1"/>
                </a:solidFill>
              </a:rPr>
              <a:t>First In First Out (FIFO) order</a:t>
            </a:r>
            <a:r>
              <a:rPr lang="en-US" sz="1600" dirty="0">
                <a:solidFill>
                  <a:schemeClr val="tx1"/>
                </a:solidFill>
              </a:rPr>
              <a:t>.</a:t>
            </a:r>
          </a:p>
          <a:p>
            <a:pPr marL="0" indent="0">
              <a:buNone/>
            </a:pPr>
            <a:endParaRPr lang="en-US" sz="1600" dirty="0">
              <a:solidFill>
                <a:schemeClr val="tx1"/>
              </a:solidFill>
            </a:endParaRPr>
          </a:p>
          <a:p>
            <a:pPr marL="0" indent="0">
              <a:buNone/>
            </a:pPr>
            <a:r>
              <a:rPr lang="en-US" sz="1600" dirty="0">
                <a:solidFill>
                  <a:schemeClr val="tx1"/>
                </a:solidFill>
              </a:rPr>
              <a:t>We define a </a:t>
            </a:r>
            <a:r>
              <a:rPr lang="en-US" sz="1600" b="1" u="sng" dirty="0">
                <a:solidFill>
                  <a:srgbClr val="FF0000"/>
                </a:solidFill>
              </a:rPr>
              <a:t>queue to be a list</a:t>
            </a:r>
            <a:r>
              <a:rPr lang="en-US" sz="1600" dirty="0">
                <a:solidFill>
                  <a:schemeClr val="tx1"/>
                </a:solidFill>
              </a:rPr>
              <a:t> in which all </a:t>
            </a:r>
            <a:r>
              <a:rPr lang="en-US" sz="1600" b="1" dirty="0">
                <a:solidFill>
                  <a:srgbClr val="FF0000"/>
                </a:solidFill>
              </a:rPr>
              <a:t>additions</a:t>
            </a:r>
            <a:r>
              <a:rPr lang="en-US" sz="1600" dirty="0">
                <a:solidFill>
                  <a:schemeClr val="tx1"/>
                </a:solidFill>
              </a:rPr>
              <a:t> to the list are made at one end, and all </a:t>
            </a:r>
            <a:r>
              <a:rPr lang="en-US" sz="1600" b="1" dirty="0">
                <a:solidFill>
                  <a:srgbClr val="FF0000"/>
                </a:solidFill>
              </a:rPr>
              <a:t>deletions</a:t>
            </a:r>
            <a:r>
              <a:rPr lang="en-US" sz="1600" dirty="0">
                <a:solidFill>
                  <a:schemeClr val="tx1"/>
                </a:solidFill>
              </a:rPr>
              <a:t> from the list are made at the other end.  The element which is first pushed into the order, the operation is first performed on that.</a:t>
            </a:r>
          </a:p>
        </p:txBody>
      </p:sp>
      <p:pic>
        <p:nvPicPr>
          <p:cNvPr id="2" name="Picture 1"/>
          <p:cNvPicPr>
            <a:picLocks noChangeAspect="1"/>
          </p:cNvPicPr>
          <p:nvPr/>
        </p:nvPicPr>
        <p:blipFill>
          <a:blip r:embed="rId2"/>
          <a:stretch>
            <a:fillRect/>
          </a:stretch>
        </p:blipFill>
        <p:spPr>
          <a:xfrm>
            <a:off x="2286000" y="2952750"/>
            <a:ext cx="5815330" cy="2012950"/>
          </a:xfrm>
          <a:prstGeom prst="rect">
            <a:avLst/>
          </a:prstGeom>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6</a:t>
            </a:fld>
            <a:endParaRPr lang="en-GB"/>
          </a:p>
        </p:txBody>
      </p:sp>
      <p:sp>
        <p:nvSpPr>
          <p:cNvPr id="7" name="Rectangle 6"/>
          <p:cNvSpPr/>
          <p:nvPr/>
        </p:nvSpPr>
        <p:spPr>
          <a:xfrm>
            <a:off x="1447800" y="133350"/>
            <a:ext cx="7475220" cy="4030980"/>
          </a:xfrm>
          <a:prstGeom prst="rect">
            <a:avLst/>
          </a:prstGeom>
        </p:spPr>
        <p:txBody>
          <a:bodyPr wrap="square">
            <a:spAutoFit/>
          </a:bodyPr>
          <a:lstStyle/>
          <a:p>
            <a:endParaRPr lang="en-US" sz="1600" dirty="0">
              <a:solidFill>
                <a:schemeClr val="tx1"/>
              </a:solidFill>
            </a:endParaRPr>
          </a:p>
          <a:p>
            <a:pPr algn="ctr"/>
            <a:r>
              <a:rPr lang="en-US" sz="1600" dirty="0">
                <a:solidFill>
                  <a:schemeClr val="tx1"/>
                </a:solidFill>
              </a:rPr>
              <a:t>FIFO Principle of Queue:</a:t>
            </a:r>
          </a:p>
          <a:p>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A Queue is like a </a:t>
            </a:r>
            <a:r>
              <a:rPr lang="en-US" sz="1600" b="1" u="sng" dirty="0">
                <a:solidFill>
                  <a:srgbClr val="FF0000"/>
                </a:solidFill>
              </a:rPr>
              <a:t>line waiting to purchase tickets</a:t>
            </a:r>
            <a:r>
              <a:rPr lang="en-US" sz="1600" dirty="0">
                <a:solidFill>
                  <a:schemeClr val="tx1"/>
                </a:solidFill>
              </a:rPr>
              <a:t>, where the first person in line is the first person served. (i.e. First come first serve).</a:t>
            </a:r>
          </a:p>
          <a:p>
            <a:pPr marL="285750" indent="-285750">
              <a:buFont typeface="Arial" panose="020B0604020202020204" pitchFamily="34" charset="0"/>
              <a:buChar char="•"/>
            </a:pPr>
            <a:endParaRPr lang="en-US" sz="1600" dirty="0">
              <a:solidFill>
                <a:schemeClr val="tx1"/>
              </a:solidFill>
            </a:endParaRPr>
          </a:p>
          <a:p>
            <a:pPr marL="0" indent="0">
              <a:buFont typeface="Arial" panose="020B0604020202020204" pitchFamily="34" charset="0"/>
              <a:buNone/>
            </a:pPr>
            <a:endParaRPr lang="en-US" sz="1600" dirty="0">
              <a:solidFill>
                <a:schemeClr val="tx1"/>
              </a:solidFill>
            </a:endParaRPr>
          </a:p>
          <a:p>
            <a:pPr marL="0" indent="0">
              <a:buFont typeface="Arial" panose="020B0604020202020204" pitchFamily="34" charset="0"/>
              <a:buNone/>
            </a:pPr>
            <a:endParaRPr lang="en-US" sz="1600" dirty="0">
              <a:solidFill>
                <a:schemeClr val="tx1"/>
              </a:solidFill>
            </a:endParaRPr>
          </a:p>
          <a:p>
            <a:pPr marL="0" indent="0">
              <a:buFont typeface="Arial" panose="020B0604020202020204" pitchFamily="34" charset="0"/>
              <a:buNone/>
            </a:pPr>
            <a:endParaRPr lang="en-US" sz="1600" dirty="0">
              <a:solidFill>
                <a:schemeClr val="tx1"/>
              </a:solidFill>
            </a:endParaRPr>
          </a:p>
          <a:p>
            <a:pPr marL="0" indent="0">
              <a:buFont typeface="Arial" panose="020B0604020202020204" pitchFamily="34" charset="0"/>
              <a:buNone/>
            </a:pPr>
            <a:endParaRPr lang="en-US" sz="1600" dirty="0">
              <a:solidFill>
                <a:schemeClr val="tx1"/>
              </a:solidFill>
            </a:endParaRPr>
          </a:p>
          <a:p>
            <a:pPr marL="0" indent="0">
              <a:buFont typeface="Arial" panose="020B0604020202020204" pitchFamily="34" charset="0"/>
              <a:buNone/>
            </a:pP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Position of the entry in a queue ready to be served, that is, </a:t>
            </a:r>
            <a:r>
              <a:rPr lang="en-US" sz="1600" dirty="0">
                <a:solidFill>
                  <a:srgbClr val="FF0000"/>
                </a:solidFill>
              </a:rPr>
              <a:t>the first entry that will be removed from the queue, is called the </a:t>
            </a:r>
            <a:r>
              <a:rPr lang="en-US" sz="1600" b="1" u="sng" dirty="0">
                <a:solidFill>
                  <a:srgbClr val="FF0000"/>
                </a:solidFill>
              </a:rPr>
              <a:t>front of the queue</a:t>
            </a:r>
            <a:r>
              <a:rPr lang="en-US" sz="1600" dirty="0">
                <a:solidFill>
                  <a:schemeClr val="tx1"/>
                </a:solidFill>
              </a:rPr>
              <a:t>(sometimes, head of the queue), similarly, </a:t>
            </a:r>
            <a:r>
              <a:rPr lang="en-US" sz="1600" dirty="0">
                <a:solidFill>
                  <a:schemeClr val="accent6"/>
                </a:solidFill>
              </a:rPr>
              <a:t>the position of the last entry in the queue, that is, the one most recently added, is called </a:t>
            </a:r>
            <a:r>
              <a:rPr lang="en-US" sz="1600" b="1" u="sng" dirty="0">
                <a:solidFill>
                  <a:schemeClr val="accent6"/>
                </a:solidFill>
              </a:rPr>
              <a:t>the rear</a:t>
            </a:r>
            <a:r>
              <a:rPr lang="en-US" sz="1600" dirty="0">
                <a:solidFill>
                  <a:schemeClr val="tx1"/>
                </a:solidFill>
              </a:rPr>
              <a:t> (or the tail) of the queue. See the below figure.</a:t>
            </a:r>
          </a:p>
        </p:txBody>
      </p:sp>
      <p:pic>
        <p:nvPicPr>
          <p:cNvPr id="3" name="Picture 2"/>
          <p:cNvPicPr>
            <a:picLocks noChangeAspect="1"/>
          </p:cNvPicPr>
          <p:nvPr/>
        </p:nvPicPr>
        <p:blipFill>
          <a:blip r:embed="rId2"/>
          <a:stretch>
            <a:fillRect/>
          </a:stretch>
        </p:blipFill>
        <p:spPr>
          <a:xfrm>
            <a:off x="5029200" y="3943350"/>
            <a:ext cx="3214370" cy="1125220"/>
          </a:xfrm>
          <a:prstGeom prst="rect">
            <a:avLst/>
          </a:prstGeom>
        </p:spPr>
      </p:pic>
      <p:pic>
        <p:nvPicPr>
          <p:cNvPr id="100" name="Picture 99"/>
          <p:cNvPicPr/>
          <p:nvPr/>
        </p:nvPicPr>
        <p:blipFill>
          <a:blip r:embed="rId3"/>
          <a:stretch>
            <a:fillRect/>
          </a:stretch>
        </p:blipFill>
        <p:spPr>
          <a:xfrm>
            <a:off x="4267200" y="1504950"/>
            <a:ext cx="3077210" cy="1193165"/>
          </a:xfrm>
          <a:prstGeom prst="rect">
            <a:avLst/>
          </a:prstGeom>
          <a:noFill/>
          <a:ln w="9525">
            <a:noFill/>
          </a:ln>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5029200" y="285750"/>
            <a:ext cx="3581400" cy="1447800"/>
          </a:xfrm>
          <a:prstGeom prst="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6" name="Slide Number Placeholder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7</a:t>
            </a:fld>
            <a:endParaRPr lang="en-GB"/>
          </a:p>
        </p:txBody>
      </p:sp>
      <p:sp>
        <p:nvSpPr>
          <p:cNvPr id="7" name="Rectangle 6"/>
          <p:cNvSpPr/>
          <p:nvPr/>
        </p:nvSpPr>
        <p:spPr>
          <a:xfrm>
            <a:off x="1676400" y="514350"/>
            <a:ext cx="6256020" cy="3753485"/>
          </a:xfrm>
          <a:prstGeom prst="rect">
            <a:avLst/>
          </a:prstGeom>
        </p:spPr>
        <p:txBody>
          <a:bodyPr wrap="square">
            <a:spAutoFit/>
          </a:bodyPr>
          <a:lstStyle/>
          <a:p>
            <a:pPr algn="l"/>
            <a:endParaRPr lang="en-US" dirty="0">
              <a:solidFill>
                <a:schemeClr val="tx1"/>
              </a:solidFill>
            </a:endParaRPr>
          </a:p>
          <a:p>
            <a:pPr algn="l"/>
            <a:r>
              <a:rPr lang="en-US" b="1" dirty="0">
                <a:solidFill>
                  <a:schemeClr val="tx1"/>
                </a:solidFill>
              </a:rPr>
              <a:t>Characteristics of Queue:</a:t>
            </a:r>
          </a:p>
          <a:p>
            <a:pPr marL="285750" indent="-285750" algn="l">
              <a:buFont typeface="Arial" panose="020B0604020202020204" pitchFamily="34" charset="0"/>
              <a:buChar char="•"/>
            </a:pPr>
            <a:r>
              <a:rPr lang="en-US" b="1" dirty="0">
                <a:solidFill>
                  <a:schemeClr val="tx1"/>
                </a:solidFill>
              </a:rPr>
              <a:t>Queue can handle multiple data.</a:t>
            </a:r>
          </a:p>
          <a:p>
            <a:pPr marL="285750" indent="-285750" algn="l">
              <a:buFont typeface="Arial" panose="020B0604020202020204" pitchFamily="34" charset="0"/>
              <a:buChar char="•"/>
            </a:pPr>
            <a:r>
              <a:rPr lang="en-US" b="1" dirty="0">
                <a:solidFill>
                  <a:schemeClr val="tx1"/>
                </a:solidFill>
              </a:rPr>
              <a:t>We can access both ends.</a:t>
            </a:r>
          </a:p>
          <a:p>
            <a:pPr marL="285750" indent="-285750" algn="l">
              <a:buFont typeface="Arial" panose="020B0604020202020204" pitchFamily="34" charset="0"/>
              <a:buChar char="•"/>
            </a:pPr>
            <a:r>
              <a:rPr lang="en-US" b="1" dirty="0">
                <a:solidFill>
                  <a:schemeClr val="tx1"/>
                </a:solidFill>
              </a:rPr>
              <a:t>They are fast and flexible. </a:t>
            </a:r>
          </a:p>
          <a:p>
            <a:pPr marL="285750" indent="-285750" algn="l">
              <a:buFont typeface="Arial" panose="020B0604020202020204" pitchFamily="34" charset="0"/>
              <a:buChar char="•"/>
            </a:pPr>
            <a:endParaRPr lang="en-US" dirty="0">
              <a:solidFill>
                <a:schemeClr val="tx1"/>
              </a:solidFill>
            </a:endParaRPr>
          </a:p>
          <a:p>
            <a:pPr marL="285750" indent="-285750" algn="l">
              <a:buFont typeface="Arial" panose="020B0604020202020204" pitchFamily="34" charset="0"/>
              <a:buChar char="•"/>
            </a:pPr>
            <a:endParaRPr lang="en-US" dirty="0">
              <a:solidFill>
                <a:schemeClr val="tx1"/>
              </a:solidFill>
            </a:endParaRPr>
          </a:p>
          <a:p>
            <a:pPr marL="285750" indent="-285750" algn="l"/>
            <a:r>
              <a:rPr lang="en-US" dirty="0">
                <a:solidFill>
                  <a:schemeClr val="tx1"/>
                </a:solidFill>
              </a:rPr>
              <a:t>Queue Representation:</a:t>
            </a:r>
          </a:p>
          <a:p>
            <a:pPr algn="l"/>
            <a:r>
              <a:rPr lang="en-US" dirty="0">
                <a:solidFill>
                  <a:schemeClr val="tx1"/>
                </a:solidFill>
              </a:rPr>
              <a:t>Like stacks, Queues</a:t>
            </a:r>
            <a:r>
              <a:rPr lang="en-US" b="1" dirty="0">
                <a:solidFill>
                  <a:srgbClr val="FF0000"/>
                </a:solidFill>
              </a:rPr>
              <a:t> can also be represented in an array</a:t>
            </a:r>
            <a:r>
              <a:rPr lang="en-US" dirty="0">
                <a:solidFill>
                  <a:schemeClr val="tx1"/>
                </a:solidFill>
              </a:rPr>
              <a:t>: In this representation, the Queue is implemented using the array. Variables used in this case are</a:t>
            </a:r>
          </a:p>
          <a:p>
            <a:pPr algn="l"/>
            <a:endParaRPr lang="en-US" dirty="0">
              <a:solidFill>
                <a:schemeClr val="tx1"/>
              </a:solidFill>
            </a:endParaRPr>
          </a:p>
          <a:p>
            <a:pPr marL="285750" indent="-285750" algn="l">
              <a:buFont typeface="Arial" panose="020B0604020202020204" pitchFamily="34" charset="0"/>
              <a:buChar char="•"/>
            </a:pPr>
            <a:r>
              <a:rPr lang="en-US" b="1" u="sng" dirty="0">
                <a:solidFill>
                  <a:schemeClr val="tx1"/>
                </a:solidFill>
              </a:rPr>
              <a:t>Queue</a:t>
            </a:r>
            <a:r>
              <a:rPr lang="en-US" dirty="0">
                <a:solidFill>
                  <a:schemeClr val="tx1"/>
                </a:solidFill>
              </a:rPr>
              <a:t>: the name of the array storing queue elements.</a:t>
            </a:r>
          </a:p>
          <a:p>
            <a:pPr marL="285750" indent="-285750" algn="l">
              <a:buFont typeface="Arial" panose="020B0604020202020204" pitchFamily="34" charset="0"/>
              <a:buChar char="•"/>
            </a:pPr>
            <a:r>
              <a:rPr lang="en-US" b="1" u="sng" dirty="0">
                <a:solidFill>
                  <a:schemeClr val="tx1"/>
                </a:solidFill>
              </a:rPr>
              <a:t>Front</a:t>
            </a:r>
            <a:r>
              <a:rPr lang="en-US" dirty="0">
                <a:solidFill>
                  <a:schemeClr val="tx1"/>
                </a:solidFill>
              </a:rPr>
              <a:t>: the index where the first element is stored in the array representing the queue.</a:t>
            </a:r>
          </a:p>
          <a:p>
            <a:pPr marL="285750" indent="-285750" algn="l">
              <a:buFont typeface="Arial" panose="020B0604020202020204" pitchFamily="34" charset="0"/>
              <a:buChar char="•"/>
            </a:pPr>
            <a:r>
              <a:rPr lang="en-US" b="1" u="sng" dirty="0">
                <a:solidFill>
                  <a:schemeClr val="tx1"/>
                </a:solidFill>
              </a:rPr>
              <a:t>Rear</a:t>
            </a:r>
            <a:r>
              <a:rPr lang="en-US" dirty="0">
                <a:solidFill>
                  <a:schemeClr val="tx1"/>
                </a:solidFill>
              </a:rPr>
              <a:t>: the index where the last element is stored in an array representing the queue.</a:t>
            </a:r>
          </a:p>
        </p:txBody>
      </p:sp>
      <p:pic>
        <p:nvPicPr>
          <p:cNvPr id="101" name="Picture 100"/>
          <p:cNvPicPr/>
          <p:nvPr/>
        </p:nvPicPr>
        <p:blipFill>
          <a:blip r:embed="rId2"/>
          <a:stretch>
            <a:fillRect/>
          </a:stretch>
        </p:blipFill>
        <p:spPr>
          <a:xfrm>
            <a:off x="5165090" y="438150"/>
            <a:ext cx="2940050" cy="1116965"/>
          </a:xfrm>
          <a:prstGeom prst="rect">
            <a:avLst/>
          </a:prstGeom>
          <a:noFill/>
          <a:ln w="9525">
            <a:noFill/>
          </a:ln>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8</a:t>
            </a:fld>
            <a:endParaRPr lang="en-GB"/>
          </a:p>
        </p:txBody>
      </p:sp>
      <p:sp>
        <p:nvSpPr>
          <p:cNvPr id="7" name="Rectangle 6"/>
          <p:cNvSpPr/>
          <p:nvPr/>
        </p:nvSpPr>
        <p:spPr>
          <a:xfrm>
            <a:off x="1741805" y="57150"/>
            <a:ext cx="7164705" cy="4184650"/>
          </a:xfrm>
          <a:prstGeom prst="rect">
            <a:avLst/>
          </a:prstGeom>
        </p:spPr>
        <p:txBody>
          <a:bodyPr wrap="square">
            <a:spAutoFit/>
          </a:bodyPr>
          <a:lstStyle/>
          <a:p>
            <a:pPr algn="ctr"/>
            <a:r>
              <a:rPr lang="en-US" dirty="0">
                <a:solidFill>
                  <a:schemeClr val="tx1"/>
                </a:solidFill>
              </a:rPr>
              <a:t>There are different types of queue:</a:t>
            </a:r>
          </a:p>
          <a:p>
            <a:pPr algn="l"/>
            <a:endParaRPr lang="en-US" u="sng" dirty="0">
              <a:solidFill>
                <a:schemeClr val="tx1"/>
              </a:solidFill>
            </a:endParaRPr>
          </a:p>
          <a:p>
            <a:pPr algn="l"/>
            <a:r>
              <a:rPr lang="en-US" b="1" u="sng" dirty="0">
                <a:solidFill>
                  <a:schemeClr val="tx1"/>
                </a:solidFill>
              </a:rPr>
              <a:t>Input Restricted Queue</a:t>
            </a:r>
          </a:p>
          <a:p>
            <a:pPr algn="l"/>
            <a:r>
              <a:rPr lang="en-US" dirty="0">
                <a:solidFill>
                  <a:schemeClr val="tx1"/>
                </a:solidFill>
              </a:rPr>
              <a:t>This is a simple queue. In this type of queue, the input can be taken from only one end but deletion can be done from any of the ends.</a:t>
            </a: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r>
              <a:rPr lang="en-US" b="1" dirty="0">
                <a:solidFill>
                  <a:schemeClr val="tx1"/>
                </a:solidFill>
              </a:rPr>
              <a:t>Output Restricted Queue</a:t>
            </a:r>
          </a:p>
          <a:p>
            <a:pPr algn="l"/>
            <a:r>
              <a:rPr lang="en-US" dirty="0">
                <a:solidFill>
                  <a:schemeClr val="tx1"/>
                </a:solidFill>
              </a:rPr>
              <a:t>This is also a simple queue. In this type of queue, the input can be taken from both ends but deletion can be done from only one end.</a:t>
            </a: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p:txBody>
      </p:sp>
      <p:pic>
        <p:nvPicPr>
          <p:cNvPr id="102" name="Picture 101"/>
          <p:cNvPicPr/>
          <p:nvPr/>
        </p:nvPicPr>
        <p:blipFill>
          <a:blip r:embed="rId2"/>
          <a:stretch>
            <a:fillRect/>
          </a:stretch>
        </p:blipFill>
        <p:spPr>
          <a:xfrm>
            <a:off x="3124200" y="1276350"/>
            <a:ext cx="4527550" cy="1107440"/>
          </a:xfrm>
          <a:prstGeom prst="rect">
            <a:avLst/>
          </a:prstGeom>
          <a:noFill/>
          <a:ln w="9525">
            <a:noFill/>
          </a:ln>
        </p:spPr>
      </p:pic>
      <p:pic>
        <p:nvPicPr>
          <p:cNvPr id="103" name="Picture 102"/>
          <p:cNvPicPr/>
          <p:nvPr/>
        </p:nvPicPr>
        <p:blipFill>
          <a:blip r:embed="rId3"/>
          <a:stretch>
            <a:fillRect/>
          </a:stretch>
        </p:blipFill>
        <p:spPr>
          <a:xfrm>
            <a:off x="2895600" y="3257550"/>
            <a:ext cx="4421505" cy="1256030"/>
          </a:xfrm>
          <a:prstGeom prst="rect">
            <a:avLst/>
          </a:prstGeom>
          <a:noFill/>
          <a:ln w="9525">
            <a:noFill/>
          </a:ln>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2819400" y="2114550"/>
            <a:ext cx="5943600"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Slide Number Placeholder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9</a:t>
            </a:fld>
            <a:endParaRPr lang="en-GB"/>
          </a:p>
        </p:txBody>
      </p:sp>
      <p:sp>
        <p:nvSpPr>
          <p:cNvPr id="7" name="Rectangle 6"/>
          <p:cNvSpPr/>
          <p:nvPr/>
        </p:nvSpPr>
        <p:spPr>
          <a:xfrm>
            <a:off x="2681605" y="133350"/>
            <a:ext cx="6202045" cy="3753485"/>
          </a:xfrm>
          <a:prstGeom prst="rect">
            <a:avLst/>
          </a:prstGeom>
        </p:spPr>
        <p:txBody>
          <a:bodyPr wrap="square">
            <a:spAutoFit/>
          </a:bodyPr>
          <a:lstStyle/>
          <a:p>
            <a:pPr algn="ctr"/>
            <a:endParaRPr lang="en-US" dirty="0">
              <a:solidFill>
                <a:schemeClr val="tx1"/>
              </a:solidFill>
            </a:endParaRPr>
          </a:p>
          <a:p>
            <a:pPr algn="ctr"/>
            <a:r>
              <a:rPr lang="en-US" dirty="0">
                <a:solidFill>
                  <a:schemeClr val="tx1"/>
                </a:solidFill>
              </a:rPr>
              <a:t>There are different types of queue:</a:t>
            </a:r>
          </a:p>
          <a:p>
            <a:pPr algn="l"/>
            <a:r>
              <a:rPr lang="en-US" b="1" dirty="0">
                <a:solidFill>
                  <a:schemeClr val="tx1"/>
                </a:solidFill>
              </a:rPr>
              <a:t>Circular Queue</a:t>
            </a:r>
          </a:p>
          <a:p>
            <a:pPr algn="l"/>
            <a:r>
              <a:rPr lang="en-US" dirty="0">
                <a:solidFill>
                  <a:schemeClr val="tx1"/>
                </a:solidFill>
              </a:rPr>
              <a:t>This is a special type of queue where the last position is connected back to the first position. Here also the operations are performed in FIFO order.</a:t>
            </a:r>
          </a:p>
          <a:p>
            <a:pPr algn="l"/>
            <a:endParaRPr lang="en-US" dirty="0">
              <a:solidFill>
                <a:schemeClr val="tx1"/>
              </a:solidFill>
            </a:endParaRPr>
          </a:p>
          <a:p>
            <a:pPr algn="l"/>
            <a:r>
              <a:rPr lang="en-US" b="1" dirty="0">
                <a:solidFill>
                  <a:schemeClr val="tx1"/>
                </a:solidFill>
              </a:rPr>
              <a:t>Double-Ended Queue (Dequeue)</a:t>
            </a:r>
          </a:p>
          <a:p>
            <a:pPr algn="l"/>
            <a:r>
              <a:rPr lang="en-US" dirty="0">
                <a:solidFill>
                  <a:schemeClr val="tx1"/>
                </a:solidFill>
              </a:rPr>
              <a:t>In a double-ended queue the insertion and deletion operations, both can be performed from both ends.</a:t>
            </a: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pPr algn="l"/>
            <a:r>
              <a:rPr lang="en-US" b="1" dirty="0">
                <a:solidFill>
                  <a:schemeClr val="tx1"/>
                </a:solidFill>
              </a:rPr>
              <a:t>Priority Queue</a:t>
            </a:r>
          </a:p>
          <a:p>
            <a:pPr algn="l"/>
            <a:r>
              <a:rPr lang="en-US" dirty="0">
                <a:solidFill>
                  <a:schemeClr val="tx1"/>
                </a:solidFill>
              </a:rPr>
              <a:t>A priority queue is a special queue where the elements are accessed based on the priority assigned to them.</a:t>
            </a:r>
          </a:p>
        </p:txBody>
      </p:sp>
      <p:pic>
        <p:nvPicPr>
          <p:cNvPr id="106" name="Picture 105"/>
          <p:cNvPicPr/>
          <p:nvPr/>
        </p:nvPicPr>
        <p:blipFill>
          <a:blip r:embed="rId3"/>
          <a:stretch>
            <a:fillRect/>
          </a:stretch>
        </p:blipFill>
        <p:spPr>
          <a:xfrm>
            <a:off x="457200" y="209550"/>
            <a:ext cx="1781175" cy="2588260"/>
          </a:xfrm>
          <a:prstGeom prst="rect">
            <a:avLst/>
          </a:prstGeom>
          <a:noFill/>
          <a:ln w="9525">
            <a:noFill/>
          </a:ln>
        </p:spPr>
      </p:pic>
      <p:pic>
        <p:nvPicPr>
          <p:cNvPr id="107" name="Picture 106"/>
          <p:cNvPicPr/>
          <p:nvPr/>
        </p:nvPicPr>
        <p:blipFill>
          <a:blip r:embed="rId4"/>
          <a:stretch>
            <a:fillRect/>
          </a:stretch>
        </p:blipFill>
        <p:spPr>
          <a:xfrm>
            <a:off x="2869565" y="2190750"/>
            <a:ext cx="5826125" cy="812165"/>
          </a:xfrm>
          <a:prstGeom prst="rect">
            <a:avLst/>
          </a:prstGeom>
          <a:noFill/>
          <a:ln w="9525">
            <a:noFill/>
          </a:ln>
        </p:spPr>
      </p:pic>
      <p:pic>
        <p:nvPicPr>
          <p:cNvPr id="108" name="Picture 107"/>
          <p:cNvPicPr/>
          <p:nvPr/>
        </p:nvPicPr>
        <p:blipFill>
          <a:blip r:embed="rId5"/>
          <a:stretch>
            <a:fillRect/>
          </a:stretch>
        </p:blipFill>
        <p:spPr>
          <a:xfrm>
            <a:off x="5105400" y="3867150"/>
            <a:ext cx="3956685" cy="1207135"/>
          </a:xfrm>
          <a:prstGeom prst="rect">
            <a:avLst/>
          </a:prstGeom>
          <a:noFill/>
          <a:ln w="9525">
            <a:noFill/>
          </a:ln>
        </p:spPr>
      </p:pic>
    </p:spTree>
  </p:cSld>
  <p:clrMapOvr>
    <a:masterClrMapping/>
  </p:clrMapOvr>
  <p:transition>
    <p:fade thruBlk="1"/>
  </p:transition>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676</TotalTime>
  <Words>2170</Words>
  <Application>Microsoft Office PowerPoint</Application>
  <PresentationFormat>On-screen Show (16:9)</PresentationFormat>
  <Paragraphs>273</Paragraphs>
  <Slides>35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Nixie One</vt:lpstr>
      <vt:lpstr>Arial</vt:lpstr>
      <vt:lpstr>Helvetica Neue</vt:lpstr>
      <vt:lpstr>Muli</vt:lpstr>
      <vt:lpstr>Imogen template</vt:lpstr>
      <vt:lpstr>Data Structures and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lloyd varca</dc:creator>
  <cp:lastModifiedBy>varcabryan2691@gmail.com</cp:lastModifiedBy>
  <cp:revision>92</cp:revision>
  <dcterms:created xsi:type="dcterms:W3CDTF">2022-08-08T15:44:00Z</dcterms:created>
  <dcterms:modified xsi:type="dcterms:W3CDTF">2023-10-25T13:29:22Z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02D54616308A4618A4EA217A90D31586</vt:lpwstr>
  </property>
  <property fmtid="{D5CDD505-2E9C-101B-9397-08002B2CF9AE}" pid="3" name="KSOProductBuildVer">
    <vt:lpwstr>1033-12.2.0.13266</vt:lpwstr>
  </property>
</Properties>
</file>