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59" r:id="rId6"/>
    <p:sldId id="276" r:id="rId7"/>
    <p:sldId id="260" r:id="rId8"/>
    <p:sldId id="269" r:id="rId9"/>
    <p:sldId id="261" r:id="rId10"/>
    <p:sldId id="262" r:id="rId11"/>
    <p:sldId id="263" r:id="rId12"/>
    <p:sldId id="264" r:id="rId13"/>
    <p:sldId id="265" r:id="rId14"/>
    <p:sldId id="266" r:id="rId15"/>
    <p:sldId id="270" r:id="rId16"/>
    <p:sldId id="267"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72B439D-3E69-4111-874C-7913E6358D48}" type="datetimeFigureOut">
              <a:rPr lang="en-US" smtClean="0"/>
              <a:t>10/8/2021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7683915-6259-42C4-9B18-F74362FC528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211254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B439D-3E69-4111-874C-7913E6358D48}"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83915-6259-42C4-9B18-F74362FC5281}" type="slidenum">
              <a:rPr lang="en-US" smtClean="0"/>
              <a:t>‹#›</a:t>
            </a:fld>
            <a:endParaRPr lang="en-US"/>
          </a:p>
        </p:txBody>
      </p:sp>
    </p:spTree>
    <p:extLst>
      <p:ext uri="{BB962C8B-B14F-4D97-AF65-F5344CB8AC3E}">
        <p14:creationId xmlns:p14="http://schemas.microsoft.com/office/powerpoint/2010/main" val="4007971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B439D-3E69-4111-874C-7913E6358D48}"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83915-6259-42C4-9B18-F74362FC5281}" type="slidenum">
              <a:rPr lang="en-US" smtClean="0"/>
              <a:t>‹#›</a:t>
            </a:fld>
            <a:endParaRPr lang="en-US"/>
          </a:p>
        </p:txBody>
      </p:sp>
    </p:spTree>
    <p:extLst>
      <p:ext uri="{BB962C8B-B14F-4D97-AF65-F5344CB8AC3E}">
        <p14:creationId xmlns:p14="http://schemas.microsoft.com/office/powerpoint/2010/main" val="16544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B439D-3E69-4111-874C-7913E6358D48}"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83915-6259-42C4-9B18-F74362FC5281}" type="slidenum">
              <a:rPr lang="en-US" smtClean="0"/>
              <a:t>‹#›</a:t>
            </a:fld>
            <a:endParaRPr lang="en-US"/>
          </a:p>
        </p:txBody>
      </p:sp>
    </p:spTree>
    <p:extLst>
      <p:ext uri="{BB962C8B-B14F-4D97-AF65-F5344CB8AC3E}">
        <p14:creationId xmlns:p14="http://schemas.microsoft.com/office/powerpoint/2010/main" val="325858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72B439D-3E69-4111-874C-7913E6358D48}" type="datetimeFigureOut">
              <a:rPr lang="en-US" smtClean="0"/>
              <a:t>10/8/2021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7683915-6259-42C4-9B18-F74362FC528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256057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B439D-3E69-4111-874C-7913E6358D48}"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83915-6259-42C4-9B18-F74362FC5281}" type="slidenum">
              <a:rPr lang="en-US" smtClean="0"/>
              <a:t>‹#›</a:t>
            </a:fld>
            <a:endParaRPr lang="en-US"/>
          </a:p>
        </p:txBody>
      </p:sp>
    </p:spTree>
    <p:extLst>
      <p:ext uri="{BB962C8B-B14F-4D97-AF65-F5344CB8AC3E}">
        <p14:creationId xmlns:p14="http://schemas.microsoft.com/office/powerpoint/2010/main" val="289495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2B439D-3E69-4111-874C-7913E6358D48}"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83915-6259-42C4-9B18-F74362FC5281}" type="slidenum">
              <a:rPr lang="en-US" smtClean="0"/>
              <a:t>‹#›</a:t>
            </a:fld>
            <a:endParaRPr lang="en-US"/>
          </a:p>
        </p:txBody>
      </p:sp>
    </p:spTree>
    <p:extLst>
      <p:ext uri="{BB962C8B-B14F-4D97-AF65-F5344CB8AC3E}">
        <p14:creationId xmlns:p14="http://schemas.microsoft.com/office/powerpoint/2010/main" val="131887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2B439D-3E69-4111-874C-7913E6358D48}"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83915-6259-42C4-9B18-F74362FC5281}" type="slidenum">
              <a:rPr lang="en-US" smtClean="0"/>
              <a:t>‹#›</a:t>
            </a:fld>
            <a:endParaRPr lang="en-US"/>
          </a:p>
        </p:txBody>
      </p:sp>
    </p:spTree>
    <p:extLst>
      <p:ext uri="{BB962C8B-B14F-4D97-AF65-F5344CB8AC3E}">
        <p14:creationId xmlns:p14="http://schemas.microsoft.com/office/powerpoint/2010/main" val="127183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B439D-3E69-4111-874C-7913E6358D48}" type="datetimeFigureOut">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83915-6259-42C4-9B18-F74362FC5281}" type="slidenum">
              <a:rPr lang="en-US" smtClean="0"/>
              <a:t>‹#›</a:t>
            </a:fld>
            <a:endParaRPr lang="en-US"/>
          </a:p>
        </p:txBody>
      </p:sp>
    </p:spTree>
    <p:extLst>
      <p:ext uri="{BB962C8B-B14F-4D97-AF65-F5344CB8AC3E}">
        <p14:creationId xmlns:p14="http://schemas.microsoft.com/office/powerpoint/2010/main" val="252786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2B439D-3E69-4111-874C-7913E6358D48}" type="datetimeFigureOut">
              <a:rPr lang="en-US" smtClean="0"/>
              <a:t>10/8/2021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683915-6259-42C4-9B18-F74362FC528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957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2B439D-3E69-4111-874C-7913E6358D48}" type="datetimeFigureOut">
              <a:rPr lang="en-US" smtClean="0"/>
              <a:t>10/8/2021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683915-6259-42C4-9B18-F74362FC528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30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72B439D-3E69-4111-874C-7913E6358D48}" type="datetimeFigureOut">
              <a:rPr lang="en-US" smtClean="0"/>
              <a:t>10/8/2021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7683915-6259-42C4-9B18-F74362FC528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5081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934A-6B25-4339-93CC-3152683E7118}"/>
              </a:ext>
            </a:extLst>
          </p:cNvPr>
          <p:cNvSpPr>
            <a:spLocks noGrp="1"/>
          </p:cNvSpPr>
          <p:nvPr>
            <p:ph type="ctrTitle"/>
          </p:nvPr>
        </p:nvSpPr>
        <p:spPr/>
        <p:txBody>
          <a:bodyPr/>
          <a:lstStyle/>
          <a:p>
            <a:r>
              <a:rPr lang="en-US" dirty="0"/>
              <a:t>Human computer interaction 1</a:t>
            </a:r>
          </a:p>
        </p:txBody>
      </p:sp>
      <p:sp>
        <p:nvSpPr>
          <p:cNvPr id="3" name="Subtitle 2">
            <a:extLst>
              <a:ext uri="{FF2B5EF4-FFF2-40B4-BE49-F238E27FC236}">
                <a16:creationId xmlns:a16="http://schemas.microsoft.com/office/drawing/2014/main" id="{204A4412-105E-47DA-A1C1-05ADBB66A94F}"/>
              </a:ext>
            </a:extLst>
          </p:cNvPr>
          <p:cNvSpPr>
            <a:spLocks noGrp="1"/>
          </p:cNvSpPr>
          <p:nvPr>
            <p:ph type="subTitle" idx="1"/>
          </p:nvPr>
        </p:nvSpPr>
        <p:spPr>
          <a:xfrm>
            <a:off x="920379" y="5203188"/>
            <a:ext cx="6852021" cy="1086237"/>
          </a:xfrm>
        </p:spPr>
        <p:txBody>
          <a:bodyPr>
            <a:normAutofit fontScale="92500" lnSpcReduction="10000"/>
          </a:bodyPr>
          <a:lstStyle/>
          <a:p>
            <a:r>
              <a:rPr lang="en-US" b="1" dirty="0"/>
              <a:t>Ms. Deliza Grace T. Delgado</a:t>
            </a:r>
          </a:p>
          <a:p>
            <a:r>
              <a:rPr lang="en-US" dirty="0"/>
              <a:t>Central Philippines State University</a:t>
            </a:r>
          </a:p>
          <a:p>
            <a:r>
              <a:rPr lang="en-US" dirty="0"/>
              <a:t>San Carlos Campus</a:t>
            </a:r>
          </a:p>
        </p:txBody>
      </p:sp>
      <p:pic>
        <p:nvPicPr>
          <p:cNvPr id="5" name="Picture 4">
            <a:extLst>
              <a:ext uri="{FF2B5EF4-FFF2-40B4-BE49-F238E27FC236}">
                <a16:creationId xmlns:a16="http://schemas.microsoft.com/office/drawing/2014/main" id="{58FCECF3-3CAC-4043-9DEE-80A539CFC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277" y="154460"/>
            <a:ext cx="1436632" cy="1436632"/>
          </a:xfrm>
          <a:prstGeom prst="rect">
            <a:avLst/>
          </a:prstGeom>
        </p:spPr>
      </p:pic>
    </p:spTree>
    <p:extLst>
      <p:ext uri="{BB962C8B-B14F-4D97-AF65-F5344CB8AC3E}">
        <p14:creationId xmlns:p14="http://schemas.microsoft.com/office/powerpoint/2010/main" val="162416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34C1-D2CC-4618-9ACB-D2BD231E653B}"/>
              </a:ext>
            </a:extLst>
          </p:cNvPr>
          <p:cNvSpPr>
            <a:spLocks noGrp="1"/>
          </p:cNvSpPr>
          <p:nvPr>
            <p:ph type="title"/>
          </p:nvPr>
        </p:nvSpPr>
        <p:spPr>
          <a:xfrm>
            <a:off x="1371600" y="685800"/>
            <a:ext cx="9601200" cy="838200"/>
          </a:xfrm>
        </p:spPr>
        <p:txBody>
          <a:bodyPr>
            <a:normAutofit/>
          </a:bodyPr>
          <a:lstStyle/>
          <a:p>
            <a:r>
              <a:rPr lang="en-PH" dirty="0">
                <a:effectLst/>
                <a:latin typeface="Arial" panose="020B0604020202020204" pitchFamily="34" charset="0"/>
                <a:ea typeface="Calibri" panose="020F0502020204030204" pitchFamily="34" charset="0"/>
                <a:cs typeface="Times New Roman" panose="02020603050405020304" pitchFamily="18" charset="0"/>
              </a:rPr>
              <a:t>The three parts of HCI are:</a:t>
            </a:r>
            <a:endParaRPr lang="en-US" sz="6000" dirty="0"/>
          </a:p>
        </p:txBody>
      </p:sp>
      <p:sp>
        <p:nvSpPr>
          <p:cNvPr id="3" name="Content Placeholder 2">
            <a:extLst>
              <a:ext uri="{FF2B5EF4-FFF2-40B4-BE49-F238E27FC236}">
                <a16:creationId xmlns:a16="http://schemas.microsoft.com/office/drawing/2014/main" id="{97443CBA-F5E4-4694-812F-6652FC425E86}"/>
              </a:ext>
            </a:extLst>
          </p:cNvPr>
          <p:cNvSpPr>
            <a:spLocks noGrp="1"/>
          </p:cNvSpPr>
          <p:nvPr>
            <p:ph idx="1"/>
          </p:nvPr>
        </p:nvSpPr>
        <p:spPr>
          <a:xfrm>
            <a:off x="900545" y="1330036"/>
            <a:ext cx="11097491" cy="5264728"/>
          </a:xfrm>
        </p:spPr>
        <p:txBody>
          <a:bodyPr>
            <a:normAutofit fontScale="92500" lnSpcReduction="10000"/>
          </a:bodyPr>
          <a:lstStyle/>
          <a:p>
            <a:pPr marL="457200" marR="0" lvl="1" indent="0" algn="just">
              <a:spcBef>
                <a:spcPts val="0"/>
              </a:spcBef>
              <a:spcAft>
                <a:spcPts val="800"/>
              </a:spcAft>
              <a:buNone/>
            </a:pPr>
            <a:endParaRPr lang="en-PH" sz="2400" i="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spcBef>
                <a:spcPts val="0"/>
              </a:spcBef>
              <a:spcAft>
                <a:spcPts val="800"/>
              </a:spcAft>
              <a:buFont typeface="Wingdings" panose="05000000000000000000" pitchFamily="2" charset="2"/>
              <a:buChar char="q"/>
            </a:pPr>
            <a:r>
              <a:rPr lang="en-PH" sz="2400" b="1" i="0" dirty="0">
                <a:latin typeface="Arial" panose="020B0604020202020204" pitchFamily="34" charset="0"/>
                <a:cs typeface="Arial" panose="020B0604020202020204" pitchFamily="34" charset="0"/>
              </a:rPr>
              <a:t>Human:</a:t>
            </a:r>
            <a:r>
              <a:rPr lang="en-PH" sz="2400" i="0" dirty="0">
                <a:effectLst/>
                <a:latin typeface="Arial" panose="020B0604020202020204" pitchFamily="34" charset="0"/>
                <a:ea typeface="Calibri" panose="020F0502020204030204" pitchFamily="34" charset="0"/>
                <a:cs typeface="Arial" panose="020B0604020202020204" pitchFamily="34" charset="0"/>
              </a:rPr>
              <a:t> could be an individual user or a group of users. They are limited in their capacity to process all information as well as their emotions that will affect their interactions towards technology. They might have common capabilities but they are individuals with differences which should not be ignored in the study of HCI.</a:t>
            </a:r>
          </a:p>
          <a:p>
            <a:pPr marL="742950" marR="0" lvl="1" indent="-285750" algn="just">
              <a:spcBef>
                <a:spcPts val="0"/>
              </a:spcBef>
              <a:spcAft>
                <a:spcPts val="800"/>
              </a:spcAft>
              <a:buFont typeface="Wingdings" panose="05000000000000000000" pitchFamily="2" charset="2"/>
              <a:buChar char="q"/>
            </a:pPr>
            <a:r>
              <a:rPr lang="en-PH" sz="2400" b="1" i="0" dirty="0">
                <a:effectLst/>
                <a:latin typeface="Arial" panose="020B0604020202020204" pitchFamily="34" charset="0"/>
                <a:ea typeface="Calibri" panose="020F0502020204030204" pitchFamily="34" charset="0"/>
                <a:cs typeface="Arial" panose="020B0604020202020204" pitchFamily="34" charset="0"/>
              </a:rPr>
              <a:t>Co</a:t>
            </a:r>
            <a:r>
              <a:rPr lang="en-PH" sz="2400" i="0" dirty="0">
                <a:latin typeface="Arial" panose="020B0604020202020204" pitchFamily="34" charset="0"/>
                <a:cs typeface="Arial" panose="020B0604020202020204" pitchFamily="34" charset="0"/>
              </a:rPr>
              <a:t>m</a:t>
            </a:r>
            <a:r>
              <a:rPr lang="en-PH" sz="2400" b="1" i="0" dirty="0">
                <a:effectLst/>
                <a:latin typeface="Arial" panose="020B0604020202020204" pitchFamily="34" charset="0"/>
                <a:ea typeface="Calibri" panose="020F0502020204030204" pitchFamily="34" charset="0"/>
                <a:cs typeface="Arial" panose="020B0604020202020204" pitchFamily="34" charset="0"/>
              </a:rPr>
              <a:t>puter</a:t>
            </a:r>
            <a:r>
              <a:rPr lang="en-PH" sz="2400" i="0" dirty="0">
                <a:effectLst/>
                <a:latin typeface="Arial" panose="020B0604020202020204" pitchFamily="34" charset="0"/>
                <a:ea typeface="Calibri" panose="020F0502020204030204" pitchFamily="34" charset="0"/>
                <a:cs typeface="Arial" panose="020B0604020202020204" pitchFamily="34" charset="0"/>
              </a:rPr>
              <a:t>: could be any technology ranging from a small computer gadget to large scale of computer system. It comprises various elements, each of which affects the user of the system; the input devices, output display devices, memory, and the processing system</a:t>
            </a:r>
          </a:p>
          <a:p>
            <a:pPr marL="742950" marR="0" lvl="1" indent="-285750" algn="just">
              <a:spcBef>
                <a:spcPts val="0"/>
              </a:spcBef>
              <a:spcAft>
                <a:spcPts val="800"/>
              </a:spcAft>
              <a:buFont typeface="Wingdings" panose="05000000000000000000" pitchFamily="2" charset="2"/>
              <a:buChar char="q"/>
            </a:pPr>
            <a:r>
              <a:rPr lang="en-PH" sz="2400" b="1" i="0" dirty="0">
                <a:latin typeface="Arial" panose="020B0604020202020204" pitchFamily="34" charset="0"/>
                <a:cs typeface="Arial" panose="020B0604020202020204" pitchFamily="34" charset="0"/>
              </a:rPr>
              <a:t>Interaction</a:t>
            </a:r>
            <a:r>
              <a:rPr lang="en-PH" sz="2400" i="0" dirty="0">
                <a:latin typeface="Arial" panose="020B0604020202020204" pitchFamily="34" charset="0"/>
                <a:cs typeface="Arial" panose="020B0604020202020204" pitchFamily="34" charset="0"/>
              </a:rPr>
              <a:t>: any direct or indirect communication between a human and computer. This interaction framework has four parts.</a:t>
            </a:r>
          </a:p>
          <a:p>
            <a:pPr marL="342900" marR="0" lvl="0" indent="-342900" algn="ctr">
              <a:lnSpc>
                <a:spcPct val="115000"/>
              </a:lnSpc>
              <a:spcBef>
                <a:spcPts val="0"/>
              </a:spcBef>
              <a:spcAft>
                <a:spcPts val="800"/>
              </a:spcAft>
              <a:buFont typeface="Wingdings" panose="05000000000000000000" pitchFamily="2" charset="2"/>
              <a:buChar char=""/>
            </a:pPr>
            <a:r>
              <a:rPr lang="en-PH" sz="1800" dirty="0">
                <a:effectLst/>
                <a:latin typeface="Arial" panose="020B0604020202020204" pitchFamily="34" charset="0"/>
                <a:ea typeface="Calibri" panose="020F0502020204030204" pitchFamily="34" charset="0"/>
                <a:cs typeface="Times New Roman" panose="02020603050405020304" pitchFamily="18" charset="0"/>
              </a:rPr>
              <a:t>User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a:lnSpc>
                <a:spcPct val="115000"/>
              </a:lnSpc>
              <a:spcBef>
                <a:spcPts val="0"/>
              </a:spcBef>
              <a:spcAft>
                <a:spcPts val="800"/>
              </a:spcAft>
              <a:buFont typeface="Wingdings" panose="05000000000000000000" pitchFamily="2" charset="2"/>
              <a:buChar char=""/>
            </a:pPr>
            <a:r>
              <a:rPr lang="en-PH" sz="1800" dirty="0">
                <a:effectLst/>
                <a:latin typeface="Arial" panose="020B0604020202020204" pitchFamily="34" charset="0"/>
                <a:ea typeface="Calibri" panose="020F0502020204030204" pitchFamily="34" charset="0"/>
                <a:cs typeface="Times New Roman" panose="02020603050405020304" pitchFamily="18" charset="0"/>
              </a:rPr>
              <a:t>Input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a:lnSpc>
                <a:spcPct val="115000"/>
              </a:lnSpc>
              <a:spcBef>
                <a:spcPts val="0"/>
              </a:spcBef>
              <a:spcAft>
                <a:spcPts val="800"/>
              </a:spcAft>
              <a:buFont typeface="Wingdings" panose="05000000000000000000" pitchFamily="2" charset="2"/>
              <a:buChar char=""/>
            </a:pPr>
            <a:r>
              <a:rPr lang="en-PH" sz="1800" dirty="0">
                <a:effectLst/>
                <a:latin typeface="Arial" panose="020B0604020202020204" pitchFamily="34" charset="0"/>
                <a:ea typeface="Calibri" panose="020F0502020204030204" pitchFamily="34" charset="0"/>
                <a:cs typeface="Times New Roman" panose="02020603050405020304" pitchFamily="18" charset="0"/>
              </a:rPr>
              <a:t>System</a:t>
            </a:r>
          </a:p>
          <a:p>
            <a:pPr marL="342900" indent="-342900" algn="ctr">
              <a:lnSpc>
                <a:spcPct val="115000"/>
              </a:lnSpc>
              <a:spcBef>
                <a:spcPts val="0"/>
              </a:spcBef>
              <a:spcAft>
                <a:spcPts val="800"/>
              </a:spcAft>
              <a:buFont typeface="Wingdings" panose="05000000000000000000" pitchFamily="2" charset="2"/>
              <a:buChar char=""/>
            </a:pPr>
            <a:r>
              <a:rPr lang="en-US" sz="1800" dirty="0">
                <a:latin typeface="Arial" panose="020B0604020202020204" pitchFamily="34" charset="0"/>
                <a:cs typeface="Times New Roman" panose="02020603050405020304" pitchFamily="18" charset="0"/>
              </a:rPr>
              <a:t>Output</a:t>
            </a: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824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7F26-B9BE-4ADB-A527-961EA261CAE2}"/>
              </a:ext>
            </a:extLst>
          </p:cNvPr>
          <p:cNvSpPr>
            <a:spLocks noGrp="1"/>
          </p:cNvSpPr>
          <p:nvPr>
            <p:ph type="title"/>
          </p:nvPr>
        </p:nvSpPr>
        <p:spPr>
          <a:xfrm>
            <a:off x="1371600" y="685800"/>
            <a:ext cx="9601200" cy="796636"/>
          </a:xfrm>
        </p:spPr>
        <p:txBody>
          <a:bodyPr>
            <a:normAutofit/>
          </a:bodyPr>
          <a:lstStyle/>
          <a:p>
            <a:r>
              <a:rPr lang="en-PH" b="1" dirty="0">
                <a:effectLst/>
                <a:latin typeface="Arial" panose="020B0604020202020204" pitchFamily="34" charset="0"/>
                <a:ea typeface="Calibri" panose="020F0502020204030204" pitchFamily="34" charset="0"/>
                <a:cs typeface="Times New Roman" panose="02020603050405020304" pitchFamily="18" charset="0"/>
              </a:rPr>
              <a:t>The HCI Challenge and Goals</a:t>
            </a:r>
            <a:endParaRPr lang="en-US" sz="8800" dirty="0"/>
          </a:p>
        </p:txBody>
      </p:sp>
      <p:pic>
        <p:nvPicPr>
          <p:cNvPr id="12" name="Content Placeholder 11">
            <a:extLst>
              <a:ext uri="{FF2B5EF4-FFF2-40B4-BE49-F238E27FC236}">
                <a16:creationId xmlns:a16="http://schemas.microsoft.com/office/drawing/2014/main" id="{BD9C4769-C593-4EDE-A68A-1F1555ECBF5A}"/>
              </a:ext>
            </a:extLst>
          </p:cNvPr>
          <p:cNvPicPr>
            <a:picLocks noGrp="1" noChangeAspect="1"/>
          </p:cNvPicPr>
          <p:nvPr>
            <p:ph idx="1"/>
          </p:nvPr>
        </p:nvPicPr>
        <p:blipFill>
          <a:blip r:embed="rId2"/>
          <a:stretch>
            <a:fillRect/>
          </a:stretch>
        </p:blipFill>
        <p:spPr>
          <a:xfrm>
            <a:off x="1482911" y="1589084"/>
            <a:ext cx="10287511" cy="4583116"/>
          </a:xfrm>
          <a:prstGeom prst="rect">
            <a:avLst/>
          </a:prstGeom>
        </p:spPr>
      </p:pic>
    </p:spTree>
    <p:extLst>
      <p:ext uri="{BB962C8B-B14F-4D97-AF65-F5344CB8AC3E}">
        <p14:creationId xmlns:p14="http://schemas.microsoft.com/office/powerpoint/2010/main" val="121529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5D6C-D10C-4628-9C10-39B038107384}"/>
              </a:ext>
            </a:extLst>
          </p:cNvPr>
          <p:cNvSpPr>
            <a:spLocks noGrp="1"/>
          </p:cNvSpPr>
          <p:nvPr>
            <p:ph type="title"/>
          </p:nvPr>
        </p:nvSpPr>
        <p:spPr>
          <a:xfrm>
            <a:off x="1371600" y="900544"/>
            <a:ext cx="4849091" cy="4696692"/>
          </a:xfrm>
        </p:spPr>
        <p:txBody>
          <a:bodyPr>
            <a:noAutofit/>
          </a:bodyPr>
          <a:lstStyle/>
          <a:p>
            <a:pPr>
              <a:spcBef>
                <a:spcPts val="0"/>
              </a:spcBef>
            </a:pPr>
            <a:r>
              <a:rPr lang="en-PH" sz="3200" b="1" dirty="0">
                <a:effectLst/>
                <a:latin typeface="Arial" panose="020B0604020202020204" pitchFamily="34" charset="0"/>
                <a:ea typeface="Calibri" panose="020F0502020204030204" pitchFamily="34" charset="0"/>
                <a:cs typeface="Times New Roman" panose="02020603050405020304" pitchFamily="18" charset="0"/>
              </a:rPr>
              <a:t>HCI is not about –</a:t>
            </a:r>
            <a:br>
              <a:rPr lang="en-US" sz="3200" b="1" dirty="0">
                <a:effectLst/>
                <a:latin typeface="Calibri" panose="020F0502020204030204" pitchFamily="34" charset="0"/>
                <a:ea typeface="Calibri" panose="020F0502020204030204" pitchFamily="34" charset="0"/>
                <a:cs typeface="Times New Roman" panose="02020603050405020304" pitchFamily="18" charset="0"/>
              </a:rPr>
            </a:br>
            <a:r>
              <a:rPr lang="en-PH" sz="3200" dirty="0">
                <a:effectLst/>
                <a:latin typeface="Arial" panose="020B0604020202020204" pitchFamily="34" charset="0"/>
                <a:ea typeface="Calibri" panose="020F0502020204030204" pitchFamily="34" charset="0"/>
                <a:cs typeface="Times New Roman" panose="02020603050405020304" pitchFamily="18" charset="0"/>
              </a:rPr>
              <a:t> </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PH" sz="3200" dirty="0">
                <a:effectLst/>
                <a:latin typeface="Arial" panose="020B0604020202020204" pitchFamily="34" charset="0"/>
                <a:ea typeface="Calibri" panose="020F0502020204030204" pitchFamily="34" charset="0"/>
                <a:cs typeface="Times New Roman" panose="02020603050405020304" pitchFamily="18" charset="0"/>
              </a:rPr>
              <a:t>making the interface looks pretty;</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PH" sz="3200" dirty="0">
                <a:effectLst/>
                <a:latin typeface="Arial" panose="020B0604020202020204" pitchFamily="34" charset="0"/>
                <a:ea typeface="Calibri" panose="020F0502020204030204" pitchFamily="34" charset="0"/>
                <a:cs typeface="Times New Roman" panose="02020603050405020304" pitchFamily="18" charset="0"/>
              </a:rPr>
              <a:t>only for desktop computers;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a:t>
            </a:r>
            <a:r>
              <a:rPr lang="en-PH" sz="3200" dirty="0">
                <a:effectLst/>
                <a:latin typeface="Arial" panose="020B0604020202020204" pitchFamily="34" charset="0"/>
                <a:ea typeface="Calibri" panose="020F0502020204030204" pitchFamily="34" charset="0"/>
                <a:cs typeface="Times New Roman" panose="02020603050405020304" pitchFamily="18" charset="0"/>
              </a:rPr>
              <a:t>something that would be nice to do but usually there’s no time for it.</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br>
              <a:rPr lang="en-US" sz="1400" dirty="0"/>
            </a:b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6600" dirty="0"/>
          </a:p>
        </p:txBody>
      </p:sp>
      <p:sp>
        <p:nvSpPr>
          <p:cNvPr id="3" name="Content Placeholder 2">
            <a:extLst>
              <a:ext uri="{FF2B5EF4-FFF2-40B4-BE49-F238E27FC236}">
                <a16:creationId xmlns:a16="http://schemas.microsoft.com/office/drawing/2014/main" id="{9ECF08F7-C8B2-4DD1-B53C-D89AAE48D7F1}"/>
              </a:ext>
            </a:extLst>
          </p:cNvPr>
          <p:cNvSpPr>
            <a:spLocks noGrp="1"/>
          </p:cNvSpPr>
          <p:nvPr>
            <p:ph idx="1"/>
          </p:nvPr>
        </p:nvSpPr>
        <p:spPr>
          <a:xfrm>
            <a:off x="6428508" y="900545"/>
            <a:ext cx="5666509" cy="5181599"/>
          </a:xfrm>
        </p:spPr>
        <p:txBody>
          <a:bodyPr>
            <a:noAutofit/>
          </a:bodyPr>
          <a:lstStyle/>
          <a:p>
            <a:pPr marL="0" marR="0" indent="0" algn="just">
              <a:spcBef>
                <a:spcPts val="0"/>
              </a:spcBef>
              <a:spcAft>
                <a:spcPts val="0"/>
              </a:spcAft>
              <a:buNone/>
            </a:pPr>
            <a:r>
              <a:rPr lang="en-PH" sz="3200" b="1" dirty="0">
                <a:latin typeface="Arial" panose="020B0604020202020204" pitchFamily="34" charset="0"/>
                <a:cs typeface="Times New Roman" panose="02020603050405020304" pitchFamily="18" charset="0"/>
              </a:rPr>
              <a:t>HCI is about – </a:t>
            </a:r>
          </a:p>
          <a:p>
            <a:pPr marL="0" marR="0" indent="0" algn="just">
              <a:spcBef>
                <a:spcPts val="0"/>
              </a:spcBef>
              <a:spcAft>
                <a:spcPts val="0"/>
              </a:spcAft>
              <a:buNone/>
            </a:pPr>
            <a:endParaRPr lang="en-US" sz="2400" b="1" dirty="0">
              <a:latin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2800" dirty="0">
                <a:effectLst/>
                <a:latin typeface="Arial" panose="020B0604020202020204" pitchFamily="34" charset="0"/>
                <a:ea typeface="Calibri" panose="020F0502020204030204" pitchFamily="34" charset="0"/>
                <a:cs typeface="Times New Roman" panose="02020603050405020304" pitchFamily="18" charset="0"/>
              </a:rPr>
              <a:t>understanding the users;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2800" dirty="0">
                <a:effectLst/>
                <a:latin typeface="Arial" panose="020B0604020202020204" pitchFamily="34" charset="0"/>
                <a:ea typeface="Calibri" panose="020F0502020204030204" pitchFamily="34" charset="0"/>
                <a:cs typeface="Times New Roman" panose="02020603050405020304" pitchFamily="18" charset="0"/>
              </a:rPr>
              <a:t>understanding the user’s task;</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2800" dirty="0">
                <a:effectLst/>
                <a:latin typeface="Arial" panose="020B0604020202020204" pitchFamily="34" charset="0"/>
                <a:ea typeface="Calibri" panose="020F0502020204030204" pitchFamily="34" charset="0"/>
                <a:cs typeface="Times New Roman" panose="02020603050405020304" pitchFamily="18" charset="0"/>
              </a:rPr>
              <a:t>understanding the user’s environment;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2800" dirty="0">
                <a:effectLst/>
                <a:latin typeface="Arial" panose="020B0604020202020204" pitchFamily="34" charset="0"/>
                <a:ea typeface="Calibri" panose="020F0502020204030204" pitchFamily="34" charset="0"/>
                <a:cs typeface="Times New Roman" panose="02020603050405020304" pitchFamily="18" charset="0"/>
              </a:rPr>
              <a:t>GUI requirements, gathering and analysis;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2800" dirty="0">
                <a:effectLst/>
                <a:latin typeface="Arial" panose="020B0604020202020204" pitchFamily="34" charset="0"/>
                <a:ea typeface="Calibri" panose="020F0502020204030204" pitchFamily="34" charset="0"/>
                <a:cs typeface="Times New Roman" panose="02020603050405020304" pitchFamily="18" charset="0"/>
              </a:rPr>
              <a:t>designing prototypes;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2800" dirty="0">
                <a:effectLst/>
                <a:latin typeface="Arial" panose="020B0604020202020204" pitchFamily="34" charset="0"/>
                <a:ea typeface="Calibri" panose="020F0502020204030204" pitchFamily="34" charset="0"/>
                <a:cs typeface="Times New Roman" panose="02020603050405020304" pitchFamily="18" charset="0"/>
              </a:rPr>
              <a:t>evaluating the system.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Half Frame 3">
            <a:extLst>
              <a:ext uri="{FF2B5EF4-FFF2-40B4-BE49-F238E27FC236}">
                <a16:creationId xmlns:a16="http://schemas.microsoft.com/office/drawing/2014/main" id="{FA0EADC2-5418-45D2-9964-0D38695C1B26}"/>
              </a:ext>
            </a:extLst>
          </p:cNvPr>
          <p:cNvSpPr/>
          <p:nvPr/>
        </p:nvSpPr>
        <p:spPr>
          <a:xfrm>
            <a:off x="1052945" y="744680"/>
            <a:ext cx="637309" cy="268432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Half Frame 4">
            <a:extLst>
              <a:ext uri="{FF2B5EF4-FFF2-40B4-BE49-F238E27FC236}">
                <a16:creationId xmlns:a16="http://schemas.microsoft.com/office/drawing/2014/main" id="{11E257C3-0B19-4C00-AA95-30B3658F209F}"/>
              </a:ext>
            </a:extLst>
          </p:cNvPr>
          <p:cNvSpPr/>
          <p:nvPr/>
        </p:nvSpPr>
        <p:spPr>
          <a:xfrm>
            <a:off x="6220691" y="744680"/>
            <a:ext cx="637309" cy="268432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7648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8E8E-C028-44B1-80EF-98C8C0BF3CFD}"/>
              </a:ext>
            </a:extLst>
          </p:cNvPr>
          <p:cNvSpPr>
            <a:spLocks noGrp="1"/>
          </p:cNvSpPr>
          <p:nvPr>
            <p:ph type="title"/>
          </p:nvPr>
        </p:nvSpPr>
        <p:spPr/>
        <p:txBody>
          <a:bodyPr>
            <a:normAutofit/>
          </a:bodyPr>
          <a:lstStyle/>
          <a:p>
            <a:r>
              <a:rPr lang="en-PH" sz="5400" b="1" dirty="0">
                <a:effectLst/>
                <a:latin typeface="Arial" panose="020B0604020202020204" pitchFamily="34" charset="0"/>
                <a:ea typeface="Calibri" panose="020F0502020204030204" pitchFamily="34" charset="0"/>
                <a:cs typeface="Times New Roman" panose="02020603050405020304" pitchFamily="18" charset="0"/>
              </a:rPr>
              <a:t>The Goals of HCI</a:t>
            </a:r>
            <a:endParaRPr lang="en-US" sz="11500" dirty="0"/>
          </a:p>
        </p:txBody>
      </p:sp>
      <p:sp>
        <p:nvSpPr>
          <p:cNvPr id="3" name="Content Placeholder 2">
            <a:extLst>
              <a:ext uri="{FF2B5EF4-FFF2-40B4-BE49-F238E27FC236}">
                <a16:creationId xmlns:a16="http://schemas.microsoft.com/office/drawing/2014/main" id="{B31C4773-4544-4C49-8556-07CB41777DC3}"/>
              </a:ext>
            </a:extLst>
          </p:cNvPr>
          <p:cNvSpPr>
            <a:spLocks noGrp="1"/>
          </p:cNvSpPr>
          <p:nvPr>
            <p:ph idx="1"/>
          </p:nvPr>
        </p:nvSpPr>
        <p:spPr>
          <a:xfrm>
            <a:off x="1094509" y="1690255"/>
            <a:ext cx="10654146" cy="4932218"/>
          </a:xfrm>
        </p:spPr>
        <p:txBody>
          <a:bodyPr>
            <a:normAutofit fontScale="92500"/>
          </a:bodyPr>
          <a:lstStyle/>
          <a:p>
            <a:pPr marL="0" marR="0" algn="just">
              <a:spcBef>
                <a:spcPts val="0"/>
              </a:spcBef>
              <a:spcAft>
                <a:spcPts val="0"/>
              </a:spcAft>
            </a:pPr>
            <a:r>
              <a:rPr lang="en-PH" sz="2800" dirty="0">
                <a:effectLst/>
                <a:latin typeface="Arial" panose="020B0604020202020204" pitchFamily="34" charset="0"/>
                <a:ea typeface="Calibri" panose="020F0502020204030204" pitchFamily="34" charset="0"/>
                <a:cs typeface="Times New Roman" panose="02020603050405020304" pitchFamily="18" charset="0"/>
              </a:rPr>
              <a:t>HCI aims to develop or improve the safety, usability, utility, efficiency and effectiveness of the system that involves computers. In order to fulfil these goals, developers must attempt to: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PH" sz="2800" dirty="0">
                <a:effectLst/>
                <a:latin typeface="Arial" panose="020B0604020202020204" pitchFamily="34"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PH" sz="2800" dirty="0">
                <a:effectLst/>
                <a:latin typeface="Arial" panose="020B0604020202020204" pitchFamily="34" charset="0"/>
                <a:ea typeface="Calibri" panose="020F0502020204030204" pitchFamily="34" charset="0"/>
                <a:cs typeface="Times New Roman" panose="02020603050405020304" pitchFamily="18" charset="0"/>
              </a:rPr>
              <a:t>understand how people use technology;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PH" sz="2800" dirty="0">
                <a:effectLst/>
                <a:latin typeface="Arial" panose="020B0604020202020204" pitchFamily="34" charset="0"/>
                <a:ea typeface="Calibri" panose="020F0502020204030204" pitchFamily="34" charset="0"/>
                <a:cs typeface="Times New Roman" panose="02020603050405020304" pitchFamily="18" charset="0"/>
              </a:rPr>
              <a:t>build suitable systems;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PH" sz="2800" dirty="0">
                <a:effectLst/>
                <a:latin typeface="Arial" panose="020B0604020202020204" pitchFamily="34" charset="0"/>
                <a:ea typeface="Calibri" panose="020F0502020204030204" pitchFamily="34" charset="0"/>
                <a:cs typeface="Times New Roman" panose="02020603050405020304" pitchFamily="18" charset="0"/>
              </a:rPr>
              <a:t>achieve effective, efficient and safe interaction;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PH" sz="2800" dirty="0">
                <a:effectLst/>
                <a:latin typeface="Arial" panose="020B0604020202020204" pitchFamily="34" charset="0"/>
                <a:ea typeface="Calibri" panose="020F0502020204030204" pitchFamily="34" charset="0"/>
                <a:cs typeface="Times New Roman" panose="02020603050405020304" pitchFamily="18" charset="0"/>
              </a:rPr>
              <a:t>put people first.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dirty="0">
                <a:effectLst/>
                <a:latin typeface="Arial" panose="020B0604020202020204" pitchFamily="34" charset="0"/>
                <a:ea typeface="Calibri" panose="020F0502020204030204" pitchFamily="34" charset="0"/>
              </a:rPr>
              <a:t>	People needs, capabilities and preferences should come first. People should not have to change the way that they use a system. Instead, the system should be designed to match their requirements</a:t>
            </a:r>
            <a:endParaRPr lang="en-US" sz="3200" dirty="0"/>
          </a:p>
        </p:txBody>
      </p:sp>
    </p:spTree>
    <p:extLst>
      <p:ext uri="{BB962C8B-B14F-4D97-AF65-F5344CB8AC3E}">
        <p14:creationId xmlns:p14="http://schemas.microsoft.com/office/powerpoint/2010/main" val="211917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132C-03D8-46DF-9F01-118867810E21}"/>
              </a:ext>
            </a:extLst>
          </p:cNvPr>
          <p:cNvSpPr>
            <a:spLocks noGrp="1"/>
          </p:cNvSpPr>
          <p:nvPr>
            <p:ph type="title"/>
          </p:nvPr>
        </p:nvSpPr>
        <p:spPr>
          <a:xfrm>
            <a:off x="1371600" y="685800"/>
            <a:ext cx="9601200" cy="1004455"/>
          </a:xfrm>
        </p:spPr>
        <p:txBody>
          <a:bodyPr>
            <a:normAutofit/>
          </a:bodyPr>
          <a:lstStyle/>
          <a:p>
            <a:r>
              <a:rPr lang="en-PH" sz="6000" b="1" dirty="0">
                <a:effectLst/>
                <a:latin typeface="Arial" panose="020B0604020202020204" pitchFamily="34" charset="0"/>
                <a:ea typeface="Calibri" panose="020F0502020204030204" pitchFamily="34" charset="0"/>
                <a:cs typeface="Times New Roman" panose="02020603050405020304" pitchFamily="18" charset="0"/>
              </a:rPr>
              <a:t>Guidelines in HCI</a:t>
            </a:r>
            <a:endParaRPr lang="en-US" sz="13800" dirty="0"/>
          </a:p>
        </p:txBody>
      </p:sp>
      <p:sp>
        <p:nvSpPr>
          <p:cNvPr id="3" name="Content Placeholder 2">
            <a:extLst>
              <a:ext uri="{FF2B5EF4-FFF2-40B4-BE49-F238E27FC236}">
                <a16:creationId xmlns:a16="http://schemas.microsoft.com/office/drawing/2014/main" id="{42F670F4-BDCF-4169-8954-C61E5A3ED11F}"/>
              </a:ext>
            </a:extLst>
          </p:cNvPr>
          <p:cNvSpPr>
            <a:spLocks noGrp="1"/>
          </p:cNvSpPr>
          <p:nvPr>
            <p:ph idx="1"/>
          </p:nvPr>
        </p:nvSpPr>
        <p:spPr>
          <a:xfrm>
            <a:off x="1039091" y="1579417"/>
            <a:ext cx="10764982" cy="4946073"/>
          </a:xfrm>
        </p:spPr>
        <p:txBody>
          <a:bodyPr>
            <a:normAutofit lnSpcReduction="10000"/>
          </a:bodyPr>
          <a:lstStyle/>
          <a:p>
            <a:pPr marL="0" marR="0" indent="0" algn="just">
              <a:spcBef>
                <a:spcPts val="0"/>
              </a:spcBef>
              <a:spcAft>
                <a:spcPts val="0"/>
              </a:spcAft>
              <a:buNone/>
            </a:pPr>
            <a:r>
              <a:rPr lang="en-PH" dirty="0">
                <a:solidFill>
                  <a:srgbClr val="000000"/>
                </a:solidFill>
                <a:effectLst/>
                <a:latin typeface="Arial" panose="020B0604020202020204" pitchFamily="34" charset="0"/>
                <a:ea typeface="Calibri" panose="020F0502020204030204" pitchFamily="34" charset="0"/>
                <a:cs typeface="Verdana" panose="020B0604030504040204" pitchFamily="34" charset="0"/>
              </a:rPr>
              <a:t>Ben </a:t>
            </a:r>
            <a:r>
              <a:rPr lang="en-PH" dirty="0" err="1">
                <a:solidFill>
                  <a:srgbClr val="000000"/>
                </a:solidFill>
                <a:effectLst/>
                <a:latin typeface="Arial" panose="020B0604020202020204" pitchFamily="34" charset="0"/>
                <a:ea typeface="Calibri" panose="020F0502020204030204" pitchFamily="34" charset="0"/>
                <a:cs typeface="Verdana" panose="020B0604030504040204" pitchFamily="34" charset="0"/>
              </a:rPr>
              <a:t>Shneiderman</a:t>
            </a:r>
            <a:r>
              <a:rPr lang="en-PH" dirty="0">
                <a:solidFill>
                  <a:srgbClr val="000000"/>
                </a:solidFill>
                <a:effectLst/>
                <a:latin typeface="Arial" panose="020B0604020202020204" pitchFamily="34" charset="0"/>
                <a:ea typeface="Calibri" panose="020F0502020204030204" pitchFamily="34" charset="0"/>
                <a:cs typeface="Verdana" panose="020B0604030504040204" pitchFamily="34" charset="0"/>
              </a:rPr>
              <a:t>, an American computer scientist consolidated some implicit facts about designing and came up with the following eight general guidelines</a:t>
            </a:r>
            <a:r>
              <a:rPr lang="en-PH" sz="1800" dirty="0">
                <a:solidFill>
                  <a:srgbClr val="000000"/>
                </a:solidFill>
                <a:effectLst/>
                <a:latin typeface="Arial" panose="020B0604020202020204" pitchFamily="34" charset="0"/>
                <a:ea typeface="Calibri" panose="020F0502020204030204" pitchFamily="34" charset="0"/>
                <a:cs typeface="Verdana" panose="020B0604030504040204" pitchFamily="34" charset="0"/>
              </a:rPr>
              <a:t>: </a:t>
            </a:r>
          </a:p>
          <a:p>
            <a:pPr marL="0" marR="0" indent="0" algn="just">
              <a:spcBef>
                <a:spcPts val="0"/>
              </a:spcBef>
              <a:spcAft>
                <a:spcPts val="0"/>
              </a:spcAft>
              <a:buNone/>
            </a:pPr>
            <a:endParaRPr lang="en-PH" sz="1800" dirty="0">
              <a:solidFill>
                <a:srgbClr val="000000"/>
              </a:solidFill>
              <a:latin typeface="Arial" panose="020B0604020202020204" pitchFamily="34" charset="0"/>
              <a:ea typeface="Calibri" panose="020F0502020204030204" pitchFamily="34" charset="0"/>
              <a:cs typeface="Verdana" panose="020B0604030504040204" pitchFamily="34" charset="0"/>
            </a:endParaRPr>
          </a:p>
          <a:p>
            <a:pPr marL="342900" marR="0" lvl="0" indent="-342900" algn="just">
              <a:spcBef>
                <a:spcPts val="0"/>
              </a:spcBef>
              <a:spcAft>
                <a:spcPts val="990"/>
              </a:spcAft>
              <a:buFont typeface="+mj-lt"/>
              <a:buAutoNum type="arabicPeriod"/>
            </a:pPr>
            <a:r>
              <a:rPr lang="en-PH" sz="2800" b="1" dirty="0">
                <a:solidFill>
                  <a:srgbClr val="000000"/>
                </a:solidFill>
                <a:effectLst/>
                <a:latin typeface="Arial" panose="020B0604020202020204" pitchFamily="34" charset="0"/>
                <a:ea typeface="Calibri" panose="020F0502020204030204" pitchFamily="34" charset="0"/>
                <a:cs typeface="Verdana" panose="020B0604030504040204" pitchFamily="34" charset="0"/>
              </a:rPr>
              <a:t>Strive for Consistency. </a:t>
            </a:r>
            <a:endParaRPr lang="en-US" sz="2800" b="1"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pPr marL="342900" marR="0" lvl="0" indent="-342900" algn="just">
              <a:spcBef>
                <a:spcPts val="0"/>
              </a:spcBef>
              <a:spcAft>
                <a:spcPts val="990"/>
              </a:spcAft>
              <a:buFont typeface="+mj-lt"/>
              <a:buAutoNum type="arabicPeriod"/>
            </a:pPr>
            <a:r>
              <a:rPr lang="en-PH" sz="2800" b="1" dirty="0">
                <a:solidFill>
                  <a:srgbClr val="000000"/>
                </a:solidFill>
                <a:effectLst/>
                <a:latin typeface="Arial" panose="020B0604020202020204" pitchFamily="34" charset="0"/>
                <a:ea typeface="Calibri" panose="020F0502020204030204" pitchFamily="34" charset="0"/>
                <a:cs typeface="Verdana" panose="020B0604030504040204" pitchFamily="34" charset="0"/>
              </a:rPr>
              <a:t>Cater to Universal Usability. </a:t>
            </a:r>
            <a:endParaRPr lang="en-US" sz="2800" b="1"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pPr marL="342900" marR="0" lvl="0" indent="-342900" algn="just">
              <a:spcBef>
                <a:spcPts val="0"/>
              </a:spcBef>
              <a:spcAft>
                <a:spcPts val="990"/>
              </a:spcAft>
              <a:buFont typeface="+mj-lt"/>
              <a:buAutoNum type="arabicPeriod"/>
            </a:pPr>
            <a:r>
              <a:rPr lang="en-PH" sz="2800" b="1" dirty="0">
                <a:solidFill>
                  <a:srgbClr val="000000"/>
                </a:solidFill>
                <a:effectLst/>
                <a:latin typeface="Arial" panose="020B0604020202020204" pitchFamily="34" charset="0"/>
                <a:ea typeface="Calibri" panose="020F0502020204030204" pitchFamily="34" charset="0"/>
                <a:cs typeface="Verdana" panose="020B0604030504040204" pitchFamily="34" charset="0"/>
              </a:rPr>
              <a:t>Offer Informative feedback. </a:t>
            </a:r>
            <a:endParaRPr lang="en-US" sz="2800" b="1"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pPr marL="342900" marR="0" lvl="0" indent="-342900" algn="just">
              <a:spcBef>
                <a:spcPts val="0"/>
              </a:spcBef>
              <a:spcAft>
                <a:spcPts val="990"/>
              </a:spcAft>
              <a:buFont typeface="+mj-lt"/>
              <a:buAutoNum type="arabicPeriod"/>
            </a:pPr>
            <a:r>
              <a:rPr lang="en-PH" sz="2800" b="1" dirty="0">
                <a:solidFill>
                  <a:srgbClr val="000000"/>
                </a:solidFill>
                <a:effectLst/>
                <a:latin typeface="Arial" panose="020B0604020202020204" pitchFamily="34" charset="0"/>
                <a:ea typeface="Calibri" panose="020F0502020204030204" pitchFamily="34" charset="0"/>
                <a:cs typeface="Verdana" panose="020B0604030504040204" pitchFamily="34" charset="0"/>
              </a:rPr>
              <a:t>Design Dialogs to yield closure. </a:t>
            </a:r>
            <a:endParaRPr lang="en-US" sz="2800" b="1"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pPr marL="342900" marR="0" lvl="0" indent="-342900" algn="just">
              <a:spcBef>
                <a:spcPts val="0"/>
              </a:spcBef>
              <a:spcAft>
                <a:spcPts val="990"/>
              </a:spcAft>
              <a:buFont typeface="+mj-lt"/>
              <a:buAutoNum type="arabicPeriod"/>
            </a:pPr>
            <a:r>
              <a:rPr lang="en-PH" sz="2800" b="1" dirty="0">
                <a:solidFill>
                  <a:srgbClr val="000000"/>
                </a:solidFill>
                <a:effectLst/>
                <a:latin typeface="Arial" panose="020B0604020202020204" pitchFamily="34" charset="0"/>
                <a:ea typeface="Calibri" panose="020F0502020204030204" pitchFamily="34" charset="0"/>
                <a:cs typeface="Verdana" panose="020B0604030504040204" pitchFamily="34" charset="0"/>
              </a:rPr>
              <a:t>Prevent Errors. </a:t>
            </a:r>
            <a:endParaRPr lang="en-US" sz="2800" b="1"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pPr marL="342900" marR="0" lvl="0" indent="-342900" algn="just">
              <a:spcBef>
                <a:spcPts val="0"/>
              </a:spcBef>
              <a:spcAft>
                <a:spcPts val="990"/>
              </a:spcAft>
              <a:buFont typeface="+mj-lt"/>
              <a:buAutoNum type="arabicPeriod"/>
            </a:pPr>
            <a:r>
              <a:rPr lang="en-PH" sz="2800" b="1" dirty="0">
                <a:solidFill>
                  <a:srgbClr val="000000"/>
                </a:solidFill>
                <a:effectLst/>
                <a:latin typeface="Arial" panose="020B0604020202020204" pitchFamily="34" charset="0"/>
                <a:ea typeface="Calibri" panose="020F0502020204030204" pitchFamily="34" charset="0"/>
                <a:cs typeface="Verdana" panose="020B0604030504040204" pitchFamily="34" charset="0"/>
              </a:rPr>
              <a:t>Permit easy reversal of actions. </a:t>
            </a:r>
            <a:endParaRPr lang="en-US" sz="2800" b="1"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pPr marL="342900" marR="0" lvl="0" indent="-342900" algn="just">
              <a:spcBef>
                <a:spcPts val="0"/>
              </a:spcBef>
              <a:spcAft>
                <a:spcPts val="990"/>
              </a:spcAft>
              <a:buFont typeface="+mj-lt"/>
              <a:buAutoNum type="arabicPeriod"/>
            </a:pPr>
            <a:r>
              <a:rPr lang="en-PH" sz="2800" b="1" dirty="0">
                <a:solidFill>
                  <a:srgbClr val="000000"/>
                </a:solidFill>
                <a:effectLst/>
                <a:latin typeface="Arial" panose="020B0604020202020204" pitchFamily="34" charset="0"/>
                <a:ea typeface="Calibri" panose="020F0502020204030204" pitchFamily="34" charset="0"/>
                <a:cs typeface="Verdana" panose="020B0604030504040204" pitchFamily="34" charset="0"/>
              </a:rPr>
              <a:t>Support internal locus of control. </a:t>
            </a:r>
          </a:p>
          <a:p>
            <a:pPr marL="342900" marR="0" lvl="0" indent="-342900" algn="just">
              <a:spcBef>
                <a:spcPts val="0"/>
              </a:spcBef>
              <a:spcAft>
                <a:spcPts val="990"/>
              </a:spcAft>
              <a:buFont typeface="+mj-lt"/>
              <a:buAutoNum type="arabicPeriod"/>
            </a:pPr>
            <a:r>
              <a:rPr lang="en-PH" sz="2800" b="1" dirty="0">
                <a:effectLst/>
                <a:latin typeface="Arial" panose="020B0604020202020204" pitchFamily="34" charset="0"/>
                <a:ea typeface="Calibri" panose="020F0502020204030204" pitchFamily="34" charset="0"/>
              </a:rPr>
              <a:t>Reduce short term memory load</a:t>
            </a:r>
            <a:endParaRPr lang="en-US" sz="2800" b="1"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p:txBody>
      </p:sp>
    </p:spTree>
    <p:extLst>
      <p:ext uri="{BB962C8B-B14F-4D97-AF65-F5344CB8AC3E}">
        <p14:creationId xmlns:p14="http://schemas.microsoft.com/office/powerpoint/2010/main" val="418313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2F1A-5301-47BC-B235-E0D4F4EFCE17}"/>
              </a:ext>
            </a:extLst>
          </p:cNvPr>
          <p:cNvSpPr>
            <a:spLocks noGrp="1"/>
          </p:cNvSpPr>
          <p:nvPr>
            <p:ph type="title"/>
          </p:nvPr>
        </p:nvSpPr>
        <p:spPr>
          <a:xfrm>
            <a:off x="1295400" y="2279073"/>
            <a:ext cx="9601200" cy="1766454"/>
          </a:xfrm>
        </p:spPr>
        <p:txBody>
          <a:bodyPr>
            <a:normAutofit fontScale="90000"/>
          </a:bodyPr>
          <a:lstStyle/>
          <a:p>
            <a:pPr algn="ctr"/>
            <a:r>
              <a:rPr lang="en-US" b="1" dirty="0"/>
              <a:t>Lesson 1.2 </a:t>
            </a:r>
            <a:br>
              <a:rPr lang="en-US" b="1" dirty="0"/>
            </a:br>
            <a:br>
              <a:rPr lang="en-US" b="1" dirty="0"/>
            </a:br>
            <a:r>
              <a:rPr lang="en-PH" b="1" dirty="0"/>
              <a:t>Usability: Good and Bad Design</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Tree>
    <p:extLst>
      <p:ext uri="{BB962C8B-B14F-4D97-AF65-F5344CB8AC3E}">
        <p14:creationId xmlns:p14="http://schemas.microsoft.com/office/powerpoint/2010/main" val="356951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0C7-530F-4446-AA3A-D0A23D0507B7}"/>
              </a:ext>
            </a:extLst>
          </p:cNvPr>
          <p:cNvSpPr>
            <a:spLocks noGrp="1"/>
          </p:cNvSpPr>
          <p:nvPr>
            <p:ph type="title"/>
          </p:nvPr>
        </p:nvSpPr>
        <p:spPr/>
        <p:txBody>
          <a:bodyPr>
            <a:normAutofit fontScale="90000"/>
          </a:bodyPr>
          <a:lstStyle/>
          <a:p>
            <a:r>
              <a:rPr lang="en-PH" sz="6700" b="1" dirty="0">
                <a:latin typeface="Arial" panose="020B0604020202020204" pitchFamily="34" charset="0"/>
                <a:cs typeface="Times New Roman" panose="02020603050405020304" pitchFamily="18" charset="0"/>
              </a:rPr>
              <a:t>Usability</a:t>
            </a:r>
            <a:r>
              <a:rPr lang="en-PH" sz="6000" b="1" dirty="0"/>
              <a:t>: </a:t>
            </a:r>
            <a:r>
              <a:rPr lang="en-PH" sz="6700" b="1" dirty="0">
                <a:latin typeface="Arial" panose="020B0604020202020204" pitchFamily="34" charset="0"/>
                <a:cs typeface="Times New Roman" panose="02020603050405020304" pitchFamily="18" charset="0"/>
              </a:rPr>
              <a:t>Good and Bad Design</a:t>
            </a:r>
            <a:endParaRPr lang="en-US" sz="6700" b="1" dirty="0">
              <a:latin typeface="Arial" panose="020B06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848853-2910-422D-8FE1-0415660881D0}"/>
              </a:ext>
            </a:extLst>
          </p:cNvPr>
          <p:cNvSpPr>
            <a:spLocks noGrp="1"/>
          </p:cNvSpPr>
          <p:nvPr>
            <p:ph idx="1"/>
          </p:nvPr>
        </p:nvSpPr>
        <p:spPr/>
        <p:txBody>
          <a:bodyPr/>
          <a:lstStyle/>
          <a:p>
            <a:pPr marL="0" indent="0">
              <a:buNone/>
            </a:pPr>
            <a:r>
              <a:rPr lang="en-PH" sz="1800" dirty="0">
                <a:effectLst/>
                <a:latin typeface="Arial" panose="020B0604020202020204" pitchFamily="34" charset="0"/>
                <a:ea typeface="Calibri" panose="020F0502020204030204" pitchFamily="34" charset="0"/>
              </a:rPr>
              <a:t>“ </a:t>
            </a:r>
            <a:r>
              <a:rPr lang="en-PH" sz="1800" b="1" dirty="0">
                <a:effectLst/>
                <a:latin typeface="Arial" panose="020B0604020202020204" pitchFamily="34" charset="0"/>
                <a:ea typeface="Calibri" panose="020F0502020204030204" pitchFamily="34" charset="0"/>
              </a:rPr>
              <a:t>Easy to learn, easy to use</a:t>
            </a:r>
            <a:r>
              <a:rPr lang="en-PH" sz="1800" dirty="0">
                <a:effectLst/>
                <a:latin typeface="Arial" panose="020B0604020202020204" pitchFamily="34" charset="0"/>
                <a:ea typeface="Calibri" panose="020F0502020204030204" pitchFamily="34" charset="0"/>
              </a:rPr>
              <a:t>” is the slogan in which the concept of the </a:t>
            </a:r>
            <a:r>
              <a:rPr lang="en-PH" sz="1800" b="1" i="1" dirty="0">
                <a:effectLst/>
                <a:latin typeface="Arial" panose="020B0604020202020204" pitchFamily="34" charset="0"/>
                <a:ea typeface="Calibri" panose="020F0502020204030204" pitchFamily="34" charset="0"/>
              </a:rPr>
              <a:t>usability</a:t>
            </a:r>
            <a:r>
              <a:rPr lang="en-PH" sz="1800" dirty="0">
                <a:effectLst/>
                <a:latin typeface="Arial" panose="020B0604020202020204" pitchFamily="34" charset="0"/>
                <a:ea typeface="Calibri" panose="020F0502020204030204" pitchFamily="34" charset="0"/>
              </a:rPr>
              <a:t> originally articulated.</a:t>
            </a:r>
          </a:p>
          <a:p>
            <a:r>
              <a:rPr lang="en-PH" sz="1800" dirty="0">
                <a:effectLst/>
                <a:latin typeface="Arial" panose="020B0604020202020204" pitchFamily="34" charset="0"/>
                <a:ea typeface="Calibri" panose="020F0502020204030204" pitchFamily="34" charset="0"/>
              </a:rPr>
              <a:t>Usability was and is the original and abiding focus of Human-Computer Interaction.</a:t>
            </a:r>
          </a:p>
          <a:p>
            <a:r>
              <a:rPr lang="en-PH" sz="1800" dirty="0">
                <a:effectLst/>
                <a:latin typeface="Arial" panose="020B0604020202020204" pitchFamily="34" charset="0"/>
                <a:ea typeface="Calibri" panose="020F0502020204030204" pitchFamily="34" charset="0"/>
              </a:rPr>
              <a:t>This helps to improve and enhance system facilities and satisfy users’ needs and necessities. </a:t>
            </a:r>
          </a:p>
          <a:p>
            <a:r>
              <a:rPr lang="en-PH" sz="1800" dirty="0">
                <a:effectLst/>
                <a:latin typeface="Arial" panose="020B0604020202020204" pitchFamily="34" charset="0"/>
                <a:ea typeface="Calibri" panose="020F0502020204030204" pitchFamily="34" charset="0"/>
              </a:rPr>
              <a:t>Usability </a:t>
            </a:r>
            <a:r>
              <a:rPr lang="en-US" sz="1800" dirty="0">
                <a:effectLst/>
                <a:latin typeface="Arial" panose="020B0604020202020204" pitchFamily="34" charset="0"/>
                <a:ea typeface="Calibri" panose="020F0502020204030204" pitchFamily="34" charset="0"/>
              </a:rPr>
              <a:t>is an emergent quality that reflects the grasp and the reach of HCI. Contemporary users wants more from a system than merely “ease of use”.</a:t>
            </a:r>
            <a:endParaRPr lang="en-US" dirty="0"/>
          </a:p>
        </p:txBody>
      </p:sp>
    </p:spTree>
    <p:extLst>
      <p:ext uri="{BB962C8B-B14F-4D97-AF65-F5344CB8AC3E}">
        <p14:creationId xmlns:p14="http://schemas.microsoft.com/office/powerpoint/2010/main" val="114565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5B5B-0B80-4F6A-98A7-B5C34B2BF28F}"/>
              </a:ext>
            </a:extLst>
          </p:cNvPr>
          <p:cNvSpPr>
            <a:spLocks noGrp="1"/>
          </p:cNvSpPr>
          <p:nvPr>
            <p:ph type="title"/>
          </p:nvPr>
        </p:nvSpPr>
        <p:spPr/>
        <p:txBody>
          <a:bodyPr>
            <a:normAutofit fontScale="90000"/>
          </a:bodyPr>
          <a:lstStyle/>
          <a:p>
            <a:r>
              <a:rPr lang="en-PH" sz="6000" b="1" dirty="0">
                <a:latin typeface="Arial" panose="020B0604020202020204" pitchFamily="34" charset="0"/>
                <a:cs typeface="Times New Roman" panose="02020603050405020304" pitchFamily="18" charset="0"/>
              </a:rPr>
              <a:t>Three Major Components of Usability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855EF32-7901-4712-98DD-899D9E56FA8C}"/>
              </a:ext>
            </a:extLst>
          </p:cNvPr>
          <p:cNvSpPr>
            <a:spLocks noGrp="1"/>
          </p:cNvSpPr>
          <p:nvPr>
            <p:ph idx="1"/>
          </p:nvPr>
        </p:nvSpPr>
        <p:spPr>
          <a:xfrm>
            <a:off x="1108364" y="2285999"/>
            <a:ext cx="10584872" cy="4405745"/>
          </a:xfrm>
        </p:spPr>
        <p:txBody>
          <a:bodyPr>
            <a:normAutofit/>
          </a:bodyPr>
          <a:lstStyle/>
          <a:p>
            <a:pPr marL="342900" indent="-342900" algn="just">
              <a:lnSpc>
                <a:spcPct val="150000"/>
              </a:lnSpc>
              <a:spcBef>
                <a:spcPts val="0"/>
              </a:spcBef>
              <a:spcAft>
                <a:spcPts val="0"/>
              </a:spcAft>
              <a:buFont typeface="Symbol" panose="05050102010706020507" pitchFamily="18" charset="2"/>
              <a:buChar char=""/>
            </a:pPr>
            <a:r>
              <a:rPr lang="en-PH" sz="3600" b="1" dirty="0">
                <a:effectLst/>
                <a:latin typeface="Arial" panose="020B0604020202020204" pitchFamily="34" charset="0"/>
                <a:ea typeface="Calibri" panose="020F0502020204030204" pitchFamily="34" charset="0"/>
                <a:cs typeface="Times New Roman" panose="02020603050405020304" pitchFamily="18" charset="0"/>
              </a:rPr>
              <a:t>Effectiveness- </a:t>
            </a:r>
            <a:r>
              <a:rPr lang="en-PH" sz="1800" dirty="0">
                <a:effectLst/>
                <a:latin typeface="Arial" panose="020B0604020202020204" pitchFamily="34" charset="0"/>
                <a:ea typeface="Calibri" panose="020F0502020204030204" pitchFamily="34" charset="0"/>
                <a:cs typeface="Times New Roman" panose="02020603050405020304" pitchFamily="18" charset="0"/>
              </a:rPr>
              <a:t>the completeness with which users achieve their goals</a:t>
            </a:r>
            <a:endParaRPr lang="en-US" sz="3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Bef>
                <a:spcPts val="0"/>
              </a:spcBef>
              <a:spcAft>
                <a:spcPts val="0"/>
              </a:spcAft>
              <a:buFont typeface="Symbol" panose="05050102010706020507" pitchFamily="18" charset="2"/>
              <a:buChar char=""/>
            </a:pPr>
            <a:r>
              <a:rPr lang="en-PH" sz="3600" b="1" dirty="0">
                <a:effectLst/>
                <a:latin typeface="Arial" panose="020B0604020202020204" pitchFamily="34" charset="0"/>
                <a:ea typeface="Calibri" panose="020F0502020204030204" pitchFamily="34" charset="0"/>
                <a:cs typeface="Times New Roman" panose="02020603050405020304" pitchFamily="18" charset="0"/>
              </a:rPr>
              <a:t>Efficiency- </a:t>
            </a:r>
            <a:r>
              <a:rPr lang="en-PH" sz="1800" dirty="0">
                <a:effectLst/>
                <a:latin typeface="Arial" panose="020B0604020202020204" pitchFamily="34" charset="0"/>
                <a:ea typeface="Calibri" panose="020F0502020204030204" pitchFamily="34" charset="0"/>
                <a:cs typeface="Times New Roman" panose="02020603050405020304" pitchFamily="18" charset="0"/>
              </a:rPr>
              <a:t>the competence used in using the resources to effectively achieve the goals.</a:t>
            </a:r>
            <a:endParaRPr lang="en-US" sz="3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Bef>
                <a:spcPts val="0"/>
              </a:spcBef>
              <a:spcAft>
                <a:spcPts val="0"/>
              </a:spcAft>
              <a:buFont typeface="Symbol" panose="05050102010706020507" pitchFamily="18" charset="2"/>
              <a:buChar char=""/>
            </a:pPr>
            <a:r>
              <a:rPr lang="en-PH" sz="3600" b="1" dirty="0">
                <a:effectLst/>
                <a:latin typeface="Arial" panose="020B0604020202020204" pitchFamily="34" charset="0"/>
                <a:ea typeface="Calibri" panose="020F0502020204030204" pitchFamily="34" charset="0"/>
                <a:cs typeface="Times New Roman" panose="02020603050405020304" pitchFamily="18" charset="0"/>
              </a:rPr>
              <a:t>Satisfaction- </a:t>
            </a:r>
            <a:r>
              <a:rPr lang="en-PH" sz="1800" dirty="0">
                <a:effectLst/>
                <a:latin typeface="Arial" panose="020B0604020202020204" pitchFamily="34" charset="0"/>
                <a:ea typeface="Calibri" panose="020F0502020204030204" pitchFamily="34" charset="0"/>
                <a:cs typeface="Times New Roman" panose="02020603050405020304" pitchFamily="18" charset="0"/>
              </a:rPr>
              <a:t>the ease of the work system to its users.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pPr>
            <a:endParaRPr lang="en-US" sz="36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4000" b="1" dirty="0"/>
          </a:p>
        </p:txBody>
      </p:sp>
    </p:spTree>
    <p:extLst>
      <p:ext uri="{BB962C8B-B14F-4D97-AF65-F5344CB8AC3E}">
        <p14:creationId xmlns:p14="http://schemas.microsoft.com/office/powerpoint/2010/main" val="51095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3C26-7A14-477D-AB19-04EE79A0197E}"/>
              </a:ext>
            </a:extLst>
          </p:cNvPr>
          <p:cNvSpPr>
            <a:spLocks noGrp="1"/>
          </p:cNvSpPr>
          <p:nvPr>
            <p:ph type="title"/>
          </p:nvPr>
        </p:nvSpPr>
        <p:spPr/>
        <p:txBody>
          <a:bodyPr/>
          <a:lstStyle/>
          <a:p>
            <a:r>
              <a:rPr lang="en-PH" sz="5400" b="1" dirty="0">
                <a:latin typeface="Arial" panose="020B0604020202020204" pitchFamily="34" charset="0"/>
                <a:cs typeface="Times New Roman" panose="02020603050405020304" pitchFamily="18" charset="0"/>
              </a:rPr>
              <a:t>Importance of Usability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9560595-BE3D-4D05-A5A9-24118568D1AC}"/>
              </a:ext>
            </a:extLst>
          </p:cNvPr>
          <p:cNvSpPr>
            <a:spLocks noGrp="1"/>
          </p:cNvSpPr>
          <p:nvPr>
            <p:ph idx="1"/>
          </p:nvPr>
        </p:nvSpPr>
        <p:spPr>
          <a:xfrm>
            <a:off x="1371601" y="1638299"/>
            <a:ext cx="5098474" cy="4790209"/>
          </a:xfrm>
        </p:spPr>
        <p:txBody>
          <a:bodyPr>
            <a:normAutofit/>
          </a:bodyPr>
          <a:lstStyle/>
          <a:p>
            <a:pPr marL="0" marR="0" algn="just">
              <a:spcBef>
                <a:spcPts val="0"/>
              </a:spcBef>
              <a:spcAft>
                <a:spcPts val="0"/>
              </a:spcAft>
            </a:pPr>
            <a:r>
              <a:rPr lang="en-PH" sz="3200" dirty="0">
                <a:effectLst/>
                <a:latin typeface="Arial" panose="020B0604020202020204" pitchFamily="34" charset="0"/>
                <a:ea typeface="Calibri" panose="020F0502020204030204" pitchFamily="34" charset="0"/>
                <a:cs typeface="Times New Roman" panose="02020603050405020304" pitchFamily="18" charset="0"/>
              </a:rPr>
              <a:t>A good user-interface can: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3200" dirty="0">
                <a:effectLst/>
                <a:latin typeface="Arial" panose="020B0604020202020204" pitchFamily="34" charset="0"/>
                <a:ea typeface="Calibri" panose="020F0502020204030204" pitchFamily="34" charset="0"/>
                <a:cs typeface="Times New Roman" panose="02020603050405020304" pitchFamily="18" charset="0"/>
              </a:rPr>
              <a:t>earn a company billions;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3200" dirty="0">
                <a:effectLst/>
                <a:latin typeface="Arial" panose="020B0604020202020204" pitchFamily="34" charset="0"/>
                <a:ea typeface="Calibri" panose="020F0502020204030204" pitchFamily="34" charset="0"/>
                <a:cs typeface="Times New Roman" panose="02020603050405020304" pitchFamily="18" charset="0"/>
              </a:rPr>
              <a:t>increase users loyalty;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3200" dirty="0">
                <a:effectLst/>
                <a:latin typeface="Arial" panose="020B0604020202020204" pitchFamily="34" charset="0"/>
                <a:ea typeface="Calibri" panose="020F0502020204030204" pitchFamily="34" charset="0"/>
                <a:cs typeface="Times New Roman" panose="02020603050405020304" pitchFamily="18" charset="0"/>
              </a:rPr>
              <a:t>increase users trust;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3200" dirty="0">
                <a:effectLst/>
                <a:latin typeface="Arial" panose="020B0604020202020204" pitchFamily="34" charset="0"/>
                <a:ea typeface="Calibri" panose="020F0502020204030204" pitchFamily="34" charset="0"/>
                <a:cs typeface="Times New Roman" panose="02020603050405020304" pitchFamily="18" charset="0"/>
              </a:rPr>
              <a:t>satisfies the users.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p>
        </p:txBody>
      </p:sp>
      <p:sp>
        <p:nvSpPr>
          <p:cNvPr id="4" name="Content Placeholder 2">
            <a:extLst>
              <a:ext uri="{FF2B5EF4-FFF2-40B4-BE49-F238E27FC236}">
                <a16:creationId xmlns:a16="http://schemas.microsoft.com/office/drawing/2014/main" id="{7ABD6A96-6444-419E-B014-B18460F8FA2F}"/>
              </a:ext>
            </a:extLst>
          </p:cNvPr>
          <p:cNvSpPr txBox="1">
            <a:spLocks/>
          </p:cNvSpPr>
          <p:nvPr/>
        </p:nvSpPr>
        <p:spPr>
          <a:xfrm>
            <a:off x="6885709" y="1638298"/>
            <a:ext cx="5098473" cy="479020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marR="0" algn="just">
              <a:spcBef>
                <a:spcPts val="0"/>
              </a:spcBef>
              <a:spcAft>
                <a:spcPts val="0"/>
              </a:spcAft>
            </a:pPr>
            <a:r>
              <a:rPr lang="en-PH" sz="3200" dirty="0">
                <a:latin typeface="Arial" panose="020B0604020202020204" pitchFamily="34" charset="0"/>
                <a:cs typeface="Times New Roman" panose="02020603050405020304" pitchFamily="18" charset="0"/>
              </a:rPr>
              <a:t>A bad user-interface can:</a:t>
            </a:r>
            <a:endParaRPr lang="en-US" sz="3200" dirty="0">
              <a:latin typeface="Arial" panose="020B060402020202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2400" dirty="0">
                <a:effectLst/>
                <a:latin typeface="Arial" panose="020B0604020202020204" pitchFamily="34" charset="0"/>
                <a:ea typeface="Calibri" panose="020F0502020204030204" pitchFamily="34" charset="0"/>
                <a:cs typeface="Times New Roman" panose="02020603050405020304" pitchFamily="18" charset="0"/>
              </a:rPr>
              <a:t>be annoying, frustrating, embarrassing and even deadly;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2400" dirty="0">
                <a:effectLst/>
                <a:latin typeface="Arial" panose="020B0604020202020204" pitchFamily="34" charset="0"/>
                <a:ea typeface="Calibri" panose="020F0502020204030204" pitchFamily="34" charset="0"/>
                <a:cs typeface="Times New Roman" panose="02020603050405020304" pitchFamily="18" charset="0"/>
              </a:rPr>
              <a:t>increase mistakes in data entry and system operation;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2400" dirty="0">
                <a:effectLst/>
                <a:latin typeface="Arial" panose="020B0604020202020204" pitchFamily="34" charset="0"/>
                <a:ea typeface="Calibri" panose="020F0502020204030204" pitchFamily="34" charset="0"/>
                <a:cs typeface="Times New Roman" panose="02020603050405020304" pitchFamily="18" charset="0"/>
              </a:rPr>
              <a:t>system failure because of users rejection;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Arial" panose="020B0604020202020204" pitchFamily="34" charset="0"/>
              <a:buChar char="-"/>
            </a:pPr>
            <a:r>
              <a:rPr lang="en-PH" sz="2400" dirty="0">
                <a:effectLst/>
                <a:latin typeface="Arial" panose="020B0604020202020204" pitchFamily="34" charset="0"/>
                <a:ea typeface="Calibri" panose="020F0502020204030204" pitchFamily="34" charset="0"/>
                <a:cs typeface="Times New Roman" panose="02020603050405020304" pitchFamily="18" charset="0"/>
              </a:rPr>
              <a:t>makes functions become completely inaccessible.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Half Frame 4">
            <a:extLst>
              <a:ext uri="{FF2B5EF4-FFF2-40B4-BE49-F238E27FC236}">
                <a16:creationId xmlns:a16="http://schemas.microsoft.com/office/drawing/2014/main" id="{12040C14-162F-4A5C-B541-9FA818B059DD}"/>
              </a:ext>
            </a:extLst>
          </p:cNvPr>
          <p:cNvSpPr/>
          <p:nvPr/>
        </p:nvSpPr>
        <p:spPr>
          <a:xfrm>
            <a:off x="1219200" y="1615783"/>
            <a:ext cx="637309" cy="268432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a:extLst>
              <a:ext uri="{FF2B5EF4-FFF2-40B4-BE49-F238E27FC236}">
                <a16:creationId xmlns:a16="http://schemas.microsoft.com/office/drawing/2014/main" id="{6992EFE7-8AF9-4730-9C77-5CD958D4E879}"/>
              </a:ext>
            </a:extLst>
          </p:cNvPr>
          <p:cNvSpPr/>
          <p:nvPr/>
        </p:nvSpPr>
        <p:spPr>
          <a:xfrm>
            <a:off x="6622475" y="1615783"/>
            <a:ext cx="637309" cy="268432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7655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4265-D0CC-4C3B-BABA-AE2373E7FEAA}"/>
              </a:ext>
            </a:extLst>
          </p:cNvPr>
          <p:cNvSpPr>
            <a:spLocks noGrp="1"/>
          </p:cNvSpPr>
          <p:nvPr>
            <p:ph type="title"/>
          </p:nvPr>
        </p:nvSpPr>
        <p:spPr>
          <a:xfrm>
            <a:off x="1371600" y="685800"/>
            <a:ext cx="9601200" cy="1004455"/>
          </a:xfrm>
        </p:spPr>
        <p:txBody>
          <a:bodyPr/>
          <a:lstStyle/>
          <a:p>
            <a:r>
              <a:rPr lang="en-PH" sz="5400" b="1" dirty="0">
                <a:latin typeface="Arial" panose="020B0604020202020204" pitchFamily="34" charset="0"/>
                <a:cs typeface="Times New Roman" panose="02020603050405020304" pitchFamily="18" charset="0"/>
              </a:rPr>
              <a:t>Good and Bad Designs</a:t>
            </a:r>
            <a:endParaRPr lang="en-US" sz="5400" b="1" dirty="0">
              <a:latin typeface="Arial" panose="020B06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B4C9A0-82DC-49B0-AB23-A3C122BC15C8}"/>
              </a:ext>
            </a:extLst>
          </p:cNvPr>
          <p:cNvSpPr>
            <a:spLocks noGrp="1"/>
          </p:cNvSpPr>
          <p:nvPr>
            <p:ph idx="1"/>
          </p:nvPr>
        </p:nvSpPr>
        <p:spPr>
          <a:xfrm>
            <a:off x="1371600" y="1593273"/>
            <a:ext cx="9601200" cy="4274127"/>
          </a:xfrm>
        </p:spPr>
        <p:txBody>
          <a:bodyPr>
            <a:normAutofit/>
          </a:bodyPr>
          <a:lstStyle/>
          <a:p>
            <a:pPr marL="0" marR="0" indent="457200" algn="just">
              <a:lnSpc>
                <a:spcPct val="107000"/>
              </a:lnSpc>
              <a:spcBef>
                <a:spcPts val="0"/>
              </a:spcBef>
              <a:spcAft>
                <a:spcPts val="0"/>
              </a:spcAft>
            </a:pPr>
            <a:r>
              <a:rPr lang="en-PH" sz="2800" dirty="0">
                <a:effectLst/>
                <a:latin typeface="Arial" panose="020B0604020202020204" pitchFamily="34" charset="0"/>
                <a:ea typeface="Calibri" panose="020F0502020204030204" pitchFamily="34" charset="0"/>
                <a:cs typeface="Times New Roman" panose="02020603050405020304" pitchFamily="18" charset="0"/>
              </a:rPr>
              <a:t>Basic misconception of designing a product: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PH" sz="2800" dirty="0">
                <a:effectLst/>
                <a:latin typeface="Arial" panose="020B0604020202020204" pitchFamily="34"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o"/>
            </a:pPr>
            <a:r>
              <a:rPr lang="en-PH" sz="2800" dirty="0">
                <a:effectLst/>
                <a:latin typeface="Arial" panose="020B0604020202020204" pitchFamily="34" charset="0"/>
                <a:ea typeface="Calibri" panose="020F0502020204030204" pitchFamily="34" charset="0"/>
                <a:cs typeface="Times New Roman" panose="02020603050405020304" pitchFamily="18" charset="0"/>
              </a:rPr>
              <a:t>if I (the developer) can use it, everyone can use it;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o"/>
            </a:pPr>
            <a:r>
              <a:rPr lang="en-PH" sz="2800" dirty="0">
                <a:effectLst/>
                <a:latin typeface="Arial" panose="020B0604020202020204" pitchFamily="34" charset="0"/>
                <a:ea typeface="Calibri" panose="020F0502020204030204" pitchFamily="34" charset="0"/>
                <a:cs typeface="Times New Roman" panose="02020603050405020304" pitchFamily="18" charset="0"/>
              </a:rPr>
              <a:t>if non-technical people can use it, everyone can;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o"/>
            </a:pPr>
            <a:r>
              <a:rPr lang="en-PH" sz="2800" dirty="0">
                <a:effectLst/>
                <a:latin typeface="Arial" panose="020B0604020202020204" pitchFamily="34" charset="0"/>
                <a:ea typeface="Calibri" panose="020F0502020204030204" pitchFamily="34" charset="0"/>
                <a:cs typeface="Times New Roman" panose="02020603050405020304" pitchFamily="18" charset="0"/>
              </a:rPr>
              <a:t>good user-interface can be only applied by common sense;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o"/>
            </a:pPr>
            <a:r>
              <a:rPr lang="en-PH" sz="2800" dirty="0">
                <a:effectLst/>
                <a:latin typeface="Arial" panose="020B0604020202020204" pitchFamily="34" charset="0"/>
                <a:ea typeface="Calibri" panose="020F0502020204030204" pitchFamily="34" charset="0"/>
                <a:cs typeface="Times New Roman" panose="02020603050405020304" pitchFamily="18" charset="0"/>
              </a:rPr>
              <a:t>if all style guidelines are met it is already usable.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191655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4A4412-105E-47DA-A1C1-05ADBB66A94F}"/>
              </a:ext>
            </a:extLst>
          </p:cNvPr>
          <p:cNvSpPr>
            <a:spLocks noGrp="1"/>
          </p:cNvSpPr>
          <p:nvPr>
            <p:ph type="subTitle" idx="1"/>
          </p:nvPr>
        </p:nvSpPr>
        <p:spPr>
          <a:xfrm>
            <a:off x="1377579" y="1919660"/>
            <a:ext cx="9415112" cy="2084303"/>
          </a:xfrm>
        </p:spPr>
        <p:txBody>
          <a:bodyPr>
            <a:normAutofit/>
          </a:bodyPr>
          <a:lstStyle/>
          <a:p>
            <a:pPr marL="0" marR="0" algn="just">
              <a:lnSpc>
                <a:spcPct val="115000"/>
              </a:lnSpc>
              <a:spcBef>
                <a:spcPts val="0"/>
              </a:spcBef>
              <a:spcAft>
                <a:spcPts val="800"/>
              </a:spcAft>
            </a:pPr>
            <a:r>
              <a:rPr lang="en-PH" sz="2400" dirty="0">
                <a:effectLst/>
                <a:latin typeface="Arial" panose="020B0604020202020204" pitchFamily="34" charset="0"/>
                <a:ea typeface="Calibri" panose="020F0502020204030204" pitchFamily="34" charset="0"/>
                <a:cs typeface="Times New Roman" panose="02020603050405020304" pitchFamily="18" charset="0"/>
              </a:rPr>
              <a:t>This chapter aims to: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mj-lt"/>
              <a:buAutoNum type="arabicPeriod"/>
            </a:pPr>
            <a:r>
              <a:rPr lang="en-PH"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Identify </a:t>
            </a:r>
            <a:r>
              <a:rPr lang="en-PH" sz="2400" dirty="0">
                <a:effectLst/>
                <a:latin typeface="Arial" panose="020B0604020202020204" pitchFamily="34" charset="0"/>
                <a:ea typeface="Calibri" panose="020F0502020204030204" pitchFamily="34" charset="0"/>
                <a:cs typeface="Times New Roman" panose="02020603050405020304" pitchFamily="18" charset="0"/>
              </a:rPr>
              <a:t>the development of human abilities and limitations in interactions towards computer generations.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mj-lt"/>
              <a:buAutoNum type="arabicPeriod"/>
            </a:pPr>
            <a:r>
              <a:rPr lang="en-PH" sz="2400" dirty="0">
                <a:effectLst/>
                <a:latin typeface="Arial" panose="020B0604020202020204" pitchFamily="34" charset="0"/>
                <a:ea typeface="Calibri" panose="020F0502020204030204" pitchFamily="34" charset="0"/>
                <a:cs typeface="Times New Roman" panose="02020603050405020304" pitchFamily="18" charset="0"/>
              </a:rPr>
              <a:t>Identify and compare the good and poor design.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8FCECF3-3CAC-4043-9DEE-80A539CFC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059" y="351822"/>
            <a:ext cx="1436632" cy="1436632"/>
          </a:xfrm>
          <a:prstGeom prst="rect">
            <a:avLst/>
          </a:prstGeom>
        </p:spPr>
      </p:pic>
    </p:spTree>
    <p:extLst>
      <p:ext uri="{BB962C8B-B14F-4D97-AF65-F5344CB8AC3E}">
        <p14:creationId xmlns:p14="http://schemas.microsoft.com/office/powerpoint/2010/main" val="3411962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572A-7A19-49C1-B84A-41A79551E9C0}"/>
              </a:ext>
            </a:extLst>
          </p:cNvPr>
          <p:cNvSpPr>
            <a:spLocks noGrp="1"/>
          </p:cNvSpPr>
          <p:nvPr>
            <p:ph type="title"/>
          </p:nvPr>
        </p:nvSpPr>
        <p:spPr/>
        <p:txBody>
          <a:bodyPr>
            <a:normAutofit fontScale="90000"/>
          </a:bodyPr>
          <a:lstStyle/>
          <a:p>
            <a:pPr marL="0" marR="0">
              <a:lnSpc>
                <a:spcPct val="107000"/>
              </a:lnSpc>
              <a:spcBef>
                <a:spcPts val="0"/>
              </a:spcBef>
              <a:spcAft>
                <a:spcPts val="0"/>
              </a:spcAft>
            </a:pPr>
            <a:r>
              <a:rPr lang="en-PH" sz="5400" b="1" dirty="0">
                <a:latin typeface="Arial" panose="020B0604020202020204" pitchFamily="34" charset="0"/>
                <a:cs typeface="Times New Roman" panose="02020603050405020304" pitchFamily="18" charset="0"/>
              </a:rPr>
              <a:t>Examples of Good and Bad User Interface Design</a:t>
            </a:r>
            <a:endParaRPr lang="en-US" sz="5400" b="1" dirty="0">
              <a:latin typeface="Arial" panose="020B06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9AA7D1-1DBC-4182-9218-0D63F06E25EC}"/>
              </a:ext>
            </a:extLst>
          </p:cNvPr>
          <p:cNvSpPr>
            <a:spLocks noGrp="1"/>
          </p:cNvSpPr>
          <p:nvPr>
            <p:ph idx="1"/>
          </p:nvPr>
        </p:nvSpPr>
        <p:spPr/>
        <p:txBody>
          <a:bodyPr/>
          <a:lstStyle/>
          <a:p>
            <a:r>
              <a:rPr lang="en-PH" sz="1800" dirty="0">
                <a:effectLst/>
                <a:latin typeface="Arial" panose="020B0604020202020204" pitchFamily="34" charset="0"/>
                <a:ea typeface="Calibri" panose="020F0502020204030204" pitchFamily="34" charset="0"/>
                <a:cs typeface="Times New Roman" panose="02020603050405020304" pitchFamily="18" charset="0"/>
              </a:rPr>
              <a:t>These are examples of good UI designs that are well-organized, easy to navigate, understand and 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59E19F65-E7C2-4DAC-8402-8A61096033A4}"/>
              </a:ext>
            </a:extLst>
          </p:cNvPr>
          <p:cNvPicPr/>
          <p:nvPr/>
        </p:nvPicPr>
        <p:blipFill rotWithShape="1">
          <a:blip r:embed="rId2" cstate="print">
            <a:extLst>
              <a:ext uri="{28A0092B-C50C-407E-A947-70E740481C1C}">
                <a14:useLocalDpi xmlns:a14="http://schemas.microsoft.com/office/drawing/2010/main" val="0"/>
              </a:ext>
            </a:extLst>
          </a:blip>
          <a:srcRect l="4681" r="5580"/>
          <a:stretch/>
        </p:blipFill>
        <p:spPr bwMode="auto">
          <a:xfrm>
            <a:off x="2150311" y="2919007"/>
            <a:ext cx="4084233" cy="3772738"/>
          </a:xfrm>
          <a:prstGeom prst="rect">
            <a:avLst/>
          </a:prstGeom>
          <a:noFill/>
          <a:ln>
            <a:noFill/>
          </a:ln>
          <a:extLst>
            <a:ext uri="{53640926-AAD7-44D8-BBD7-CCE9431645EC}">
              <a14:shadowObscured xmlns:a14="http://schemas.microsoft.com/office/drawing/2010/main"/>
            </a:ext>
          </a:extLst>
        </p:spPr>
      </p:pic>
      <p:pic>
        <p:nvPicPr>
          <p:cNvPr id="5" name="Picture 4" descr="Good User Signup Form">
            <a:extLst>
              <a:ext uri="{FF2B5EF4-FFF2-40B4-BE49-F238E27FC236}">
                <a16:creationId xmlns:a16="http://schemas.microsoft.com/office/drawing/2014/main" id="{038F96AC-02E3-4AD0-885A-8A30D9C28AF0}"/>
              </a:ext>
            </a:extLst>
          </p:cNvPr>
          <p:cNvPicPr/>
          <p:nvPr/>
        </p:nvPicPr>
        <p:blipFill rotWithShape="1">
          <a:blip r:embed="rId3">
            <a:extLst>
              <a:ext uri="{28A0092B-C50C-407E-A947-70E740481C1C}">
                <a14:useLocalDpi xmlns:a14="http://schemas.microsoft.com/office/drawing/2010/main" val="0"/>
              </a:ext>
            </a:extLst>
          </a:blip>
          <a:srcRect l="9679" r="7899"/>
          <a:stretch/>
        </p:blipFill>
        <p:spPr bwMode="auto">
          <a:xfrm>
            <a:off x="6780501" y="2919008"/>
            <a:ext cx="3261188" cy="37727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8726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9437-21EA-4704-8F1D-68A07B71FC66}"/>
              </a:ext>
            </a:extLst>
          </p:cNvPr>
          <p:cNvSpPr>
            <a:spLocks noGrp="1"/>
          </p:cNvSpPr>
          <p:nvPr>
            <p:ph type="title"/>
          </p:nvPr>
        </p:nvSpPr>
        <p:spPr/>
        <p:txBody>
          <a:bodyPr/>
          <a:lstStyle/>
          <a:p>
            <a:r>
              <a:rPr lang="en-PH" sz="4400" b="1" dirty="0">
                <a:latin typeface="Arial" panose="020B0604020202020204" pitchFamily="34" charset="0"/>
                <a:cs typeface="Times New Roman" panose="02020603050405020304" pitchFamily="18" charset="0"/>
              </a:rPr>
              <a:t>Examples of Good and Bad User Interface Design</a:t>
            </a:r>
            <a:endParaRPr lang="en-US" dirty="0"/>
          </a:p>
        </p:txBody>
      </p:sp>
      <p:sp>
        <p:nvSpPr>
          <p:cNvPr id="3" name="Content Placeholder 2">
            <a:extLst>
              <a:ext uri="{FF2B5EF4-FFF2-40B4-BE49-F238E27FC236}">
                <a16:creationId xmlns:a16="http://schemas.microsoft.com/office/drawing/2014/main" id="{A83063E3-2307-4C71-B631-C54B0251ADDB}"/>
              </a:ext>
            </a:extLst>
          </p:cNvPr>
          <p:cNvSpPr>
            <a:spLocks noGrp="1"/>
          </p:cNvSpPr>
          <p:nvPr>
            <p:ph idx="1"/>
          </p:nvPr>
        </p:nvSpPr>
        <p:spPr/>
        <p:txBody>
          <a:bodyPr/>
          <a:lstStyle/>
          <a:p>
            <a:r>
              <a:rPr lang="en-PH" sz="1800" dirty="0">
                <a:effectLst/>
                <a:latin typeface="Arial" panose="020B0604020202020204" pitchFamily="34" charset="0"/>
                <a:ea typeface="Calibri" panose="020F0502020204030204" pitchFamily="34" charset="0"/>
                <a:cs typeface="Times New Roman" panose="02020603050405020304" pitchFamily="18" charset="0"/>
              </a:rPr>
              <a:t>These are examples of bad UI designs that are confusing and not user-friendly.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B1E91C76-8C81-4F4C-BAC4-548B55B0F4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2577" y="2621337"/>
            <a:ext cx="3990686" cy="2352444"/>
          </a:xfrm>
          <a:prstGeom prst="rect">
            <a:avLst/>
          </a:prstGeom>
          <a:noFill/>
          <a:ln>
            <a:noFill/>
          </a:ln>
        </p:spPr>
      </p:pic>
      <p:pic>
        <p:nvPicPr>
          <p:cNvPr id="5" name="Picture 4" descr="User interface: good design vs bad design | h2o digital">
            <a:extLst>
              <a:ext uri="{FF2B5EF4-FFF2-40B4-BE49-F238E27FC236}">
                <a16:creationId xmlns:a16="http://schemas.microsoft.com/office/drawing/2014/main" id="{26CA3892-EF80-4F07-AEB4-DE86F3C56A2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4240" y="2740602"/>
            <a:ext cx="4739178" cy="3581400"/>
          </a:xfrm>
          <a:prstGeom prst="rect">
            <a:avLst/>
          </a:prstGeom>
          <a:noFill/>
          <a:ln>
            <a:noFill/>
          </a:ln>
        </p:spPr>
      </p:pic>
    </p:spTree>
    <p:extLst>
      <p:ext uri="{BB962C8B-B14F-4D97-AF65-F5344CB8AC3E}">
        <p14:creationId xmlns:p14="http://schemas.microsoft.com/office/powerpoint/2010/main" val="425387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B69B-F7FE-4C84-BB4E-48551F551878}"/>
              </a:ext>
            </a:extLst>
          </p:cNvPr>
          <p:cNvSpPr>
            <a:spLocks noGrp="1"/>
          </p:cNvSpPr>
          <p:nvPr>
            <p:ph type="title"/>
          </p:nvPr>
        </p:nvSpPr>
        <p:spPr>
          <a:xfrm>
            <a:off x="1371600" y="685800"/>
            <a:ext cx="9601200" cy="727364"/>
          </a:xfrm>
        </p:spPr>
        <p:txBody>
          <a:bodyPr/>
          <a:lstStyle/>
          <a:p>
            <a:r>
              <a:rPr lang="en-US" b="1" dirty="0"/>
              <a:t>INTRODUCTION</a:t>
            </a:r>
          </a:p>
        </p:txBody>
      </p:sp>
      <p:sp>
        <p:nvSpPr>
          <p:cNvPr id="3" name="Content Placeholder 2">
            <a:extLst>
              <a:ext uri="{FF2B5EF4-FFF2-40B4-BE49-F238E27FC236}">
                <a16:creationId xmlns:a16="http://schemas.microsoft.com/office/drawing/2014/main" id="{9FB39BC1-F902-4C62-9618-0783AF31B14C}"/>
              </a:ext>
            </a:extLst>
          </p:cNvPr>
          <p:cNvSpPr>
            <a:spLocks noGrp="1"/>
          </p:cNvSpPr>
          <p:nvPr>
            <p:ph idx="1"/>
          </p:nvPr>
        </p:nvSpPr>
        <p:spPr>
          <a:xfrm>
            <a:off x="1371600" y="1413164"/>
            <a:ext cx="10155382" cy="4322618"/>
          </a:xfrm>
        </p:spPr>
        <p:txBody>
          <a:bodyPr>
            <a:normAutofit/>
          </a:bodyPr>
          <a:lstStyle/>
          <a:p>
            <a:pPr marL="0" marR="0" indent="0" algn="just">
              <a:lnSpc>
                <a:spcPct val="115000"/>
              </a:lnSpc>
              <a:spcBef>
                <a:spcPts val="0"/>
              </a:spcBef>
              <a:spcAft>
                <a:spcPts val="800"/>
              </a:spcAft>
              <a:buNone/>
            </a:pPr>
            <a:r>
              <a:rPr lang="en-PH" sz="1800" dirty="0">
                <a:effectLst/>
                <a:latin typeface="Arial" panose="020B0604020202020204" pitchFamily="34" charset="0"/>
                <a:ea typeface="Calibri" panose="020F0502020204030204" pitchFamily="34" charset="0"/>
                <a:cs typeface="Times New Roman" panose="02020603050405020304" pitchFamily="18" charset="0"/>
              </a:rPr>
              <a:t>	Interacting with the technology nowadays has become an essential part of everyday lives of majority of the people. The average user of computer system is now less likely to understand the technology since there are different types of technology existing this days. Therefore, computer systems should be easy to use, easy to learn, and with no errors. As you finish this module, the major concern of Human-Computer Interaction (HCI) is for you to be able to identify its origin, development and the comparison of good and bad designs.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800"/>
              </a:spcAft>
              <a:buNone/>
            </a:pPr>
            <a:r>
              <a:rPr lang="en-PH" sz="1800" dirty="0">
                <a:effectLst/>
                <a:latin typeface="Arial" panose="020B0604020202020204" pitchFamily="34" charset="0"/>
                <a:ea typeface="Calibri" panose="020F0502020204030204" pitchFamily="34" charset="0"/>
                <a:cs typeface="Times New Roman" panose="02020603050405020304" pitchFamily="18" charset="0"/>
              </a:rPr>
              <a:t>Hence, this chapter will introduce you to an in-depth discussion of the following lessons: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Arial" panose="020B0604020202020204" pitchFamily="34" charset="0"/>
                <a:ea typeface="Calibri" panose="020F0502020204030204" pitchFamily="34" charset="0"/>
                <a:cs typeface="Times New Roman" panose="02020603050405020304" pitchFamily="18" charset="0"/>
              </a:rPr>
              <a:t>History of Human-Computer Interaction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Arial" panose="020B0604020202020204" pitchFamily="34" charset="0"/>
                <a:ea typeface="Calibri" panose="020F0502020204030204" pitchFamily="34" charset="0"/>
                <a:cs typeface="Times New Roman" panose="02020603050405020304" pitchFamily="18" charset="0"/>
              </a:rPr>
              <a:t>HCI Definitions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Arial" panose="020B0604020202020204" pitchFamily="34" charset="0"/>
                <a:ea typeface="Calibri" panose="020F0502020204030204" pitchFamily="34" charset="0"/>
                <a:cs typeface="Times New Roman" panose="02020603050405020304" pitchFamily="18" charset="0"/>
              </a:rPr>
              <a:t>Challenges and Goals of HCI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Arial" panose="020B0604020202020204" pitchFamily="34" charset="0"/>
                <a:ea typeface="Calibri" panose="020F0502020204030204" pitchFamily="34" charset="0"/>
                <a:cs typeface="Times New Roman" panose="02020603050405020304" pitchFamily="18" charset="0"/>
              </a:rPr>
              <a:t>Usability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Symbol" panose="05050102010706020507" pitchFamily="18" charset="2"/>
              <a:buChar char=""/>
            </a:pPr>
            <a:r>
              <a:rPr lang="en-PH" sz="1800" dirty="0">
                <a:effectLst/>
                <a:latin typeface="Arial" panose="020B0604020202020204" pitchFamily="34" charset="0"/>
                <a:ea typeface="Calibri" panose="020F0502020204030204" pitchFamily="34" charset="0"/>
                <a:cs typeface="Times New Roman" panose="02020603050405020304" pitchFamily="18" charset="0"/>
              </a:rPr>
              <a:t>Good and Bad Designs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326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2F1A-5301-47BC-B235-E0D4F4EFCE17}"/>
              </a:ext>
            </a:extLst>
          </p:cNvPr>
          <p:cNvSpPr>
            <a:spLocks noGrp="1"/>
          </p:cNvSpPr>
          <p:nvPr>
            <p:ph type="title"/>
          </p:nvPr>
        </p:nvSpPr>
        <p:spPr>
          <a:xfrm>
            <a:off x="1295400" y="2279073"/>
            <a:ext cx="9601200" cy="1766454"/>
          </a:xfrm>
        </p:spPr>
        <p:txBody>
          <a:bodyPr>
            <a:normAutofit fontScale="90000"/>
          </a:bodyPr>
          <a:lstStyle/>
          <a:p>
            <a:pPr algn="ctr"/>
            <a:r>
              <a:rPr lang="en-US" b="1" dirty="0"/>
              <a:t>Lesson 1.1 </a:t>
            </a:r>
            <a:br>
              <a:rPr lang="en-US" b="1" dirty="0"/>
            </a:br>
            <a:br>
              <a:rPr lang="en-US" b="1" dirty="0"/>
            </a:br>
            <a:r>
              <a:rPr lang="en-PH" b="1" dirty="0"/>
              <a:t>A Brief History of Human-Computer Interaction</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Tree>
    <p:extLst>
      <p:ext uri="{BB962C8B-B14F-4D97-AF65-F5344CB8AC3E}">
        <p14:creationId xmlns:p14="http://schemas.microsoft.com/office/powerpoint/2010/main" val="383184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11EA-1E26-4AC9-B297-ECAC77AB28D1}"/>
              </a:ext>
            </a:extLst>
          </p:cNvPr>
          <p:cNvSpPr>
            <a:spLocks noGrp="1"/>
          </p:cNvSpPr>
          <p:nvPr>
            <p:ph type="title"/>
          </p:nvPr>
        </p:nvSpPr>
        <p:spPr>
          <a:xfrm>
            <a:off x="1371600" y="685800"/>
            <a:ext cx="9601200" cy="1032164"/>
          </a:xfrm>
        </p:spPr>
        <p:txBody>
          <a:bodyPr>
            <a:noAutofit/>
          </a:bodyPr>
          <a:lstStyle/>
          <a:p>
            <a:r>
              <a:rPr lang="en-PH" sz="3200" b="1" dirty="0">
                <a:effectLst/>
                <a:latin typeface="Arial" panose="020B0604020202020204" pitchFamily="34" charset="0"/>
                <a:ea typeface="Calibri" panose="020F0502020204030204" pitchFamily="34" charset="0"/>
                <a:cs typeface="Times New Roman" panose="02020603050405020304" pitchFamily="18" charset="0"/>
              </a:rPr>
              <a:t>A Brief History of Human-Computer Interaction</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4800" dirty="0"/>
          </a:p>
        </p:txBody>
      </p:sp>
      <p:sp>
        <p:nvSpPr>
          <p:cNvPr id="3" name="Content Placeholder 2">
            <a:extLst>
              <a:ext uri="{FF2B5EF4-FFF2-40B4-BE49-F238E27FC236}">
                <a16:creationId xmlns:a16="http://schemas.microsoft.com/office/drawing/2014/main" id="{C6129654-1383-4981-B0CB-3DD7499EBBD3}"/>
              </a:ext>
            </a:extLst>
          </p:cNvPr>
          <p:cNvSpPr>
            <a:spLocks noGrp="1"/>
          </p:cNvSpPr>
          <p:nvPr>
            <p:ph idx="1"/>
          </p:nvPr>
        </p:nvSpPr>
        <p:spPr>
          <a:xfrm>
            <a:off x="1295400" y="2105891"/>
            <a:ext cx="9601200" cy="3581400"/>
          </a:xfrm>
        </p:spPr>
        <p:txBody>
          <a:bodyPr>
            <a:normAutofit/>
          </a:bodyPr>
          <a:lstStyle/>
          <a:p>
            <a:pPr algn="just"/>
            <a:r>
              <a:rPr lang="en-PH" sz="2400" dirty="0">
                <a:effectLst/>
                <a:latin typeface="Arial" panose="020B0604020202020204" pitchFamily="34" charset="0"/>
                <a:ea typeface="Calibri" panose="020F0502020204030204" pitchFamily="34" charset="0"/>
              </a:rPr>
              <a:t>Human-computer interaction (HCI) is initially as a specialty area in computer science embracing cognitive science and human factors engineering. It is an area of research and practice that emerged in the early 1980s. HCI is an academic discipline that mostly think as of User-Interface Design. It focuses on the way that interactions between human beings and computers interact to ever increasing levels of both complexity and simplicity. HCI has expanded rapidly and steadily for three decades, attracting professionals from many other disciplines and incorporating diverse concepts and approaches</a:t>
            </a:r>
            <a:endParaRPr lang="en-US" sz="2800" dirty="0"/>
          </a:p>
        </p:txBody>
      </p:sp>
    </p:spTree>
    <p:extLst>
      <p:ext uri="{BB962C8B-B14F-4D97-AF65-F5344CB8AC3E}">
        <p14:creationId xmlns:p14="http://schemas.microsoft.com/office/powerpoint/2010/main" val="18649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11EA-1E26-4AC9-B297-ECAC77AB28D1}"/>
              </a:ext>
            </a:extLst>
          </p:cNvPr>
          <p:cNvSpPr>
            <a:spLocks noGrp="1"/>
          </p:cNvSpPr>
          <p:nvPr>
            <p:ph type="title"/>
          </p:nvPr>
        </p:nvSpPr>
        <p:spPr>
          <a:xfrm>
            <a:off x="1371600" y="685800"/>
            <a:ext cx="9601200" cy="1032164"/>
          </a:xfrm>
        </p:spPr>
        <p:txBody>
          <a:bodyPr>
            <a:noAutofit/>
          </a:bodyPr>
          <a:lstStyle/>
          <a:p>
            <a:r>
              <a:rPr lang="en-PH" sz="3200" b="1" dirty="0">
                <a:effectLst/>
                <a:latin typeface="Arial" panose="020B0604020202020204" pitchFamily="34" charset="0"/>
                <a:ea typeface="Calibri" panose="020F0502020204030204" pitchFamily="34" charset="0"/>
                <a:cs typeface="Times New Roman" panose="02020603050405020304" pitchFamily="18" charset="0"/>
              </a:rPr>
              <a:t>A Brief History of Human-Computer Interaction</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4800" dirty="0"/>
          </a:p>
        </p:txBody>
      </p:sp>
      <p:pic>
        <p:nvPicPr>
          <p:cNvPr id="4" name="Content Placeholder 3">
            <a:extLst>
              <a:ext uri="{FF2B5EF4-FFF2-40B4-BE49-F238E27FC236}">
                <a16:creationId xmlns:a16="http://schemas.microsoft.com/office/drawing/2014/main" id="{B96CBA2B-0369-47DD-81DE-31CABC61A9B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1" y="1373876"/>
            <a:ext cx="9448800" cy="5234742"/>
          </a:xfrm>
          <a:prstGeom prst="rect">
            <a:avLst/>
          </a:prstGeom>
          <a:noFill/>
          <a:ln>
            <a:noFill/>
          </a:ln>
        </p:spPr>
      </p:pic>
    </p:spTree>
    <p:extLst>
      <p:ext uri="{BB962C8B-B14F-4D97-AF65-F5344CB8AC3E}">
        <p14:creationId xmlns:p14="http://schemas.microsoft.com/office/powerpoint/2010/main" val="94521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CF5D-D4BE-4157-918B-0FDC373CACBC}"/>
              </a:ext>
            </a:extLst>
          </p:cNvPr>
          <p:cNvSpPr>
            <a:spLocks noGrp="1"/>
          </p:cNvSpPr>
          <p:nvPr>
            <p:ph type="title"/>
          </p:nvPr>
        </p:nvSpPr>
        <p:spPr>
          <a:xfrm>
            <a:off x="1371600" y="685800"/>
            <a:ext cx="9601200" cy="768927"/>
          </a:xfrm>
        </p:spPr>
        <p:txBody>
          <a:bodyPr>
            <a:noAutofit/>
          </a:bodyPr>
          <a:lstStyle/>
          <a:p>
            <a:r>
              <a:rPr lang="en-PH" sz="2400" b="1" dirty="0">
                <a:latin typeface="Arial" panose="020B0604020202020204" pitchFamily="34" charset="0"/>
                <a:ea typeface="Calibri" panose="020F0502020204030204" pitchFamily="34" charset="0"/>
                <a:cs typeface="Times New Roman" panose="02020603050405020304" pitchFamily="18" charset="0"/>
              </a:rPr>
              <a:t>Ti</a:t>
            </a:r>
            <a:r>
              <a:rPr lang="en-PH" sz="2400" b="1" dirty="0">
                <a:effectLst/>
                <a:latin typeface="Arial" panose="020B0604020202020204" pitchFamily="34" charset="0"/>
                <a:ea typeface="Calibri" panose="020F0502020204030204" pitchFamily="34" charset="0"/>
                <a:cs typeface="Times New Roman" panose="02020603050405020304" pitchFamily="18" charset="0"/>
              </a:rPr>
              <a:t>meline of a few notable events leading to the birth and emergence of HCI as a field of study, beginning in the 1940s.</a:t>
            </a:r>
            <a:br>
              <a:rPr lang="en-US" sz="2400" b="1" dirty="0">
                <a:effectLst/>
                <a:latin typeface="Calibri" panose="020F0502020204030204" pitchFamily="34" charset="0"/>
                <a:ea typeface="Calibri" panose="020F0502020204030204" pitchFamily="34" charset="0"/>
                <a:cs typeface="Times New Roman" panose="02020603050405020304" pitchFamily="18" charset="0"/>
              </a:rPr>
            </a:br>
            <a:endParaRPr lang="en-US" sz="5400" b="1" dirty="0"/>
          </a:p>
        </p:txBody>
      </p:sp>
      <p:pic>
        <p:nvPicPr>
          <p:cNvPr id="4" name="Content Placeholder 3">
            <a:extLst>
              <a:ext uri="{FF2B5EF4-FFF2-40B4-BE49-F238E27FC236}">
                <a16:creationId xmlns:a16="http://schemas.microsoft.com/office/drawing/2014/main" id="{02BDF043-7FE6-427E-B9D4-69DAAE66D4F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94509" y="1454726"/>
            <a:ext cx="10598727" cy="4946074"/>
          </a:xfrm>
          <a:prstGeom prst="rect">
            <a:avLst/>
          </a:prstGeom>
        </p:spPr>
      </p:pic>
    </p:spTree>
    <p:extLst>
      <p:ext uri="{BB962C8B-B14F-4D97-AF65-F5344CB8AC3E}">
        <p14:creationId xmlns:p14="http://schemas.microsoft.com/office/powerpoint/2010/main" val="333217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2F1A-5301-47BC-B235-E0D4F4EFCE17}"/>
              </a:ext>
            </a:extLst>
          </p:cNvPr>
          <p:cNvSpPr>
            <a:spLocks noGrp="1"/>
          </p:cNvSpPr>
          <p:nvPr>
            <p:ph type="title"/>
          </p:nvPr>
        </p:nvSpPr>
        <p:spPr>
          <a:xfrm>
            <a:off x="1295400" y="2279073"/>
            <a:ext cx="9601200" cy="1766454"/>
          </a:xfrm>
        </p:spPr>
        <p:txBody>
          <a:bodyPr>
            <a:normAutofit fontScale="90000"/>
          </a:bodyPr>
          <a:lstStyle/>
          <a:p>
            <a:pPr algn="ctr"/>
            <a:r>
              <a:rPr lang="en-US" b="1" dirty="0"/>
              <a:t>Lesson 1.2 </a:t>
            </a:r>
            <a:br>
              <a:rPr lang="en-US" b="1" dirty="0"/>
            </a:br>
            <a:br>
              <a:rPr lang="en-US" b="1" dirty="0"/>
            </a:br>
            <a:r>
              <a:rPr lang="en-PH" b="1" dirty="0"/>
              <a:t>What is HCI?</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Tree>
    <p:extLst>
      <p:ext uri="{BB962C8B-B14F-4D97-AF65-F5344CB8AC3E}">
        <p14:creationId xmlns:p14="http://schemas.microsoft.com/office/powerpoint/2010/main" val="407306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1ABC-B17D-4A1D-BACD-6C37C47D7551}"/>
              </a:ext>
            </a:extLst>
          </p:cNvPr>
          <p:cNvSpPr>
            <a:spLocks noGrp="1"/>
          </p:cNvSpPr>
          <p:nvPr>
            <p:ph type="title"/>
          </p:nvPr>
        </p:nvSpPr>
        <p:spPr>
          <a:xfrm>
            <a:off x="1371600" y="685800"/>
            <a:ext cx="9601200" cy="949036"/>
          </a:xfrm>
        </p:spPr>
        <p:txBody>
          <a:bodyPr>
            <a:noAutofit/>
          </a:bodyPr>
          <a:lstStyle/>
          <a:p>
            <a:r>
              <a:rPr lang="en-PH" sz="6000" b="1" dirty="0">
                <a:effectLst/>
                <a:latin typeface="Arial" panose="020B0604020202020204" pitchFamily="34" charset="0"/>
                <a:ea typeface="Calibri" panose="020F0502020204030204" pitchFamily="34" charset="0"/>
                <a:cs typeface="Times New Roman" panose="02020603050405020304" pitchFamily="18" charset="0"/>
              </a:rPr>
              <a:t>What is HCI?</a:t>
            </a:r>
            <a:br>
              <a:rPr lang="en-US" sz="6000" dirty="0">
                <a:effectLst/>
                <a:latin typeface="Calibri" panose="020F0502020204030204" pitchFamily="34" charset="0"/>
                <a:ea typeface="Calibri" panose="020F0502020204030204" pitchFamily="34" charset="0"/>
                <a:cs typeface="Times New Roman" panose="02020603050405020304" pitchFamily="18" charset="0"/>
              </a:rPr>
            </a:br>
            <a:endParaRPr lang="en-US" sz="9600" dirty="0"/>
          </a:p>
        </p:txBody>
      </p:sp>
      <p:sp>
        <p:nvSpPr>
          <p:cNvPr id="3" name="Content Placeholder 2">
            <a:extLst>
              <a:ext uri="{FF2B5EF4-FFF2-40B4-BE49-F238E27FC236}">
                <a16:creationId xmlns:a16="http://schemas.microsoft.com/office/drawing/2014/main" id="{316383B2-F3B5-4A94-9947-E87D11C1DDEB}"/>
              </a:ext>
            </a:extLst>
          </p:cNvPr>
          <p:cNvSpPr>
            <a:spLocks noGrp="1"/>
          </p:cNvSpPr>
          <p:nvPr>
            <p:ph idx="1"/>
          </p:nvPr>
        </p:nvSpPr>
        <p:spPr>
          <a:xfrm>
            <a:off x="1371600" y="2105891"/>
            <a:ext cx="9601200" cy="4433453"/>
          </a:xfrm>
        </p:spPr>
        <p:txBody>
          <a:bodyPr>
            <a:normAutofit/>
          </a:bodyPr>
          <a:lstStyle/>
          <a:p>
            <a:pPr marL="0" indent="0" algn="just">
              <a:buNone/>
            </a:pPr>
            <a:r>
              <a:rPr lang="en-US" sz="4000" b="1" dirty="0">
                <a:effectLst/>
                <a:latin typeface="Arial" panose="020B0604020202020204" pitchFamily="34" charset="0"/>
                <a:ea typeface="Calibri" panose="020F0502020204030204" pitchFamily="34" charset="0"/>
                <a:cs typeface="Times New Roman" panose="02020603050405020304" pitchFamily="18" charset="0"/>
              </a:rPr>
              <a:t>Human-computer interaction (HCI): “</a:t>
            </a:r>
            <a:r>
              <a:rPr lang="en-US" sz="4000" i="1" dirty="0">
                <a:effectLst/>
                <a:latin typeface="Arial" panose="020B0604020202020204" pitchFamily="34" charset="0"/>
                <a:ea typeface="Calibri" panose="020F0502020204030204" pitchFamily="34" charset="0"/>
                <a:cs typeface="Times New Roman" panose="02020603050405020304" pitchFamily="18" charset="0"/>
              </a:rPr>
              <a:t>is a discipline concerned with the design, evaluation and implementation of interactive systems for human use and with </a:t>
            </a:r>
            <a:r>
              <a:rPr lang="en-GB" sz="4000" i="1" dirty="0">
                <a:effectLst/>
                <a:latin typeface="Arial" panose="020B0604020202020204" pitchFamily="34" charset="0"/>
                <a:ea typeface="Calibri" panose="020F0502020204030204" pitchFamily="34" charset="0"/>
                <a:cs typeface="Times New Roman" panose="02020603050405020304" pitchFamily="18" charset="0"/>
              </a:rPr>
              <a:t>study of major phenomena surrounding them.</a:t>
            </a:r>
            <a:r>
              <a:rPr lang="en-US" sz="4000" i="1" dirty="0">
                <a:effectLst/>
                <a:latin typeface="Arial" panose="020B0604020202020204" pitchFamily="34" charset="0"/>
                <a:ea typeface="Calibri" panose="020F0502020204030204" pitchFamily="34" charset="0"/>
                <a:cs typeface="Times New Roman" panose="02020603050405020304" pitchFamily="18" charset="0"/>
              </a:rPr>
              <a:t>”</a:t>
            </a:r>
            <a:r>
              <a:rPr lang="en-PH" sz="4000" dirty="0">
                <a:effectLst/>
                <a:latin typeface="Arial" panose="020B0604020202020204" pitchFamily="34" charset="0"/>
                <a:ea typeface="Calibri" panose="020F0502020204030204" pitchFamily="34" charset="0"/>
                <a:cs typeface="Times New Roman" panose="02020603050405020304" pitchFamily="18" charset="0"/>
              </a:rPr>
              <a:t> - </a:t>
            </a:r>
            <a:r>
              <a:rPr lang="en-GB" sz="4000" dirty="0">
                <a:effectLst/>
                <a:latin typeface="Arial" panose="020B0604020202020204" pitchFamily="34" charset="0"/>
                <a:ea typeface="Calibri" panose="020F0502020204030204" pitchFamily="34" charset="0"/>
                <a:cs typeface="Times New Roman" panose="02020603050405020304" pitchFamily="18" charset="0"/>
              </a:rPr>
              <a:t>(ACM SIGCHI, 1992, p. 6)</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4400" dirty="0"/>
          </a:p>
        </p:txBody>
      </p:sp>
    </p:spTree>
    <p:extLst>
      <p:ext uri="{BB962C8B-B14F-4D97-AF65-F5344CB8AC3E}">
        <p14:creationId xmlns:p14="http://schemas.microsoft.com/office/powerpoint/2010/main" val="5643825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57</TotalTime>
  <Words>1069</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Courier New</vt:lpstr>
      <vt:lpstr>Franklin Gothic Book</vt:lpstr>
      <vt:lpstr>Symbol</vt:lpstr>
      <vt:lpstr>Verdana</vt:lpstr>
      <vt:lpstr>Wingdings</vt:lpstr>
      <vt:lpstr>Crop</vt:lpstr>
      <vt:lpstr>Human computer interaction 1</vt:lpstr>
      <vt:lpstr>PowerPoint Presentation</vt:lpstr>
      <vt:lpstr>INTRODUCTION</vt:lpstr>
      <vt:lpstr>Lesson 1.1   A Brief History of Human-Computer Interaction </vt:lpstr>
      <vt:lpstr>A Brief History of Human-Computer Interaction </vt:lpstr>
      <vt:lpstr>A Brief History of Human-Computer Interaction </vt:lpstr>
      <vt:lpstr>Timeline of a few notable events leading to the birth and emergence of HCI as a field of study, beginning in the 1940s. </vt:lpstr>
      <vt:lpstr>Lesson 1.2   What is HCI? </vt:lpstr>
      <vt:lpstr>What is HCI? </vt:lpstr>
      <vt:lpstr>The three parts of HCI are:</vt:lpstr>
      <vt:lpstr>The HCI Challenge and Goals</vt:lpstr>
      <vt:lpstr>HCI is not about –   - making the interface looks pretty; - only for desktop computers; -something that would be nice to do but usually there’s no time for it.   </vt:lpstr>
      <vt:lpstr>The Goals of HCI</vt:lpstr>
      <vt:lpstr>Guidelines in HCI</vt:lpstr>
      <vt:lpstr>Lesson 1.2   Usability: Good and Bad Design </vt:lpstr>
      <vt:lpstr>Usability: Good and Bad Design</vt:lpstr>
      <vt:lpstr>Three Major Components of Usability </vt:lpstr>
      <vt:lpstr>Importance of Usability </vt:lpstr>
      <vt:lpstr>Good and Bad Designs</vt:lpstr>
      <vt:lpstr>Examples of Good and Bad User Interface Design</vt:lpstr>
      <vt:lpstr>Examples of Good and Bad User Interface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interaction 1</dc:title>
  <dc:creator>dgdelgado2019@outlook.com</dc:creator>
  <cp:lastModifiedBy>dgdelgado2019@outlook.com</cp:lastModifiedBy>
  <cp:revision>12</cp:revision>
  <dcterms:created xsi:type="dcterms:W3CDTF">2021-10-07T07:58:40Z</dcterms:created>
  <dcterms:modified xsi:type="dcterms:W3CDTF">2021-10-08T07:00:58Z</dcterms:modified>
</cp:coreProperties>
</file>