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TT Fors" panose="020B0604020202020204" charset="0"/>
      <p:regular r:id="rId12"/>
    </p:embeddedFont>
    <p:embeddedFont>
      <p:font typeface="TT Norm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04C7A">
                <a:alpha val="100000"/>
              </a:srgbClr>
            </a:gs>
            <a:gs pos="39000">
              <a:srgbClr val="E79C82">
                <a:alpha val="100000"/>
              </a:srgbClr>
            </a:gs>
            <a:gs pos="67000">
              <a:srgbClr val="E06F85">
                <a:alpha val="100000"/>
              </a:srgbClr>
            </a:gs>
            <a:gs pos="100000">
              <a:srgbClr val="F8E1DA">
                <a:alpha val="100000"/>
              </a:srgbClr>
            </a:gs>
          </a:gsLst>
          <a:lin ang="6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6688" y="302560"/>
            <a:ext cx="17494624" cy="9681882"/>
            <a:chOff x="0" y="0"/>
            <a:chExt cx="23326165" cy="12909176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36933"/>
              <a:ext cx="23326165" cy="12872243"/>
              <a:chOff x="0" y="0"/>
              <a:chExt cx="23326165" cy="1287224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326218" cy="12872212"/>
              </a:xfrm>
              <a:custGeom>
                <a:avLst/>
                <a:gdLst/>
                <a:ahLst/>
                <a:cxnLst/>
                <a:rect l="l" t="t" r="r" b="b"/>
                <a:pathLst>
                  <a:path w="23326218" h="12872212">
                    <a:moveTo>
                      <a:pt x="0" y="332359"/>
                    </a:moveTo>
                    <a:cubicBezTo>
                      <a:pt x="0" y="148844"/>
                      <a:pt x="148844" y="0"/>
                      <a:pt x="332359" y="0"/>
                    </a:cubicBezTo>
                    <a:lnTo>
                      <a:pt x="22993858" y="0"/>
                    </a:lnTo>
                    <a:cubicBezTo>
                      <a:pt x="23177373" y="0"/>
                      <a:pt x="23326218" y="148844"/>
                      <a:pt x="23326218" y="332359"/>
                    </a:cubicBezTo>
                    <a:lnTo>
                      <a:pt x="23326218" y="12539853"/>
                    </a:lnTo>
                    <a:cubicBezTo>
                      <a:pt x="23326218" y="12723368"/>
                      <a:pt x="23177373" y="12872212"/>
                      <a:pt x="22993858" y="12872212"/>
                    </a:cubicBezTo>
                    <a:lnTo>
                      <a:pt x="332359" y="12872212"/>
                    </a:lnTo>
                    <a:cubicBezTo>
                      <a:pt x="148844" y="12872212"/>
                      <a:pt x="0" y="12723495"/>
                      <a:pt x="0" y="1253985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0"/>
              <a:ext cx="23326165" cy="726137"/>
              <a:chOff x="0" y="0"/>
              <a:chExt cx="23326165" cy="72613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326217" cy="726186"/>
              </a:xfrm>
              <a:custGeom>
                <a:avLst/>
                <a:gdLst/>
                <a:ahLst/>
                <a:cxnLst/>
                <a:rect l="l" t="t" r="r" b="b"/>
                <a:pathLst>
                  <a:path w="23326217" h="726186">
                    <a:moveTo>
                      <a:pt x="363093" y="0"/>
                    </a:moveTo>
                    <a:lnTo>
                      <a:pt x="22963124" y="0"/>
                    </a:lnTo>
                    <a:cubicBezTo>
                      <a:pt x="23163657" y="0"/>
                      <a:pt x="23326217" y="162560"/>
                      <a:pt x="23326217" y="363093"/>
                    </a:cubicBezTo>
                    <a:lnTo>
                      <a:pt x="23326217" y="726186"/>
                    </a:lnTo>
                    <a:lnTo>
                      <a:pt x="0" y="726186"/>
                    </a:lnTo>
                    <a:lnTo>
                      <a:pt x="0" y="363093"/>
                    </a:lnTo>
                    <a:cubicBezTo>
                      <a:pt x="0" y="162560"/>
                      <a:pt x="162560" y="0"/>
                      <a:pt x="36309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96581">
                      <a:alpha val="100000"/>
                    </a:srgbClr>
                  </a:gs>
                  <a:gs pos="22000">
                    <a:srgbClr val="623A6C">
                      <a:alpha val="100000"/>
                    </a:srgbClr>
                  </a:gs>
                  <a:gs pos="48000">
                    <a:srgbClr val="313445">
                      <a:alpha val="100000"/>
                    </a:srgbClr>
                  </a:gs>
                  <a:gs pos="67000">
                    <a:srgbClr val="E79C82">
                      <a:alpha val="100000"/>
                    </a:srgbClr>
                  </a:gs>
                  <a:gs pos="85000">
                    <a:srgbClr val="E06F85">
                      <a:alpha val="100000"/>
                    </a:srgbClr>
                  </a:gs>
                  <a:gs pos="100000">
                    <a:srgbClr val="F8E1DA">
                      <a:alpha val="100000"/>
                    </a:srgbClr>
                  </a:gs>
                </a:gsLst>
                <a:lin ang="10800000"/>
              </a:gra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1870443" y="5647842"/>
            <a:ext cx="186732" cy="1867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D957"/>
            </a:solidFill>
            <a:ln w="28575" cap="sq">
              <a:solidFill>
                <a:srgbClr val="008037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2096074"/>
            <a:ext cx="1206280" cy="500062"/>
            <a:chOff x="0" y="0"/>
            <a:chExt cx="980342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80342" cy="406400"/>
            </a:xfrm>
            <a:custGeom>
              <a:avLst/>
              <a:gdLst/>
              <a:ahLst/>
              <a:cxnLst/>
              <a:rect l="l" t="t" r="r" b="b"/>
              <a:pathLst>
                <a:path w="980342" h="406400">
                  <a:moveTo>
                    <a:pt x="777142" y="0"/>
                  </a:moveTo>
                  <a:cubicBezTo>
                    <a:pt x="889366" y="0"/>
                    <a:pt x="980342" y="90976"/>
                    <a:pt x="980342" y="203200"/>
                  </a:cubicBezTo>
                  <a:cubicBezTo>
                    <a:pt x="980342" y="315424"/>
                    <a:pt x="889366" y="406400"/>
                    <a:pt x="7771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980342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>
                  <a:solidFill>
                    <a:srgbClr val="FFFFFF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Prototype</a:t>
              </a:r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7251538" y="1398939"/>
            <a:ext cx="3784924" cy="7489122"/>
            <a:chOff x="0" y="0"/>
            <a:chExt cx="2620010" cy="5184140"/>
          </a:xfrm>
        </p:grpSpPr>
        <p:sp>
          <p:nvSpPr>
            <p:cNvPr id="14" name="Freeform 14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t="-158" b="-158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23" name="Freeform 23"/>
          <p:cNvSpPr/>
          <p:nvPr/>
        </p:nvSpPr>
        <p:spPr>
          <a:xfrm>
            <a:off x="2001223" y="5855210"/>
            <a:ext cx="3282413" cy="3403090"/>
          </a:xfrm>
          <a:custGeom>
            <a:avLst/>
            <a:gdLst/>
            <a:ahLst/>
            <a:cxnLst/>
            <a:rect l="l" t="t" r="r" b="b"/>
            <a:pathLst>
              <a:path w="3282413" h="3403090">
                <a:moveTo>
                  <a:pt x="0" y="0"/>
                </a:moveTo>
                <a:lnTo>
                  <a:pt x="3282414" y="0"/>
                </a:lnTo>
                <a:lnTo>
                  <a:pt x="3282414" y="3403090"/>
                </a:lnTo>
                <a:lnTo>
                  <a:pt x="0" y="3403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2200049" y="5479768"/>
            <a:ext cx="5059251" cy="441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b="1" dirty="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Admin &amp; Employee Login Page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8700" y="2607471"/>
            <a:ext cx="5227460" cy="1024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1" spc="-385">
                <a:solidFill>
                  <a:srgbClr val="533860"/>
                </a:solidFill>
                <a:latin typeface="TT Norms Bold"/>
                <a:ea typeface="TT Norms Bold"/>
                <a:cs typeface="TT Norms Bold"/>
                <a:sym typeface="TT Norms Bold"/>
              </a:rPr>
              <a:t>PharmaPlus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27199" y="5094823"/>
            <a:ext cx="1407682" cy="594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3399" b="1" dirty="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Logo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12805" y="3360827"/>
            <a:ext cx="5059251" cy="899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b="1" dirty="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Sales Inventory System with Android Support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447613" y="4634830"/>
            <a:ext cx="5227460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1" spc="-250" dirty="0">
                <a:solidFill>
                  <a:srgbClr val="533860"/>
                </a:solidFill>
                <a:latin typeface="TT Norms Bold"/>
                <a:ea typeface="TT Norms Bold"/>
                <a:cs typeface="TT Norms Bold"/>
                <a:sym typeface="TT Norms Bold"/>
              </a:rPr>
              <a:t>Login Page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1870443" y="6186999"/>
            <a:ext cx="186732" cy="186732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  <a:ln w="28575" cap="sq">
              <a:solidFill>
                <a:srgbClr val="008037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2200049" y="6021285"/>
            <a:ext cx="5059251" cy="441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b="1" dirty="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Username &amp; Password Input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1870443" y="6724208"/>
            <a:ext cx="186732" cy="186732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28575" cap="sq">
              <a:solidFill>
                <a:srgbClr val="008037"/>
              </a:solidFill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2200049" y="6558494"/>
            <a:ext cx="5059251" cy="441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b="1" dirty="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Login Button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AC7823D-7EE9-4241-AE3D-14C843F825B4}"/>
              </a:ext>
            </a:extLst>
          </p:cNvPr>
          <p:cNvCxnSpPr>
            <a:cxnSpLocks/>
          </p:cNvCxnSpPr>
          <p:nvPr/>
        </p:nvCxnSpPr>
        <p:spPr>
          <a:xfrm flipV="1">
            <a:off x="2590800" y="3604212"/>
            <a:ext cx="5562600" cy="1875556"/>
          </a:xfrm>
          <a:prstGeom prst="bentConnector3">
            <a:avLst>
              <a:gd name="adj1" fmla="val 60006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  <p:bldP spid="33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04C7A">
                <a:alpha val="100000"/>
              </a:srgbClr>
            </a:gs>
            <a:gs pos="39000">
              <a:srgbClr val="E79C82">
                <a:alpha val="100000"/>
              </a:srgbClr>
            </a:gs>
            <a:gs pos="67000">
              <a:srgbClr val="E06F85">
                <a:alpha val="100000"/>
              </a:srgbClr>
            </a:gs>
            <a:gs pos="100000">
              <a:srgbClr val="F8E1DA">
                <a:alpha val="100000"/>
              </a:srgbClr>
            </a:gs>
          </a:gsLst>
          <a:lin ang="6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6688" y="235106"/>
            <a:ext cx="17494624" cy="9681882"/>
            <a:chOff x="0" y="0"/>
            <a:chExt cx="23326165" cy="12909176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36933"/>
              <a:ext cx="23326165" cy="12872243"/>
              <a:chOff x="0" y="0"/>
              <a:chExt cx="23326165" cy="1287224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326218" cy="12872212"/>
              </a:xfrm>
              <a:custGeom>
                <a:avLst/>
                <a:gdLst/>
                <a:ahLst/>
                <a:cxnLst/>
                <a:rect l="l" t="t" r="r" b="b"/>
                <a:pathLst>
                  <a:path w="23326218" h="12872212">
                    <a:moveTo>
                      <a:pt x="0" y="332359"/>
                    </a:moveTo>
                    <a:cubicBezTo>
                      <a:pt x="0" y="148844"/>
                      <a:pt x="148844" y="0"/>
                      <a:pt x="332359" y="0"/>
                    </a:cubicBezTo>
                    <a:lnTo>
                      <a:pt x="22993858" y="0"/>
                    </a:lnTo>
                    <a:cubicBezTo>
                      <a:pt x="23177373" y="0"/>
                      <a:pt x="23326218" y="148844"/>
                      <a:pt x="23326218" y="332359"/>
                    </a:cubicBezTo>
                    <a:lnTo>
                      <a:pt x="23326218" y="12539853"/>
                    </a:lnTo>
                    <a:cubicBezTo>
                      <a:pt x="23326218" y="12723368"/>
                      <a:pt x="23177373" y="12872212"/>
                      <a:pt x="22993858" y="12872212"/>
                    </a:cubicBezTo>
                    <a:lnTo>
                      <a:pt x="332359" y="12872212"/>
                    </a:lnTo>
                    <a:cubicBezTo>
                      <a:pt x="148844" y="12872212"/>
                      <a:pt x="0" y="12723495"/>
                      <a:pt x="0" y="1253985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0"/>
              <a:ext cx="23326165" cy="726137"/>
              <a:chOff x="0" y="0"/>
              <a:chExt cx="23326165" cy="72613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326217" cy="726186"/>
              </a:xfrm>
              <a:custGeom>
                <a:avLst/>
                <a:gdLst/>
                <a:ahLst/>
                <a:cxnLst/>
                <a:rect l="l" t="t" r="r" b="b"/>
                <a:pathLst>
                  <a:path w="23326217" h="726186">
                    <a:moveTo>
                      <a:pt x="363093" y="0"/>
                    </a:moveTo>
                    <a:lnTo>
                      <a:pt x="22963124" y="0"/>
                    </a:lnTo>
                    <a:cubicBezTo>
                      <a:pt x="23163657" y="0"/>
                      <a:pt x="23326217" y="162560"/>
                      <a:pt x="23326217" y="363093"/>
                    </a:cubicBezTo>
                    <a:lnTo>
                      <a:pt x="23326217" y="726186"/>
                    </a:lnTo>
                    <a:lnTo>
                      <a:pt x="0" y="726186"/>
                    </a:lnTo>
                    <a:lnTo>
                      <a:pt x="0" y="363093"/>
                    </a:lnTo>
                    <a:cubicBezTo>
                      <a:pt x="0" y="162560"/>
                      <a:pt x="162560" y="0"/>
                      <a:pt x="36309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96581">
                      <a:alpha val="100000"/>
                    </a:srgbClr>
                  </a:gs>
                  <a:gs pos="22000">
                    <a:srgbClr val="623A6C">
                      <a:alpha val="100000"/>
                    </a:srgbClr>
                  </a:gs>
                  <a:gs pos="48000">
                    <a:srgbClr val="313445">
                      <a:alpha val="100000"/>
                    </a:srgbClr>
                  </a:gs>
                  <a:gs pos="67000">
                    <a:srgbClr val="E79C82">
                      <a:alpha val="100000"/>
                    </a:srgbClr>
                  </a:gs>
                  <a:gs pos="85000">
                    <a:srgbClr val="E06F85">
                      <a:alpha val="100000"/>
                    </a:srgbClr>
                  </a:gs>
                  <a:gs pos="100000">
                    <a:srgbClr val="F8E1DA">
                      <a:alpha val="100000"/>
                    </a:srgbClr>
                  </a:gs>
                </a:gsLst>
                <a:lin ang="10800000"/>
              </a:gra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6040517" y="3369596"/>
            <a:ext cx="170000" cy="17000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28575" cap="sq">
              <a:solidFill>
                <a:srgbClr val="FFBD59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764955" y="5746501"/>
            <a:ext cx="170000" cy="1700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D957"/>
            </a:solidFill>
            <a:ln w="28575" cap="sq">
              <a:solidFill>
                <a:srgbClr val="008037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777709" y="6317477"/>
            <a:ext cx="170000" cy="17000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757"/>
            </a:solidFill>
            <a:ln w="28575" cap="sq">
              <a:solidFill>
                <a:srgbClr val="FF1616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6829" y="2717281"/>
            <a:ext cx="3445786" cy="6818080"/>
            <a:chOff x="0" y="0"/>
            <a:chExt cx="2620010" cy="5184140"/>
          </a:xfrm>
        </p:grpSpPr>
        <p:sp>
          <p:nvSpPr>
            <p:cNvPr id="17" name="Freeform 1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t="-295" b="-295"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27" name="Freeform 27"/>
          <p:cNvSpPr/>
          <p:nvPr/>
        </p:nvSpPr>
        <p:spPr>
          <a:xfrm>
            <a:off x="7554260" y="3870334"/>
            <a:ext cx="1990375" cy="1403261"/>
          </a:xfrm>
          <a:custGeom>
            <a:avLst/>
            <a:gdLst/>
            <a:ahLst/>
            <a:cxnLst/>
            <a:rect l="l" t="t" r="r" b="b"/>
            <a:pathLst>
              <a:path w="1990375" h="1403261">
                <a:moveTo>
                  <a:pt x="0" y="0"/>
                </a:moveTo>
                <a:lnTo>
                  <a:pt x="1990376" y="0"/>
                </a:lnTo>
                <a:lnTo>
                  <a:pt x="1990376" y="1403261"/>
                </a:lnTo>
                <a:lnTo>
                  <a:pt x="0" y="14032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659" r="-5659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id="30" name="Group 30"/>
          <p:cNvGrpSpPr/>
          <p:nvPr/>
        </p:nvGrpSpPr>
        <p:grpSpPr>
          <a:xfrm>
            <a:off x="5692709" y="7943519"/>
            <a:ext cx="170000" cy="170000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6CE6"/>
            </a:solidFill>
            <a:ln w="28575" cap="sq">
              <a:solidFill>
                <a:srgbClr val="CB6CE6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 rot="-53218">
            <a:off x="6034396" y="6199986"/>
            <a:ext cx="4137579" cy="390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7"/>
              </a:lnSpc>
            </a:pPr>
            <a:r>
              <a:rPr lang="en-US" sz="2184" b="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Profile Management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034516" y="5619132"/>
            <a:ext cx="4137579" cy="390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7"/>
              </a:lnSpc>
            </a:pPr>
            <a:r>
              <a:rPr lang="en-US" sz="2184" b="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Built-in Calendar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841312" y="8264341"/>
            <a:ext cx="3796083" cy="703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7"/>
              </a:lnSpc>
            </a:pPr>
            <a:r>
              <a:rPr lang="en-US" sz="1911" spc="-9">
                <a:solidFill>
                  <a:srgbClr val="545454"/>
                </a:solidFill>
                <a:latin typeface="TT Fors"/>
                <a:ea typeface="TT Fors"/>
                <a:cs typeface="TT Fors"/>
                <a:sym typeface="TT Fors"/>
              </a:rPr>
              <a:t>Allow an employee to manage and track their attendance.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933356" y="7800429"/>
            <a:ext cx="4137579" cy="390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7"/>
              </a:lnSpc>
            </a:pPr>
            <a:r>
              <a:rPr lang="en-US" sz="2184" b="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Attendance</a:t>
            </a:r>
          </a:p>
        </p:txBody>
      </p:sp>
      <p:grpSp>
        <p:nvGrpSpPr>
          <p:cNvPr id="38" name="Group 38"/>
          <p:cNvGrpSpPr>
            <a:grpSpLocks noChangeAspect="1"/>
          </p:cNvGrpSpPr>
          <p:nvPr/>
        </p:nvGrpSpPr>
        <p:grpSpPr>
          <a:xfrm>
            <a:off x="9819487" y="3047906"/>
            <a:ext cx="2529781" cy="5005606"/>
            <a:chOff x="0" y="0"/>
            <a:chExt cx="2620010" cy="5184140"/>
          </a:xfrm>
        </p:grpSpPr>
        <p:sp>
          <p:nvSpPr>
            <p:cNvPr id="39" name="Freeform 3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2008" r="-2008"/>
              </a:stretch>
            </a:blipFill>
          </p:spPr>
        </p:sp>
        <p:sp>
          <p:nvSpPr>
            <p:cNvPr id="41" name="Freeform 4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48" name="Group 48"/>
          <p:cNvGrpSpPr/>
          <p:nvPr/>
        </p:nvGrpSpPr>
        <p:grpSpPr>
          <a:xfrm rot="-53218">
            <a:off x="8776532" y="6306601"/>
            <a:ext cx="152714" cy="170000"/>
            <a:chOff x="0" y="0"/>
            <a:chExt cx="730151" cy="8128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730151" cy="812800"/>
            </a:xfrm>
            <a:custGeom>
              <a:avLst/>
              <a:gdLst/>
              <a:ahLst/>
              <a:cxnLst/>
              <a:rect l="l" t="t" r="r" b="b"/>
              <a:pathLst>
                <a:path w="730151" h="812800">
                  <a:moveTo>
                    <a:pt x="365075" y="0"/>
                  </a:moveTo>
                  <a:cubicBezTo>
                    <a:pt x="163450" y="0"/>
                    <a:pt x="0" y="181951"/>
                    <a:pt x="0" y="406400"/>
                  </a:cubicBezTo>
                  <a:cubicBezTo>
                    <a:pt x="0" y="630849"/>
                    <a:pt x="163450" y="812800"/>
                    <a:pt x="365075" y="812800"/>
                  </a:cubicBezTo>
                  <a:cubicBezTo>
                    <a:pt x="566701" y="812800"/>
                    <a:pt x="730151" y="630849"/>
                    <a:pt x="730151" y="406400"/>
                  </a:cubicBezTo>
                  <a:cubicBezTo>
                    <a:pt x="730151" y="181951"/>
                    <a:pt x="566701" y="0"/>
                    <a:pt x="365075" y="0"/>
                  </a:cubicBezTo>
                  <a:close/>
                </a:path>
              </a:pathLst>
            </a:custGeom>
            <a:solidFill>
              <a:srgbClr val="FF5757"/>
            </a:solidFill>
            <a:ln w="28575" cap="sq">
              <a:solidFill>
                <a:srgbClr val="FF1616"/>
              </a:solidFill>
              <a:prstDash val="solid"/>
              <a:miter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68452" y="76200"/>
              <a:ext cx="593248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51" name="Group 51"/>
          <p:cNvGrpSpPr>
            <a:grpSpLocks noChangeAspect="1"/>
          </p:cNvGrpSpPr>
          <p:nvPr/>
        </p:nvGrpSpPr>
        <p:grpSpPr>
          <a:xfrm>
            <a:off x="11671787" y="4571965"/>
            <a:ext cx="2529781" cy="5005606"/>
            <a:chOff x="0" y="0"/>
            <a:chExt cx="2620010" cy="5184140"/>
          </a:xfrm>
        </p:grpSpPr>
        <p:sp>
          <p:nvSpPr>
            <p:cNvPr id="52" name="Freeform 5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3" name="Freeform 5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t="-158" b="-158"/>
              </a:stretch>
            </a:blipFill>
          </p:spPr>
        </p:sp>
        <p:sp>
          <p:nvSpPr>
            <p:cNvPr id="54" name="Freeform 5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55" name="Freeform 5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56" name="Freeform 5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57" name="Freeform 5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58" name="Freeform 5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59" name="Freeform 5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60" name="Freeform 6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61" name="Group 61"/>
          <p:cNvGrpSpPr/>
          <p:nvPr/>
        </p:nvGrpSpPr>
        <p:grpSpPr>
          <a:xfrm>
            <a:off x="7554260" y="7943519"/>
            <a:ext cx="170000" cy="170000"/>
            <a:chOff x="0" y="0"/>
            <a:chExt cx="812800" cy="8128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6CE6"/>
            </a:solidFill>
            <a:ln w="28575" cap="sq">
              <a:solidFill>
                <a:srgbClr val="CB6CE6"/>
              </a:solidFill>
              <a:prstDash val="solid"/>
              <a:miter/>
            </a:ln>
          </p:spPr>
        </p:sp>
        <p:sp>
          <p:nvSpPr>
            <p:cNvPr id="63" name="TextBox 6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65" name="Group 65"/>
          <p:cNvGrpSpPr>
            <a:grpSpLocks noChangeAspect="1"/>
          </p:cNvGrpSpPr>
          <p:nvPr/>
        </p:nvGrpSpPr>
        <p:grpSpPr>
          <a:xfrm>
            <a:off x="14201568" y="2978574"/>
            <a:ext cx="2873233" cy="5685185"/>
            <a:chOff x="0" y="0"/>
            <a:chExt cx="2620010" cy="5184140"/>
          </a:xfrm>
        </p:grpSpPr>
        <p:sp>
          <p:nvSpPr>
            <p:cNvPr id="66" name="Freeform 6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7" name="Freeform 6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5314" r="-12167"/>
              </a:stretch>
            </a:blipFill>
          </p:spPr>
        </p:sp>
        <p:sp>
          <p:nvSpPr>
            <p:cNvPr id="68" name="Freeform 6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69" name="Freeform 6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70" name="Freeform 7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71" name="Freeform 7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72" name="Freeform 7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73" name="Freeform 7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74" name="Freeform 7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75" name="TextBox 75"/>
          <p:cNvSpPr txBox="1"/>
          <p:nvPr/>
        </p:nvSpPr>
        <p:spPr>
          <a:xfrm>
            <a:off x="5764955" y="6641491"/>
            <a:ext cx="4115179" cy="703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7"/>
              </a:lnSpc>
            </a:pPr>
            <a:r>
              <a:rPr lang="en-US" sz="1911" spc="-9">
                <a:solidFill>
                  <a:srgbClr val="545454"/>
                </a:solidFill>
                <a:latin typeface="TT Fors"/>
                <a:ea typeface="TT Fors"/>
                <a:cs typeface="TT Fors"/>
                <a:sym typeface="TT Fors"/>
              </a:rPr>
              <a:t>Allow an employee to view and edit their profile information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5312854" y="3776417"/>
            <a:ext cx="2326407" cy="1431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7"/>
              </a:lnSpc>
            </a:pPr>
            <a:r>
              <a:rPr lang="en-US" sz="1911" spc="-9">
                <a:solidFill>
                  <a:srgbClr val="545454"/>
                </a:solidFill>
                <a:latin typeface="TT Fors"/>
                <a:ea typeface="TT Fors"/>
                <a:cs typeface="TT Fors"/>
                <a:sym typeface="TT Fors"/>
              </a:rPr>
              <a:t>Get notified every time there's a relevant unread update.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6262797" y="3234460"/>
            <a:ext cx="1559747" cy="390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7"/>
              </a:lnSpc>
            </a:pPr>
            <a:r>
              <a:rPr lang="en-US" sz="2184" b="1" dirty="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Notification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966293" y="1182516"/>
            <a:ext cx="7002425" cy="781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17"/>
              </a:lnSpc>
            </a:pPr>
            <a:r>
              <a:rPr lang="en-US" sz="5917" b="1" spc="-295">
                <a:solidFill>
                  <a:srgbClr val="533860"/>
                </a:solidFill>
                <a:latin typeface="TT Norms Bold"/>
                <a:ea typeface="TT Norms Bold"/>
                <a:cs typeface="TT Norms Bold"/>
                <a:sym typeface="TT Norms Bold"/>
              </a:rPr>
              <a:t>Employee Homepage</a:t>
            </a:r>
          </a:p>
        </p:txBody>
      </p:sp>
      <p:grpSp>
        <p:nvGrpSpPr>
          <p:cNvPr id="79" name="Group 79"/>
          <p:cNvGrpSpPr/>
          <p:nvPr/>
        </p:nvGrpSpPr>
        <p:grpSpPr>
          <a:xfrm>
            <a:off x="5692709" y="2388676"/>
            <a:ext cx="170000" cy="170000"/>
            <a:chOff x="0" y="0"/>
            <a:chExt cx="812800" cy="812800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757"/>
            </a:solidFill>
            <a:ln w="28575" cap="sq">
              <a:solidFill>
                <a:srgbClr val="FF1616"/>
              </a:solidFill>
              <a:prstDash val="solid"/>
              <a:miter/>
            </a:ln>
          </p:spPr>
        </p:sp>
        <p:sp>
          <p:nvSpPr>
            <p:cNvPr id="81" name="TextBox 8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82" name="TextBox 82"/>
          <p:cNvSpPr txBox="1"/>
          <p:nvPr/>
        </p:nvSpPr>
        <p:spPr>
          <a:xfrm>
            <a:off x="6040517" y="2250033"/>
            <a:ext cx="4346856" cy="390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7"/>
              </a:lnSpc>
            </a:pPr>
            <a:r>
              <a:rPr lang="en-US" sz="2184" b="1" dirty="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Menu / Navigation Components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5473104" y="2650731"/>
            <a:ext cx="6292301" cy="338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7"/>
              </a:lnSpc>
            </a:pPr>
            <a:r>
              <a:rPr lang="en-US" sz="1911" spc="-9">
                <a:solidFill>
                  <a:srgbClr val="545454"/>
                </a:solidFill>
                <a:latin typeface="TT Fors"/>
                <a:ea typeface="TT Fors"/>
                <a:cs typeface="TT Fors"/>
                <a:sym typeface="TT Fors"/>
              </a:rPr>
              <a:t>Allow employees to easily navigate to different pages.</a:t>
            </a:r>
          </a:p>
        </p:txBody>
      </p:sp>
      <p:grpSp>
        <p:nvGrpSpPr>
          <p:cNvPr id="84" name="Group 84"/>
          <p:cNvGrpSpPr/>
          <p:nvPr/>
        </p:nvGrpSpPr>
        <p:grpSpPr>
          <a:xfrm>
            <a:off x="10211371" y="2388676"/>
            <a:ext cx="170000" cy="170000"/>
            <a:chOff x="0" y="0"/>
            <a:chExt cx="812800" cy="812800"/>
          </a:xfrm>
        </p:grpSpPr>
        <p:sp>
          <p:nvSpPr>
            <p:cNvPr id="85" name="Freeform 8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757"/>
            </a:solidFill>
            <a:ln w="28575" cap="sq">
              <a:solidFill>
                <a:srgbClr val="FF1616"/>
              </a:solidFill>
              <a:prstDash val="solid"/>
              <a:miter/>
            </a:ln>
          </p:spPr>
        </p:sp>
        <p:sp>
          <p:nvSpPr>
            <p:cNvPr id="86" name="TextBox 8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7930002" y="3369596"/>
            <a:ext cx="170000" cy="170000"/>
            <a:chOff x="0" y="0"/>
            <a:chExt cx="812800" cy="812800"/>
          </a:xfrm>
        </p:grpSpPr>
        <p:sp>
          <p:nvSpPr>
            <p:cNvPr id="89" name="Freeform 8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28575" cap="sq">
              <a:solidFill>
                <a:srgbClr val="FFBD59"/>
              </a:solidFill>
              <a:prstDash val="solid"/>
              <a:miter/>
            </a:ln>
          </p:spPr>
        </p:sp>
        <p:sp>
          <p:nvSpPr>
            <p:cNvPr id="90" name="TextBox 9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385E17C0-B877-48BC-A961-B2B399264A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7468" y="2460175"/>
            <a:ext cx="3579304" cy="696475"/>
          </a:xfrm>
          <a:prstGeom prst="bentConnector3">
            <a:avLst>
              <a:gd name="adj1" fmla="val 12923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EC4A4B9C-4BA5-4484-9D2C-BFFC8A22847C}"/>
              </a:ext>
            </a:extLst>
          </p:cNvPr>
          <p:cNvCxnSpPr>
            <a:cxnSpLocks/>
          </p:cNvCxnSpPr>
          <p:nvPr/>
        </p:nvCxnSpPr>
        <p:spPr>
          <a:xfrm>
            <a:off x="1055409" y="3170196"/>
            <a:ext cx="901729" cy="4950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166F4EC2-44BF-442B-BA79-879FEFF17F3E}"/>
              </a:ext>
            </a:extLst>
          </p:cNvPr>
          <p:cNvCxnSpPr>
            <a:cxnSpLocks/>
          </p:cNvCxnSpPr>
          <p:nvPr/>
        </p:nvCxnSpPr>
        <p:spPr>
          <a:xfrm>
            <a:off x="4707449" y="3135530"/>
            <a:ext cx="1321151" cy="3073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7BB5E3D5-1F98-494A-89DF-063D41B7770F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8084065" y="3454597"/>
            <a:ext cx="915208" cy="399580"/>
          </a:xfrm>
          <a:prstGeom prst="bentConnector3">
            <a:avLst>
              <a:gd name="adj1" fmla="val 977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B58D56B-65C2-4419-AF76-D2ABEEF18647}"/>
              </a:ext>
            </a:extLst>
          </p:cNvPr>
          <p:cNvCxnSpPr>
            <a:cxnSpLocks/>
          </p:cNvCxnSpPr>
          <p:nvPr/>
        </p:nvCxnSpPr>
        <p:spPr>
          <a:xfrm>
            <a:off x="10369914" y="2468679"/>
            <a:ext cx="3890149" cy="792856"/>
          </a:xfrm>
          <a:prstGeom prst="bentConnector3">
            <a:avLst>
              <a:gd name="adj1" fmla="val 9462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8B262C2-D323-4434-B119-75443A2B64D4}"/>
              </a:ext>
            </a:extLst>
          </p:cNvPr>
          <p:cNvCxnSpPr>
            <a:cxnSpLocks/>
          </p:cNvCxnSpPr>
          <p:nvPr/>
        </p:nvCxnSpPr>
        <p:spPr>
          <a:xfrm>
            <a:off x="4236266" y="5831095"/>
            <a:ext cx="1525102" cy="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1C2647B-CEBE-4CE5-B68B-56D33AAB89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4214" y="6429931"/>
            <a:ext cx="1387154" cy="1372329"/>
          </a:xfrm>
          <a:prstGeom prst="bentConnector3">
            <a:avLst>
              <a:gd name="adj1" fmla="val 3662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6CC9D7AC-DFBB-4809-88A0-F356A423164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4314965" y="8028520"/>
            <a:ext cx="1393682" cy="469502"/>
          </a:xfrm>
          <a:prstGeom prst="bentConnector3">
            <a:avLst>
              <a:gd name="adj1" fmla="val 3193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057127CE-2F13-46E4-8F09-328236108F95}"/>
              </a:ext>
            </a:extLst>
          </p:cNvPr>
          <p:cNvCxnSpPr>
            <a:cxnSpLocks/>
          </p:cNvCxnSpPr>
          <p:nvPr/>
        </p:nvCxnSpPr>
        <p:spPr>
          <a:xfrm rot="10800000">
            <a:off x="7727134" y="8040909"/>
            <a:ext cx="4024353" cy="7781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B927A97-4EEA-40C7-879D-B1AB25DF2ABB}"/>
              </a:ext>
            </a:extLst>
          </p:cNvPr>
          <p:cNvCxnSpPr>
            <a:cxnSpLocks/>
          </p:cNvCxnSpPr>
          <p:nvPr/>
        </p:nvCxnSpPr>
        <p:spPr>
          <a:xfrm>
            <a:off x="8937282" y="6407915"/>
            <a:ext cx="1525102" cy="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04C7A">
                <a:alpha val="100000"/>
              </a:srgbClr>
            </a:gs>
            <a:gs pos="39000">
              <a:srgbClr val="E79C82">
                <a:alpha val="100000"/>
              </a:srgbClr>
            </a:gs>
            <a:gs pos="67000">
              <a:srgbClr val="E06F85">
                <a:alpha val="100000"/>
              </a:srgbClr>
            </a:gs>
            <a:gs pos="100000">
              <a:srgbClr val="F8E1DA">
                <a:alpha val="100000"/>
              </a:srgbClr>
            </a:gs>
          </a:gsLst>
          <a:lin ang="6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6688" y="129212"/>
            <a:ext cx="17494624" cy="9681882"/>
            <a:chOff x="0" y="0"/>
            <a:chExt cx="23326165" cy="12909176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36933"/>
              <a:ext cx="23326165" cy="12872243"/>
              <a:chOff x="0" y="0"/>
              <a:chExt cx="23326165" cy="1287224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326218" cy="12872212"/>
              </a:xfrm>
              <a:custGeom>
                <a:avLst/>
                <a:gdLst/>
                <a:ahLst/>
                <a:cxnLst/>
                <a:rect l="l" t="t" r="r" b="b"/>
                <a:pathLst>
                  <a:path w="23326218" h="12872212">
                    <a:moveTo>
                      <a:pt x="0" y="332359"/>
                    </a:moveTo>
                    <a:cubicBezTo>
                      <a:pt x="0" y="148844"/>
                      <a:pt x="148844" y="0"/>
                      <a:pt x="332359" y="0"/>
                    </a:cubicBezTo>
                    <a:lnTo>
                      <a:pt x="22993858" y="0"/>
                    </a:lnTo>
                    <a:cubicBezTo>
                      <a:pt x="23177373" y="0"/>
                      <a:pt x="23326218" y="148844"/>
                      <a:pt x="23326218" y="332359"/>
                    </a:cubicBezTo>
                    <a:lnTo>
                      <a:pt x="23326218" y="12539853"/>
                    </a:lnTo>
                    <a:cubicBezTo>
                      <a:pt x="23326218" y="12723368"/>
                      <a:pt x="23177373" y="12872212"/>
                      <a:pt x="22993858" y="12872212"/>
                    </a:cubicBezTo>
                    <a:lnTo>
                      <a:pt x="332359" y="12872212"/>
                    </a:lnTo>
                    <a:cubicBezTo>
                      <a:pt x="148844" y="12872212"/>
                      <a:pt x="0" y="12723495"/>
                      <a:pt x="0" y="1253985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0"/>
              <a:ext cx="23326165" cy="726137"/>
              <a:chOff x="0" y="0"/>
              <a:chExt cx="23326165" cy="72613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326217" cy="726186"/>
              </a:xfrm>
              <a:custGeom>
                <a:avLst/>
                <a:gdLst/>
                <a:ahLst/>
                <a:cxnLst/>
                <a:rect l="l" t="t" r="r" b="b"/>
                <a:pathLst>
                  <a:path w="23326217" h="726186">
                    <a:moveTo>
                      <a:pt x="363093" y="0"/>
                    </a:moveTo>
                    <a:lnTo>
                      <a:pt x="22963124" y="0"/>
                    </a:lnTo>
                    <a:cubicBezTo>
                      <a:pt x="23163657" y="0"/>
                      <a:pt x="23326217" y="162560"/>
                      <a:pt x="23326217" y="363093"/>
                    </a:cubicBezTo>
                    <a:lnTo>
                      <a:pt x="23326217" y="726186"/>
                    </a:lnTo>
                    <a:lnTo>
                      <a:pt x="0" y="726186"/>
                    </a:lnTo>
                    <a:lnTo>
                      <a:pt x="0" y="363093"/>
                    </a:lnTo>
                    <a:cubicBezTo>
                      <a:pt x="0" y="162560"/>
                      <a:pt x="162560" y="0"/>
                      <a:pt x="36309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96581">
                      <a:alpha val="100000"/>
                    </a:srgbClr>
                  </a:gs>
                  <a:gs pos="22000">
                    <a:srgbClr val="623A6C">
                      <a:alpha val="100000"/>
                    </a:srgbClr>
                  </a:gs>
                  <a:gs pos="48000">
                    <a:srgbClr val="313445">
                      <a:alpha val="100000"/>
                    </a:srgbClr>
                  </a:gs>
                  <a:gs pos="67000">
                    <a:srgbClr val="E79C82">
                      <a:alpha val="100000"/>
                    </a:srgbClr>
                  </a:gs>
                  <a:gs pos="85000">
                    <a:srgbClr val="E06F85">
                      <a:alpha val="100000"/>
                    </a:srgbClr>
                  </a:gs>
                  <a:gs pos="100000">
                    <a:srgbClr val="F8E1DA">
                      <a:alpha val="100000"/>
                    </a:srgbClr>
                  </a:gs>
                </a:gsLst>
                <a:lin ang="10800000"/>
              </a:gra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4850358" y="4268506"/>
            <a:ext cx="177168" cy="17716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28575" cap="sq">
              <a:solidFill>
                <a:srgbClr val="FFBD59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949733" y="7329207"/>
            <a:ext cx="177168" cy="17716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D957"/>
            </a:solidFill>
            <a:ln w="28575" cap="sq">
              <a:solidFill>
                <a:srgbClr val="008037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54319" y="2077517"/>
            <a:ext cx="3591074" cy="7105557"/>
            <a:chOff x="0" y="0"/>
            <a:chExt cx="4788099" cy="947407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0"/>
              <a:ext cx="4788099" cy="9474076"/>
              <a:chOff x="0" y="0"/>
              <a:chExt cx="2620010" cy="518414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53340" y="25400"/>
                <a:ext cx="2513330" cy="5132070"/>
              </a:xfrm>
              <a:custGeom>
                <a:avLst/>
                <a:gdLst/>
                <a:ahLst/>
                <a:cxnLst/>
                <a:rect l="l" t="t" r="r" b="b"/>
                <a:pathLst>
                  <a:path w="2513330" h="5132070">
                    <a:moveTo>
                      <a:pt x="2159000" y="0"/>
                    </a:moveTo>
                    <a:lnTo>
                      <a:pt x="354330" y="0"/>
                    </a:lnTo>
                    <a:cubicBezTo>
                      <a:pt x="158750" y="0"/>
                      <a:pt x="0" y="158750"/>
                      <a:pt x="0" y="354330"/>
                    </a:cubicBezTo>
                    <a:lnTo>
                      <a:pt x="0" y="4777740"/>
                    </a:lnTo>
                    <a:cubicBezTo>
                      <a:pt x="0" y="4973320"/>
                      <a:pt x="158750" y="5132070"/>
                      <a:pt x="354330" y="5132070"/>
                    </a:cubicBezTo>
                    <a:lnTo>
                      <a:pt x="2159000" y="5132070"/>
                    </a:lnTo>
                    <a:cubicBezTo>
                      <a:pt x="2354580" y="5132070"/>
                      <a:pt x="2513330" y="4973320"/>
                      <a:pt x="2513330" y="4777740"/>
                    </a:cubicBezTo>
                    <a:lnTo>
                      <a:pt x="2513330" y="354330"/>
                    </a:lnTo>
                    <a:cubicBezTo>
                      <a:pt x="2513330" y="158750"/>
                      <a:pt x="2354580" y="0"/>
                      <a:pt x="2159000" y="0"/>
                    </a:cubicBezTo>
                    <a:close/>
                    <a:moveTo>
                      <a:pt x="1558290" y="162560"/>
                    </a:moveTo>
                    <a:cubicBezTo>
                      <a:pt x="1576070" y="162560"/>
                      <a:pt x="1590040" y="176530"/>
                      <a:pt x="1590040" y="194310"/>
                    </a:cubicBezTo>
                    <a:cubicBezTo>
                      <a:pt x="1590040" y="212090"/>
                      <a:pt x="1576070" y="226060"/>
                      <a:pt x="1558290" y="226060"/>
                    </a:cubicBezTo>
                    <a:cubicBezTo>
                      <a:pt x="1540510" y="226060"/>
                      <a:pt x="1526540" y="212090"/>
                      <a:pt x="1526540" y="194310"/>
                    </a:cubicBezTo>
                    <a:cubicBezTo>
                      <a:pt x="1526540" y="176530"/>
                      <a:pt x="1541780" y="162560"/>
                      <a:pt x="1558290" y="162560"/>
                    </a:cubicBezTo>
                    <a:close/>
                    <a:moveTo>
                      <a:pt x="1089660" y="172720"/>
                    </a:moveTo>
                    <a:lnTo>
                      <a:pt x="1394460" y="172720"/>
                    </a:lnTo>
                    <a:cubicBezTo>
                      <a:pt x="1405890" y="172720"/>
                      <a:pt x="1416050" y="181610"/>
                      <a:pt x="1416050" y="194310"/>
                    </a:cubicBezTo>
                    <a:cubicBezTo>
                      <a:pt x="1416050" y="207010"/>
                      <a:pt x="1405890" y="215900"/>
                      <a:pt x="1394460" y="215900"/>
                    </a:cubicBezTo>
                    <a:lnTo>
                      <a:pt x="1089660" y="215900"/>
                    </a:lnTo>
                    <a:cubicBezTo>
                      <a:pt x="1078230" y="215900"/>
                      <a:pt x="1068070" y="207010"/>
                      <a:pt x="1068070" y="194310"/>
                    </a:cubicBezTo>
                    <a:cubicBezTo>
                      <a:pt x="1068070" y="181610"/>
                      <a:pt x="1078230" y="172720"/>
                      <a:pt x="1089660" y="172720"/>
                    </a:cubicBezTo>
                    <a:close/>
                    <a:moveTo>
                      <a:pt x="2383790" y="4798060"/>
                    </a:moveTo>
                    <a:cubicBezTo>
                      <a:pt x="2383790" y="4913630"/>
                      <a:pt x="2289810" y="5007610"/>
                      <a:pt x="2174240" y="5007610"/>
                    </a:cubicBezTo>
                    <a:lnTo>
                      <a:pt x="341630" y="5007610"/>
                    </a:lnTo>
                    <a:cubicBezTo>
                      <a:pt x="226060" y="5007610"/>
                      <a:pt x="132080" y="4913630"/>
                      <a:pt x="132080" y="4798060"/>
                    </a:cubicBezTo>
                    <a:lnTo>
                      <a:pt x="132080" y="340360"/>
                    </a:lnTo>
                    <a:cubicBezTo>
                      <a:pt x="132080" y="224790"/>
                      <a:pt x="226060" y="130810"/>
                      <a:pt x="341630" y="130810"/>
                    </a:cubicBezTo>
                    <a:lnTo>
                      <a:pt x="614680" y="130810"/>
                    </a:lnTo>
                    <a:lnTo>
                      <a:pt x="614680" y="187960"/>
                    </a:lnTo>
                    <a:cubicBezTo>
                      <a:pt x="614680" y="252730"/>
                      <a:pt x="668020" y="306070"/>
                      <a:pt x="732790" y="306070"/>
                    </a:cubicBezTo>
                    <a:lnTo>
                      <a:pt x="1783080" y="306070"/>
                    </a:lnTo>
                    <a:cubicBezTo>
                      <a:pt x="1847850" y="306070"/>
                      <a:pt x="1901190" y="252730"/>
                      <a:pt x="1901190" y="187960"/>
                    </a:cubicBezTo>
                    <a:lnTo>
                      <a:pt x="1901190" y="130810"/>
                    </a:lnTo>
                    <a:lnTo>
                      <a:pt x="2172970" y="130810"/>
                    </a:lnTo>
                    <a:cubicBezTo>
                      <a:pt x="2288540" y="130810"/>
                      <a:pt x="2382520" y="224790"/>
                      <a:pt x="2382520" y="340360"/>
                    </a:cubicBezTo>
                    <a:lnTo>
                      <a:pt x="2382520" y="47980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185420" y="156210"/>
                <a:ext cx="2251710" cy="4876800"/>
              </a:xfrm>
              <a:custGeom>
                <a:avLst/>
                <a:gdLst/>
                <a:ahLst/>
                <a:cxnLst/>
                <a:rect l="l" t="t" r="r" b="b"/>
                <a:pathLst>
                  <a:path w="2251710" h="4876800">
                    <a:moveTo>
                      <a:pt x="2040890" y="0"/>
                    </a:moveTo>
                    <a:lnTo>
                      <a:pt x="1769110" y="0"/>
                    </a:lnTo>
                    <a:lnTo>
                      <a:pt x="1769110" y="57150"/>
                    </a:lnTo>
                    <a:cubicBezTo>
                      <a:pt x="1769110" y="121920"/>
                      <a:pt x="1715770" y="175260"/>
                      <a:pt x="1651000" y="175260"/>
                    </a:cubicBezTo>
                    <a:lnTo>
                      <a:pt x="601980" y="175260"/>
                    </a:lnTo>
                    <a:cubicBezTo>
                      <a:pt x="537210" y="175260"/>
                      <a:pt x="483870" y="121920"/>
                      <a:pt x="483870" y="57150"/>
                    </a:cubicBezTo>
                    <a:lnTo>
                      <a:pt x="483870" y="0"/>
                    </a:lnTo>
                    <a:lnTo>
                      <a:pt x="209550" y="0"/>
                    </a:lnTo>
                    <a:cubicBezTo>
                      <a:pt x="93980" y="0"/>
                      <a:pt x="0" y="93980"/>
                      <a:pt x="0" y="209550"/>
                    </a:cubicBezTo>
                    <a:lnTo>
                      <a:pt x="0" y="4667250"/>
                    </a:lnTo>
                    <a:cubicBezTo>
                      <a:pt x="0" y="4782820"/>
                      <a:pt x="93980" y="4876800"/>
                      <a:pt x="209550" y="4876800"/>
                    </a:cubicBezTo>
                    <a:lnTo>
                      <a:pt x="2040890" y="4876800"/>
                    </a:lnTo>
                    <a:cubicBezTo>
                      <a:pt x="2156460" y="4876800"/>
                      <a:pt x="2250440" y="4782820"/>
                      <a:pt x="2250440" y="4667250"/>
                    </a:cubicBezTo>
                    <a:lnTo>
                      <a:pt x="2250440" y="209550"/>
                    </a:lnTo>
                    <a:cubicBezTo>
                      <a:pt x="2251710" y="93980"/>
                      <a:pt x="2157730" y="0"/>
                      <a:pt x="204089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826" r="-826"/>
                </a:stretch>
              </a:blip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1121410" y="198120"/>
                <a:ext cx="347980" cy="43180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3180">
                    <a:moveTo>
                      <a:pt x="326390" y="0"/>
                    </a:moveTo>
                    <a:lnTo>
                      <a:pt x="21590" y="0"/>
                    </a:lnTo>
                    <a:cubicBezTo>
                      <a:pt x="10160" y="0"/>
                      <a:pt x="0" y="8890"/>
                      <a:pt x="0" y="21590"/>
                    </a:cubicBezTo>
                    <a:cubicBezTo>
                      <a:pt x="0" y="34290"/>
                      <a:pt x="10160" y="43180"/>
                      <a:pt x="21590" y="43180"/>
                    </a:cubicBezTo>
                    <a:lnTo>
                      <a:pt x="326390" y="43180"/>
                    </a:lnTo>
                    <a:cubicBezTo>
                      <a:pt x="337820" y="43180"/>
                      <a:pt x="347980" y="34290"/>
                      <a:pt x="347980" y="21590"/>
                    </a:cubicBezTo>
                    <a:cubicBezTo>
                      <a:pt x="347980" y="8890"/>
                      <a:pt x="337820" y="0"/>
                      <a:pt x="326390" y="0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1578312" y="187909"/>
                <a:ext cx="66636" cy="63602"/>
              </a:xfrm>
              <a:custGeom>
                <a:avLst/>
                <a:gdLst/>
                <a:ahLst/>
                <a:cxnLst/>
                <a:rect l="l" t="t" r="r" b="b"/>
                <a:pathLst>
                  <a:path w="66636" h="63602">
                    <a:moveTo>
                      <a:pt x="33318" y="51"/>
                    </a:moveTo>
                    <a:cubicBezTo>
                      <a:pt x="21941" y="0"/>
                      <a:pt x="11406" y="6040"/>
                      <a:pt x="5703" y="15885"/>
                    </a:cubicBezTo>
                    <a:cubicBezTo>
                      <a:pt x="0" y="25729"/>
                      <a:pt x="0" y="37873"/>
                      <a:pt x="5703" y="47717"/>
                    </a:cubicBezTo>
                    <a:cubicBezTo>
                      <a:pt x="11406" y="57562"/>
                      <a:pt x="21941" y="63602"/>
                      <a:pt x="33318" y="63551"/>
                    </a:cubicBezTo>
                    <a:cubicBezTo>
                      <a:pt x="44695" y="63602"/>
                      <a:pt x="55230" y="57562"/>
                      <a:pt x="60933" y="47717"/>
                    </a:cubicBezTo>
                    <a:cubicBezTo>
                      <a:pt x="66636" y="37873"/>
                      <a:pt x="66636" y="25729"/>
                      <a:pt x="60933" y="15885"/>
                    </a:cubicBezTo>
                    <a:cubicBezTo>
                      <a:pt x="55230" y="6040"/>
                      <a:pt x="44695" y="0"/>
                      <a:pt x="33318" y="51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0" y="685800"/>
                <a:ext cx="27940" cy="21336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13360">
                    <a:moveTo>
                      <a:pt x="0" y="26670"/>
                    </a:moveTo>
                    <a:lnTo>
                      <a:pt x="0" y="185420"/>
                    </a:lnTo>
                    <a:cubicBezTo>
                      <a:pt x="0" y="200660"/>
                      <a:pt x="12700" y="213360"/>
                      <a:pt x="27940" y="21336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0" y="1057910"/>
                <a:ext cx="27940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384810">
                    <a:moveTo>
                      <a:pt x="0" y="26670"/>
                    </a:moveTo>
                    <a:lnTo>
                      <a:pt x="0" y="356870"/>
                    </a:lnTo>
                    <a:cubicBezTo>
                      <a:pt x="0" y="372110"/>
                      <a:pt x="12700" y="384810"/>
                      <a:pt x="27940" y="38481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1526540"/>
                <a:ext cx="27940" cy="38608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386080">
                    <a:moveTo>
                      <a:pt x="0" y="27940"/>
                    </a:moveTo>
                    <a:lnTo>
                      <a:pt x="0" y="358140"/>
                    </a:lnTo>
                    <a:cubicBezTo>
                      <a:pt x="0" y="373380"/>
                      <a:pt x="12700" y="386080"/>
                      <a:pt x="27940" y="386080"/>
                    </a:cubicBezTo>
                    <a:lnTo>
                      <a:pt x="27940" y="0"/>
                    </a:lnTo>
                    <a:cubicBezTo>
                      <a:pt x="12700" y="0"/>
                      <a:pt x="0" y="12700"/>
                      <a:pt x="0" y="2794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2592070" y="1184910"/>
                <a:ext cx="27940" cy="61849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618490">
                    <a:moveTo>
                      <a:pt x="0" y="0"/>
                    </a:moveTo>
                    <a:lnTo>
                      <a:pt x="0" y="618490"/>
                    </a:lnTo>
                    <a:cubicBezTo>
                      <a:pt x="15240" y="618490"/>
                      <a:pt x="27940" y="605790"/>
                      <a:pt x="27940" y="590550"/>
                    </a:cubicBezTo>
                    <a:lnTo>
                      <a:pt x="27940" y="27940"/>
                    </a:lnTo>
                    <a:cubicBezTo>
                      <a:pt x="27940" y="12700"/>
                      <a:pt x="15240" y="0"/>
                      <a:pt x="0" y="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27940" y="0"/>
                <a:ext cx="2564130" cy="5182870"/>
              </a:xfrm>
              <a:custGeom>
                <a:avLst/>
                <a:gdLst/>
                <a:ahLst/>
                <a:cxnLst/>
                <a:rect l="l" t="t" r="r" b="b"/>
                <a:pathLst>
                  <a:path w="2564130" h="5182870">
                    <a:moveTo>
                      <a:pt x="2564130" y="1184910"/>
                    </a:moveTo>
                    <a:lnTo>
                      <a:pt x="2564130" y="379730"/>
                    </a:lnTo>
                    <a:cubicBezTo>
                      <a:pt x="2564130" y="353060"/>
                      <a:pt x="2561590" y="327660"/>
                      <a:pt x="2556510" y="303530"/>
                    </a:cubicBezTo>
                    <a:cubicBezTo>
                      <a:pt x="2553970" y="290830"/>
                      <a:pt x="2551430" y="279400"/>
                      <a:pt x="2547620" y="266700"/>
                    </a:cubicBezTo>
                    <a:cubicBezTo>
                      <a:pt x="2542540" y="248920"/>
                      <a:pt x="2534920" y="231140"/>
                      <a:pt x="2527300" y="214630"/>
                    </a:cubicBezTo>
                    <a:cubicBezTo>
                      <a:pt x="2522220" y="203200"/>
                      <a:pt x="2515870" y="193040"/>
                      <a:pt x="2509520" y="182880"/>
                    </a:cubicBezTo>
                    <a:cubicBezTo>
                      <a:pt x="2503170" y="172720"/>
                      <a:pt x="2496820" y="162560"/>
                      <a:pt x="2489200" y="152400"/>
                    </a:cubicBezTo>
                    <a:cubicBezTo>
                      <a:pt x="2477770" y="137160"/>
                      <a:pt x="2466340" y="124460"/>
                      <a:pt x="2453640" y="110490"/>
                    </a:cubicBezTo>
                    <a:cubicBezTo>
                      <a:pt x="2444750" y="101600"/>
                      <a:pt x="2435860" y="93980"/>
                      <a:pt x="2426970" y="86360"/>
                    </a:cubicBezTo>
                    <a:cubicBezTo>
                      <a:pt x="2360930" y="31750"/>
                      <a:pt x="2277110" y="0"/>
                      <a:pt x="2185670" y="0"/>
                    </a:cubicBezTo>
                    <a:lnTo>
                      <a:pt x="379730" y="0"/>
                    </a:lnTo>
                    <a:cubicBezTo>
                      <a:pt x="288290" y="0"/>
                      <a:pt x="203200" y="33020"/>
                      <a:pt x="138430" y="86360"/>
                    </a:cubicBezTo>
                    <a:cubicBezTo>
                      <a:pt x="129540" y="93980"/>
                      <a:pt x="120650" y="102870"/>
                      <a:pt x="111760" y="110490"/>
                    </a:cubicBezTo>
                    <a:cubicBezTo>
                      <a:pt x="99060" y="123190"/>
                      <a:pt x="86360" y="137160"/>
                      <a:pt x="76200" y="152400"/>
                    </a:cubicBezTo>
                    <a:cubicBezTo>
                      <a:pt x="68580" y="162560"/>
                      <a:pt x="62230" y="172720"/>
                      <a:pt x="55880" y="182880"/>
                    </a:cubicBezTo>
                    <a:cubicBezTo>
                      <a:pt x="49530" y="193040"/>
                      <a:pt x="43180" y="204470"/>
                      <a:pt x="38100" y="214630"/>
                    </a:cubicBezTo>
                    <a:cubicBezTo>
                      <a:pt x="29210" y="232410"/>
                      <a:pt x="22860" y="248920"/>
                      <a:pt x="16510" y="266700"/>
                    </a:cubicBezTo>
                    <a:cubicBezTo>
                      <a:pt x="12700" y="279400"/>
                      <a:pt x="10160" y="290830"/>
                      <a:pt x="7620" y="303530"/>
                    </a:cubicBezTo>
                    <a:cubicBezTo>
                      <a:pt x="2540" y="327660"/>
                      <a:pt x="0" y="354330"/>
                      <a:pt x="0" y="379730"/>
                    </a:cubicBezTo>
                    <a:lnTo>
                      <a:pt x="0" y="4803140"/>
                    </a:lnTo>
                    <a:cubicBezTo>
                      <a:pt x="0" y="5012690"/>
                      <a:pt x="170180" y="5182870"/>
                      <a:pt x="379730" y="5182870"/>
                    </a:cubicBezTo>
                    <a:lnTo>
                      <a:pt x="2184400" y="5182870"/>
                    </a:lnTo>
                    <a:cubicBezTo>
                      <a:pt x="2393950" y="5182870"/>
                      <a:pt x="2564130" y="5012690"/>
                      <a:pt x="2564130" y="4803140"/>
                    </a:cubicBezTo>
                    <a:lnTo>
                      <a:pt x="2564130" y="1184910"/>
                    </a:lnTo>
                    <a:close/>
                    <a:moveTo>
                      <a:pt x="2538730" y="1184910"/>
                    </a:moveTo>
                    <a:lnTo>
                      <a:pt x="2538730" y="4804410"/>
                    </a:lnTo>
                    <a:cubicBezTo>
                      <a:pt x="2538730" y="4999990"/>
                      <a:pt x="2379980" y="5158740"/>
                      <a:pt x="2184400" y="5158740"/>
                    </a:cubicBezTo>
                    <a:lnTo>
                      <a:pt x="379730" y="5158740"/>
                    </a:lnTo>
                    <a:cubicBezTo>
                      <a:pt x="184150" y="5158740"/>
                      <a:pt x="25400" y="4999990"/>
                      <a:pt x="25400" y="4804410"/>
                    </a:cubicBezTo>
                    <a:lnTo>
                      <a:pt x="25400" y="381000"/>
                    </a:lnTo>
                    <a:cubicBezTo>
                      <a:pt x="25400" y="184150"/>
                      <a:pt x="184150" y="25400"/>
                      <a:pt x="379730" y="25400"/>
                    </a:cubicBezTo>
                    <a:lnTo>
                      <a:pt x="2184400" y="25400"/>
                    </a:lnTo>
                    <a:cubicBezTo>
                      <a:pt x="2379980" y="25400"/>
                      <a:pt x="2538730" y="184150"/>
                      <a:pt x="2538730" y="379730"/>
                    </a:cubicBezTo>
                    <a:lnTo>
                      <a:pt x="2538730" y="1184910"/>
                    </a:ln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1090271" y="8533030"/>
              <a:ext cx="192989" cy="308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992"/>
                </a:lnSpc>
              </a:pPr>
              <a:r>
                <a:rPr lang="en-US" sz="1328" spc="-6">
                  <a:solidFill>
                    <a:srgbClr val="545454"/>
                  </a:solidFill>
                  <a:latin typeface="TT Fors"/>
                  <a:ea typeface="TT Fors"/>
                  <a:cs typeface="TT Fors"/>
                  <a:sym typeface="TT Fors"/>
                </a:rPr>
                <a:t>2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242191" y="2153054"/>
            <a:ext cx="177168" cy="177168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757"/>
            </a:solidFill>
            <a:ln w="28575" cap="sq">
              <a:solidFill>
                <a:srgbClr val="FF1616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07485" y="3180927"/>
            <a:ext cx="2884743" cy="1307012"/>
            <a:chOff x="0" y="0"/>
            <a:chExt cx="800781" cy="36281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00781" cy="362816"/>
            </a:xfrm>
            <a:custGeom>
              <a:avLst/>
              <a:gdLst/>
              <a:ahLst/>
              <a:cxnLst/>
              <a:rect l="l" t="t" r="r" b="b"/>
              <a:pathLst>
                <a:path w="800781" h="362816">
                  <a:moveTo>
                    <a:pt x="0" y="0"/>
                  </a:moveTo>
                  <a:lnTo>
                    <a:pt x="800781" y="0"/>
                  </a:lnTo>
                  <a:lnTo>
                    <a:pt x="800781" y="362816"/>
                  </a:lnTo>
                  <a:lnTo>
                    <a:pt x="0" y="3628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76200"/>
              <a:ext cx="800781" cy="439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00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5059745" y="5738852"/>
            <a:ext cx="177168" cy="177168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A6BB2"/>
            </a:solidFill>
            <a:ln w="28575" cap="sq">
              <a:solidFill>
                <a:srgbClr val="008037"/>
              </a:solidFill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5761457" y="2010842"/>
            <a:ext cx="5411428" cy="41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5"/>
              </a:lnSpc>
            </a:pPr>
            <a:r>
              <a:rPr lang="en-US" sz="2277" b="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Finish Ordering Button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420491" y="7177603"/>
            <a:ext cx="5150898" cy="41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5"/>
              </a:lnSpc>
            </a:pPr>
            <a:r>
              <a:rPr lang="en-US" sz="2277" b="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Products Display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526308" y="5587247"/>
            <a:ext cx="5150898" cy="41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5"/>
              </a:lnSpc>
            </a:pPr>
            <a:r>
              <a:rPr lang="en-US" sz="2277" b="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Status Display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4513504" y="9183074"/>
            <a:ext cx="177168" cy="177168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4511"/>
            </a:solidFill>
            <a:ln w="28575" cap="sq">
              <a:solidFill>
                <a:srgbClr val="008037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45" name="Group 45"/>
          <p:cNvGrpSpPr>
            <a:grpSpLocks noChangeAspect="1"/>
          </p:cNvGrpSpPr>
          <p:nvPr/>
        </p:nvGrpSpPr>
        <p:grpSpPr>
          <a:xfrm>
            <a:off x="9953439" y="2082874"/>
            <a:ext cx="3784924" cy="7489122"/>
            <a:chOff x="0" y="0"/>
            <a:chExt cx="2620010" cy="5184140"/>
          </a:xfrm>
        </p:grpSpPr>
        <p:sp>
          <p:nvSpPr>
            <p:cNvPr id="46" name="Freeform 4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1060" r="-1060"/>
              </a:stretch>
            </a:blipFill>
          </p:spPr>
        </p:sp>
        <p:sp>
          <p:nvSpPr>
            <p:cNvPr id="48" name="Freeform 4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49" name="Freeform 4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50" name="Freeform 5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51" name="Freeform 5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52" name="Freeform 5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53" name="Freeform 5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54" name="Freeform 5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55" name="TextBox 55"/>
          <p:cNvSpPr txBox="1"/>
          <p:nvPr/>
        </p:nvSpPr>
        <p:spPr>
          <a:xfrm>
            <a:off x="5761457" y="2402612"/>
            <a:ext cx="3827761" cy="1119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88"/>
              </a:lnSpc>
            </a:pPr>
            <a:r>
              <a:rPr lang="en-US" sz="1992" spc="-9">
                <a:solidFill>
                  <a:srgbClr val="545454"/>
                </a:solidFill>
                <a:latin typeface="TT Fors"/>
                <a:ea typeface="TT Fors"/>
                <a:cs typeface="TT Fors"/>
                <a:sym typeface="TT Fors"/>
              </a:rPr>
              <a:t>When all products are ordered, it will notify here and will direct to the order page when clicked.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357456" y="4599974"/>
            <a:ext cx="4129820" cy="740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88"/>
              </a:lnSpc>
            </a:pPr>
            <a:r>
              <a:rPr lang="en-US" sz="1992" spc="-9" dirty="0">
                <a:solidFill>
                  <a:srgbClr val="545454"/>
                </a:solidFill>
                <a:latin typeface="TT Fors"/>
                <a:ea typeface="TT Fors"/>
                <a:cs typeface="TT Fors"/>
                <a:sym typeface="TT Fors"/>
              </a:rPr>
              <a:t>Allow employees to easily search specific products.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5282773" y="4116902"/>
            <a:ext cx="4279186" cy="41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5"/>
              </a:lnSpc>
            </a:pPr>
            <a:r>
              <a:rPr lang="en-US" sz="2277" b="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Categories &amp; Search Bar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844867" y="1083733"/>
            <a:ext cx="7691611" cy="869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1" spc="-325">
                <a:solidFill>
                  <a:srgbClr val="533860"/>
                </a:solidFill>
                <a:latin typeface="TT Norms Bold"/>
                <a:ea typeface="TT Norms Bold"/>
                <a:cs typeface="TT Norms Bold"/>
                <a:sym typeface="TT Norms Bold"/>
              </a:rPr>
              <a:t>Products Page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357456" y="7692036"/>
            <a:ext cx="4141468" cy="740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88"/>
              </a:lnSpc>
            </a:pPr>
            <a:r>
              <a:rPr lang="en-US" sz="1992" spc="-9">
                <a:solidFill>
                  <a:srgbClr val="545454"/>
                </a:solidFill>
                <a:latin typeface="TT Fors"/>
                <a:ea typeface="TT Fors"/>
                <a:cs typeface="TT Fors"/>
                <a:sym typeface="TT Fors"/>
              </a:rPr>
              <a:t>Display the product’s price, image manufacturer and other details.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95604" y="5997838"/>
            <a:ext cx="4066355" cy="1119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88"/>
              </a:lnSpc>
            </a:pPr>
            <a:r>
              <a:rPr lang="en-US" sz="1992" spc="-9" dirty="0">
                <a:solidFill>
                  <a:srgbClr val="545454"/>
                </a:solidFill>
                <a:latin typeface="TT Fors"/>
                <a:ea typeface="TT Fors"/>
                <a:cs typeface="TT Fors"/>
                <a:sym typeface="TT Fors"/>
              </a:rPr>
              <a:t>This will show the products availability if it’s in stock, out of stock and expired.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4850358" y="8903162"/>
            <a:ext cx="3715713" cy="847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5"/>
              </a:lnSpc>
            </a:pPr>
            <a:r>
              <a:rPr lang="en-US" sz="2277" b="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Order Button &amp; Order Confirmation Message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9671448" y="1083733"/>
            <a:ext cx="4348907" cy="869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1" spc="-325">
                <a:solidFill>
                  <a:srgbClr val="533860"/>
                </a:solidFill>
                <a:latin typeface="TT Norms Bold"/>
                <a:ea typeface="TT Norms Bold"/>
                <a:cs typeface="TT Norms Bold"/>
                <a:sym typeface="TT Norms Bold"/>
              </a:rPr>
              <a:t>Order Page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4782345" y="3405489"/>
            <a:ext cx="2476955" cy="3577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spc="-10">
                <a:solidFill>
                  <a:srgbClr val="545454"/>
                </a:solidFill>
                <a:latin typeface="TT Fors"/>
                <a:ea typeface="TT Fors"/>
                <a:cs typeface="TT Fors"/>
                <a:sym typeface="TT Fors"/>
              </a:rPr>
              <a:t>This page will show the summary of order and the employee can edit and delete mistaken order. Provide discounts and the total price and payment.</a:t>
            </a:r>
          </a:p>
        </p:txBody>
      </p:sp>
      <p:grpSp>
        <p:nvGrpSpPr>
          <p:cNvPr id="65" name="Group 65"/>
          <p:cNvGrpSpPr/>
          <p:nvPr/>
        </p:nvGrpSpPr>
        <p:grpSpPr>
          <a:xfrm>
            <a:off x="14433688" y="3556991"/>
            <a:ext cx="186732" cy="186732"/>
            <a:chOff x="0" y="0"/>
            <a:chExt cx="812800" cy="812800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28575" cap="sq">
              <a:solidFill>
                <a:srgbClr val="FFBD59"/>
              </a:solidFill>
              <a:prstDash val="solid"/>
              <a:miter/>
            </a:ln>
          </p:spPr>
        </p:sp>
        <p:sp>
          <p:nvSpPr>
            <p:cNvPr id="67" name="TextBox 6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5ACBAD-0D71-4C21-80B7-7B5B23C29B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5190" y="2236041"/>
            <a:ext cx="1483431" cy="7089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5F56116-1ACB-4C3E-A0E4-3FBF54352713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3866262" y="4091341"/>
            <a:ext cx="1000706" cy="2657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B186F5B-55E7-40AB-9297-EBF25298B81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3701273" y="4680397"/>
            <a:ext cx="1375083" cy="11470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5A8CB94D-09F4-4220-8A7F-65C6C0503308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3529411" y="7297064"/>
            <a:ext cx="1436933" cy="1207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A8C8D88E-9071-4BBA-AD31-BC16143CC3A3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>
            <a:off x="2408588" y="8575423"/>
            <a:ext cx="2121526" cy="6962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25C76E7-173D-4BA5-A082-78ADC2277189}"/>
              </a:ext>
            </a:extLst>
          </p:cNvPr>
          <p:cNvCxnSpPr>
            <a:cxnSpLocks/>
          </p:cNvCxnSpPr>
          <p:nvPr/>
        </p:nvCxnSpPr>
        <p:spPr>
          <a:xfrm>
            <a:off x="2782914" y="8209483"/>
            <a:ext cx="0" cy="365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5EF711BA-E483-481C-9825-431D2DDEC587}"/>
              </a:ext>
            </a:extLst>
          </p:cNvPr>
          <p:cNvCxnSpPr>
            <a:cxnSpLocks/>
          </p:cNvCxnSpPr>
          <p:nvPr/>
        </p:nvCxnSpPr>
        <p:spPr>
          <a:xfrm rot="10800000">
            <a:off x="13714938" y="3405491"/>
            <a:ext cx="718751" cy="2961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04C7A">
                <a:alpha val="100000"/>
              </a:srgbClr>
            </a:gs>
            <a:gs pos="39000">
              <a:srgbClr val="E79C82">
                <a:alpha val="100000"/>
              </a:srgbClr>
            </a:gs>
            <a:gs pos="67000">
              <a:srgbClr val="E06F85">
                <a:alpha val="100000"/>
              </a:srgbClr>
            </a:gs>
            <a:gs pos="100000">
              <a:srgbClr val="F8E1DA">
                <a:alpha val="100000"/>
              </a:srgbClr>
            </a:gs>
          </a:gsLst>
          <a:lin ang="6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6688" y="302560"/>
            <a:ext cx="17494624" cy="9681882"/>
            <a:chOff x="0" y="0"/>
            <a:chExt cx="23326165" cy="12909176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36933"/>
              <a:ext cx="23326165" cy="12872243"/>
              <a:chOff x="0" y="0"/>
              <a:chExt cx="23326165" cy="1287224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326218" cy="12872212"/>
              </a:xfrm>
              <a:custGeom>
                <a:avLst/>
                <a:gdLst/>
                <a:ahLst/>
                <a:cxnLst/>
                <a:rect l="l" t="t" r="r" b="b"/>
                <a:pathLst>
                  <a:path w="23326218" h="12872212">
                    <a:moveTo>
                      <a:pt x="0" y="332359"/>
                    </a:moveTo>
                    <a:cubicBezTo>
                      <a:pt x="0" y="148844"/>
                      <a:pt x="148844" y="0"/>
                      <a:pt x="332359" y="0"/>
                    </a:cubicBezTo>
                    <a:lnTo>
                      <a:pt x="22993858" y="0"/>
                    </a:lnTo>
                    <a:cubicBezTo>
                      <a:pt x="23177373" y="0"/>
                      <a:pt x="23326218" y="148844"/>
                      <a:pt x="23326218" y="332359"/>
                    </a:cubicBezTo>
                    <a:lnTo>
                      <a:pt x="23326218" y="12539853"/>
                    </a:lnTo>
                    <a:cubicBezTo>
                      <a:pt x="23326218" y="12723368"/>
                      <a:pt x="23177373" y="12872212"/>
                      <a:pt x="22993858" y="12872212"/>
                    </a:cubicBezTo>
                    <a:lnTo>
                      <a:pt x="332359" y="12872212"/>
                    </a:lnTo>
                    <a:cubicBezTo>
                      <a:pt x="148844" y="12872212"/>
                      <a:pt x="0" y="12723495"/>
                      <a:pt x="0" y="1253985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0"/>
              <a:ext cx="23326165" cy="726137"/>
              <a:chOff x="0" y="0"/>
              <a:chExt cx="23326165" cy="72613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326217" cy="726186"/>
              </a:xfrm>
              <a:custGeom>
                <a:avLst/>
                <a:gdLst/>
                <a:ahLst/>
                <a:cxnLst/>
                <a:rect l="l" t="t" r="r" b="b"/>
                <a:pathLst>
                  <a:path w="23326217" h="726186">
                    <a:moveTo>
                      <a:pt x="363093" y="0"/>
                    </a:moveTo>
                    <a:lnTo>
                      <a:pt x="22963124" y="0"/>
                    </a:lnTo>
                    <a:cubicBezTo>
                      <a:pt x="23163657" y="0"/>
                      <a:pt x="23326217" y="162560"/>
                      <a:pt x="23326217" y="363093"/>
                    </a:cubicBezTo>
                    <a:lnTo>
                      <a:pt x="23326217" y="726186"/>
                    </a:lnTo>
                    <a:lnTo>
                      <a:pt x="0" y="726186"/>
                    </a:lnTo>
                    <a:lnTo>
                      <a:pt x="0" y="363093"/>
                    </a:lnTo>
                    <a:cubicBezTo>
                      <a:pt x="0" y="162560"/>
                      <a:pt x="162560" y="0"/>
                      <a:pt x="36309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96581">
                      <a:alpha val="100000"/>
                    </a:srgbClr>
                  </a:gs>
                  <a:gs pos="22000">
                    <a:srgbClr val="623A6C">
                      <a:alpha val="100000"/>
                    </a:srgbClr>
                  </a:gs>
                  <a:gs pos="48000">
                    <a:srgbClr val="313445">
                      <a:alpha val="100000"/>
                    </a:srgbClr>
                  </a:gs>
                  <a:gs pos="67000">
                    <a:srgbClr val="E79C82">
                      <a:alpha val="100000"/>
                    </a:srgbClr>
                  </a:gs>
                  <a:gs pos="85000">
                    <a:srgbClr val="E06F85">
                      <a:alpha val="100000"/>
                    </a:srgbClr>
                  </a:gs>
                  <a:gs pos="100000">
                    <a:srgbClr val="F8E1DA">
                      <a:alpha val="100000"/>
                    </a:srgbClr>
                  </a:gs>
                </a:gsLst>
                <a:lin ang="10800000"/>
              </a:gradFill>
            </p:spPr>
          </p:sp>
        </p:grp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654319" y="1880340"/>
            <a:ext cx="3784924" cy="7489122"/>
            <a:chOff x="0" y="0"/>
            <a:chExt cx="2620010" cy="5184140"/>
          </a:xfrm>
        </p:grpSpPr>
        <p:sp>
          <p:nvSpPr>
            <p:cNvPr id="8" name="Freeform 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602" r="-1602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4715830" y="3173726"/>
            <a:ext cx="186732" cy="18673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757"/>
            </a:solidFill>
            <a:ln w="28575" cap="sq">
              <a:solidFill>
                <a:srgbClr val="FF1616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4500125" y="7315018"/>
            <a:ext cx="3996841" cy="1754264"/>
          </a:xfrm>
          <a:custGeom>
            <a:avLst/>
            <a:gdLst/>
            <a:ahLst/>
            <a:cxnLst/>
            <a:rect l="l" t="t" r="r" b="b"/>
            <a:pathLst>
              <a:path w="3996841" h="1754264">
                <a:moveTo>
                  <a:pt x="0" y="0"/>
                </a:moveTo>
                <a:lnTo>
                  <a:pt x="3996840" y="0"/>
                </a:lnTo>
                <a:lnTo>
                  <a:pt x="3996840" y="1754263"/>
                </a:lnTo>
                <a:lnTo>
                  <a:pt x="0" y="175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23" t="-369119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22" name="TextBox 22"/>
          <p:cNvSpPr txBox="1"/>
          <p:nvPr/>
        </p:nvSpPr>
        <p:spPr>
          <a:xfrm>
            <a:off x="5093062" y="3116576"/>
            <a:ext cx="3545278" cy="3177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spc="-10">
                <a:solidFill>
                  <a:srgbClr val="545454"/>
                </a:solidFill>
                <a:latin typeface="TT Fors"/>
                <a:ea typeface="TT Fors"/>
                <a:cs typeface="TT Fors"/>
                <a:sym typeface="TT Fors"/>
              </a:rPr>
              <a:t>This page have a built in calendar, if you click a specific day it will show the transactions happened at that day. It also have a summary, to know the total amount and the total quantity sold.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93438" y="1010382"/>
            <a:ext cx="7691611" cy="869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1" spc="-325">
                <a:solidFill>
                  <a:srgbClr val="533860"/>
                </a:solidFill>
                <a:latin typeface="TT Norms Bold"/>
                <a:ea typeface="TT Norms Bold"/>
                <a:cs typeface="TT Norms Bold"/>
                <a:sym typeface="TT Norms Bold"/>
              </a:rPr>
              <a:t>Transaction Page</a:t>
            </a:r>
          </a:p>
        </p:txBody>
      </p: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9019340" y="2023111"/>
            <a:ext cx="3784924" cy="7489122"/>
            <a:chOff x="0" y="0"/>
            <a:chExt cx="2620010" cy="5184140"/>
          </a:xfrm>
        </p:grpSpPr>
        <p:sp>
          <p:nvSpPr>
            <p:cNvPr id="26" name="Freeform 2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2685" r="-2685"/>
              </a:stretch>
            </a:blipFill>
          </p:spPr>
        </p:sp>
        <p:sp>
          <p:nvSpPr>
            <p:cNvPr id="28" name="Freeform 2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35" name="Freeform 35"/>
          <p:cNvSpPr/>
          <p:nvPr/>
        </p:nvSpPr>
        <p:spPr>
          <a:xfrm>
            <a:off x="12994764" y="5624901"/>
            <a:ext cx="3099303" cy="4241491"/>
          </a:xfrm>
          <a:custGeom>
            <a:avLst/>
            <a:gdLst/>
            <a:ahLst/>
            <a:cxnLst/>
            <a:rect l="l" t="t" r="r" b="b"/>
            <a:pathLst>
              <a:path w="3099303" h="4241491">
                <a:moveTo>
                  <a:pt x="0" y="0"/>
                </a:moveTo>
                <a:lnTo>
                  <a:pt x="3099303" y="0"/>
                </a:lnTo>
                <a:lnTo>
                  <a:pt x="3099303" y="4241492"/>
                </a:lnTo>
                <a:lnTo>
                  <a:pt x="0" y="42414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954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36" name="TextBox 36"/>
          <p:cNvSpPr txBox="1"/>
          <p:nvPr/>
        </p:nvSpPr>
        <p:spPr>
          <a:xfrm>
            <a:off x="9019340" y="1010382"/>
            <a:ext cx="7691611" cy="869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1" spc="-325">
                <a:solidFill>
                  <a:srgbClr val="533860"/>
                </a:solidFill>
                <a:latin typeface="TT Norms Bold"/>
                <a:ea typeface="TT Norms Bold"/>
                <a:cs typeface="TT Norms Bold"/>
                <a:sym typeface="TT Norms Bold"/>
              </a:rPr>
              <a:t>Sales Page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030968" y="1965961"/>
            <a:ext cx="3545278" cy="3177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spc="-10">
                <a:solidFill>
                  <a:srgbClr val="545454"/>
                </a:solidFill>
                <a:latin typeface="TT Fors"/>
                <a:ea typeface="TT Fors"/>
                <a:cs typeface="TT Fors"/>
                <a:sym typeface="TT Fors"/>
              </a:rPr>
              <a:t>Same for the previous page, this sales page also have a built in calendar. If you click on a specific date, it will show the overall quantity of a particular product sold on that day and the total amount of sales also. 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13653736" y="2230188"/>
            <a:ext cx="186732" cy="186732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28575" cap="sq">
              <a:solidFill>
                <a:srgbClr val="FF1616"/>
              </a:solidFill>
              <a:prstDash val="solid"/>
              <a:miter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1EAACC2-BAAA-46A2-A0E4-29C476AFD59F}"/>
              </a:ext>
            </a:extLst>
          </p:cNvPr>
          <p:cNvCxnSpPr>
            <a:cxnSpLocks/>
          </p:cNvCxnSpPr>
          <p:nvPr/>
        </p:nvCxnSpPr>
        <p:spPr>
          <a:xfrm>
            <a:off x="3276600" y="3264581"/>
            <a:ext cx="1439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EF2BCB-7D45-4721-AB44-4A75AF576109}"/>
              </a:ext>
            </a:extLst>
          </p:cNvPr>
          <p:cNvCxnSpPr>
            <a:cxnSpLocks/>
          </p:cNvCxnSpPr>
          <p:nvPr/>
        </p:nvCxnSpPr>
        <p:spPr>
          <a:xfrm flipH="1" flipV="1">
            <a:off x="4578918" y="3264581"/>
            <a:ext cx="17499" cy="40504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A977306-1371-49EB-BA66-85CF89B2ACC1}"/>
              </a:ext>
            </a:extLst>
          </p:cNvPr>
          <p:cNvCxnSpPr>
            <a:cxnSpLocks/>
          </p:cNvCxnSpPr>
          <p:nvPr/>
        </p:nvCxnSpPr>
        <p:spPr>
          <a:xfrm>
            <a:off x="12639721" y="2342215"/>
            <a:ext cx="990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02D19F9-BE70-470C-B3CE-CDB052211BF1}"/>
              </a:ext>
            </a:extLst>
          </p:cNvPr>
          <p:cNvCxnSpPr>
            <a:cxnSpLocks/>
          </p:cNvCxnSpPr>
          <p:nvPr/>
        </p:nvCxnSpPr>
        <p:spPr>
          <a:xfrm flipH="1" flipV="1">
            <a:off x="13493799" y="2342217"/>
            <a:ext cx="29190" cy="3281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04C7A">
                <a:alpha val="100000"/>
              </a:srgbClr>
            </a:gs>
            <a:gs pos="39000">
              <a:srgbClr val="E79C82">
                <a:alpha val="100000"/>
              </a:srgbClr>
            </a:gs>
            <a:gs pos="67000">
              <a:srgbClr val="E06F85">
                <a:alpha val="100000"/>
              </a:srgbClr>
            </a:gs>
            <a:gs pos="100000">
              <a:srgbClr val="F8E1DA">
                <a:alpha val="100000"/>
              </a:srgbClr>
            </a:gs>
          </a:gsLst>
          <a:lin ang="6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6688" y="302559"/>
            <a:ext cx="17494624" cy="9681882"/>
            <a:chOff x="0" y="0"/>
            <a:chExt cx="23326165" cy="12909176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36933"/>
              <a:ext cx="23326165" cy="12872243"/>
              <a:chOff x="0" y="0"/>
              <a:chExt cx="23326165" cy="1287224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326218" cy="12872212"/>
              </a:xfrm>
              <a:custGeom>
                <a:avLst/>
                <a:gdLst/>
                <a:ahLst/>
                <a:cxnLst/>
                <a:rect l="l" t="t" r="r" b="b"/>
                <a:pathLst>
                  <a:path w="23326218" h="12872212">
                    <a:moveTo>
                      <a:pt x="0" y="332359"/>
                    </a:moveTo>
                    <a:cubicBezTo>
                      <a:pt x="0" y="148844"/>
                      <a:pt x="148844" y="0"/>
                      <a:pt x="332359" y="0"/>
                    </a:cubicBezTo>
                    <a:lnTo>
                      <a:pt x="22993858" y="0"/>
                    </a:lnTo>
                    <a:cubicBezTo>
                      <a:pt x="23177373" y="0"/>
                      <a:pt x="23326218" y="148844"/>
                      <a:pt x="23326218" y="332359"/>
                    </a:cubicBezTo>
                    <a:lnTo>
                      <a:pt x="23326218" y="12539853"/>
                    </a:lnTo>
                    <a:cubicBezTo>
                      <a:pt x="23326218" y="12723368"/>
                      <a:pt x="23177373" y="12872212"/>
                      <a:pt x="22993858" y="12872212"/>
                    </a:cubicBezTo>
                    <a:lnTo>
                      <a:pt x="332359" y="12872212"/>
                    </a:lnTo>
                    <a:cubicBezTo>
                      <a:pt x="148844" y="12872212"/>
                      <a:pt x="0" y="12723495"/>
                      <a:pt x="0" y="1253985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0"/>
              <a:ext cx="23326165" cy="726137"/>
              <a:chOff x="0" y="0"/>
              <a:chExt cx="23326165" cy="72613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326217" cy="726186"/>
              </a:xfrm>
              <a:custGeom>
                <a:avLst/>
                <a:gdLst/>
                <a:ahLst/>
                <a:cxnLst/>
                <a:rect l="l" t="t" r="r" b="b"/>
                <a:pathLst>
                  <a:path w="23326217" h="726186">
                    <a:moveTo>
                      <a:pt x="363093" y="0"/>
                    </a:moveTo>
                    <a:lnTo>
                      <a:pt x="22963124" y="0"/>
                    </a:lnTo>
                    <a:cubicBezTo>
                      <a:pt x="23163657" y="0"/>
                      <a:pt x="23326217" y="162560"/>
                      <a:pt x="23326217" y="363093"/>
                    </a:cubicBezTo>
                    <a:lnTo>
                      <a:pt x="23326217" y="726186"/>
                    </a:lnTo>
                    <a:lnTo>
                      <a:pt x="0" y="726186"/>
                    </a:lnTo>
                    <a:lnTo>
                      <a:pt x="0" y="363093"/>
                    </a:lnTo>
                    <a:cubicBezTo>
                      <a:pt x="0" y="162560"/>
                      <a:pt x="162560" y="0"/>
                      <a:pt x="36309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96581">
                      <a:alpha val="100000"/>
                    </a:srgbClr>
                  </a:gs>
                  <a:gs pos="22000">
                    <a:srgbClr val="623A6C">
                      <a:alpha val="100000"/>
                    </a:srgbClr>
                  </a:gs>
                  <a:gs pos="48000">
                    <a:srgbClr val="313445">
                      <a:alpha val="100000"/>
                    </a:srgbClr>
                  </a:gs>
                  <a:gs pos="67000">
                    <a:srgbClr val="E79C82">
                      <a:alpha val="100000"/>
                    </a:srgbClr>
                  </a:gs>
                  <a:gs pos="85000">
                    <a:srgbClr val="E06F85">
                      <a:alpha val="100000"/>
                    </a:srgbClr>
                  </a:gs>
                  <a:gs pos="100000">
                    <a:srgbClr val="F8E1DA">
                      <a:alpha val="100000"/>
                    </a:srgbClr>
                  </a:gs>
                </a:gsLst>
                <a:lin ang="10800000"/>
              </a:gra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5905615" y="2999793"/>
            <a:ext cx="179570" cy="17957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28575" cap="sq">
              <a:solidFill>
                <a:srgbClr val="FFBD59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628014" y="6113613"/>
            <a:ext cx="179570" cy="17957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757"/>
            </a:solidFill>
            <a:ln w="28575" cap="sq">
              <a:solidFill>
                <a:srgbClr val="FF1616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232913" y="2310758"/>
            <a:ext cx="3639753" cy="7201877"/>
            <a:chOff x="0" y="0"/>
            <a:chExt cx="2620010" cy="5184140"/>
          </a:xfrm>
        </p:grpSpPr>
        <p:sp>
          <p:nvSpPr>
            <p:cNvPr id="14" name="Freeform 14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196" r="-1196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7504569" y="3528718"/>
            <a:ext cx="2102416" cy="1482252"/>
          </a:xfrm>
          <a:custGeom>
            <a:avLst/>
            <a:gdLst/>
            <a:ahLst/>
            <a:cxnLst/>
            <a:rect l="l" t="t" r="r" b="b"/>
            <a:pathLst>
              <a:path w="2102416" h="1482252">
                <a:moveTo>
                  <a:pt x="0" y="0"/>
                </a:moveTo>
                <a:lnTo>
                  <a:pt x="2102416" y="0"/>
                </a:lnTo>
                <a:lnTo>
                  <a:pt x="2102416" y="1482252"/>
                </a:lnTo>
                <a:lnTo>
                  <a:pt x="0" y="1482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659" r="-5659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9748900" y="4023027"/>
            <a:ext cx="4588564" cy="9079263"/>
            <a:chOff x="0" y="0"/>
            <a:chExt cx="2620010" cy="5184140"/>
          </a:xfrm>
        </p:grpSpPr>
        <p:sp>
          <p:nvSpPr>
            <p:cNvPr id="27" name="Freeform 2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5165" r="-5165"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36" name="TextBox 36"/>
          <p:cNvSpPr txBox="1"/>
          <p:nvPr/>
        </p:nvSpPr>
        <p:spPr>
          <a:xfrm>
            <a:off x="5878389" y="5979802"/>
            <a:ext cx="2913937" cy="418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307" b="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Profile Management</a:t>
            </a:r>
          </a:p>
        </p:txBody>
      </p:sp>
      <p:grpSp>
        <p:nvGrpSpPr>
          <p:cNvPr id="37" name="Group 37"/>
          <p:cNvGrpSpPr/>
          <p:nvPr/>
        </p:nvGrpSpPr>
        <p:grpSpPr>
          <a:xfrm rot="-56488">
            <a:off x="8793791" y="6132557"/>
            <a:ext cx="161310" cy="179570"/>
            <a:chOff x="0" y="0"/>
            <a:chExt cx="730151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730151" cy="812800"/>
            </a:xfrm>
            <a:custGeom>
              <a:avLst/>
              <a:gdLst/>
              <a:ahLst/>
              <a:cxnLst/>
              <a:rect l="l" t="t" r="r" b="b"/>
              <a:pathLst>
                <a:path w="730151" h="812800">
                  <a:moveTo>
                    <a:pt x="365075" y="0"/>
                  </a:moveTo>
                  <a:cubicBezTo>
                    <a:pt x="163450" y="0"/>
                    <a:pt x="0" y="181951"/>
                    <a:pt x="0" y="406400"/>
                  </a:cubicBezTo>
                  <a:cubicBezTo>
                    <a:pt x="0" y="630849"/>
                    <a:pt x="163450" y="812800"/>
                    <a:pt x="365075" y="812800"/>
                  </a:cubicBezTo>
                  <a:cubicBezTo>
                    <a:pt x="566701" y="812800"/>
                    <a:pt x="730151" y="630849"/>
                    <a:pt x="730151" y="406400"/>
                  </a:cubicBezTo>
                  <a:cubicBezTo>
                    <a:pt x="730151" y="181951"/>
                    <a:pt x="566701" y="0"/>
                    <a:pt x="365075" y="0"/>
                  </a:cubicBezTo>
                  <a:close/>
                </a:path>
              </a:pathLst>
            </a:custGeom>
            <a:solidFill>
              <a:srgbClr val="FF5757"/>
            </a:solidFill>
            <a:ln w="28575" cap="sq">
              <a:solidFill>
                <a:srgbClr val="FF1616"/>
              </a:solidFill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68452" y="76200"/>
              <a:ext cx="593248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40" name="Group 40"/>
          <p:cNvGrpSpPr>
            <a:grpSpLocks noChangeAspect="1"/>
          </p:cNvGrpSpPr>
          <p:nvPr/>
        </p:nvGrpSpPr>
        <p:grpSpPr>
          <a:xfrm>
            <a:off x="14447381" y="2446154"/>
            <a:ext cx="3034970" cy="6005210"/>
            <a:chOff x="0" y="0"/>
            <a:chExt cx="2620010" cy="5184140"/>
          </a:xfrm>
        </p:grpSpPr>
        <p:sp>
          <p:nvSpPr>
            <p:cNvPr id="41" name="Freeform 41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12839" r="-20748"/>
              </a:stretch>
            </a:blipFill>
          </p:spPr>
        </p:sp>
        <p:sp>
          <p:nvSpPr>
            <p:cNvPr id="43" name="Freeform 43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48" name="Freeform 48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49" name="Freeform 49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50" name="Group 50"/>
          <p:cNvGrpSpPr/>
          <p:nvPr/>
        </p:nvGrpSpPr>
        <p:grpSpPr>
          <a:xfrm>
            <a:off x="6140407" y="1963655"/>
            <a:ext cx="179570" cy="179570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757"/>
            </a:solidFill>
            <a:ln w="28575" cap="sq">
              <a:solidFill>
                <a:srgbClr val="FF1616"/>
              </a:solidFill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53" name="TextBox 53"/>
          <p:cNvSpPr txBox="1"/>
          <p:nvPr/>
        </p:nvSpPr>
        <p:spPr>
          <a:xfrm>
            <a:off x="6509667" y="1810900"/>
            <a:ext cx="4723733" cy="418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307" b="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Menu / Navigation Components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4931212" y="2233618"/>
            <a:ext cx="6646501" cy="364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9"/>
              </a:lnSpc>
            </a:pPr>
            <a:r>
              <a:rPr lang="en-US" sz="2019" spc="-10">
                <a:solidFill>
                  <a:srgbClr val="545454"/>
                </a:solidFill>
                <a:latin typeface="TT Fors"/>
                <a:ea typeface="TT Fors"/>
                <a:cs typeface="TT Fors"/>
                <a:sym typeface="TT Fors"/>
              </a:rPr>
              <a:t>Allow the admin to easily navigate to different pages.</a:t>
            </a:r>
          </a:p>
        </p:txBody>
      </p:sp>
      <p:grpSp>
        <p:nvGrpSpPr>
          <p:cNvPr id="55" name="Group 55"/>
          <p:cNvGrpSpPr/>
          <p:nvPr/>
        </p:nvGrpSpPr>
        <p:grpSpPr>
          <a:xfrm>
            <a:off x="11046668" y="1956493"/>
            <a:ext cx="186732" cy="186732"/>
            <a:chOff x="0" y="0"/>
            <a:chExt cx="812800" cy="8128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757"/>
            </a:solidFill>
            <a:ln w="28575" cap="sq">
              <a:solidFill>
                <a:srgbClr val="FF1616"/>
              </a:solidFill>
              <a:prstDash val="solid"/>
              <a:miter/>
            </a:ln>
          </p:spPr>
        </p:sp>
        <p:sp>
          <p:nvSpPr>
            <p:cNvPr id="57" name="TextBox 5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7901461" y="2999793"/>
            <a:ext cx="179570" cy="179570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28575" cap="sq">
              <a:solidFill>
                <a:srgbClr val="FFBD59"/>
              </a:solidFill>
              <a:prstDash val="solid"/>
              <a:miter/>
            </a:ln>
          </p:spPr>
        </p:sp>
        <p:sp>
          <p:nvSpPr>
            <p:cNvPr id="61" name="TextBox 6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64" name="TextBox 64"/>
          <p:cNvSpPr txBox="1"/>
          <p:nvPr/>
        </p:nvSpPr>
        <p:spPr>
          <a:xfrm>
            <a:off x="5926089" y="6623598"/>
            <a:ext cx="3342501" cy="113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9"/>
              </a:lnSpc>
            </a:pPr>
            <a:r>
              <a:rPr lang="en-US" sz="2019" spc="-10" dirty="0">
                <a:solidFill>
                  <a:srgbClr val="545454"/>
                </a:solidFill>
                <a:latin typeface="TT Fors"/>
                <a:ea typeface="TT Fors"/>
                <a:cs typeface="TT Fors"/>
                <a:sym typeface="TT Fors"/>
              </a:rPr>
              <a:t>Allow the admin to view and edit their profile information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5136991" y="3422670"/>
            <a:ext cx="2457363" cy="1519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9"/>
              </a:lnSpc>
            </a:pPr>
            <a:r>
              <a:rPr lang="en-US" sz="2019" spc="-10">
                <a:solidFill>
                  <a:srgbClr val="545454"/>
                </a:solidFill>
                <a:latin typeface="TT Fors"/>
                <a:ea typeface="TT Fors"/>
                <a:cs typeface="TT Fors"/>
                <a:sym typeface="TT Fors"/>
              </a:rPr>
              <a:t>Get notified every time there's a relevant unread update.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6140407" y="2850742"/>
            <a:ext cx="1647547" cy="418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307" b="1" dirty="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Notification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562852" y="1093697"/>
            <a:ext cx="7691611" cy="869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1" spc="-325" dirty="0">
                <a:solidFill>
                  <a:srgbClr val="533860"/>
                </a:solidFill>
                <a:latin typeface="TT Norms Bold"/>
                <a:ea typeface="TT Norms Bold"/>
                <a:cs typeface="TT Norms Bold"/>
                <a:sym typeface="TT Norms Bold"/>
              </a:rPr>
              <a:t>Admin Homepage</a:t>
            </a:r>
          </a:p>
        </p:txBody>
      </p:sp>
      <p:sp>
        <p:nvSpPr>
          <p:cNvPr id="69" name="AutoShape 69"/>
          <p:cNvSpPr/>
          <p:nvPr/>
        </p:nvSpPr>
        <p:spPr>
          <a:xfrm flipH="1">
            <a:off x="8955104" y="6222342"/>
            <a:ext cx="793797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3B92A17-08C1-4C74-8134-A25F10A8F561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1543589" y="2053441"/>
            <a:ext cx="4613653" cy="721506"/>
          </a:xfrm>
          <a:prstGeom prst="bentConnector3">
            <a:avLst>
              <a:gd name="adj1" fmla="val -1177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59CA4BF-7896-443C-A385-0DD50E7CD20D}"/>
              </a:ext>
            </a:extLst>
          </p:cNvPr>
          <p:cNvCxnSpPr>
            <a:cxnSpLocks/>
          </p:cNvCxnSpPr>
          <p:nvPr/>
        </p:nvCxnSpPr>
        <p:spPr>
          <a:xfrm>
            <a:off x="11232567" y="2049859"/>
            <a:ext cx="3596186" cy="14215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7111D58F-5278-4D68-9B42-3F80A48916D8}"/>
              </a:ext>
            </a:extLst>
          </p:cNvPr>
          <p:cNvCxnSpPr>
            <a:cxnSpLocks/>
          </p:cNvCxnSpPr>
          <p:nvPr/>
        </p:nvCxnSpPr>
        <p:spPr>
          <a:xfrm>
            <a:off x="4465368" y="2754480"/>
            <a:ext cx="1453958" cy="3383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7A181F8-D7C2-4EBF-9B27-42AA549ABF7F}"/>
              </a:ext>
            </a:extLst>
          </p:cNvPr>
          <p:cNvCxnSpPr>
            <a:cxnSpLocks/>
          </p:cNvCxnSpPr>
          <p:nvPr/>
        </p:nvCxnSpPr>
        <p:spPr>
          <a:xfrm>
            <a:off x="8095539" y="3077163"/>
            <a:ext cx="1070966" cy="465383"/>
          </a:xfrm>
          <a:prstGeom prst="bentConnector3">
            <a:avLst>
              <a:gd name="adj1" fmla="val 10834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52A5B5CF-F46A-4E7B-B546-625B5EDB9B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57295" y="6453668"/>
            <a:ext cx="2320988" cy="20000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04C7A">
                <a:alpha val="100000"/>
              </a:srgbClr>
            </a:gs>
            <a:gs pos="39000">
              <a:srgbClr val="E79C82">
                <a:alpha val="100000"/>
              </a:srgbClr>
            </a:gs>
            <a:gs pos="67000">
              <a:srgbClr val="E06F85">
                <a:alpha val="100000"/>
              </a:srgbClr>
            </a:gs>
            <a:gs pos="100000">
              <a:srgbClr val="F8E1DA">
                <a:alpha val="100000"/>
              </a:srgbClr>
            </a:gs>
          </a:gsLst>
          <a:lin ang="6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6688" y="302560"/>
            <a:ext cx="17494624" cy="9681882"/>
            <a:chOff x="0" y="0"/>
            <a:chExt cx="23326165" cy="12909176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36933"/>
              <a:ext cx="23326165" cy="12872243"/>
              <a:chOff x="0" y="0"/>
              <a:chExt cx="23326165" cy="1287224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326218" cy="12872212"/>
              </a:xfrm>
              <a:custGeom>
                <a:avLst/>
                <a:gdLst/>
                <a:ahLst/>
                <a:cxnLst/>
                <a:rect l="l" t="t" r="r" b="b"/>
                <a:pathLst>
                  <a:path w="23326218" h="12872212">
                    <a:moveTo>
                      <a:pt x="0" y="332359"/>
                    </a:moveTo>
                    <a:cubicBezTo>
                      <a:pt x="0" y="148844"/>
                      <a:pt x="148844" y="0"/>
                      <a:pt x="332359" y="0"/>
                    </a:cubicBezTo>
                    <a:lnTo>
                      <a:pt x="22993858" y="0"/>
                    </a:lnTo>
                    <a:cubicBezTo>
                      <a:pt x="23177373" y="0"/>
                      <a:pt x="23326218" y="148844"/>
                      <a:pt x="23326218" y="332359"/>
                    </a:cubicBezTo>
                    <a:lnTo>
                      <a:pt x="23326218" y="12539853"/>
                    </a:lnTo>
                    <a:cubicBezTo>
                      <a:pt x="23326218" y="12723368"/>
                      <a:pt x="23177373" y="12872212"/>
                      <a:pt x="22993858" y="12872212"/>
                    </a:cubicBezTo>
                    <a:lnTo>
                      <a:pt x="332359" y="12872212"/>
                    </a:lnTo>
                    <a:cubicBezTo>
                      <a:pt x="148844" y="12872212"/>
                      <a:pt x="0" y="12723495"/>
                      <a:pt x="0" y="1253985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0"/>
              <a:ext cx="23326165" cy="726137"/>
              <a:chOff x="0" y="0"/>
              <a:chExt cx="23326165" cy="72613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326217" cy="726186"/>
              </a:xfrm>
              <a:custGeom>
                <a:avLst/>
                <a:gdLst/>
                <a:ahLst/>
                <a:cxnLst/>
                <a:rect l="l" t="t" r="r" b="b"/>
                <a:pathLst>
                  <a:path w="23326217" h="726186">
                    <a:moveTo>
                      <a:pt x="363093" y="0"/>
                    </a:moveTo>
                    <a:lnTo>
                      <a:pt x="22963124" y="0"/>
                    </a:lnTo>
                    <a:cubicBezTo>
                      <a:pt x="23163657" y="0"/>
                      <a:pt x="23326217" y="162560"/>
                      <a:pt x="23326217" y="363093"/>
                    </a:cubicBezTo>
                    <a:lnTo>
                      <a:pt x="23326217" y="726186"/>
                    </a:lnTo>
                    <a:lnTo>
                      <a:pt x="0" y="726186"/>
                    </a:lnTo>
                    <a:lnTo>
                      <a:pt x="0" y="363093"/>
                    </a:lnTo>
                    <a:cubicBezTo>
                      <a:pt x="0" y="162560"/>
                      <a:pt x="162560" y="0"/>
                      <a:pt x="36309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96581">
                      <a:alpha val="100000"/>
                    </a:srgbClr>
                  </a:gs>
                  <a:gs pos="22000">
                    <a:srgbClr val="623A6C">
                      <a:alpha val="100000"/>
                    </a:srgbClr>
                  </a:gs>
                  <a:gs pos="48000">
                    <a:srgbClr val="313445">
                      <a:alpha val="100000"/>
                    </a:srgbClr>
                  </a:gs>
                  <a:gs pos="67000">
                    <a:srgbClr val="E79C82">
                      <a:alpha val="100000"/>
                    </a:srgbClr>
                  </a:gs>
                  <a:gs pos="85000">
                    <a:srgbClr val="E06F85">
                      <a:alpha val="100000"/>
                    </a:srgbClr>
                  </a:gs>
                  <a:gs pos="100000">
                    <a:srgbClr val="F8E1DA">
                      <a:alpha val="100000"/>
                    </a:srgbClr>
                  </a:gs>
                </a:gsLst>
                <a:lin ang="10800000"/>
              </a:gra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6867141" y="1950484"/>
            <a:ext cx="186732" cy="1867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D957"/>
            </a:solidFill>
            <a:ln w="28575" cap="sq">
              <a:solidFill>
                <a:srgbClr val="008037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320441" y="1784314"/>
            <a:ext cx="5059251" cy="441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b="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Manage Employee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88242" y="1123950"/>
            <a:ext cx="5227460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b="1" spc="-250">
                <a:solidFill>
                  <a:srgbClr val="533860"/>
                </a:solidFill>
                <a:latin typeface="TT Norms Bold"/>
                <a:ea typeface="TT Norms Bold"/>
                <a:cs typeface="TT Norms Bold"/>
                <a:sym typeface="TT Norms Bold"/>
              </a:rPr>
              <a:t>Admin Feautures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867141" y="2489641"/>
            <a:ext cx="186732" cy="18673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  <a:ln w="28575" cap="sq">
              <a:solidFill>
                <a:srgbClr val="008037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320441" y="2325831"/>
            <a:ext cx="5059251" cy="441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b="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View Sales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867141" y="3026850"/>
            <a:ext cx="186732" cy="18673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6FB7"/>
            </a:solidFill>
            <a:ln w="28575" cap="sq">
              <a:solidFill>
                <a:srgbClr val="008037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320441" y="2863041"/>
            <a:ext cx="5059251" cy="441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b="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Suppliers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6867141" y="3564059"/>
            <a:ext cx="186732" cy="18673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8037"/>
            </a:solidFill>
            <a:ln w="28575" cap="sq">
              <a:solidFill>
                <a:srgbClr val="008037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7320441" y="3400250"/>
            <a:ext cx="5059251" cy="441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b="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Products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6867141" y="4101268"/>
            <a:ext cx="186732" cy="18673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D59"/>
            </a:solidFill>
            <a:ln w="28575" cap="sq">
              <a:solidFill>
                <a:srgbClr val="008037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7320441" y="3937459"/>
            <a:ext cx="5059251" cy="441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b="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Transactions</a:t>
            </a:r>
          </a:p>
        </p:txBody>
      </p: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802319" y="1028700"/>
            <a:ext cx="3797093" cy="7513200"/>
            <a:chOff x="0" y="0"/>
            <a:chExt cx="2620010" cy="5184140"/>
          </a:xfrm>
        </p:grpSpPr>
        <p:sp>
          <p:nvSpPr>
            <p:cNvPr id="29" name="Freeform 2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144" r="-2144"/>
              </a:stretch>
            </a:blipFill>
          </p:spPr>
        </p:sp>
        <p:sp>
          <p:nvSpPr>
            <p:cNvPr id="31" name="Freeform 3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38" name="Group 38"/>
          <p:cNvGrpSpPr>
            <a:grpSpLocks noChangeAspect="1"/>
          </p:cNvGrpSpPr>
          <p:nvPr/>
        </p:nvGrpSpPr>
        <p:grpSpPr>
          <a:xfrm>
            <a:off x="1434956" y="4955403"/>
            <a:ext cx="4454839" cy="8814665"/>
            <a:chOff x="0" y="0"/>
            <a:chExt cx="2620010" cy="5184140"/>
          </a:xfrm>
        </p:grpSpPr>
        <p:sp>
          <p:nvSpPr>
            <p:cNvPr id="39" name="Freeform 3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279" r="-2279"/>
              </a:stretch>
            </a:blipFill>
          </p:spPr>
        </p:sp>
        <p:sp>
          <p:nvSpPr>
            <p:cNvPr id="41" name="Freeform 4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50" name="Group 50"/>
          <p:cNvGrpSpPr>
            <a:grpSpLocks noChangeAspect="1"/>
          </p:cNvGrpSpPr>
          <p:nvPr/>
        </p:nvGrpSpPr>
        <p:grpSpPr>
          <a:xfrm>
            <a:off x="13485067" y="1290486"/>
            <a:ext cx="4026850" cy="7967814"/>
            <a:chOff x="0" y="0"/>
            <a:chExt cx="2620010" cy="5184140"/>
          </a:xfrm>
        </p:grpSpPr>
        <p:sp>
          <p:nvSpPr>
            <p:cNvPr id="51" name="Freeform 51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2" name="Freeform 52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1466" r="-1466"/>
              </a:stretch>
            </a:blipFill>
          </p:spPr>
        </p:sp>
        <p:sp>
          <p:nvSpPr>
            <p:cNvPr id="53" name="Freeform 53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54" name="Freeform 54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55" name="Freeform 55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56" name="Freeform 56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57" name="Freeform 57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58" name="Freeform 58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59" name="Freeform 59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60" name="Group 60"/>
          <p:cNvGrpSpPr>
            <a:grpSpLocks noChangeAspect="1"/>
          </p:cNvGrpSpPr>
          <p:nvPr/>
        </p:nvGrpSpPr>
        <p:grpSpPr>
          <a:xfrm>
            <a:off x="11290953" y="4013659"/>
            <a:ext cx="4207539" cy="8325338"/>
            <a:chOff x="0" y="0"/>
            <a:chExt cx="2620010" cy="5184140"/>
          </a:xfrm>
        </p:grpSpPr>
        <p:sp>
          <p:nvSpPr>
            <p:cNvPr id="61" name="Freeform 61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2" name="Freeform 62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1873" r="-1873"/>
              </a:stretch>
            </a:blipFill>
          </p:spPr>
        </p:sp>
        <p:sp>
          <p:nvSpPr>
            <p:cNvPr id="63" name="Freeform 63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64" name="Freeform 64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65" name="Freeform 65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66" name="Freeform 66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67" name="Freeform 67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68" name="Freeform 68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69" name="Freeform 69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73" name="Group 73"/>
          <p:cNvGrpSpPr>
            <a:grpSpLocks noChangeAspect="1"/>
          </p:cNvGrpSpPr>
          <p:nvPr/>
        </p:nvGrpSpPr>
        <p:grpSpPr>
          <a:xfrm>
            <a:off x="6698212" y="6121808"/>
            <a:ext cx="3807521" cy="7533834"/>
            <a:chOff x="0" y="0"/>
            <a:chExt cx="2620010" cy="5184140"/>
          </a:xfrm>
        </p:grpSpPr>
        <p:sp>
          <p:nvSpPr>
            <p:cNvPr id="74" name="Freeform 74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5" name="Freeform 75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1602" r="-1602"/>
              </a:stretch>
            </a:blipFill>
          </p:spPr>
        </p:sp>
        <p:sp>
          <p:nvSpPr>
            <p:cNvPr id="76" name="Freeform 76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77" name="Freeform 77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78" name="Freeform 78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79" name="Freeform 79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80" name="Freeform 80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81" name="Freeform 81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82" name="Freeform 82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54E11A0-AD8A-4BED-842E-1997195FEB56}"/>
              </a:ext>
            </a:extLst>
          </p:cNvPr>
          <p:cNvCxnSpPr>
            <a:cxnSpLocks/>
          </p:cNvCxnSpPr>
          <p:nvPr/>
        </p:nvCxnSpPr>
        <p:spPr>
          <a:xfrm flipV="1">
            <a:off x="4522108" y="2068564"/>
            <a:ext cx="2345033" cy="10510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302D3857-FE7B-49CD-8347-59612AB6098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876798" y="3120216"/>
            <a:ext cx="2007849" cy="1994788"/>
          </a:xfrm>
          <a:prstGeom prst="bentConnector3">
            <a:avLst>
              <a:gd name="adj1" fmla="val 591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ACB8B73-3054-43E0-B8D9-D5FFC040027B}"/>
              </a:ext>
            </a:extLst>
          </p:cNvPr>
          <p:cNvCxnSpPr>
            <a:cxnSpLocks/>
            <a:endCxn id="22" idx="1"/>
          </p:cNvCxnSpPr>
          <p:nvPr/>
        </p:nvCxnSpPr>
        <p:spPr>
          <a:xfrm rot="10800000" flipV="1">
            <a:off x="6884647" y="2880181"/>
            <a:ext cx="6762730" cy="777244"/>
          </a:xfrm>
          <a:prstGeom prst="bentConnector3">
            <a:avLst>
              <a:gd name="adj1" fmla="val 10338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11194ED6-6A97-42B4-82E0-1398B748F11F}"/>
              </a:ext>
            </a:extLst>
          </p:cNvPr>
          <p:cNvCxnSpPr>
            <a:cxnSpLocks/>
          </p:cNvCxnSpPr>
          <p:nvPr/>
        </p:nvCxnSpPr>
        <p:spPr>
          <a:xfrm rot="10800000">
            <a:off x="6875641" y="4190881"/>
            <a:ext cx="4611902" cy="1486888"/>
          </a:xfrm>
          <a:prstGeom prst="bentConnector3">
            <a:avLst>
              <a:gd name="adj1" fmla="val 10915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721083BA-9D49-453F-B776-BA1284CCAC7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6884647" y="2583007"/>
            <a:ext cx="198822" cy="3698216"/>
          </a:xfrm>
          <a:prstGeom prst="bentConnector4">
            <a:avLst>
              <a:gd name="adj1" fmla="val -528895"/>
              <a:gd name="adj2" fmla="val 5102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317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TT Fors</vt:lpstr>
      <vt:lpstr>TT Norms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</dc:title>
  <cp:lastModifiedBy>Acer</cp:lastModifiedBy>
  <cp:revision>7</cp:revision>
  <dcterms:created xsi:type="dcterms:W3CDTF">2006-08-16T00:00:00Z</dcterms:created>
  <dcterms:modified xsi:type="dcterms:W3CDTF">2024-12-14T23:12:21Z</dcterms:modified>
  <dc:identifier>DAGZP-FGcdk</dc:identifier>
</cp:coreProperties>
</file>