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7" r:id="rId2"/>
    <p:sldId id="303" r:id="rId3"/>
    <p:sldId id="304" r:id="rId4"/>
  </p:sldIdLst>
  <p:sldSz cx="20104100" cy="11309350"/>
  <p:notesSz cx="20104100" cy="1130935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>
      <p:cViewPr varScale="1">
        <p:scale>
          <a:sx n="69" d="100"/>
          <a:sy n="69" d="100"/>
        </p:scale>
        <p:origin x="440" y="2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9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59619E-FEFA-0826-5933-BC9889C2F2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EBDF3-FA06-397B-25EA-1A177A972F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3A5E5-EFE5-CA49-9747-08AB0131AB63}" type="datetimeFigureOut">
              <a:rPr lang="en-SA" smtClean="0"/>
              <a:t>19/09/2023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DD072-B4EC-74DC-789E-A87B42F3F0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E53F1-6AF2-4449-5442-EEABC510A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DA4C7-6050-7942-953A-96C4EBE6020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79927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F377C-CA16-1F4F-96C2-8390BAACB934}" type="datetimeFigureOut">
              <a:rPr lang="en-SA" smtClean="0"/>
              <a:t>19/09/2023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36D6D-0DAE-7440-B681-1863503F26B8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845476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8800"/>
                </a:solidFill>
                <a:effectLst/>
              </a:rPr>
              <a:t>Aeiou</a:t>
            </a:r>
            <a:r>
              <a:rPr lang="en-US" dirty="0">
                <a:solidFill>
                  <a:srgbClr val="008800"/>
                </a:solidFill>
                <a:effectLst/>
              </a:rPr>
              <a:t> AEIOU</a:t>
            </a:r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36D6D-0DAE-7440-B681-1863503F26B8}" type="slidenum">
              <a:rPr lang="en-SA" smtClean="0"/>
              <a:t>2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732662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8800"/>
                </a:solidFill>
                <a:effectLst/>
              </a:rPr>
              <a:t>Aeiou</a:t>
            </a:r>
            <a:r>
              <a:rPr lang="en-US" dirty="0">
                <a:solidFill>
                  <a:srgbClr val="008800"/>
                </a:solidFill>
                <a:effectLst/>
              </a:rPr>
              <a:t> AEIOU</a:t>
            </a:r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36D6D-0DAE-7440-B681-1863503F26B8}" type="slidenum">
              <a:rPr lang="en-SA" smtClean="0"/>
              <a:t>3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25771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16770" y="1924413"/>
            <a:ext cx="15270558" cy="1533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00"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SA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9/19/23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SA" smtClean="0"/>
              <a:pPr/>
              <a:t>‹#›</a:t>
            </a:fld>
            <a:endParaRPr lang="en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SA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9/19/23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SA" smtClean="0"/>
              <a:pPr/>
              <a:t>‹#›</a:t>
            </a:fld>
            <a:endParaRPr lang="en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SA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9/19/23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SA" smtClean="0"/>
              <a:pPr/>
              <a:t>‹#›</a:t>
            </a:fld>
            <a:endParaRPr lang="en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SA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9/19/23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SA" smtClean="0"/>
              <a:pPr/>
              <a:t>‹#›</a:t>
            </a:fld>
            <a:endParaRPr lang="en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SA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9/19/23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SA" smtClean="0"/>
              <a:pPr/>
              <a:t>‹#›</a:t>
            </a:fld>
            <a:endParaRPr lang="en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58864" y="4311775"/>
            <a:ext cx="11386370" cy="14157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rtl="0"/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3179" y="2518248"/>
            <a:ext cx="1574926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marL="0" algn="l" rtl="0"/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SA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SA" smtClean="0"/>
              <a:pPr/>
              <a:t>‹#›</a:t>
            </a:fld>
            <a:endParaRPr lang="en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>
        <a:defRPr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0350" y="4938132"/>
            <a:ext cx="11963399" cy="14330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315" dirty="0"/>
              <a:t>Lab 3- Python</a:t>
            </a:r>
            <a:endParaRPr spc="-1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765E-32E6-8939-7E04-6D6FA5419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950" y="549275"/>
            <a:ext cx="18364200" cy="1415772"/>
          </a:xfrm>
        </p:spPr>
        <p:txBody>
          <a:bodyPr/>
          <a:lstStyle/>
          <a:p>
            <a:pPr rtl="0"/>
            <a:r>
              <a:rPr lang="en-US" dirty="0"/>
              <a:t>Lab 3- Python</a:t>
            </a:r>
            <a:endParaRPr lang="en-S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50F72-BF04-FA3D-094E-EC361BF6AFF1}"/>
              </a:ext>
            </a:extLst>
          </p:cNvPr>
          <p:cNvSpPr txBox="1"/>
          <p:nvPr/>
        </p:nvSpPr>
        <p:spPr>
          <a:xfrm>
            <a:off x="869950" y="2301875"/>
            <a:ext cx="18364200" cy="690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71525" lvl="0" indent="-754063" rtl="0">
              <a:lnSpc>
                <a:spcPct val="115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Write a program to enter names of employees and their salaries as input and store them in a dictionary.</a:t>
            </a:r>
          </a:p>
          <a:p>
            <a:pPr marL="1257300" lvl="2" indent="-342900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  <a:buFont typeface="System Font Regular"/>
              <a:buChar char="–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 of the employee should be the key, the salary is the value</a:t>
            </a:r>
          </a:p>
          <a:p>
            <a:pPr marL="1257300" lvl="2" indent="-342900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  <a:buFont typeface="System Font Regular"/>
              <a:buChar char="–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infinite while loop until the user enters ‘no’. 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742950">
              <a:lnSpc>
                <a:spcPct val="115000"/>
              </a:lnSpc>
              <a:spcBef>
                <a:spcPts val="1000"/>
              </a:spcBef>
              <a:buFont typeface="+mj-lt"/>
              <a:buAutoNum type="arabicPeriod" startAt="2"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Write a program to find and display the largest number of a list without using built-in function max(). </a:t>
            </a:r>
          </a:p>
          <a:p>
            <a:pPr marL="1306513" indent="-404813">
              <a:lnSpc>
                <a:spcPct val="115000"/>
              </a:lnSpc>
              <a:spcBef>
                <a:spcPts val="1000"/>
              </a:spcBef>
              <a:buFont typeface="System Font Regular"/>
              <a:buChar char="⎼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program should ask the user to input 10 values into the list then display the largest number . </a:t>
            </a:r>
          </a:p>
          <a:p>
            <a:pPr marL="531812" lvl="0" indent="-514350" rtl="0">
              <a:lnSpc>
                <a:spcPct val="115000"/>
              </a:lnSpc>
              <a:spcBef>
                <a:spcPts val="1000"/>
              </a:spcBef>
              <a:buFont typeface="+mj-lt"/>
              <a:buAutoNum type="arabicPeriod" startAt="3"/>
            </a:pP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Write a program that prompts the user to input a Celsius temperature and outputs the equivalent temperature in Fahrenheit. </a:t>
            </a:r>
          </a:p>
          <a:p>
            <a:pPr marL="1257300" lvl="2" indent="-342900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  <a:buFont typeface="System Font Regular"/>
              <a:buChar char="–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formula to convert the temperature is: F = 9/5 C + 32 </a:t>
            </a:r>
          </a:p>
          <a:p>
            <a:pPr marL="1257300" lvl="2" indent="-342900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  <a:buFont typeface="System Font Regular"/>
              <a:buChar char="–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F is the Fahrenheit temperature and C is the Celsius temperature. 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71525" lvl="0" indent="-754063" rtl="0">
              <a:lnSpc>
                <a:spcPct val="115000"/>
              </a:lnSpc>
              <a:spcBef>
                <a:spcPts val="1000"/>
              </a:spcBef>
              <a:buFont typeface="+mj-lt"/>
              <a:buAutoNum type="arabicPeriod" startAt="4"/>
            </a:pP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Write a program that prompts the user to input a number and prints its multiplication table.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EA4790-9AFA-3999-0DED-51D3E3D4C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0050" y="9007475"/>
            <a:ext cx="1054100" cy="217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8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765E-32E6-8939-7E04-6D6FA5419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950" y="549275"/>
            <a:ext cx="18364200" cy="1415772"/>
          </a:xfrm>
        </p:spPr>
        <p:txBody>
          <a:bodyPr/>
          <a:lstStyle/>
          <a:p>
            <a:pPr rtl="0"/>
            <a:r>
              <a:rPr lang="en-US" dirty="0"/>
              <a:t>Lab 3- Python</a:t>
            </a:r>
            <a:endParaRPr lang="en-S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50F72-BF04-FA3D-094E-EC361BF6AFF1}"/>
              </a:ext>
            </a:extLst>
          </p:cNvPr>
          <p:cNvSpPr txBox="1"/>
          <p:nvPr/>
        </p:nvSpPr>
        <p:spPr>
          <a:xfrm>
            <a:off x="869950" y="2606675"/>
            <a:ext cx="18364200" cy="729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71525" lvl="0" indent="-754063" rtl="0">
              <a:lnSpc>
                <a:spcPct val="115000"/>
              </a:lnSpc>
              <a:spcBef>
                <a:spcPts val="1000"/>
              </a:spcBef>
              <a:buFont typeface="+mj-lt"/>
              <a:buAutoNum type="arabicPeriod" startAt="5"/>
            </a:pP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Suppose you have the following code:</a:t>
            </a:r>
          </a:p>
          <a:p>
            <a:pPr marL="771525" lvl="0" indent="-754063" rtl="0">
              <a:lnSpc>
                <a:spcPct val="115000"/>
              </a:lnSpc>
              <a:spcBef>
                <a:spcPts val="1000"/>
              </a:spcBef>
              <a:buFont typeface="+mj-lt"/>
              <a:buAutoNum type="arabicPeriod" startAt="5"/>
            </a:pPr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771525" lvl="0" indent="-754063" rtl="0">
              <a:lnSpc>
                <a:spcPct val="115000"/>
              </a:lnSpc>
              <a:spcBef>
                <a:spcPts val="1000"/>
              </a:spcBef>
              <a:buFont typeface="+mj-lt"/>
              <a:buAutoNum type="arabicPeriod" startAt="5"/>
            </a:pPr>
            <a:endParaRPr lang="en-US" sz="32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771525" lvl="0" indent="-754063" rtl="0">
              <a:lnSpc>
                <a:spcPct val="115000"/>
              </a:lnSpc>
              <a:spcBef>
                <a:spcPts val="1000"/>
              </a:spcBef>
              <a:buFont typeface="+mj-lt"/>
              <a:buAutoNum type="arabicPeriod" startAt="5"/>
            </a:pPr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771525" lvl="0" indent="-754063" rtl="0">
              <a:lnSpc>
                <a:spcPct val="115000"/>
              </a:lnSpc>
              <a:spcBef>
                <a:spcPts val="1000"/>
              </a:spcBef>
              <a:buFont typeface="+mj-lt"/>
              <a:buAutoNum type="arabicPeriod" startAt="5"/>
            </a:pPr>
            <a:endParaRPr lang="en-US" sz="32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771525" lvl="0" indent="-754063" rtl="0">
              <a:lnSpc>
                <a:spcPct val="115000"/>
              </a:lnSpc>
              <a:spcBef>
                <a:spcPts val="1000"/>
              </a:spcBef>
              <a:buFont typeface="+mj-lt"/>
              <a:buAutoNum type="arabicPeriod" startAt="5"/>
            </a:pPr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771525" lvl="0" indent="-754063" rtl="0">
              <a:lnSpc>
                <a:spcPct val="115000"/>
              </a:lnSpc>
              <a:spcBef>
                <a:spcPts val="1000"/>
              </a:spcBef>
              <a:buFont typeface="+mj-lt"/>
              <a:buAutoNum type="arabicPeriod" startAt="5"/>
            </a:pPr>
            <a:endParaRPr lang="en-US" sz="32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771525" lvl="0" indent="-754063" rtl="0">
              <a:lnSpc>
                <a:spcPct val="115000"/>
              </a:lnSpc>
              <a:spcBef>
                <a:spcPts val="1000"/>
              </a:spcBef>
              <a:buFont typeface="+mj-lt"/>
              <a:buAutoNum type="arabicPeriod" startAt="5"/>
            </a:pPr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771525" lvl="0" indent="-754063" rtl="0">
              <a:lnSpc>
                <a:spcPct val="115000"/>
              </a:lnSpc>
              <a:spcBef>
                <a:spcPts val="1000"/>
              </a:spcBef>
              <a:buFont typeface="+mj-lt"/>
              <a:buAutoNum type="arabicPeriod" startAt="5"/>
            </a:pPr>
            <a:endParaRPr lang="en-US" sz="32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74662" lvl="1">
              <a:lnSpc>
                <a:spcPct val="115000"/>
              </a:lnSpc>
              <a:spcBef>
                <a:spcPts val="1000"/>
              </a:spcBef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the code by writing a decorator that repeats the call of hello() as many as the entered number (x)</a:t>
            </a:r>
          </a:p>
          <a:p>
            <a:pPr marL="1257300" lvl="2" indent="-342900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  <a:buFont typeface="System Font Regular"/>
              <a:buChar char="–"/>
            </a:pP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E99C3B-23FF-BA22-0228-4A77FA0E6F96}"/>
              </a:ext>
            </a:extLst>
          </p:cNvPr>
          <p:cNvSpPr txBox="1"/>
          <p:nvPr/>
        </p:nvSpPr>
        <p:spPr>
          <a:xfrm>
            <a:off x="6775450" y="3901361"/>
            <a:ext cx="6775450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94C1FA"/>
                </a:solidFill>
                <a:effectLst/>
                <a:latin typeface="JetBrains Mono"/>
              </a:rPr>
              <a:t>x</a:t>
            </a:r>
            <a:r>
              <a:rPr lang="en-US" sz="2000" b="0" dirty="0">
                <a:solidFill>
                  <a:srgbClr val="D6D6DD"/>
                </a:solidFill>
                <a:effectLst/>
                <a:latin typeface="JetBrains Mono"/>
              </a:rPr>
              <a:t>= </a:t>
            </a:r>
            <a:r>
              <a:rPr lang="en-US" sz="2000" b="0" dirty="0">
                <a:solidFill>
                  <a:srgbClr val="82D2CE"/>
                </a:solidFill>
                <a:effectLst/>
                <a:latin typeface="JetBrains Mono"/>
              </a:rPr>
              <a:t>int</a:t>
            </a:r>
            <a:r>
              <a:rPr lang="en-US" sz="2000" b="0" dirty="0">
                <a:solidFill>
                  <a:srgbClr val="D6D6DD"/>
                </a:solidFill>
                <a:effectLst/>
                <a:latin typeface="JetBrains Mono"/>
              </a:rPr>
              <a:t>(</a:t>
            </a:r>
            <a:r>
              <a:rPr lang="en-US" sz="2000" b="0" dirty="0">
                <a:solidFill>
                  <a:srgbClr val="82D2CE"/>
                </a:solidFill>
                <a:effectLst/>
                <a:latin typeface="JetBrains Mono"/>
              </a:rPr>
              <a:t>input</a:t>
            </a:r>
            <a:r>
              <a:rPr lang="en-US" sz="2000" b="0" dirty="0">
                <a:solidFill>
                  <a:srgbClr val="D6D6DD"/>
                </a:solidFill>
                <a:effectLst/>
                <a:latin typeface="JetBrains Mono"/>
              </a:rPr>
              <a:t>(</a:t>
            </a:r>
            <a:r>
              <a:rPr lang="en-US" sz="2000" b="0" dirty="0">
                <a:solidFill>
                  <a:srgbClr val="E394DC"/>
                </a:solidFill>
                <a:effectLst/>
                <a:latin typeface="JetBrains Mono"/>
              </a:rPr>
              <a:t>"Enter a number of repetitions"</a:t>
            </a:r>
            <a:r>
              <a:rPr lang="en-US" sz="2000" b="0" dirty="0">
                <a:solidFill>
                  <a:srgbClr val="D6D6DD"/>
                </a:solidFill>
                <a:effectLst/>
                <a:latin typeface="JetBrains Mono"/>
              </a:rPr>
              <a:t>))</a:t>
            </a:r>
          </a:p>
          <a:p>
            <a:br>
              <a:rPr lang="en-US" sz="2000" b="0" dirty="0">
                <a:solidFill>
                  <a:srgbClr val="D6D6DD"/>
                </a:solidFill>
                <a:effectLst/>
                <a:latin typeface="JetBrains Mono"/>
              </a:rPr>
            </a:br>
            <a:br>
              <a:rPr lang="en-US" sz="2000" b="0" dirty="0">
                <a:solidFill>
                  <a:srgbClr val="D6D6DD"/>
                </a:solidFill>
                <a:effectLst/>
                <a:latin typeface="JetBrains Mono"/>
              </a:rPr>
            </a:br>
            <a:r>
              <a:rPr lang="en-US" sz="2000" b="0" dirty="0">
                <a:solidFill>
                  <a:srgbClr val="82D2CE"/>
                </a:solidFill>
                <a:effectLst/>
                <a:latin typeface="JetBrains Mono"/>
              </a:rPr>
              <a:t># Write your decorator here</a:t>
            </a:r>
            <a:endParaRPr lang="en-US" sz="2000" b="0" dirty="0">
              <a:solidFill>
                <a:srgbClr val="D6D6DD"/>
              </a:solidFill>
              <a:effectLst/>
              <a:latin typeface="JetBrains Mono"/>
            </a:endParaRPr>
          </a:p>
          <a:p>
            <a:br>
              <a:rPr lang="en-US" sz="2000" b="0" dirty="0">
                <a:solidFill>
                  <a:srgbClr val="D6D6DD"/>
                </a:solidFill>
                <a:effectLst/>
                <a:latin typeface="JetBrains Mono"/>
              </a:rPr>
            </a:br>
            <a:br>
              <a:rPr lang="en-US" sz="2000" b="0" dirty="0">
                <a:solidFill>
                  <a:srgbClr val="D6D6DD"/>
                </a:solidFill>
                <a:effectLst/>
                <a:latin typeface="JetBrains Mono"/>
              </a:rPr>
            </a:br>
            <a:br>
              <a:rPr lang="en-US" sz="2000" b="0" dirty="0">
                <a:solidFill>
                  <a:srgbClr val="D6D6DD"/>
                </a:solidFill>
                <a:effectLst/>
                <a:latin typeface="JetBrains Mono"/>
              </a:rPr>
            </a:br>
            <a:r>
              <a:rPr lang="en-US" sz="2000" b="0" dirty="0">
                <a:solidFill>
                  <a:srgbClr val="82D2CE"/>
                </a:solidFill>
                <a:effectLst/>
                <a:latin typeface="JetBrains Mono"/>
              </a:rPr>
              <a:t>def</a:t>
            </a:r>
            <a:r>
              <a:rPr lang="en-US" sz="2000" b="0" dirty="0">
                <a:solidFill>
                  <a:srgbClr val="D6D6DD"/>
                </a:solidFill>
                <a:effectLst/>
                <a:latin typeface="JetBrains Mono"/>
              </a:rPr>
              <a:t> </a:t>
            </a:r>
            <a:r>
              <a:rPr lang="en-US" sz="2000" b="1" dirty="0">
                <a:solidFill>
                  <a:srgbClr val="EFB080"/>
                </a:solidFill>
                <a:effectLst/>
                <a:latin typeface="JetBrains Mono"/>
              </a:rPr>
              <a:t>hello</a:t>
            </a:r>
            <a:r>
              <a:rPr lang="en-US" sz="2000" b="0" dirty="0">
                <a:solidFill>
                  <a:srgbClr val="D6D6DD"/>
                </a:solidFill>
                <a:effectLst/>
                <a:latin typeface="JetBrains Mono"/>
              </a:rPr>
              <a:t>():</a:t>
            </a:r>
          </a:p>
          <a:p>
            <a:r>
              <a:rPr lang="en-US" sz="2000" dirty="0">
                <a:solidFill>
                  <a:srgbClr val="82D2CE"/>
                </a:solidFill>
                <a:latin typeface="JetBrains Mono"/>
              </a:rPr>
              <a:t>       </a:t>
            </a:r>
            <a:r>
              <a:rPr lang="en-US" sz="2000" b="0" dirty="0">
                <a:solidFill>
                  <a:srgbClr val="82D2CE"/>
                </a:solidFill>
                <a:effectLst/>
                <a:latin typeface="JetBrains Mono"/>
              </a:rPr>
              <a:t>print</a:t>
            </a:r>
            <a:r>
              <a:rPr lang="en-US" sz="2000" b="0" dirty="0">
                <a:solidFill>
                  <a:srgbClr val="D6D6DD"/>
                </a:solidFill>
                <a:effectLst/>
                <a:latin typeface="JetBrains Mono"/>
              </a:rPr>
              <a:t> (</a:t>
            </a:r>
            <a:r>
              <a:rPr lang="en-US" sz="2000" b="0" dirty="0">
                <a:solidFill>
                  <a:srgbClr val="E394DC"/>
                </a:solidFill>
                <a:effectLst/>
                <a:latin typeface="JetBrains Mono"/>
              </a:rPr>
              <a:t>'Hello'</a:t>
            </a:r>
            <a:r>
              <a:rPr lang="en-US" sz="2000" b="0" dirty="0">
                <a:solidFill>
                  <a:srgbClr val="D6D6DD"/>
                </a:solidFill>
                <a:effectLst/>
                <a:latin typeface="JetBrains Mono"/>
              </a:rPr>
              <a:t>)</a:t>
            </a:r>
          </a:p>
          <a:p>
            <a:br>
              <a:rPr lang="en-US" sz="2000" b="0" dirty="0">
                <a:solidFill>
                  <a:srgbClr val="D6D6DD"/>
                </a:solidFill>
                <a:effectLst/>
                <a:latin typeface="JetBrains Mono"/>
              </a:rPr>
            </a:br>
            <a:br>
              <a:rPr lang="en-US" sz="2000" b="0" dirty="0">
                <a:solidFill>
                  <a:srgbClr val="D6D6DD"/>
                </a:solidFill>
                <a:effectLst/>
                <a:latin typeface="JetBrains Mono"/>
              </a:rPr>
            </a:br>
            <a:r>
              <a:rPr lang="en-US" sz="2000" b="0" dirty="0">
                <a:solidFill>
                  <a:srgbClr val="EBC88D"/>
                </a:solidFill>
                <a:effectLst/>
                <a:latin typeface="JetBrains Mono"/>
              </a:rPr>
              <a:t>hello</a:t>
            </a:r>
            <a:r>
              <a:rPr lang="en-US" sz="2000" b="0" dirty="0">
                <a:solidFill>
                  <a:srgbClr val="D6D6DD"/>
                </a:solidFill>
                <a:effectLst/>
                <a:latin typeface="JetBrains Mon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24859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226</Words>
  <Application>Microsoft Macintosh PowerPoint</Application>
  <PresentationFormat>Custom</PresentationFormat>
  <Paragraphs>31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JetBrains Mono</vt:lpstr>
      <vt:lpstr>System Font Regular</vt:lpstr>
      <vt:lpstr>Times New Roman</vt:lpstr>
      <vt:lpstr>Verdana</vt:lpstr>
      <vt:lpstr>Office Theme</vt:lpstr>
      <vt:lpstr>Lab 3- Python</vt:lpstr>
      <vt:lpstr>Lab 3- Python</vt:lpstr>
      <vt:lpstr>Lab 3-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</dc:title>
  <cp:lastModifiedBy>Meshal Binnasban</cp:lastModifiedBy>
  <cp:revision>70</cp:revision>
  <dcterms:created xsi:type="dcterms:W3CDTF">2023-03-04T16:14:23Z</dcterms:created>
  <dcterms:modified xsi:type="dcterms:W3CDTF">2023-09-19T16:14:43Z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2020-01-27T00:00:00Z</vt:filetime>
  </property>
  <property fmtid="{D5CDD505-2E9C-101B-9397-08002B2CF9AE}" pid="3" name="Creator">
    <vt:lpwstr>Keynote</vt:lpwstr>
  </property>
  <property fmtid="{D5CDD505-2E9C-101B-9397-08002B2CF9AE}" pid="4" name="LastSaved">
    <vt:filetime>2023-03-04T00:00:00Z</vt:filetime>
  </property>
</Properties>
</file>