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handoutMasterIdLst>
    <p:handoutMasterId r:id="rId31"/>
  </p:handoutMasterIdLst>
  <p:sldIdLst>
    <p:sldId id="271" r:id="rId5"/>
    <p:sldId id="283" r:id="rId6"/>
    <p:sldId id="284" r:id="rId7"/>
    <p:sldId id="274" r:id="rId8"/>
    <p:sldId id="275" r:id="rId9"/>
    <p:sldId id="276" r:id="rId10"/>
    <p:sldId id="277" r:id="rId11"/>
    <p:sldId id="278" r:id="rId12"/>
    <p:sldId id="315" r:id="rId13"/>
    <p:sldId id="286" r:id="rId14"/>
    <p:sldId id="317" r:id="rId15"/>
    <p:sldId id="285" r:id="rId16"/>
    <p:sldId id="318" r:id="rId17"/>
    <p:sldId id="287" r:id="rId18"/>
    <p:sldId id="295" r:id="rId19"/>
    <p:sldId id="288" r:id="rId20"/>
    <p:sldId id="289" r:id="rId21"/>
    <p:sldId id="290" r:id="rId22"/>
    <p:sldId id="319" r:id="rId23"/>
    <p:sldId id="291" r:id="rId24"/>
    <p:sldId id="293" r:id="rId25"/>
    <p:sldId id="294" r:id="rId26"/>
    <p:sldId id="298" r:id="rId27"/>
    <p:sldId id="297"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A00"/>
    <a:srgbClr val="86C400"/>
    <a:srgbClr val="82BF36"/>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66763" autoAdjust="0"/>
  </p:normalViewPr>
  <p:slideViewPr>
    <p:cSldViewPr snapToGrid="0">
      <p:cViewPr varScale="1">
        <p:scale>
          <a:sx n="65" d="100"/>
          <a:sy n="65" d="100"/>
        </p:scale>
        <p:origin x="1296" y="78"/>
      </p:cViewPr>
      <p:guideLst/>
    </p:cSldViewPr>
  </p:slideViewPr>
  <p:notesTextViewPr>
    <p:cViewPr>
      <p:scale>
        <a:sx n="1" d="1"/>
        <a:sy n="1" d="1"/>
      </p:scale>
      <p:origin x="0" y="0"/>
    </p:cViewPr>
  </p:notesTextViewPr>
  <p:sorterViewPr>
    <p:cViewPr>
      <p:scale>
        <a:sx n="100" d="100"/>
        <a:sy n="100" d="100"/>
      </p:scale>
      <p:origin x="0" y="-438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7/7/2014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2078172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Folders,</a:t>
            </a:r>
            <a:r>
              <a:rPr lang="en-US" baseline="0" dirty="0" smtClean="0"/>
              <a:t> moving parts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2526574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71371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8C67A6-C0E7-47DF-97C2-CA9B11275397}" type="slidenum">
              <a:rPr lang="en-US" smtClean="0"/>
              <a:t>10</a:t>
            </a:fld>
            <a:endParaRPr lang="en-US"/>
          </a:p>
        </p:txBody>
      </p:sp>
    </p:spTree>
    <p:extLst>
      <p:ext uri="{BB962C8B-B14F-4D97-AF65-F5344CB8AC3E}">
        <p14:creationId xmlns:p14="http://schemas.microsoft.com/office/powerpoint/2010/main" val="1094505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Students will learn more about Entity Framework and data access in Module 2.</a:t>
            </a:r>
          </a:p>
          <a:p>
            <a:pPr>
              <a:lnSpc>
                <a:spcPct val="115000"/>
              </a:lnSpc>
              <a:spcAft>
                <a:spcPts val="1000"/>
              </a:spcAft>
            </a:pPr>
            <a:r>
              <a:rPr lang="en-US" sz="1000">
                <a:latin typeface="Arial"/>
                <a:ea typeface="Calibri"/>
                <a:cs typeface="Times New Roman"/>
              </a:rPr>
              <a:t>Students will learn more about the ASP.NET Routing Engine in Module 7.</a:t>
            </a:r>
          </a:p>
        </p:txBody>
      </p:sp>
      <p:sp>
        <p:nvSpPr>
          <p:cNvPr id="4" name="Slide Number Placeholder 3"/>
          <p:cNvSpPr>
            <a:spLocks noGrp="1"/>
          </p:cNvSpPr>
          <p:nvPr>
            <p:ph type="sldNum" sz="quarter" idx="10"/>
          </p:nvPr>
        </p:nvSpPr>
        <p:spPr/>
        <p:txBody>
          <a:bodyPr/>
          <a:lstStyle/>
          <a:p>
            <a:fld id="{B07A3AA4-E735-44C5-88C1-6B0F6288FC71}"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3277893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14319021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ition Slide">
    <p:bg>
      <p:bgPr>
        <a:solidFill>
          <a:srgbClr val="7FBA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897257"/>
            <a:ext cx="12192000" cy="1063487"/>
          </a:xfrm>
        </p:spPr>
        <p:txBody>
          <a:bodyPr/>
          <a:lstStyle>
            <a:lvl1pPr algn="ctr">
              <a:defRPr baseline="0">
                <a:solidFill>
                  <a:schemeClr val="bg1"/>
                </a:solidFill>
              </a:defRPr>
            </a:lvl1pPr>
          </a:lstStyle>
          <a:p>
            <a:r>
              <a:rPr lang="en-US" dirty="0" smtClean="0"/>
              <a:t>Transition Slide</a:t>
            </a:r>
            <a:endParaRPr lang="en-US" dirty="0"/>
          </a:p>
        </p:txBody>
      </p:sp>
    </p:spTree>
    <p:extLst>
      <p:ext uri="{BB962C8B-B14F-4D97-AF65-F5344CB8AC3E}">
        <p14:creationId xmlns:p14="http://schemas.microsoft.com/office/powerpoint/2010/main" val="583493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72" r:id="rId9"/>
    <p:sldLayoutId id="2147483669"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herdingcode.com/" TargetMode="External"/><Relationship Id="rId2" Type="http://schemas.openxmlformats.org/officeDocument/2006/relationships/hyperlink" Target="http://weblogs.asp.net/jongalloway" TargetMode="Externa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www.microsoftvirtualacademy.com/training-courses/developing-asp-net-mvc-4-web-applications-jump-start"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Jon Galloway | </a:t>
            </a:r>
            <a:r>
              <a:rPr lang="en-US" dirty="0" smtClean="0"/>
              <a:t>Technical </a:t>
            </a:r>
            <a:r>
              <a:rPr lang="en-US" dirty="0"/>
              <a:t>Evangelist</a:t>
            </a:r>
          </a:p>
          <a:p>
            <a:r>
              <a:rPr lang="en-US" dirty="0"/>
              <a:t>Christopher Harrison | Content Developer</a:t>
            </a:r>
          </a:p>
        </p:txBody>
      </p:sp>
      <p:sp>
        <p:nvSpPr>
          <p:cNvPr id="2" name="Title 1"/>
          <p:cNvSpPr>
            <a:spLocks noGrp="1"/>
          </p:cNvSpPr>
          <p:nvPr>
            <p:ph type="ctrTitle"/>
          </p:nvPr>
        </p:nvSpPr>
        <p:spPr/>
        <p:txBody>
          <a:bodyPr/>
          <a:lstStyle/>
          <a:p>
            <a:r>
              <a:rPr lang="en-US" sz="4000" dirty="0"/>
              <a:t>Introduction to ASP.NET MVC</a:t>
            </a:r>
            <a:r>
              <a:rPr lang="en-US" sz="4000" dirty="0" smtClean="0"/>
              <a:t/>
            </a:r>
            <a:br>
              <a:rPr lang="en-US" sz="4000" dirty="0" smtClean="0"/>
            </a:br>
            <a:r>
              <a:rPr lang="en-US" sz="4000" dirty="0" smtClean="0"/>
              <a:t>Jump Start</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bwMode="gray">
          <a:xfrm>
            <a:off x="736603" y="4696903"/>
            <a:ext cx="10405530" cy="1466765"/>
          </a:xfrm>
          <a:prstGeom prst="rect">
            <a:avLst/>
          </a:pr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736601" y="3143425"/>
            <a:ext cx="1621903" cy="1445937"/>
          </a:xfrm>
          <a:prstGeom prst="rect">
            <a:avLst/>
          </a:prstGeom>
          <a:solidFill>
            <a:schemeClr val="accent3"/>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736600" y="1507522"/>
            <a:ext cx="6587067" cy="1528363"/>
          </a:xfrm>
          <a:prstGeom prst="rect">
            <a:avLst/>
          </a:prstGeom>
          <a:solidFill>
            <a:schemeClr val="accent5"/>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2493327" y="3143425"/>
            <a:ext cx="1621903" cy="1445937"/>
          </a:xfrm>
          <a:prstGeom prst="rect">
            <a:avLst/>
          </a:prstGeom>
          <a:solidFill>
            <a:schemeClr val="accent3"/>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4250051" y="3143425"/>
            <a:ext cx="5135353" cy="608978"/>
          </a:xfrm>
          <a:prstGeom prst="rect">
            <a:avLst/>
          </a:prstGeom>
          <a:solidFill>
            <a:schemeClr val="accent3"/>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 Page Apps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4250052" y="3859945"/>
            <a:ext cx="3073615" cy="729417"/>
          </a:xfrm>
          <a:prstGeom prst="rect">
            <a:avLst/>
          </a:prstGeom>
          <a:solidFill>
            <a:schemeClr val="accent3"/>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7458490" y="3859945"/>
            <a:ext cx="1926916" cy="729417"/>
          </a:xfrm>
          <a:prstGeom prst="rect">
            <a:avLst/>
          </a:prstGeom>
          <a:solidFill>
            <a:schemeClr val="accent3"/>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2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 API</a:t>
            </a:r>
            <a:endParaRPr lang="en-US" sz="32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9520230" y="3143425"/>
            <a:ext cx="1621903" cy="1445937"/>
          </a:xfrm>
          <a:prstGeom prst="rect">
            <a:avLst/>
          </a:prstGeom>
          <a:solidFill>
            <a:schemeClr val="accent3"/>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7458491" y="1507523"/>
            <a:ext cx="3683642" cy="1528363"/>
          </a:xfrm>
          <a:prstGeom prst="rect">
            <a:avLst/>
          </a:prstGeom>
          <a:solidFill>
            <a:schemeClr val="accent5"/>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 name="Title 2"/>
          <p:cNvSpPr>
            <a:spLocks noGrp="1"/>
          </p:cNvSpPr>
          <p:nvPr>
            <p:ph type="title"/>
          </p:nvPr>
        </p:nvSpPr>
        <p:spPr/>
        <p:txBody>
          <a:bodyPr/>
          <a:lstStyle/>
          <a:p>
            <a:r>
              <a:rPr lang="en-US" dirty="0" smtClean="0"/>
              <a:t>ASP.NET Overview</a:t>
            </a:r>
            <a:endParaRPr lang="en-US" dirty="0"/>
          </a:p>
        </p:txBody>
      </p:sp>
    </p:spTree>
    <p:extLst>
      <p:ext uri="{BB962C8B-B14F-4D97-AF65-F5344CB8AC3E}">
        <p14:creationId xmlns:p14="http://schemas.microsoft.com/office/powerpoint/2010/main" val="2467452507"/>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0"/>
          </p:nvPr>
        </p:nvSpPr>
        <p:spPr/>
        <p:txBody>
          <a:bodyPr/>
          <a:lstStyle/>
          <a:p>
            <a:r>
              <a:rPr lang="en-US" dirty="0" smtClean="0"/>
              <a:t>What is MVC?</a:t>
            </a:r>
            <a:endParaRPr lang="en-US" dirty="0"/>
          </a:p>
        </p:txBody>
      </p:sp>
    </p:spTree>
    <p:extLst>
      <p:ext uri="{BB962C8B-B14F-4D97-AF65-F5344CB8AC3E}">
        <p14:creationId xmlns:p14="http://schemas.microsoft.com/office/powerpoint/2010/main" val="2221517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Models, Views, and Controllers</a:t>
            </a:r>
            <a:endParaRPr lang="en-US"/>
          </a:p>
        </p:txBody>
      </p:sp>
      <p:sp>
        <p:nvSpPr>
          <p:cNvPr id="60" name="Content Placeholder 1"/>
          <p:cNvSpPr txBox="1">
            <a:spLocks/>
          </p:cNvSpPr>
          <p:nvPr/>
        </p:nvSpPr>
        <p:spPr>
          <a:xfrm>
            <a:off x="2051051" y="1121921"/>
            <a:ext cx="7234717" cy="409168"/>
          </a:xfrm>
          <a:prstGeom prst="rect">
            <a:avLst/>
          </a:prstGeom>
        </p:spPr>
        <p:txBody>
          <a:bodyPr vert="horz" wrap="square" lIns="0" tIns="0" rIns="0" bIns="0" rtlCol="0" anchor="ctr">
            <a:noAutofit/>
          </a:bodyPr>
          <a:lstStyle>
            <a:lvl1pPr indent="0" defTabSz="685864">
              <a:lnSpc>
                <a:spcPct val="90000"/>
              </a:lnSpc>
              <a:spcBef>
                <a:spcPts val="1200"/>
              </a:spcBef>
              <a:buSzPct val="80000"/>
              <a:buFont typeface="Arial" pitchFamily="34" charset="0"/>
              <a:buNone/>
              <a:defRPr sz="2800">
                <a:solidFill>
                  <a:schemeClr val="accent2"/>
                </a:solidFill>
              </a:defRPr>
            </a:lvl1pPr>
            <a:lvl2pPr marL="259591" lvl="1" indent="0" defTabSz="685864">
              <a:lnSpc>
                <a:spcPct val="90000"/>
              </a:lnSpc>
              <a:spcBef>
                <a:spcPts val="1200"/>
              </a:spcBef>
              <a:buSzPct val="80000"/>
              <a:buFont typeface="Arial" pitchFamily="34" charset="0"/>
              <a:buNone/>
              <a:defRPr>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solidFill>
                  <a:srgbClr val="00AEEF">
                    <a:alpha val="99000"/>
                  </a:srgbClr>
                </a:solidFill>
                <a:latin typeface="Segoe UI Light" pitchFamily="34" charset="0"/>
              </a:rPr>
              <a:t>What does MVC look like?</a:t>
            </a:r>
          </a:p>
        </p:txBody>
      </p:sp>
      <p:grpSp>
        <p:nvGrpSpPr>
          <p:cNvPr id="61" name="Group 60"/>
          <p:cNvGrpSpPr/>
          <p:nvPr/>
        </p:nvGrpSpPr>
        <p:grpSpPr>
          <a:xfrm>
            <a:off x="5862969" y="3008036"/>
            <a:ext cx="685800" cy="1293628"/>
            <a:chOff x="5751512" y="2676655"/>
            <a:chExt cx="685800" cy="1293628"/>
          </a:xfrm>
        </p:grpSpPr>
        <p:sp>
          <p:nvSpPr>
            <p:cNvPr id="62" name="Left Arrow 61"/>
            <p:cNvSpPr/>
            <p:nvPr/>
          </p:nvSpPr>
          <p:spPr bwMode="auto">
            <a:xfrm rot="16200000">
              <a:off x="5447598" y="3161581"/>
              <a:ext cx="1293628" cy="323775"/>
            </a:xfrm>
            <a:prstGeom prst="leftArrow">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63" name="Freeform 62"/>
            <p:cNvSpPr>
              <a:spLocks noEditPoints="1"/>
            </p:cNvSpPr>
            <p:nvPr/>
          </p:nvSpPr>
          <p:spPr bwMode="black">
            <a:xfrm>
              <a:off x="5751512" y="3065048"/>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defTabSz="1218987">
                <a:defRPr/>
              </a:pPr>
              <a:endParaRPr lang="en-US" sz="2400" kern="0">
                <a:solidFill>
                  <a:srgbClr val="292929"/>
                </a:solidFill>
                <a:latin typeface="Segoe UI"/>
              </a:endParaRPr>
            </a:p>
          </p:txBody>
        </p:sp>
      </p:grpSp>
      <p:grpSp>
        <p:nvGrpSpPr>
          <p:cNvPr id="65" name="Group 64"/>
          <p:cNvGrpSpPr/>
          <p:nvPr/>
        </p:nvGrpSpPr>
        <p:grpSpPr>
          <a:xfrm>
            <a:off x="5062869" y="5712006"/>
            <a:ext cx="1354352" cy="530225"/>
            <a:chOff x="4951412" y="5380624"/>
            <a:chExt cx="1354352" cy="530225"/>
          </a:xfrm>
        </p:grpSpPr>
        <p:sp>
          <p:nvSpPr>
            <p:cNvPr id="66" name="Freeform 65"/>
            <p:cNvSpPr>
              <a:spLocks noEditPoints="1"/>
            </p:cNvSpPr>
            <p:nvPr/>
          </p:nvSpPr>
          <p:spPr bwMode="black">
            <a:xfrm>
              <a:off x="4951412" y="5380624"/>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defTabSz="1218987">
                <a:defRPr/>
              </a:pPr>
              <a:endParaRPr lang="en-US" sz="2400" kern="0">
                <a:solidFill>
                  <a:srgbClr val="292929"/>
                </a:solidFill>
                <a:latin typeface="Segoe UI"/>
              </a:endParaRPr>
            </a:p>
          </p:txBody>
        </p:sp>
        <p:sp>
          <p:nvSpPr>
            <p:cNvPr id="67" name="Right Arrow 66"/>
            <p:cNvSpPr/>
            <p:nvPr/>
          </p:nvSpPr>
          <p:spPr bwMode="auto">
            <a:xfrm>
              <a:off x="5804678" y="5447189"/>
              <a:ext cx="501086" cy="397095"/>
            </a:xfrm>
            <a:prstGeom prst="rightArrow">
              <a:avLst/>
            </a:prstGeom>
            <a:solidFill>
              <a:srgbClr val="DDDDDD">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grpSp>
      <p:grpSp>
        <p:nvGrpSpPr>
          <p:cNvPr id="68" name="Group 67"/>
          <p:cNvGrpSpPr/>
          <p:nvPr/>
        </p:nvGrpSpPr>
        <p:grpSpPr>
          <a:xfrm>
            <a:off x="5062870" y="2021960"/>
            <a:ext cx="6117081" cy="999461"/>
            <a:chOff x="4951412" y="1690578"/>
            <a:chExt cx="6117081" cy="999461"/>
          </a:xfrm>
        </p:grpSpPr>
        <p:sp>
          <p:nvSpPr>
            <p:cNvPr id="69" name="Rectangle 68"/>
            <p:cNvSpPr/>
            <p:nvPr/>
          </p:nvSpPr>
          <p:spPr bwMode="auto">
            <a:xfrm>
              <a:off x="4951412" y="1690578"/>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Controller</a:t>
              </a:r>
            </a:p>
          </p:txBody>
        </p:sp>
        <p:sp>
          <p:nvSpPr>
            <p:cNvPr id="70" name="Content Placeholder 2"/>
            <p:cNvSpPr txBox="1">
              <a:spLocks/>
            </p:cNvSpPr>
            <p:nvPr/>
          </p:nvSpPr>
          <p:spPr>
            <a:xfrm>
              <a:off x="7356143" y="1690579"/>
              <a:ext cx="3712350"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en-US" sz="2400" dirty="0">
                  <a:solidFill>
                    <a:srgbClr val="00AEEF"/>
                  </a:solidFill>
                  <a:latin typeface="Segoe UI"/>
                </a:rPr>
                <a:t>Controller</a:t>
              </a:r>
            </a:p>
            <a:p>
              <a:pPr marL="0" lvl="1" indent="0" defTabSz="685864">
                <a:spcBef>
                  <a:spcPts val="600"/>
                </a:spcBef>
                <a:buNone/>
                <a:defRPr/>
              </a:pPr>
              <a:r>
                <a:rPr lang="en-US" sz="2000" dirty="0">
                  <a:latin typeface="Segoe UI"/>
                </a:rPr>
                <a:t>Retrieves Model</a:t>
              </a:r>
            </a:p>
            <a:p>
              <a:pPr marL="0" lvl="1" indent="0" defTabSz="685864">
                <a:spcBef>
                  <a:spcPts val="600"/>
                </a:spcBef>
                <a:buNone/>
                <a:defRPr/>
              </a:pPr>
              <a:r>
                <a:rPr lang="en-US" sz="2000" dirty="0">
                  <a:latin typeface="Segoe UI"/>
                </a:rPr>
                <a:t>“Does Stuff”</a:t>
              </a:r>
            </a:p>
          </p:txBody>
        </p:sp>
      </p:grpSp>
      <p:grpSp>
        <p:nvGrpSpPr>
          <p:cNvPr id="71" name="Group 70"/>
          <p:cNvGrpSpPr/>
          <p:nvPr/>
        </p:nvGrpSpPr>
        <p:grpSpPr>
          <a:xfrm>
            <a:off x="5062870" y="4294578"/>
            <a:ext cx="6117081" cy="1006547"/>
            <a:chOff x="4951412" y="3963196"/>
            <a:chExt cx="6117081" cy="1006547"/>
          </a:xfrm>
        </p:grpSpPr>
        <p:sp>
          <p:nvSpPr>
            <p:cNvPr id="72" name="Rectangle 71"/>
            <p:cNvSpPr/>
            <p:nvPr/>
          </p:nvSpPr>
          <p:spPr bwMode="auto">
            <a:xfrm>
              <a:off x="4951412" y="3970283"/>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View</a:t>
              </a:r>
            </a:p>
          </p:txBody>
        </p:sp>
        <p:sp>
          <p:nvSpPr>
            <p:cNvPr id="73" name="Content Placeholder 2"/>
            <p:cNvSpPr txBox="1">
              <a:spLocks/>
            </p:cNvSpPr>
            <p:nvPr/>
          </p:nvSpPr>
          <p:spPr>
            <a:xfrm>
              <a:off x="7418424" y="3963196"/>
              <a:ext cx="3650069"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en-US" sz="2400" dirty="0">
                  <a:solidFill>
                    <a:srgbClr val="00AEEF"/>
                  </a:solidFill>
                  <a:latin typeface="Segoe UI"/>
                </a:rPr>
                <a:t>View</a:t>
              </a:r>
            </a:p>
            <a:p>
              <a:pPr marL="0" lvl="1" indent="0" defTabSz="685864">
                <a:spcBef>
                  <a:spcPts val="600"/>
                </a:spcBef>
                <a:buNone/>
                <a:defRPr/>
              </a:pPr>
              <a:r>
                <a:rPr lang="en-US" sz="2000" dirty="0">
                  <a:latin typeface="Segoe UI"/>
                </a:rPr>
                <a:t>Visually represents</a:t>
              </a:r>
            </a:p>
            <a:p>
              <a:pPr marL="0" lvl="1" indent="0" defTabSz="685864">
                <a:spcBef>
                  <a:spcPts val="600"/>
                </a:spcBef>
                <a:buNone/>
                <a:defRPr/>
              </a:pPr>
              <a:r>
                <a:rPr lang="en-US" sz="2000" dirty="0">
                  <a:latin typeface="Segoe UI"/>
                </a:rPr>
                <a:t>the model</a:t>
              </a:r>
            </a:p>
          </p:txBody>
        </p:sp>
      </p:grpSp>
      <p:sp>
        <p:nvSpPr>
          <p:cNvPr id="74" name="Right Arrow 73"/>
          <p:cNvSpPr/>
          <p:nvPr/>
        </p:nvSpPr>
        <p:spPr bwMode="auto">
          <a:xfrm>
            <a:off x="2057400" y="2021961"/>
            <a:ext cx="2286000" cy="999459"/>
          </a:xfrm>
          <a:prstGeom prst="rightArrow">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Request</a:t>
            </a:r>
          </a:p>
        </p:txBody>
      </p:sp>
      <p:sp>
        <p:nvSpPr>
          <p:cNvPr id="76" name="Left Arrow 75"/>
          <p:cNvSpPr/>
          <p:nvPr/>
        </p:nvSpPr>
        <p:spPr bwMode="auto">
          <a:xfrm>
            <a:off x="2057400" y="4294578"/>
            <a:ext cx="2286000" cy="999459"/>
          </a:xfrm>
          <a:prstGeom prst="leftArrow">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Response</a:t>
            </a:r>
          </a:p>
        </p:txBody>
      </p:sp>
      <p:sp>
        <p:nvSpPr>
          <p:cNvPr id="78" name="Content Placeholder 2"/>
          <p:cNvSpPr txBox="1">
            <a:spLocks/>
          </p:cNvSpPr>
          <p:nvPr/>
        </p:nvSpPr>
        <p:spPr>
          <a:xfrm>
            <a:off x="6736509" y="3543059"/>
            <a:ext cx="1143000" cy="396951"/>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en-US" sz="2400" dirty="0">
                <a:solidFill>
                  <a:srgbClr val="00AEEF"/>
                </a:solidFill>
                <a:latin typeface="Segoe UI"/>
              </a:rPr>
              <a:t>Model</a:t>
            </a:r>
          </a:p>
        </p:txBody>
      </p:sp>
      <p:sp>
        <p:nvSpPr>
          <p:cNvPr id="3" name="TextBox 2"/>
          <p:cNvSpPr txBox="1"/>
          <p:nvPr/>
        </p:nvSpPr>
        <p:spPr>
          <a:xfrm>
            <a:off x="6417221" y="5469286"/>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80" name="TextBox 79"/>
          <p:cNvSpPr txBox="1"/>
          <p:nvPr/>
        </p:nvSpPr>
        <p:spPr>
          <a:xfrm>
            <a:off x="2758968" y="3480138"/>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79" name="TextBox 78"/>
          <p:cNvSpPr txBox="1"/>
          <p:nvPr/>
        </p:nvSpPr>
        <p:spPr>
          <a:xfrm>
            <a:off x="3164685" y="3741534"/>
            <a:ext cx="949964" cy="830997"/>
          </a:xfrm>
          <a:prstGeom prst="rect">
            <a:avLst/>
          </a:prstGeom>
          <a:noFill/>
        </p:spPr>
        <p:txBody>
          <a:bodyPr wrap="square" rtlCol="0">
            <a:spAutoFit/>
          </a:bodyPr>
          <a:lstStyle/>
          <a:p>
            <a:r>
              <a:rPr lang="en-US" sz="4800" dirty="0">
                <a:solidFill>
                  <a:srgbClr val="00AEEF"/>
                </a:solidFill>
                <a:latin typeface="Segoe UI Symbol" panose="020B0502040204020203" pitchFamily="34" charset="0"/>
                <a:ea typeface="Segoe UI Symbol" panose="020B0502040204020203" pitchFamily="34" charset="0"/>
              </a:rPr>
              <a:t></a:t>
            </a:r>
            <a:endParaRPr lang="en-US" dirty="0">
              <a:solidFill>
                <a:srgbClr val="00AEEF"/>
              </a:solidFill>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74707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8" grpId="0"/>
      <p:bldP spid="3" grpId="0"/>
      <p:bldP spid="80" grpId="0"/>
      <p:bldP spid="7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What’s </a:t>
            </a:r>
            <a:r>
              <a:rPr lang="en-US" smtClean="0"/>
              <a:t>the Point</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82874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Seems complicated. What’s the point?</a:t>
            </a:r>
            <a:endParaRPr lang="en-US" dirty="0"/>
          </a:p>
        </p:txBody>
      </p:sp>
      <p:sp>
        <p:nvSpPr>
          <p:cNvPr id="3" name="Content Placeholder 2"/>
          <p:cNvSpPr>
            <a:spLocks noGrp="1"/>
          </p:cNvSpPr>
          <p:nvPr>
            <p:ph sz="quarter" idx="10"/>
          </p:nvPr>
        </p:nvSpPr>
        <p:spPr/>
        <p:txBody>
          <a:bodyPr/>
          <a:lstStyle/>
          <a:p>
            <a:r>
              <a:rPr lang="en-US" dirty="0" smtClean="0"/>
              <a:t>Every web application needs some structure</a:t>
            </a:r>
          </a:p>
          <a:p>
            <a:r>
              <a:rPr lang="en-US" dirty="0" smtClean="0"/>
              <a:t>MVC helps you stay organized, start to finish</a:t>
            </a:r>
          </a:p>
          <a:p>
            <a:r>
              <a:rPr lang="en-US" dirty="0" smtClean="0"/>
              <a:t>Often end up with less code, not more</a:t>
            </a:r>
          </a:p>
          <a:p>
            <a:r>
              <a:rPr lang="en-US" dirty="0" smtClean="0"/>
              <a:t>Smoother learning curve as your project grows</a:t>
            </a:r>
            <a:endParaRPr lang="en-US" dirty="0"/>
          </a:p>
        </p:txBody>
      </p:sp>
    </p:spTree>
    <p:extLst>
      <p:ext uri="{BB962C8B-B14F-4D97-AF65-F5344CB8AC3E}">
        <p14:creationId xmlns:p14="http://schemas.microsoft.com/office/powerpoint/2010/main" val="2901054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comparisons to ASP.NET Web Forms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3207461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38200" y="1245702"/>
            <a:ext cx="11065746"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kern="0" dirty="0">
                <a:latin typeface="Segoe UI Light" panose="020B0502040204020203" pitchFamily="34" charset="0"/>
                <a:ea typeface="Segoe UI Light" panose="020B0502040204020203" pitchFamily="34" charset="0"/>
                <a:cs typeface="Segoe UI Light" panose="020B0502040204020203" pitchFamily="34" charset="0"/>
              </a:rPr>
              <a:t>Productive way to build web applications</a:t>
            </a:r>
          </a:p>
          <a:p>
            <a:r>
              <a:rPr lang="en-US" kern="0" dirty="0">
                <a:latin typeface="Segoe UI Light" panose="020B0502040204020203" pitchFamily="34" charset="0"/>
                <a:ea typeface="Segoe UI Light" panose="020B0502040204020203" pitchFamily="34" charset="0"/>
                <a:cs typeface="Segoe UI Light" panose="020B0502040204020203" pitchFamily="34" charset="0"/>
              </a:rPr>
              <a:t>Control and event-based programming model</a:t>
            </a:r>
          </a:p>
          <a:p>
            <a:r>
              <a:rPr lang="en-US" kern="0" dirty="0">
                <a:latin typeface="Segoe UI Light" panose="020B0502040204020203" pitchFamily="34" charset="0"/>
                <a:ea typeface="Segoe UI Light" panose="020B0502040204020203" pitchFamily="34" charset="0"/>
                <a:cs typeface="Segoe UI Light" panose="020B0502040204020203" pitchFamily="34" charset="0"/>
              </a:rPr>
              <a:t>Controls that abstract HTML, JS and CSS</a:t>
            </a:r>
          </a:p>
          <a:p>
            <a:r>
              <a:rPr lang="en-US" kern="0" dirty="0">
                <a:latin typeface="Segoe UI Light" panose="020B0502040204020203" pitchFamily="34" charset="0"/>
                <a:ea typeface="Segoe UI Light" panose="020B0502040204020203" pitchFamily="34" charset="0"/>
                <a:cs typeface="Segoe UI Light" panose="020B0502040204020203" pitchFamily="34" charset="0"/>
              </a:rPr>
              <a:t>Rich UI controls – </a:t>
            </a:r>
            <a:r>
              <a:rPr lang="en-US" kern="0" dirty="0" err="1">
                <a:latin typeface="Segoe UI Light" panose="020B0502040204020203" pitchFamily="34" charset="0"/>
                <a:ea typeface="Segoe UI Light" panose="020B0502040204020203" pitchFamily="34" charset="0"/>
                <a:cs typeface="Segoe UI Light" panose="020B0502040204020203" pitchFamily="34" charset="0"/>
              </a:rPr>
              <a:t>datagrids</a:t>
            </a:r>
            <a:r>
              <a:rPr lang="en-US" kern="0" dirty="0">
                <a:latin typeface="Segoe UI Light" panose="020B0502040204020203" pitchFamily="34" charset="0"/>
                <a:ea typeface="Segoe UI Light" panose="020B0502040204020203" pitchFamily="34" charset="0"/>
                <a:cs typeface="Segoe UI Light" panose="020B0502040204020203" pitchFamily="34" charset="0"/>
              </a:rPr>
              <a:t>, charts, Ajax</a:t>
            </a:r>
          </a:p>
          <a:p>
            <a:r>
              <a:rPr lang="en-US" kern="0" dirty="0">
                <a:latin typeface="Segoe UI Light" panose="020B0502040204020203" pitchFamily="34" charset="0"/>
                <a:ea typeface="Segoe UI Light" panose="020B0502040204020203" pitchFamily="34" charset="0"/>
                <a:cs typeface="Segoe UI Light" panose="020B0502040204020203" pitchFamily="34" charset="0"/>
              </a:rPr>
              <a:t>Browser differences are handled for you</a:t>
            </a:r>
          </a:p>
          <a:p>
            <a:endParaRPr lang="en-US" kern="0" dirty="0">
              <a:latin typeface="Segoe UI Light" panose="020B0502040204020203" pitchFamily="34" charset="0"/>
              <a:ea typeface="Segoe UI Light" panose="020B0502040204020203" pitchFamily="34" charset="0"/>
              <a:cs typeface="Segoe UI Light" panose="020B0502040204020203" pitchFamily="34" charset="0"/>
            </a:endParaRPr>
          </a:p>
          <a:p>
            <a:pPr marL="0" indent="0">
              <a:buNone/>
            </a:pPr>
            <a:r>
              <a:rPr lang="en-US" kern="0" dirty="0">
                <a:latin typeface="Segoe UI Light" panose="020B0502040204020203" pitchFamily="34" charset="0"/>
                <a:ea typeface="Segoe UI Light" panose="020B0502040204020203" pitchFamily="34" charset="0"/>
                <a:cs typeface="Segoe UI Light" panose="020B0502040204020203" pitchFamily="34" charset="0"/>
              </a:rPr>
              <a:t>Summary: Web Forms handles a lot of things for you.</a:t>
            </a:r>
          </a:p>
        </p:txBody>
      </p:sp>
      <p:sp>
        <p:nvSpPr>
          <p:cNvPr id="4" name="Title 1"/>
          <p:cNvSpPr>
            <a:spLocks noGrp="1"/>
          </p:cNvSpPr>
          <p:nvPr>
            <p:ph type="title"/>
          </p:nvPr>
        </p:nvSpPr>
        <p:spPr/>
        <p:txBody>
          <a:bodyPr/>
          <a:lstStyle/>
          <a:p>
            <a:r>
              <a:rPr lang="en-US" dirty="0" smtClean="0"/>
              <a:t>ASP.NET Web Forms Values</a:t>
            </a:r>
            <a:endParaRPr lang="en-US" dirty="0"/>
          </a:p>
        </p:txBody>
      </p:sp>
    </p:spTree>
    <p:extLst>
      <p:ext uri="{BB962C8B-B14F-4D97-AF65-F5344CB8AC3E}">
        <p14:creationId xmlns:p14="http://schemas.microsoft.com/office/powerpoint/2010/main" val="2364924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ggHeadCaf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1" y="152400"/>
            <a:ext cx="4789297" cy="655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4618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800600" y="685800"/>
            <a:ext cx="2590800" cy="5638800"/>
            <a:chOff x="609600" y="685800"/>
            <a:chExt cx="2590800" cy="5638800"/>
          </a:xfrm>
        </p:grpSpPr>
        <p:sp>
          <p:nvSpPr>
            <p:cNvPr id="2" name="Rectangle 1"/>
            <p:cNvSpPr/>
            <p:nvPr/>
          </p:nvSpPr>
          <p:spPr>
            <a:xfrm>
              <a:off x="609600" y="685800"/>
              <a:ext cx="2590800" cy="563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bg1">
                      <a:lumMod val="50000"/>
                    </a:schemeClr>
                  </a:solidFill>
                </a:rPr>
                <a:t>Default.aspx</a:t>
              </a:r>
              <a:endParaRPr lang="en-US" b="1" dirty="0">
                <a:solidFill>
                  <a:schemeClr val="bg1">
                    <a:lumMod val="50000"/>
                  </a:schemeClr>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364" y="1311494"/>
              <a:ext cx="2399636"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2289066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133600" y="685800"/>
            <a:ext cx="2590800" cy="5638800"/>
            <a:chOff x="609600" y="685800"/>
            <a:chExt cx="2590800" cy="5638800"/>
          </a:xfrm>
        </p:grpSpPr>
        <p:sp>
          <p:nvSpPr>
            <p:cNvPr id="2" name="Rectangle 1"/>
            <p:cNvSpPr/>
            <p:nvPr/>
          </p:nvSpPr>
          <p:spPr>
            <a:xfrm>
              <a:off x="609600" y="685800"/>
              <a:ext cx="2590800" cy="563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err="1" smtClean="0">
                  <a:solidFill>
                    <a:schemeClr val="bg1">
                      <a:lumMod val="50000"/>
                    </a:schemeClr>
                  </a:solidFill>
                </a:rPr>
                <a:t>Site.master</a:t>
              </a:r>
              <a:endParaRPr lang="en-US" b="1" dirty="0">
                <a:solidFill>
                  <a:schemeClr val="bg1">
                    <a:lumMod val="50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364" y="1311494"/>
              <a:ext cx="2399636"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 name="Group 7"/>
          <p:cNvGrpSpPr/>
          <p:nvPr/>
        </p:nvGrpSpPr>
        <p:grpSpPr>
          <a:xfrm>
            <a:off x="5029200" y="685800"/>
            <a:ext cx="2590800" cy="5638800"/>
            <a:chOff x="3581400" y="685800"/>
            <a:chExt cx="2590800" cy="5638800"/>
          </a:xfrm>
        </p:grpSpPr>
        <p:sp>
          <p:nvSpPr>
            <p:cNvPr id="4" name="Rectangle 3"/>
            <p:cNvSpPr/>
            <p:nvPr/>
          </p:nvSpPr>
          <p:spPr>
            <a:xfrm>
              <a:off x="3581400" y="685800"/>
              <a:ext cx="2590800" cy="563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bg1">
                      <a:lumMod val="50000"/>
                    </a:schemeClr>
                  </a:solidFill>
                </a:rPr>
                <a:t>Products.aspx</a:t>
              </a:r>
              <a:endParaRPr lang="en-US" b="1" dirty="0">
                <a:solidFill>
                  <a:schemeClr val="bg1">
                    <a:lumMod val="50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0164" y="1311494"/>
              <a:ext cx="2399636"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 name="Group 2"/>
          <p:cNvGrpSpPr/>
          <p:nvPr/>
        </p:nvGrpSpPr>
        <p:grpSpPr>
          <a:xfrm>
            <a:off x="7924800" y="685800"/>
            <a:ext cx="2590800" cy="5638800"/>
            <a:chOff x="6400800" y="685800"/>
            <a:chExt cx="2590800" cy="5638800"/>
          </a:xfrm>
        </p:grpSpPr>
        <p:sp>
          <p:nvSpPr>
            <p:cNvPr id="6" name="Rectangle 5"/>
            <p:cNvSpPr/>
            <p:nvPr/>
          </p:nvSpPr>
          <p:spPr>
            <a:xfrm>
              <a:off x="6400800" y="685800"/>
              <a:ext cx="2590800" cy="563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smtClean="0">
                  <a:solidFill>
                    <a:schemeClr val="bg1">
                      <a:lumMod val="50000"/>
                    </a:schemeClr>
                  </a:solidFill>
                </a:rPr>
                <a:t>Cart.ascx</a:t>
              </a:r>
              <a:endParaRPr lang="en-US" b="1" dirty="0">
                <a:solidFill>
                  <a:schemeClr val="bg1">
                    <a:lumMod val="50000"/>
                  </a:schemeClr>
                </a:solidFill>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9564" y="1311494"/>
              <a:ext cx="2399636"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367881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Autofit/>
          </a:bodyPr>
          <a:lstStyle/>
          <a:p>
            <a:pPr marL="0" indent="0">
              <a:buNone/>
            </a:pPr>
            <a:r>
              <a:rPr lang="en-US" dirty="0" smtClean="0"/>
              <a:t>Azure </a:t>
            </a:r>
            <a:r>
              <a:rPr lang="en-US" dirty="0"/>
              <a:t>Technical Evangelist </a:t>
            </a:r>
            <a:endParaRPr lang="en-US" dirty="0" smtClean="0"/>
          </a:p>
          <a:p>
            <a:pPr marL="460375" lvl="1" indent="0">
              <a:buNone/>
            </a:pPr>
            <a:r>
              <a:rPr lang="en-US" dirty="0" smtClean="0"/>
              <a:t>Focused </a:t>
            </a:r>
            <a:r>
              <a:rPr lang="en-US" dirty="0"/>
              <a:t>on ASP.NET </a:t>
            </a:r>
            <a:r>
              <a:rPr lang="en-US" dirty="0" smtClean="0"/>
              <a:t>MVC</a:t>
            </a:r>
          </a:p>
          <a:p>
            <a:pPr marL="460375" lvl="1" indent="0">
              <a:buNone/>
            </a:pPr>
            <a:r>
              <a:rPr lang="en-US" dirty="0" smtClean="0">
                <a:hlinkClick r:id="rId2"/>
              </a:rPr>
              <a:t>http</a:t>
            </a:r>
            <a:r>
              <a:rPr lang="en-US" dirty="0">
                <a:hlinkClick r:id="rId2"/>
              </a:rPr>
              <a:t>://</a:t>
            </a:r>
            <a:r>
              <a:rPr lang="en-US" dirty="0" smtClean="0">
                <a:hlinkClick r:id="rId2"/>
              </a:rPr>
              <a:t>weblogs.asp.net/jongalloway</a:t>
            </a:r>
            <a:r>
              <a:rPr lang="en-US" dirty="0" smtClean="0"/>
              <a:t> </a:t>
            </a:r>
            <a:endParaRPr lang="en-US" dirty="0"/>
          </a:p>
          <a:p>
            <a:pPr marL="460375" lvl="1" indent="0">
              <a:buNone/>
            </a:pPr>
            <a:r>
              <a:rPr lang="en-US" dirty="0" smtClean="0"/>
              <a:t>Web </a:t>
            </a:r>
            <a:r>
              <a:rPr lang="en-US" dirty="0"/>
              <a:t>development on </a:t>
            </a:r>
            <a:r>
              <a:rPr lang="en-US" dirty="0" smtClean="0"/>
              <a:t>Microsoft </a:t>
            </a:r>
            <a:r>
              <a:rPr lang="en-US" dirty="0"/>
              <a:t>platform since </a:t>
            </a:r>
            <a:r>
              <a:rPr lang="en-US" dirty="0" smtClean="0"/>
              <a:t>late '90s</a:t>
            </a:r>
          </a:p>
          <a:p>
            <a:pPr marL="460375" lvl="1" indent="0">
              <a:buNone/>
            </a:pPr>
            <a:r>
              <a:rPr lang="en-US" dirty="0" smtClean="0"/>
              <a:t>Ex-submariner; Showcase </a:t>
            </a:r>
            <a:r>
              <a:rPr lang="en-US" dirty="0"/>
              <a:t>Showdown </a:t>
            </a:r>
            <a:r>
              <a:rPr lang="en-US" dirty="0" smtClean="0"/>
              <a:t>winner “Price </a:t>
            </a:r>
            <a:r>
              <a:rPr lang="en-US" dirty="0"/>
              <a:t>is </a:t>
            </a:r>
            <a:r>
              <a:rPr lang="en-US" dirty="0" smtClean="0"/>
              <a:t>Right”</a:t>
            </a:r>
          </a:p>
          <a:p>
            <a:pPr marL="0" indent="0">
              <a:buNone/>
            </a:pPr>
            <a:r>
              <a:rPr lang="en-US" dirty="0" smtClean="0"/>
              <a:t>Popular Author and Conference Speaker</a:t>
            </a:r>
          </a:p>
          <a:p>
            <a:pPr marL="460375" lvl="1" indent="0">
              <a:buNone/>
            </a:pPr>
            <a:r>
              <a:rPr lang="en-US" dirty="0" smtClean="0"/>
              <a:t>Wrox </a:t>
            </a:r>
            <a:r>
              <a:rPr lang="en-US" dirty="0"/>
              <a:t>Professional MVC </a:t>
            </a:r>
            <a:r>
              <a:rPr lang="en-US" dirty="0" smtClean="0"/>
              <a:t>5; MVC </a:t>
            </a:r>
            <a:r>
              <a:rPr lang="en-US" dirty="0"/>
              <a:t>Music Store </a:t>
            </a:r>
            <a:r>
              <a:rPr lang="en-US" dirty="0" smtClean="0"/>
              <a:t>tutorial</a:t>
            </a:r>
          </a:p>
          <a:p>
            <a:pPr marL="460375" lvl="1" indent="0">
              <a:buNone/>
            </a:pPr>
            <a:r>
              <a:rPr lang="en-US" dirty="0" smtClean="0"/>
              <a:t>Virtual </a:t>
            </a:r>
            <a:r>
              <a:rPr lang="en-US" dirty="0"/>
              <a:t>ASP.NET MVC Conference (</a:t>
            </a:r>
            <a:r>
              <a:rPr lang="en-US" dirty="0" err="1" smtClean="0"/>
              <a:t>mvcConf</a:t>
            </a:r>
            <a:r>
              <a:rPr lang="en-US" dirty="0" smtClean="0"/>
              <a:t>)</a:t>
            </a:r>
          </a:p>
          <a:p>
            <a:pPr marL="460375" lvl="1" indent="0">
              <a:buNone/>
            </a:pPr>
            <a:r>
              <a:rPr lang="en-US" dirty="0" smtClean="0"/>
              <a:t>World wide Web Camps speaker</a:t>
            </a:r>
            <a:endParaRPr lang="en-US" dirty="0"/>
          </a:p>
          <a:p>
            <a:pPr marL="460375" lvl="1" indent="0">
              <a:buNone/>
            </a:pPr>
            <a:r>
              <a:rPr lang="en-US" dirty="0" smtClean="0"/>
              <a:t>Herding </a:t>
            </a:r>
            <a:r>
              <a:rPr lang="en-US" dirty="0"/>
              <a:t>Code podcast (</a:t>
            </a:r>
            <a:r>
              <a:rPr lang="en-US" dirty="0">
                <a:hlinkClick r:id="rId3"/>
              </a:rPr>
              <a:t>http://herdingcode.com</a:t>
            </a:r>
            <a:r>
              <a:rPr lang="en-US" dirty="0" smtClean="0"/>
              <a:t>) </a:t>
            </a:r>
          </a:p>
        </p:txBody>
      </p:sp>
      <p:sp>
        <p:nvSpPr>
          <p:cNvPr id="2" name="Title 1"/>
          <p:cNvSpPr>
            <a:spLocks noGrp="1"/>
          </p:cNvSpPr>
          <p:nvPr>
            <p:ph type="title"/>
          </p:nvPr>
        </p:nvSpPr>
        <p:spPr/>
        <p:txBody>
          <a:bodyPr/>
          <a:lstStyle/>
          <a:p>
            <a:r>
              <a:rPr lang="en-US" dirty="0" smtClean="0"/>
              <a:t>Meet </a:t>
            </a:r>
            <a:r>
              <a:rPr lang="en-US" dirty="0"/>
              <a:t>Jon Galloway | @</a:t>
            </a:r>
            <a:r>
              <a:rPr lang="en-US" dirty="0" err="1"/>
              <a:t>jongalloway</a:t>
            </a:r>
            <a:endParaRPr lang="en-US" dirty="0"/>
          </a:p>
        </p:txBody>
      </p:sp>
      <p:sp>
        <p:nvSpPr>
          <p:cNvPr id="11" name="Rectangle 2"/>
          <p:cNvSpPr>
            <a:spLocks noChangeArrowheads="1"/>
          </p:cNvSpPr>
          <p:nvPr/>
        </p:nvSpPr>
        <p:spPr bwMode="auto">
          <a:xfrm>
            <a:off x="380903" y="2336311"/>
            <a:ext cx="184683" cy="645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6" tIns="45708" rIns="91416" bIns="45708" numCol="1" anchor="ctr" anchorCtr="0" compatLnSpc="1">
            <a:prstTxWarp prst="textNoShape">
              <a:avLst/>
            </a:prstTxWarp>
            <a:spAutoFit/>
          </a:bodyPr>
          <a:lstStyle/>
          <a:p>
            <a:pPr defTabSz="914126" eaLnBrk="0" fontAlgn="base" hangingPunct="0">
              <a:spcBef>
                <a:spcPct val="0"/>
              </a:spcBef>
              <a:spcAft>
                <a:spcPct val="0"/>
              </a:spcAft>
            </a:pPr>
            <a:r>
              <a:rPr lang="en-US" sz="1799">
                <a:latin typeface="Arial" panose="020B0604020202020204" pitchFamily="34" charset="0"/>
              </a:rPr>
              <a:t/>
            </a:r>
            <a:br>
              <a:rPr lang="en-US" sz="1799">
                <a:latin typeface="Arial" panose="020B0604020202020204" pitchFamily="34" charset="0"/>
              </a:rPr>
            </a:br>
            <a:endParaRPr lang="en-US" sz="1799">
              <a:latin typeface="Arial" panose="020B0604020202020204" pitchFamily="34" charset="0"/>
            </a:endParaRP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5442" t="6110" r="17174" b="6110"/>
          <a:stretch/>
        </p:blipFill>
        <p:spPr>
          <a:xfrm>
            <a:off x="10179257" y="110280"/>
            <a:ext cx="1874033" cy="2125767"/>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44332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133600" y="685800"/>
            <a:ext cx="2590800" cy="5638800"/>
            <a:chOff x="609600" y="685800"/>
            <a:chExt cx="2590800" cy="5638800"/>
          </a:xfrm>
        </p:grpSpPr>
        <p:sp>
          <p:nvSpPr>
            <p:cNvPr id="2" name="Rectangle 1"/>
            <p:cNvSpPr/>
            <p:nvPr/>
          </p:nvSpPr>
          <p:spPr>
            <a:xfrm>
              <a:off x="609600" y="685800"/>
              <a:ext cx="2590800" cy="563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bg1">
                      <a:lumMod val="50000"/>
                    </a:schemeClr>
                  </a:solidFill>
                </a:rPr>
                <a:t>Default.aspx</a:t>
              </a:r>
              <a:endParaRPr lang="en-US" b="1" dirty="0">
                <a:solidFill>
                  <a:schemeClr val="bg1">
                    <a:lumMod val="50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364" y="1311494"/>
              <a:ext cx="2399636"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 name="Group 7"/>
          <p:cNvGrpSpPr/>
          <p:nvPr/>
        </p:nvGrpSpPr>
        <p:grpSpPr>
          <a:xfrm>
            <a:off x="5029200" y="685800"/>
            <a:ext cx="2590800" cy="5638800"/>
            <a:chOff x="3581400" y="685800"/>
            <a:chExt cx="2590800" cy="5638800"/>
          </a:xfrm>
        </p:grpSpPr>
        <p:sp>
          <p:nvSpPr>
            <p:cNvPr id="4" name="Rectangle 3"/>
            <p:cNvSpPr/>
            <p:nvPr/>
          </p:nvSpPr>
          <p:spPr>
            <a:xfrm>
              <a:off x="3581400" y="685800"/>
              <a:ext cx="2590800" cy="563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bg1">
                      <a:lumMod val="50000"/>
                    </a:schemeClr>
                  </a:solidFill>
                </a:rPr>
                <a:t>Products.aspx</a:t>
              </a:r>
              <a:endParaRPr lang="en-US" b="1" dirty="0">
                <a:solidFill>
                  <a:schemeClr val="bg1">
                    <a:lumMod val="50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0164" y="1311494"/>
              <a:ext cx="2399636"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 name="Group 2"/>
          <p:cNvGrpSpPr/>
          <p:nvPr/>
        </p:nvGrpSpPr>
        <p:grpSpPr>
          <a:xfrm>
            <a:off x="7924800" y="685800"/>
            <a:ext cx="2590800" cy="5638800"/>
            <a:chOff x="6400800" y="685800"/>
            <a:chExt cx="2590800" cy="5638800"/>
          </a:xfrm>
        </p:grpSpPr>
        <p:sp>
          <p:nvSpPr>
            <p:cNvPr id="6" name="Rectangle 5"/>
            <p:cNvSpPr/>
            <p:nvPr/>
          </p:nvSpPr>
          <p:spPr>
            <a:xfrm>
              <a:off x="6400800" y="685800"/>
              <a:ext cx="2590800" cy="563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bg1">
                      <a:lumMod val="50000"/>
                    </a:schemeClr>
                  </a:solidFill>
                </a:rPr>
                <a:t>About.aspx</a:t>
              </a:r>
              <a:endParaRPr lang="en-US" b="1" dirty="0">
                <a:solidFill>
                  <a:schemeClr val="bg1">
                    <a:lumMod val="50000"/>
                  </a:schemeClr>
                </a:solidFill>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9564" y="1311494"/>
              <a:ext cx="2399636"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993007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4200" y="3124201"/>
            <a:ext cx="3255378" cy="1015663"/>
          </a:xfrm>
          <a:prstGeom prst="rect">
            <a:avLst/>
          </a:prstGeom>
          <a:noFill/>
        </p:spPr>
        <p:txBody>
          <a:bodyPr wrap="none" rtlCol="0">
            <a:spAutoFit/>
          </a:bodyPr>
          <a:lstStyle/>
          <a:p>
            <a:r>
              <a:rPr lang="en-US" sz="6000" dirty="0" err="1"/>
              <a:t>Viewstate</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542" y="22746"/>
            <a:ext cx="11619932" cy="6835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36663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200" y="1116977"/>
            <a:ext cx="8991600" cy="4031873"/>
          </a:xfrm>
          <a:prstGeom prst="rect">
            <a:avLst/>
          </a:prstGeom>
        </p:spPr>
        <p:txBody>
          <a:bodyPr wrap="square">
            <a:spAutoFit/>
          </a:bodyPr>
          <a:lstStyle/>
          <a:p>
            <a:r>
              <a:rPr lang="en-US" sz="3200" dirty="0"/>
              <a:t>&lt;select name="ctl00$uxLanguageSelector$uxLanguageSelector" </a:t>
            </a:r>
            <a:r>
              <a:rPr lang="en-US" sz="3200" dirty="0" err="1"/>
              <a:t>onchange</a:t>
            </a:r>
            <a:r>
              <a:rPr lang="en-US" sz="3200" dirty="0"/>
              <a:t>="</a:t>
            </a:r>
            <a:r>
              <a:rPr lang="en-US" sz="3200" dirty="0" err="1"/>
              <a:t>javascript:setTimeout</a:t>
            </a:r>
            <a:r>
              <a:rPr lang="en-US" sz="3200" dirty="0"/>
              <a:t>('__</a:t>
            </a:r>
            <a:r>
              <a:rPr lang="en-US" sz="3200" dirty="0" err="1"/>
              <a:t>doPostBack</a:t>
            </a:r>
            <a:r>
              <a:rPr lang="en-US" sz="3200" dirty="0"/>
              <a:t>(\'ctl00$uxLanguageSelector$uxLanguageSelector\',\'\')', 0)" id="ctl00_uxLanguageSelector_uxLanguageSelector" class="</a:t>
            </a:r>
            <a:r>
              <a:rPr lang="en-US" sz="3200" dirty="0" err="1"/>
              <a:t>countrySelect</a:t>
            </a:r>
            <a:r>
              <a:rPr lang="en-US" sz="3200" dirty="0"/>
              <a:t>"&gt; </a:t>
            </a:r>
          </a:p>
        </p:txBody>
      </p:sp>
      <p:sp>
        <p:nvSpPr>
          <p:cNvPr id="4" name="Rectangle 3"/>
          <p:cNvSpPr/>
          <p:nvPr/>
        </p:nvSpPr>
        <p:spPr>
          <a:xfrm>
            <a:off x="2209800" y="4038600"/>
            <a:ext cx="82296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flipV="1">
            <a:off x="7786288" y="4648200"/>
            <a:ext cx="671913" cy="1600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210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38200" y="1245702"/>
            <a:ext cx="11065746"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kern="0" dirty="0">
                <a:latin typeface="Segoe UI Light" panose="020B0502040204020203" pitchFamily="34" charset="0"/>
                <a:ea typeface="Segoe UI Light" panose="020B0502040204020203" pitchFamily="34" charset="0"/>
                <a:cs typeface="Segoe UI Light" panose="020B0502040204020203" pitchFamily="34" charset="0"/>
              </a:rPr>
              <a:t>Unit testing helps you change code with </a:t>
            </a:r>
            <a:r>
              <a:rPr lang="en-US" kern="0" dirty="0" smtClean="0">
                <a:latin typeface="Segoe UI Light" panose="020B0502040204020203" pitchFamily="34" charset="0"/>
                <a:ea typeface="Segoe UI Light" panose="020B0502040204020203" pitchFamily="34" charset="0"/>
                <a:cs typeface="Segoe UI Light" panose="020B0502040204020203" pitchFamily="34" charset="0"/>
              </a:rPr>
              <a:t>confidence</a:t>
            </a:r>
          </a:p>
          <a:p>
            <a:r>
              <a:rPr lang="en-US" kern="0" dirty="0" smtClean="0">
                <a:latin typeface="Segoe UI Light" panose="020B0502040204020203" pitchFamily="34" charset="0"/>
                <a:ea typeface="Segoe UI Light" panose="020B0502040204020203" pitchFamily="34" charset="0"/>
                <a:cs typeface="Segoe UI Light" panose="020B0502040204020203" pitchFamily="34" charset="0"/>
              </a:rPr>
              <a:t>ASP.NET MVC is designed to make unit testing easy</a:t>
            </a:r>
          </a:p>
        </p:txBody>
      </p:sp>
      <p:sp>
        <p:nvSpPr>
          <p:cNvPr id="4" name="Title 1"/>
          <p:cNvSpPr>
            <a:spLocks noGrp="1"/>
          </p:cNvSpPr>
          <p:nvPr>
            <p:ph type="title"/>
          </p:nvPr>
        </p:nvSpPr>
        <p:spPr/>
        <p:txBody>
          <a:bodyPr/>
          <a:lstStyle/>
          <a:p>
            <a:r>
              <a:rPr lang="en-US" dirty="0" smtClean="0"/>
              <a:t>Testability</a:t>
            </a:r>
            <a:endParaRPr lang="en-US" dirty="0"/>
          </a:p>
        </p:txBody>
      </p:sp>
    </p:spTree>
    <p:extLst>
      <p:ext uri="{BB962C8B-B14F-4D97-AF65-F5344CB8AC3E}">
        <p14:creationId xmlns:p14="http://schemas.microsoft.com/office/powerpoint/2010/main" val="13267631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ASP.NET MVC</a:t>
            </a:r>
            <a:endParaRPr lang="en-US" dirty="0"/>
          </a:p>
        </p:txBody>
      </p:sp>
    </p:spTree>
    <p:extLst>
      <p:ext uri="{BB962C8B-B14F-4D97-AF65-F5344CB8AC3E}">
        <p14:creationId xmlns:p14="http://schemas.microsoft.com/office/powerpoint/2010/main" val="37888174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Specializes in ASP.NET, SharePoint and SQL Server</a:t>
            </a:r>
          </a:p>
          <a:p>
            <a:pPr marL="457046" lvl="1" indent="0">
              <a:buNone/>
            </a:pPr>
            <a:r>
              <a:rPr lang="en-US" dirty="0" smtClean="0"/>
              <a:t>Microsoft Certified Trainer</a:t>
            </a:r>
          </a:p>
          <a:p>
            <a:pPr marL="0" indent="0">
              <a:buNone/>
            </a:pPr>
            <a:r>
              <a:rPr lang="en-US" dirty="0" smtClean="0"/>
              <a:t>Over 14 Years Experience</a:t>
            </a:r>
          </a:p>
          <a:p>
            <a:pPr marL="457046" lvl="1" indent="0">
              <a:buNone/>
            </a:pPr>
            <a:r>
              <a:rPr lang="en-US" dirty="0" smtClean="0"/>
              <a:t>Regular presenter at TechEd</a:t>
            </a:r>
          </a:p>
          <a:p>
            <a:pPr marL="457046" lvl="1" indent="0">
              <a:buNone/>
            </a:pPr>
            <a:r>
              <a:rPr lang="en-US" dirty="0" smtClean="0"/>
              <a:t>Periodic blogger</a:t>
            </a:r>
          </a:p>
          <a:p>
            <a:pPr marL="457046" lvl="1" indent="0">
              <a:buNone/>
            </a:pPr>
            <a:r>
              <a:rPr lang="en-US" dirty="0" smtClean="0"/>
              <a:t>Certification advocate</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666255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719502421"/>
              </p:ext>
            </p:extLst>
          </p:nvPr>
        </p:nvGraphicFramePr>
        <p:xfrm>
          <a:off x="379413" y="1417636"/>
          <a:ext cx="11525250" cy="4525965"/>
        </p:xfrm>
        <a:graphic>
          <a:graphicData uri="http://schemas.openxmlformats.org/drawingml/2006/table">
            <a:tbl>
              <a:tblPr firstRow="1" bandRow="1">
                <a:tableStyleId>{5C22544A-7EE6-4342-B048-85BDC9FD1C3A}</a:tableStyleId>
              </a:tblPr>
              <a:tblGrid>
                <a:gridCol w="5762625"/>
                <a:gridCol w="5762625"/>
              </a:tblGrid>
              <a:tr h="905193">
                <a:tc gridSpan="2">
                  <a:txBody>
                    <a:bodyPr/>
                    <a:lstStyle/>
                    <a:p>
                      <a:r>
                        <a:rPr lang="en-US" sz="3600" dirty="0" smtClean="0">
                          <a:latin typeface="Segoe UI Light" panose="020B0502040204020203" pitchFamily="34" charset="0"/>
                          <a:cs typeface="Segoe UI Light" panose="020B0502040204020203" pitchFamily="34" charset="0"/>
                        </a:rPr>
                        <a:t>Introduction to ASP.NET MVC</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905193">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kern="1200" dirty="0" smtClean="0">
                          <a:solidFill>
                            <a:schemeClr val="dk1"/>
                          </a:solidFill>
                          <a:latin typeface="Segoe UI Light" panose="020B0502040204020203" pitchFamily="34" charset="0"/>
                          <a:ea typeface="+mn-ea"/>
                          <a:cs typeface="Segoe UI Light" panose="020B0502040204020203" pitchFamily="34" charset="0"/>
                        </a:rPr>
                        <a:t>01 | Basics of MVC and the Moving Parts</a:t>
                      </a:r>
                      <a:endParaRPr lang="en-US" sz="2400" kern="1200" dirty="0">
                        <a:solidFill>
                          <a:schemeClr val="dk1"/>
                        </a:solidFill>
                        <a:latin typeface="Segoe UI Light" panose="020B0502040204020203" pitchFamily="34" charset="0"/>
                        <a:ea typeface="+mn-ea"/>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kern="1200" dirty="0" smtClean="0">
                          <a:solidFill>
                            <a:schemeClr val="dk1"/>
                          </a:solidFill>
                          <a:latin typeface="Segoe UI Light" panose="020B0502040204020203" pitchFamily="34" charset="0"/>
                          <a:ea typeface="+mn-ea"/>
                          <a:cs typeface="Segoe UI Light" panose="020B0502040204020203" pitchFamily="34" charset="0"/>
                        </a:rPr>
                        <a:t>05 | Customizing Views</a:t>
                      </a:r>
                    </a:p>
                  </a:txBody>
                  <a:tcPr anchor="ctr"/>
                </a:tc>
              </a:tr>
              <a:tr h="905193">
                <a:tc>
                  <a:txBody>
                    <a:bodyPr/>
                    <a:lstStyle/>
                    <a:p>
                      <a:r>
                        <a:rPr lang="en-US" sz="2400" dirty="0" smtClean="0">
                          <a:latin typeface="Segoe UI Light" panose="020B0502040204020203" pitchFamily="34" charset="0"/>
                          <a:cs typeface="Segoe UI Light" panose="020B0502040204020203" pitchFamily="34" charset="0"/>
                        </a:rPr>
                        <a:t>02 | </a:t>
                      </a:r>
                      <a:r>
                        <a:rPr lang="en-US" sz="2400" dirty="0" smtClean="0">
                          <a:latin typeface="Segoe UI Light" panose="020B0502040204020203" pitchFamily="34" charset="0"/>
                          <a:cs typeface="Segoe UI Light" panose="020B0502040204020203" pitchFamily="34" charset="0"/>
                        </a:rPr>
                        <a:t>Creating and Configuring Models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Introduction to Bootstrap</a:t>
                      </a:r>
                      <a:endParaRPr lang="en-US" sz="2400" dirty="0">
                        <a:latin typeface="Segoe UI Light" panose="020B0502040204020203" pitchFamily="34" charset="0"/>
                        <a:cs typeface="Segoe UI Light" panose="020B0502040204020203" pitchFamily="34" charset="0"/>
                      </a:endParaRPr>
                    </a:p>
                  </a:txBody>
                  <a:tcPr anchor="ctr"/>
                </a:tc>
              </a:tr>
              <a:tr h="905193">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The Power of Visual Studio</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Introduction to Authentication</a:t>
                      </a:r>
                      <a:endParaRPr lang="en-US" sz="2400" dirty="0">
                        <a:latin typeface="Segoe UI Light" panose="020B0502040204020203" pitchFamily="34" charset="0"/>
                        <a:cs typeface="Segoe UI Light" panose="020B0502040204020203" pitchFamily="34" charset="0"/>
                      </a:endParaRPr>
                    </a:p>
                  </a:txBody>
                  <a:tcPr anchor="ctr"/>
                </a:tc>
              </a:tr>
              <a:tr h="905193">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kern="1200" dirty="0" smtClean="0">
                          <a:solidFill>
                            <a:schemeClr val="dk1"/>
                          </a:solidFill>
                          <a:latin typeface="Segoe UI Light" panose="020B0502040204020203" pitchFamily="34" charset="0"/>
                          <a:ea typeface="+mn-ea"/>
                          <a:cs typeface="Segoe UI Light" panose="020B0502040204020203" pitchFamily="34" charset="0"/>
                        </a:rPr>
                        <a:t>04 | Customizing Controllers</a:t>
                      </a:r>
                      <a:endParaRPr lang="en-GB" sz="2400" kern="1200" dirty="0" smtClean="0">
                        <a:solidFill>
                          <a:schemeClr val="dk1"/>
                        </a:solidFill>
                        <a:latin typeface="Segoe UI Light" panose="020B0502040204020203" pitchFamily="34" charset="0"/>
                        <a:ea typeface="+mn-ea"/>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Next Steps</a:t>
                      </a:r>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.NET Developer who is new to web development</a:t>
            </a:r>
          </a:p>
          <a:p>
            <a:pPr lvl="1"/>
            <a:r>
              <a:rPr lang="en-US" dirty="0" smtClean="0"/>
              <a:t>Web developer who is new to .NET</a:t>
            </a:r>
          </a:p>
          <a:p>
            <a:pPr lvl="1"/>
            <a:r>
              <a:rPr lang="en-US" dirty="0" smtClean="0"/>
              <a:t>Web Forms developer who wants to learn ASP.NET MVC</a:t>
            </a:r>
          </a:p>
          <a:p>
            <a:r>
              <a:rPr lang="en-US" dirty="0" smtClean="0"/>
              <a:t>Suggested Prerequisites/Supporting Material</a:t>
            </a:r>
          </a:p>
          <a:p>
            <a:pPr lvl="1"/>
            <a:r>
              <a:rPr lang="en-US" dirty="0" smtClean="0"/>
              <a:t>Visual Studio 2013 Express for Web</a:t>
            </a:r>
          </a:p>
          <a:p>
            <a:pPr lvl="1"/>
            <a:r>
              <a:rPr lang="en-US" dirty="0"/>
              <a:t>MVA: </a:t>
            </a:r>
            <a:r>
              <a:rPr lang="en-US" dirty="0">
                <a:hlinkClick r:id="rId3"/>
              </a:rPr>
              <a:t>Developing ASP.NET MVC 4 Web Applications Jump Start</a:t>
            </a:r>
            <a:endParaRPr lang="en-US" dirty="0" smtClean="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da-DK" b="1" dirty="0"/>
              <a:t>IntroASPNetMVC</a:t>
            </a:r>
            <a:r>
              <a:rPr lang="en-US" b="1" dirty="0" smtClean="0"/>
              <a:t> </a:t>
            </a:r>
            <a:r>
              <a:rPr lang="en-US" dirty="0" smtClean="0"/>
              <a:t>(expires 7/24/2014)</a:t>
            </a:r>
            <a:endParaRPr lang="en-US" dirty="0"/>
          </a:p>
        </p:txBody>
      </p:sp>
      <p:pic>
        <p:nvPicPr>
          <p:cNvPr id="5" name="Picture 4"/>
          <p:cNvPicPr>
            <a:picLocks noChangeAspect="1"/>
          </p:cNvPicPr>
          <p:nvPr/>
        </p:nvPicPr>
        <p:blipFill>
          <a:blip r:embed="rId3"/>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01 | </a:t>
            </a:r>
            <a:r>
              <a:rPr lang="en-US" dirty="0"/>
              <a:t>Basics of MVC and the Moving Parts</a:t>
            </a:r>
          </a:p>
        </p:txBody>
      </p:sp>
      <p:sp>
        <p:nvSpPr>
          <p:cNvPr id="4" name="Subtitle 3"/>
          <p:cNvSpPr>
            <a:spLocks noGrp="1"/>
          </p:cNvSpPr>
          <p:nvPr>
            <p:ph type="subTitle" idx="1"/>
          </p:nvPr>
        </p:nvSpPr>
        <p:spPr/>
        <p:txBody>
          <a:bodyPr/>
          <a:lstStyle/>
          <a:p>
            <a:r>
              <a:rPr lang="en-US" dirty="0"/>
              <a:t>Jon Galloway | Technical Evangelist</a:t>
            </a:r>
          </a:p>
          <a:p>
            <a:r>
              <a:rPr lang="en-US" dirty="0"/>
              <a:t>Christopher Harrison | Content Developer</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ASP.NET overview</a:t>
            </a:r>
          </a:p>
          <a:p>
            <a:r>
              <a:rPr lang="en-GB" dirty="0" smtClean="0"/>
              <a:t>What is MVC?</a:t>
            </a:r>
          </a:p>
          <a:p>
            <a:r>
              <a:rPr lang="en-GB" dirty="0" smtClean="0"/>
              <a:t>What’s the point?</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ASP.NET Overview</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98634206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91E34EB2-09A7-4C74-9FE9-76B9EE0656B9">1</Module>
    <Content_x0020_Type xmlns="91E34EB2-09A7-4C74-9FE9-76B9EE0656B9">Slide Presentation</Content_x0020_Type>
    <Status xmlns="91E34EB2-09A7-4C74-9FE9-76B9EE0656B9">Final</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BE5610A3E0D4F42BA2B33F974DB0940" ma:contentTypeVersion="" ma:contentTypeDescription="Create a new document." ma:contentTypeScope="" ma:versionID="29cbfdceb9d09f72b80b03ebe6ef9776">
  <xsd:schema xmlns:xsd="http://www.w3.org/2001/XMLSchema" xmlns:xs="http://www.w3.org/2001/XMLSchema" xmlns:p="http://schemas.microsoft.com/office/2006/metadata/properties" xmlns:ns2="91E34EB2-09A7-4C74-9FE9-76B9EE0656B9" targetNamespace="http://schemas.microsoft.com/office/2006/metadata/properties" ma:root="true" ma:fieldsID="5383a24967c64c3be3d520fa0b1e9eec" ns2:_="">
    <xsd:import namespace="91E34EB2-09A7-4C74-9FE9-76B9EE0656B9"/>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E34EB2-09A7-4C74-9FE9-76B9EE0656B9"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Promo Package"/>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file>

<file path=customXml/itemProps2.xml><?xml version="1.0" encoding="utf-8"?>
<ds:datastoreItem xmlns:ds="http://schemas.openxmlformats.org/officeDocument/2006/customXml" ds:itemID="{CEB21AA6-B8B4-441E-8C62-EBCC7BADD583}"/>
</file>

<file path=customXml/itemProps3.xml><?xml version="1.0" encoding="utf-8"?>
<ds:datastoreItem xmlns:ds="http://schemas.openxmlformats.org/officeDocument/2006/customXml" ds:itemID="{B0CA13EC-1D3C-4D6F-8D1C-E8A452CFC79A}"/>
</file>

<file path=docProps/app.xml><?xml version="1.0" encoding="utf-8"?>
<Properties xmlns="http://schemas.openxmlformats.org/officeDocument/2006/extended-properties" xmlns:vt="http://schemas.openxmlformats.org/officeDocument/2006/docPropsVTypes">
  <Template/>
  <TotalTime>3681</TotalTime>
  <Words>565</Words>
  <Application>Microsoft Office PowerPoint</Application>
  <PresentationFormat>Widescreen</PresentationFormat>
  <Paragraphs>132</Paragraphs>
  <Slides>25</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Segoe</vt:lpstr>
      <vt:lpstr>Segoe UI</vt:lpstr>
      <vt:lpstr>Segoe UI Light</vt:lpstr>
      <vt:lpstr>Segoe UI Symbol</vt:lpstr>
      <vt:lpstr>Times New Roman</vt:lpstr>
      <vt:lpstr>1_Office Theme</vt:lpstr>
      <vt:lpstr>Introduction to ASP.NET MVC Jump Start</vt:lpstr>
      <vt:lpstr>Meet Jon Galloway | @jongalloway</vt:lpstr>
      <vt:lpstr>Meet Christopher Harrison | ‏@geektrainer </vt:lpstr>
      <vt:lpstr>Course Topics</vt:lpstr>
      <vt:lpstr>Setting Expectations</vt:lpstr>
      <vt:lpstr>     Join the MVA Community!</vt:lpstr>
      <vt:lpstr>PowerPoint Presentation</vt:lpstr>
      <vt:lpstr>Module Overview</vt:lpstr>
      <vt:lpstr>PowerPoint Presentation</vt:lpstr>
      <vt:lpstr>ASP.NET Overview</vt:lpstr>
      <vt:lpstr>PowerPoint Presentation</vt:lpstr>
      <vt:lpstr>Models, Views, and Controllers</vt:lpstr>
      <vt:lpstr>PowerPoint Presentation</vt:lpstr>
      <vt:lpstr>Seems complicated. What’s the point?</vt:lpstr>
      <vt:lpstr>Some comparisons to ASP.NET Web Forms</vt:lpstr>
      <vt:lpstr>ASP.NET Web Forms Values</vt:lpstr>
      <vt:lpstr>PowerPoint Presentation</vt:lpstr>
      <vt:lpstr>PowerPoint Presentation</vt:lpstr>
      <vt:lpstr>PowerPoint Presentation</vt:lpstr>
      <vt:lpstr>PowerPoint Presentation</vt:lpstr>
      <vt:lpstr>PowerPoint Presentation</vt:lpstr>
      <vt:lpstr>PowerPoint Presentation</vt:lpstr>
      <vt:lpstr>Testability</vt:lpstr>
      <vt:lpstr>Hello ASP.NET MVC</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Sine Rix</cp:lastModifiedBy>
  <cp:revision>80</cp:revision>
  <dcterms:created xsi:type="dcterms:W3CDTF">2013-02-15T23:12:42Z</dcterms:created>
  <dcterms:modified xsi:type="dcterms:W3CDTF">2014-07-07T07:40:10Z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0x0101009BE5610A3E0D4F42BA2B33F974DB0940</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MetadataToken">
    <vt:lpwstr>300x410x1</vt:lpwstr>
  </property>
</Properties>
</file>