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277" r:id="rId5"/>
    <p:sldId id="278" r:id="rId6"/>
    <p:sldId id="305" r:id="rId7"/>
    <p:sldId id="287" r:id="rId8"/>
    <p:sldId id="288" r:id="rId9"/>
    <p:sldId id="294" r:id="rId10"/>
    <p:sldId id="289" r:id="rId11"/>
    <p:sldId id="306" r:id="rId12"/>
    <p:sldId id="292" r:id="rId13"/>
    <p:sldId id="290" r:id="rId14"/>
    <p:sldId id="291" r:id="rId15"/>
    <p:sldId id="293" r:id="rId16"/>
    <p:sldId id="307" r:id="rId17"/>
    <p:sldId id="280" r:id="rId18"/>
    <p:sldId id="302" r:id="rId19"/>
    <p:sldId id="303" r:id="rId20"/>
    <p:sldId id="304" r:id="rId21"/>
    <p:sldId id="285" r:id="rId22"/>
    <p:sldId id="281" r:id="rId23"/>
    <p:sldId id="284" r:id="rId24"/>
    <p:sldId id="282" r:id="rId25"/>
    <p:sldId id="283" r:id="rId26"/>
    <p:sldId id="286" r:id="rId27"/>
    <p:sldId id="308" r:id="rId28"/>
    <p:sldId id="295" r:id="rId29"/>
    <p:sldId id="296" r:id="rId30"/>
    <p:sldId id="297" r:id="rId31"/>
    <p:sldId id="298" r:id="rId32"/>
    <p:sldId id="299" r:id="rId33"/>
    <p:sldId id="300" r:id="rId34"/>
    <p:sldId id="301" r:id="rId35"/>
    <p:sldId id="309" r:id="rId36"/>
    <p:sldId id="279"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4116" autoAdjust="0"/>
  </p:normalViewPr>
  <p:slideViewPr>
    <p:cSldViewPr snapToGrid="0">
      <p:cViewPr varScale="1">
        <p:scale>
          <a:sx n="68" d="100"/>
          <a:sy n="68" d="100"/>
        </p:scale>
        <p:origin x="390" y="84"/>
      </p:cViewPr>
      <p:guideLst/>
    </p:cSldViewPr>
  </p:slideViewPr>
  <p:notesTextViewPr>
    <p:cViewPr>
      <p:scale>
        <a:sx n="3" d="2"/>
        <a:sy n="3" d="2"/>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an</a:t>
            </a:r>
            <a:r>
              <a:rPr lang="en-US" baseline="0" dirty="0" smtClean="0"/>
              <a:t> action to use </a:t>
            </a:r>
            <a:r>
              <a:rPr lang="en-US" baseline="0" dirty="0" err="1" smtClean="0"/>
              <a:t>FormCollection</a:t>
            </a:r>
            <a:endParaRPr lang="en-US" baseline="0" dirty="0" smtClean="0"/>
          </a:p>
          <a:p>
            <a:r>
              <a:rPr lang="en-US" baseline="0" dirty="0" smtClean="0"/>
              <a:t>Execute and show off generated form (with name attributes)</a:t>
            </a:r>
          </a:p>
          <a:p>
            <a:r>
              <a:rPr lang="en-US" baseline="0" dirty="0" smtClean="0"/>
              <a:t>Show via debugger the generated form collection</a:t>
            </a:r>
          </a:p>
          <a:p>
            <a:r>
              <a:rPr lang="en-US" baseline="0" dirty="0" smtClean="0"/>
              <a:t>Highlight id vs name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848692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432563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a:t>
            </a:r>
            <a:r>
              <a:rPr lang="en-US" dirty="0" smtClean="0"/>
              <a:t>| </a:t>
            </a:r>
            <a:r>
              <a:rPr lang="en-US" dirty="0" smtClean="0"/>
              <a:t>Customizing Controllers</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Model Binding</a:t>
            </a:r>
            <a:endParaRPr lang="en-US" dirty="0"/>
          </a:p>
        </p:txBody>
      </p:sp>
      <p:sp>
        <p:nvSpPr>
          <p:cNvPr id="10" name="Content Placeholder 9"/>
          <p:cNvSpPr>
            <a:spLocks noGrp="1"/>
          </p:cNvSpPr>
          <p:nvPr>
            <p:ph sz="quarter" idx="10"/>
          </p:nvPr>
        </p:nvSpPr>
        <p:spPr/>
        <p:txBody>
          <a:bodyPr>
            <a:normAutofit/>
          </a:bodyPr>
          <a:lstStyle/>
          <a:p>
            <a:r>
              <a:rPr lang="en-US" dirty="0" smtClean="0"/>
              <a:t>Imagine the following model</a:t>
            </a:r>
          </a:p>
          <a:p>
            <a:endParaRPr lang="en-US" dirty="0" smtClean="0"/>
          </a:p>
          <a:p>
            <a:endParaRPr lang="en-US" dirty="0"/>
          </a:p>
          <a:p>
            <a:endParaRPr lang="en-US" dirty="0" smtClean="0"/>
          </a:p>
          <a:p>
            <a:r>
              <a:rPr lang="en-US" dirty="0" smtClean="0"/>
              <a:t>Need</a:t>
            </a:r>
          </a:p>
          <a:p>
            <a:pPr lvl="1"/>
            <a:r>
              <a:rPr lang="en-US" dirty="0" smtClean="0"/>
              <a:t>Create a form to edit everything but the lyrics</a:t>
            </a:r>
          </a:p>
          <a:p>
            <a:r>
              <a:rPr lang="en-US" dirty="0" smtClean="0"/>
              <a:t>Challenge</a:t>
            </a:r>
          </a:p>
          <a:p>
            <a:pPr lvl="1"/>
            <a:r>
              <a:rPr lang="en-US" dirty="0" smtClean="0"/>
              <a:t>Default model binder automatically binds all inbound properties</a:t>
            </a:r>
          </a:p>
        </p:txBody>
      </p:sp>
      <p:sp>
        <p:nvSpPr>
          <p:cNvPr id="5" name="Rectangle 4"/>
          <p:cNvSpPr/>
          <p:nvPr/>
        </p:nvSpPr>
        <p:spPr>
          <a:xfrm>
            <a:off x="914399" y="2220686"/>
            <a:ext cx="1910443" cy="14450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Song</a:t>
            </a:r>
          </a:p>
          <a:p>
            <a:pPr algn="ctr"/>
            <a:r>
              <a:rPr lang="en-US" dirty="0" err="1" smtClean="0"/>
              <a:t>SongID</a:t>
            </a:r>
            <a:endParaRPr lang="en-US" dirty="0" smtClean="0"/>
          </a:p>
          <a:p>
            <a:pPr algn="ctr"/>
            <a:r>
              <a:rPr lang="en-US" dirty="0" smtClean="0"/>
              <a:t>Title</a:t>
            </a:r>
          </a:p>
          <a:p>
            <a:pPr algn="ctr"/>
            <a:r>
              <a:rPr lang="en-US" dirty="0" smtClean="0"/>
              <a:t>Length</a:t>
            </a:r>
          </a:p>
          <a:p>
            <a:pPr algn="ctr"/>
            <a:r>
              <a:rPr lang="en-US" dirty="0" smtClean="0"/>
              <a:t>Lyrics</a:t>
            </a:r>
            <a:endParaRPr lang="en-US" dirty="0"/>
          </a:p>
        </p:txBody>
      </p:sp>
      <p:cxnSp>
        <p:nvCxnSpPr>
          <p:cNvPr id="7" name="Straight Connector 6"/>
          <p:cNvCxnSpPr/>
          <p:nvPr/>
        </p:nvCxnSpPr>
        <p:spPr>
          <a:xfrm>
            <a:off x="914399" y="2547259"/>
            <a:ext cx="1910443"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64579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sz="quarter" idx="10"/>
          </p:nvPr>
        </p:nvSpPr>
        <p:spPr/>
        <p:txBody>
          <a:bodyPr/>
          <a:lstStyle/>
          <a:p>
            <a:r>
              <a:rPr lang="en-US" dirty="0" smtClean="0"/>
              <a:t>Simplest</a:t>
            </a:r>
            <a:endParaRPr lang="en-US" dirty="0"/>
          </a:p>
          <a:p>
            <a:pPr lvl="1"/>
            <a:r>
              <a:rPr lang="en-US" dirty="0"/>
              <a:t>Use the bind attribute to indicate which properties to </a:t>
            </a:r>
            <a:r>
              <a:rPr lang="en-US" dirty="0" smtClean="0"/>
              <a:t>bind</a:t>
            </a:r>
          </a:p>
          <a:p>
            <a:pPr marL="457046" lvl="1" indent="0">
              <a:buNone/>
            </a:pPr>
            <a:r>
              <a:rPr lang="en-US" sz="2000" dirty="0">
                <a:solidFill>
                  <a:srgbClr val="000000"/>
                </a:solidFill>
                <a:highlight>
                  <a:srgbClr val="FFFFFF"/>
                </a:highlight>
                <a:latin typeface="Consolas" panose="020B0609020204030204" pitchFamily="49" charset="0"/>
              </a:rPr>
              <a:t>Edit([</a:t>
            </a:r>
            <a:r>
              <a:rPr lang="en-US" sz="2000" dirty="0">
                <a:solidFill>
                  <a:srgbClr val="2B91AF"/>
                </a:solidFill>
                <a:highlight>
                  <a:srgbClr val="FFFFFF"/>
                </a:highlight>
                <a:latin typeface="Consolas" panose="020B0609020204030204" pitchFamily="49" charset="0"/>
              </a:rPr>
              <a:t>Bind</a:t>
            </a:r>
            <a:r>
              <a:rPr lang="en-US" sz="2000" dirty="0">
                <a:solidFill>
                  <a:srgbClr val="000000"/>
                </a:solidFill>
                <a:highlight>
                  <a:srgbClr val="FFFFFF"/>
                </a:highlight>
                <a:latin typeface="Consolas" panose="020B0609020204030204" pitchFamily="49" charset="0"/>
              </a:rPr>
              <a:t>(Include =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SongID,Title,Length</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Song</a:t>
            </a:r>
            <a:r>
              <a:rPr lang="en-US" sz="2000" dirty="0">
                <a:solidFill>
                  <a:srgbClr val="000000"/>
                </a:solidFill>
                <a:highlight>
                  <a:srgbClr val="FFFFFF"/>
                </a:highlight>
                <a:latin typeface="Consolas" panose="020B0609020204030204" pitchFamily="49" charset="0"/>
              </a:rPr>
              <a:t> song)</a:t>
            </a:r>
            <a:endParaRPr lang="en-US" sz="2000" dirty="0" smtClean="0"/>
          </a:p>
          <a:p>
            <a:r>
              <a:rPr lang="en-US" dirty="0" smtClean="0"/>
              <a:t>Other </a:t>
            </a:r>
            <a:r>
              <a:rPr lang="en-US" dirty="0"/>
              <a:t>solutions</a:t>
            </a:r>
          </a:p>
          <a:p>
            <a:pPr lvl="1"/>
            <a:r>
              <a:rPr lang="en-US" dirty="0"/>
              <a:t>Create a view model</a:t>
            </a:r>
          </a:p>
          <a:p>
            <a:pPr lvl="1"/>
            <a:r>
              <a:rPr lang="en-US" dirty="0"/>
              <a:t>Create a custom model binder</a:t>
            </a:r>
          </a:p>
          <a:p>
            <a:endParaRPr lang="en-US" dirty="0"/>
          </a:p>
        </p:txBody>
      </p:sp>
    </p:spTree>
    <p:extLst>
      <p:ext uri="{BB962C8B-B14F-4D97-AF65-F5344CB8AC3E}">
        <p14:creationId xmlns:p14="http://schemas.microsoft.com/office/powerpoint/2010/main" val="526706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BindAttribute</a:t>
            </a:r>
            <a:endParaRPr lang="en-US" dirty="0"/>
          </a:p>
        </p:txBody>
      </p:sp>
    </p:spTree>
    <p:extLst>
      <p:ext uri="{BB962C8B-B14F-4D97-AF65-F5344CB8AC3E}">
        <p14:creationId xmlns:p14="http://schemas.microsoft.com/office/powerpoint/2010/main" val="3068106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Filters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0634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sz="quarter" idx="10"/>
          </p:nvPr>
        </p:nvSpPr>
        <p:spPr/>
        <p:txBody>
          <a:bodyPr/>
          <a:lstStyle/>
          <a:p>
            <a:r>
              <a:rPr lang="en-US" dirty="0" smtClean="0"/>
              <a:t>Filters are attributes</a:t>
            </a:r>
          </a:p>
          <a:p>
            <a:pPr lvl="1"/>
            <a:r>
              <a:rPr lang="en-US" dirty="0" smtClean="0"/>
              <a:t>Decorate controllers and actions</a:t>
            </a:r>
          </a:p>
          <a:p>
            <a:r>
              <a:rPr lang="en-US" dirty="0" smtClean="0"/>
              <a:t>Alter execution</a:t>
            </a:r>
          </a:p>
          <a:p>
            <a:r>
              <a:rPr lang="en-US" dirty="0" smtClean="0"/>
              <a:t>MVC contains several built-in filters</a:t>
            </a:r>
          </a:p>
          <a:p>
            <a:r>
              <a:rPr lang="en-US" dirty="0" smtClean="0"/>
              <a:t>Often used in lieu of updating </a:t>
            </a:r>
            <a:r>
              <a:rPr lang="en-US" dirty="0" err="1" smtClean="0"/>
              <a:t>web.config</a:t>
            </a:r>
            <a:endParaRPr lang="en-US" dirty="0"/>
          </a:p>
        </p:txBody>
      </p:sp>
    </p:spTree>
    <p:extLst>
      <p:ext uri="{BB962C8B-B14F-4D97-AF65-F5344CB8AC3E}">
        <p14:creationId xmlns:p14="http://schemas.microsoft.com/office/powerpoint/2010/main" val="1603925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Normal Action Execution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14" y="1245702"/>
            <a:ext cx="1724025" cy="1724025"/>
          </a:xfrm>
          <a:prstGeom prst="rect">
            <a:avLst/>
          </a:prstGeom>
        </p:spPr>
      </p:pic>
      <p:sp>
        <p:nvSpPr>
          <p:cNvPr id="6" name="Right Arrow 5"/>
          <p:cNvSpPr/>
          <p:nvPr/>
        </p:nvSpPr>
        <p:spPr>
          <a:xfrm>
            <a:off x="2610998" y="1465243"/>
            <a:ext cx="2533879" cy="121185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User Request</a:t>
            </a:r>
            <a:endParaRPr lang="en-US" dirty="0"/>
          </a:p>
        </p:txBody>
      </p:sp>
      <p:sp>
        <p:nvSpPr>
          <p:cNvPr id="8" name="Rectangle 7"/>
          <p:cNvSpPr/>
          <p:nvPr/>
        </p:nvSpPr>
        <p:spPr>
          <a:xfrm>
            <a:off x="5497416" y="1355472"/>
            <a:ext cx="2148290" cy="1431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MVC Instantiates Controller</a:t>
            </a:r>
            <a:endParaRPr lang="en-US" dirty="0"/>
          </a:p>
        </p:txBody>
      </p:sp>
      <p:sp>
        <p:nvSpPr>
          <p:cNvPr id="9" name="Rectangle 8"/>
          <p:cNvSpPr/>
          <p:nvPr/>
        </p:nvSpPr>
        <p:spPr>
          <a:xfrm>
            <a:off x="8141465" y="3270571"/>
            <a:ext cx="2741364" cy="1431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Action is Executed</a:t>
            </a:r>
            <a:endParaRPr lang="en-US" dirty="0"/>
          </a:p>
        </p:txBody>
      </p:sp>
      <p:sp>
        <p:nvSpPr>
          <p:cNvPr id="10" name="Rectangle 9"/>
          <p:cNvSpPr/>
          <p:nvPr/>
        </p:nvSpPr>
        <p:spPr>
          <a:xfrm>
            <a:off x="5497416" y="5044286"/>
            <a:ext cx="2148290" cy="1431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Model is Combined with View</a:t>
            </a:r>
            <a:endParaRPr lang="en-US" dirty="0"/>
          </a:p>
        </p:txBody>
      </p:sp>
      <p:sp>
        <p:nvSpPr>
          <p:cNvPr id="11" name="Left Arrow 10"/>
          <p:cNvSpPr/>
          <p:nvPr/>
        </p:nvSpPr>
        <p:spPr>
          <a:xfrm>
            <a:off x="2610997" y="5044286"/>
            <a:ext cx="2533879" cy="1276119"/>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HTML Returned</a:t>
            </a:r>
            <a:endParaRPr lang="en-US" dirty="0"/>
          </a:p>
        </p:txBody>
      </p:sp>
      <p:sp>
        <p:nvSpPr>
          <p:cNvPr id="13" name="Right Arrow 12"/>
          <p:cNvSpPr/>
          <p:nvPr/>
        </p:nvSpPr>
        <p:spPr>
          <a:xfrm rot="2540551">
            <a:off x="7821975" y="2394066"/>
            <a:ext cx="978408" cy="4846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Right Arrow 13"/>
          <p:cNvSpPr/>
          <p:nvPr/>
        </p:nvSpPr>
        <p:spPr>
          <a:xfrm rot="8546511">
            <a:off x="7811259" y="5075523"/>
            <a:ext cx="978408" cy="4846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14" y="4701968"/>
            <a:ext cx="1987471" cy="1987471"/>
          </a:xfrm>
          <a:prstGeom prst="rect">
            <a:avLst/>
          </a:prstGeom>
        </p:spPr>
      </p:pic>
    </p:spTree>
    <p:extLst>
      <p:ext uri="{BB962C8B-B14F-4D97-AF65-F5344CB8AC3E}">
        <p14:creationId xmlns:p14="http://schemas.microsoft.com/office/powerpoint/2010/main" val="158843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Actions with Filters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14" y="1245702"/>
            <a:ext cx="1724025" cy="1724025"/>
          </a:xfrm>
          <a:prstGeom prst="rect">
            <a:avLst/>
          </a:prstGeom>
        </p:spPr>
      </p:pic>
      <p:sp>
        <p:nvSpPr>
          <p:cNvPr id="6" name="Right Arrow 5"/>
          <p:cNvSpPr/>
          <p:nvPr/>
        </p:nvSpPr>
        <p:spPr>
          <a:xfrm>
            <a:off x="2610998" y="1465243"/>
            <a:ext cx="2533879" cy="121185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User Request</a:t>
            </a:r>
            <a:endParaRPr lang="en-US" dirty="0"/>
          </a:p>
        </p:txBody>
      </p:sp>
      <p:sp>
        <p:nvSpPr>
          <p:cNvPr id="8" name="Rectangle 7"/>
          <p:cNvSpPr/>
          <p:nvPr/>
        </p:nvSpPr>
        <p:spPr>
          <a:xfrm>
            <a:off x="5497416" y="1355472"/>
            <a:ext cx="2148290" cy="1431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MVC Instantiates Controller</a:t>
            </a:r>
          </a:p>
        </p:txBody>
      </p:sp>
      <p:sp>
        <p:nvSpPr>
          <p:cNvPr id="9" name="Rectangle 8"/>
          <p:cNvSpPr/>
          <p:nvPr/>
        </p:nvSpPr>
        <p:spPr>
          <a:xfrm>
            <a:off x="8036806" y="3270571"/>
            <a:ext cx="2741364" cy="1431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Action is Executed</a:t>
            </a:r>
            <a:endParaRPr lang="en-US" dirty="0"/>
          </a:p>
        </p:txBody>
      </p:sp>
      <p:sp>
        <p:nvSpPr>
          <p:cNvPr id="10" name="Rectangle 9"/>
          <p:cNvSpPr/>
          <p:nvPr/>
        </p:nvSpPr>
        <p:spPr>
          <a:xfrm>
            <a:off x="5497416" y="5044286"/>
            <a:ext cx="2148290" cy="1431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Model is Combined with View</a:t>
            </a:r>
            <a:endParaRPr lang="en-US" dirty="0"/>
          </a:p>
        </p:txBody>
      </p:sp>
      <p:sp>
        <p:nvSpPr>
          <p:cNvPr id="11" name="Left Arrow 10"/>
          <p:cNvSpPr/>
          <p:nvPr/>
        </p:nvSpPr>
        <p:spPr>
          <a:xfrm>
            <a:off x="2610997" y="5044286"/>
            <a:ext cx="2533879" cy="1276119"/>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HTML Returned</a:t>
            </a:r>
            <a:endParaRPr lang="en-US" dirty="0"/>
          </a:p>
        </p:txBody>
      </p:sp>
      <p:sp>
        <p:nvSpPr>
          <p:cNvPr id="13" name="Right Arrow 12"/>
          <p:cNvSpPr/>
          <p:nvPr/>
        </p:nvSpPr>
        <p:spPr>
          <a:xfrm>
            <a:off x="7738377" y="1828854"/>
            <a:ext cx="563806" cy="4846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Right Arrow 13"/>
          <p:cNvSpPr/>
          <p:nvPr/>
        </p:nvSpPr>
        <p:spPr>
          <a:xfrm rot="10800000">
            <a:off x="7738376" y="5602625"/>
            <a:ext cx="563806" cy="4846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14" y="4701968"/>
            <a:ext cx="1987471" cy="1987471"/>
          </a:xfrm>
          <a:prstGeom prst="rect">
            <a:avLst/>
          </a:prstGeom>
        </p:spPr>
      </p:pic>
      <p:sp>
        <p:nvSpPr>
          <p:cNvPr id="12" name="Rectangle 11"/>
          <p:cNvSpPr/>
          <p:nvPr/>
        </p:nvSpPr>
        <p:spPr>
          <a:xfrm>
            <a:off x="8443512" y="1540215"/>
            <a:ext cx="1927952" cy="11368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Pre-execution Filter Code Executes</a:t>
            </a:r>
            <a:endParaRPr lang="en-US" dirty="0"/>
          </a:p>
        </p:txBody>
      </p:sp>
      <p:sp>
        <p:nvSpPr>
          <p:cNvPr id="16" name="Rectangle 15"/>
          <p:cNvSpPr/>
          <p:nvPr/>
        </p:nvSpPr>
        <p:spPr>
          <a:xfrm>
            <a:off x="8443512" y="5276499"/>
            <a:ext cx="1927952" cy="11368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Post-execution Filter Code Executes</a:t>
            </a:r>
            <a:endParaRPr lang="en-US" dirty="0"/>
          </a:p>
        </p:txBody>
      </p:sp>
      <p:sp>
        <p:nvSpPr>
          <p:cNvPr id="17" name="Right Arrow 16"/>
          <p:cNvSpPr/>
          <p:nvPr/>
        </p:nvSpPr>
        <p:spPr>
          <a:xfrm rot="5400000">
            <a:off x="9125585" y="2727411"/>
            <a:ext cx="563806"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ight Arrow 17"/>
          <p:cNvSpPr/>
          <p:nvPr/>
        </p:nvSpPr>
        <p:spPr>
          <a:xfrm rot="5400000">
            <a:off x="9125030" y="4780245"/>
            <a:ext cx="564915"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433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3" grpId="0" animBg="1"/>
      <p:bldP spid="14" grpId="0" animBg="1"/>
      <p:bldP spid="12"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Actions with Filters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14" y="1245702"/>
            <a:ext cx="1724025" cy="1724025"/>
          </a:xfrm>
          <a:prstGeom prst="rect">
            <a:avLst/>
          </a:prstGeom>
        </p:spPr>
      </p:pic>
      <p:sp>
        <p:nvSpPr>
          <p:cNvPr id="6" name="Right Arrow 5"/>
          <p:cNvSpPr/>
          <p:nvPr/>
        </p:nvSpPr>
        <p:spPr>
          <a:xfrm>
            <a:off x="2610998" y="1465243"/>
            <a:ext cx="2533879" cy="121185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User Request</a:t>
            </a:r>
            <a:endParaRPr lang="en-US" dirty="0"/>
          </a:p>
        </p:txBody>
      </p:sp>
      <p:sp>
        <p:nvSpPr>
          <p:cNvPr id="8" name="Rectangle 7"/>
          <p:cNvSpPr/>
          <p:nvPr/>
        </p:nvSpPr>
        <p:spPr>
          <a:xfrm>
            <a:off x="5497416" y="1355472"/>
            <a:ext cx="2148290" cy="1431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MVC Instantiates Controller</a:t>
            </a:r>
          </a:p>
        </p:txBody>
      </p:sp>
      <p:sp>
        <p:nvSpPr>
          <p:cNvPr id="9" name="Rectangle 8"/>
          <p:cNvSpPr/>
          <p:nvPr/>
        </p:nvSpPr>
        <p:spPr>
          <a:xfrm>
            <a:off x="8036806" y="3270571"/>
            <a:ext cx="2741364" cy="1431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Action is Executed</a:t>
            </a:r>
            <a:endParaRPr lang="en-US" dirty="0"/>
          </a:p>
        </p:txBody>
      </p:sp>
      <p:sp>
        <p:nvSpPr>
          <p:cNvPr id="10" name="Rectangle 9"/>
          <p:cNvSpPr/>
          <p:nvPr/>
        </p:nvSpPr>
        <p:spPr>
          <a:xfrm>
            <a:off x="5497416" y="5044286"/>
            <a:ext cx="2148290" cy="1431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Model is Combined with View</a:t>
            </a:r>
            <a:endParaRPr lang="en-US" dirty="0"/>
          </a:p>
        </p:txBody>
      </p:sp>
      <p:sp>
        <p:nvSpPr>
          <p:cNvPr id="11" name="Left Arrow 10"/>
          <p:cNvSpPr/>
          <p:nvPr/>
        </p:nvSpPr>
        <p:spPr>
          <a:xfrm>
            <a:off x="2610997" y="5044286"/>
            <a:ext cx="2533879" cy="1276119"/>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HTML Returned</a:t>
            </a:r>
            <a:endParaRPr lang="en-US" dirty="0"/>
          </a:p>
        </p:txBody>
      </p:sp>
      <p:sp>
        <p:nvSpPr>
          <p:cNvPr id="13" name="Right Arrow 12"/>
          <p:cNvSpPr/>
          <p:nvPr/>
        </p:nvSpPr>
        <p:spPr>
          <a:xfrm>
            <a:off x="7738377" y="1828854"/>
            <a:ext cx="563806" cy="4846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Right Arrow 13"/>
          <p:cNvSpPr/>
          <p:nvPr/>
        </p:nvSpPr>
        <p:spPr>
          <a:xfrm rot="10800000">
            <a:off x="7738376" y="5602625"/>
            <a:ext cx="563806" cy="4846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14" y="4701968"/>
            <a:ext cx="1987471" cy="1987471"/>
          </a:xfrm>
          <a:prstGeom prst="rect">
            <a:avLst/>
          </a:prstGeom>
        </p:spPr>
      </p:pic>
      <p:sp>
        <p:nvSpPr>
          <p:cNvPr id="12" name="Rectangle 11"/>
          <p:cNvSpPr/>
          <p:nvPr/>
        </p:nvSpPr>
        <p:spPr>
          <a:xfrm>
            <a:off x="8443512" y="1540215"/>
            <a:ext cx="1927952" cy="11368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Pre-execution Filter Code Executes</a:t>
            </a:r>
            <a:endParaRPr lang="en-US" dirty="0"/>
          </a:p>
        </p:txBody>
      </p:sp>
      <p:sp>
        <p:nvSpPr>
          <p:cNvPr id="16" name="Rectangle 15"/>
          <p:cNvSpPr/>
          <p:nvPr/>
        </p:nvSpPr>
        <p:spPr>
          <a:xfrm>
            <a:off x="8443512" y="5276499"/>
            <a:ext cx="1927952" cy="11368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Post-execution Filter Code Executes</a:t>
            </a:r>
            <a:endParaRPr lang="en-US" dirty="0"/>
          </a:p>
        </p:txBody>
      </p:sp>
      <p:sp>
        <p:nvSpPr>
          <p:cNvPr id="17" name="Right Arrow 16"/>
          <p:cNvSpPr/>
          <p:nvPr/>
        </p:nvSpPr>
        <p:spPr>
          <a:xfrm rot="5400000">
            <a:off x="9125585" y="2727411"/>
            <a:ext cx="563806"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ight Arrow 17"/>
          <p:cNvSpPr/>
          <p:nvPr/>
        </p:nvSpPr>
        <p:spPr>
          <a:xfrm rot="5400000">
            <a:off x="9125030" y="4780245"/>
            <a:ext cx="564915"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4309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Filters</a:t>
            </a:r>
            <a:endParaRPr lang="en-US" dirty="0"/>
          </a:p>
        </p:txBody>
      </p:sp>
      <p:sp>
        <p:nvSpPr>
          <p:cNvPr id="3" name="Content Placeholder 2"/>
          <p:cNvSpPr>
            <a:spLocks noGrp="1"/>
          </p:cNvSpPr>
          <p:nvPr>
            <p:ph sz="quarter" idx="10"/>
          </p:nvPr>
        </p:nvSpPr>
        <p:spPr/>
        <p:txBody>
          <a:bodyPr/>
          <a:lstStyle/>
          <a:p>
            <a:r>
              <a:rPr lang="en-US" dirty="0" smtClean="0"/>
              <a:t>Action</a:t>
            </a:r>
          </a:p>
          <a:p>
            <a:r>
              <a:rPr lang="en-US" dirty="0" smtClean="0"/>
              <a:t>Controller</a:t>
            </a:r>
          </a:p>
          <a:p>
            <a:r>
              <a:rPr lang="en-US" dirty="0" smtClean="0"/>
              <a:t>Global</a:t>
            </a:r>
          </a:p>
          <a:p>
            <a:pPr lvl="1"/>
            <a:r>
              <a:rPr lang="en-US" dirty="0" err="1" smtClean="0"/>
              <a:t>FilterConfig.cs</a:t>
            </a:r>
            <a:endParaRPr lang="en-US" dirty="0"/>
          </a:p>
        </p:txBody>
      </p:sp>
    </p:spTree>
    <p:extLst>
      <p:ext uri="{BB962C8B-B14F-4D97-AF65-F5344CB8AC3E}">
        <p14:creationId xmlns:p14="http://schemas.microsoft.com/office/powerpoint/2010/main" val="353685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Filters</a:t>
            </a:r>
            <a:endParaRPr lang="en-US" dirty="0"/>
          </a:p>
        </p:txBody>
      </p:sp>
      <p:sp>
        <p:nvSpPr>
          <p:cNvPr id="3" name="Content Placeholder 2"/>
          <p:cNvSpPr>
            <a:spLocks noGrp="1"/>
          </p:cNvSpPr>
          <p:nvPr>
            <p:ph sz="quarter" idx="10"/>
          </p:nvPr>
        </p:nvSpPr>
        <p:spPr/>
        <p:txBody>
          <a:bodyPr/>
          <a:lstStyle/>
          <a:p>
            <a:r>
              <a:rPr lang="en-US" dirty="0" smtClean="0"/>
              <a:t>Authorize</a:t>
            </a:r>
          </a:p>
          <a:p>
            <a:pPr lvl="1"/>
            <a:r>
              <a:rPr lang="en-US" dirty="0" smtClean="0"/>
              <a:t>Control who can access a controller/action</a:t>
            </a:r>
          </a:p>
          <a:p>
            <a:pPr lvl="1"/>
            <a:r>
              <a:rPr lang="en-US" dirty="0" smtClean="0"/>
              <a:t>Properties</a:t>
            </a:r>
          </a:p>
          <a:p>
            <a:pPr lvl="2"/>
            <a:r>
              <a:rPr lang="en-US" dirty="0" smtClean="0"/>
              <a:t>Users</a:t>
            </a:r>
          </a:p>
          <a:p>
            <a:pPr lvl="2"/>
            <a:r>
              <a:rPr lang="en-US" dirty="0" smtClean="0"/>
              <a:t>Roles</a:t>
            </a:r>
          </a:p>
          <a:p>
            <a:r>
              <a:rPr lang="en-US" dirty="0" err="1" smtClean="0"/>
              <a:t>ValidateAntiForgeryToken</a:t>
            </a:r>
            <a:endParaRPr lang="en-US" dirty="0" smtClean="0"/>
          </a:p>
          <a:p>
            <a:pPr lvl="1"/>
            <a:r>
              <a:rPr lang="en-US" dirty="0" smtClean="0"/>
              <a:t>Defends against cross-site request forgery</a:t>
            </a:r>
          </a:p>
          <a:p>
            <a:pPr lvl="1"/>
            <a:r>
              <a:rPr lang="en-US" dirty="0" smtClean="0"/>
              <a:t>Requires anti-forgery token to be added to view</a:t>
            </a:r>
          </a:p>
          <a:p>
            <a:r>
              <a:rPr lang="en-US" dirty="0" err="1" smtClean="0"/>
              <a:t>RequireHttps</a:t>
            </a:r>
            <a:endParaRPr lang="en-US" dirty="0" smtClean="0"/>
          </a:p>
          <a:p>
            <a:pPr lvl="1"/>
            <a:r>
              <a:rPr lang="en-US" dirty="0" err="1" smtClean="0"/>
              <a:t>Requries</a:t>
            </a:r>
            <a:r>
              <a:rPr lang="en-US" dirty="0" smtClean="0"/>
              <a:t> SSL</a:t>
            </a:r>
            <a:endParaRPr lang="en-US" dirty="0"/>
          </a:p>
        </p:txBody>
      </p:sp>
    </p:spTree>
    <p:extLst>
      <p:ext uri="{BB962C8B-B14F-4D97-AF65-F5344CB8AC3E}">
        <p14:creationId xmlns:p14="http://schemas.microsoft.com/office/powerpoint/2010/main" val="1313583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Taking Control of Controllers</a:t>
            </a:r>
            <a:endParaRPr lang="en-US" dirty="0"/>
          </a:p>
        </p:txBody>
      </p:sp>
      <p:sp>
        <p:nvSpPr>
          <p:cNvPr id="5" name="Content Placeholder 4"/>
          <p:cNvSpPr>
            <a:spLocks noGrp="1"/>
          </p:cNvSpPr>
          <p:nvPr>
            <p:ph sz="quarter" idx="10"/>
          </p:nvPr>
        </p:nvSpPr>
        <p:spPr/>
        <p:txBody>
          <a:bodyPr/>
          <a:lstStyle/>
          <a:p>
            <a:r>
              <a:rPr lang="en-US" dirty="0" smtClean="0"/>
              <a:t>Adding Actions</a:t>
            </a:r>
          </a:p>
          <a:p>
            <a:r>
              <a:rPr lang="en-US" dirty="0" smtClean="0"/>
              <a:t>Model Binding</a:t>
            </a:r>
          </a:p>
          <a:p>
            <a:r>
              <a:rPr lang="en-US" dirty="0" smtClean="0"/>
              <a:t>Filters</a:t>
            </a:r>
          </a:p>
          <a:p>
            <a:r>
              <a:rPr lang="en-US" dirty="0" smtClean="0"/>
              <a:t>Vanity URLs</a:t>
            </a:r>
          </a:p>
          <a:p>
            <a:r>
              <a:rPr lang="en-US" dirty="0" smtClean="0"/>
              <a:t>Controller Best Practices</a:t>
            </a:r>
            <a:endParaRPr lang="en-US" dirty="0"/>
          </a:p>
        </p:txBody>
      </p:sp>
    </p:spTree>
    <p:extLst>
      <p:ext uri="{BB962C8B-B14F-4D97-AF65-F5344CB8AC3E}">
        <p14:creationId xmlns:p14="http://schemas.microsoft.com/office/powerpoint/2010/main" val="2098428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a:t>
            </a:r>
            <a:endParaRPr lang="en-US" dirty="0"/>
          </a:p>
        </p:txBody>
      </p:sp>
      <p:sp>
        <p:nvSpPr>
          <p:cNvPr id="3" name="Content Placeholder 2"/>
          <p:cNvSpPr>
            <a:spLocks noGrp="1"/>
          </p:cNvSpPr>
          <p:nvPr>
            <p:ph sz="quarter" idx="10"/>
          </p:nvPr>
        </p:nvSpPr>
        <p:spPr/>
        <p:txBody>
          <a:bodyPr/>
          <a:lstStyle/>
          <a:p>
            <a:r>
              <a:rPr lang="en-US" dirty="0" smtClean="0"/>
              <a:t>Encrypts traffic and prevents tampering</a:t>
            </a:r>
          </a:p>
          <a:p>
            <a:r>
              <a:rPr lang="en-US" dirty="0" smtClean="0"/>
              <a:t>Authenticates server</a:t>
            </a:r>
          </a:p>
          <a:p>
            <a:endParaRPr lang="en-US" dirty="0"/>
          </a:p>
          <a:p>
            <a:r>
              <a:rPr lang="en-US" dirty="0" smtClean="0"/>
              <a:t>When to use SSL</a:t>
            </a:r>
          </a:p>
          <a:p>
            <a:pPr lvl="1"/>
            <a:r>
              <a:rPr lang="en-US" dirty="0" smtClean="0"/>
              <a:t>Asking for sensitive information</a:t>
            </a:r>
          </a:p>
          <a:p>
            <a:pPr lvl="1"/>
            <a:r>
              <a:rPr lang="en-US" dirty="0" smtClean="0"/>
              <a:t>After authentication</a:t>
            </a:r>
          </a:p>
          <a:p>
            <a:pPr lvl="1"/>
            <a:endParaRPr lang="en-US" dirty="0"/>
          </a:p>
          <a:p>
            <a:pPr lvl="1"/>
            <a:r>
              <a:rPr lang="en-US" dirty="0"/>
              <a:t>http://blog.codinghorror.com/should-all-web-traffic-be-encrypted/</a:t>
            </a:r>
          </a:p>
        </p:txBody>
      </p:sp>
    </p:spTree>
    <p:extLst>
      <p:ext uri="{BB962C8B-B14F-4D97-AF65-F5344CB8AC3E}">
        <p14:creationId xmlns:p14="http://schemas.microsoft.com/office/powerpoint/2010/main" val="606266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 Filters</a:t>
            </a:r>
            <a:endParaRPr lang="en-US" dirty="0"/>
          </a:p>
        </p:txBody>
      </p:sp>
    </p:spTree>
    <p:extLst>
      <p:ext uri="{BB962C8B-B14F-4D97-AF65-F5344CB8AC3E}">
        <p14:creationId xmlns:p14="http://schemas.microsoft.com/office/powerpoint/2010/main" val="157508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HandleError</a:t>
            </a:r>
            <a:r>
              <a:rPr lang="en-US" dirty="0"/>
              <a:t> &amp; </a:t>
            </a:r>
            <a:r>
              <a:rPr lang="en-US" dirty="0" err="1"/>
              <a:t>OutputCache</a:t>
            </a:r>
            <a:endParaRPr lang="en-US" dirty="0"/>
          </a:p>
        </p:txBody>
      </p:sp>
      <p:sp>
        <p:nvSpPr>
          <p:cNvPr id="4" name="Content Placeholder 3"/>
          <p:cNvSpPr>
            <a:spLocks noGrp="1"/>
          </p:cNvSpPr>
          <p:nvPr>
            <p:ph sz="quarter" idx="10"/>
          </p:nvPr>
        </p:nvSpPr>
        <p:spPr/>
        <p:txBody>
          <a:bodyPr/>
          <a:lstStyle/>
          <a:p>
            <a:r>
              <a:rPr lang="en-US" dirty="0" err="1" smtClean="0"/>
              <a:t>HandleError</a:t>
            </a:r>
            <a:endParaRPr lang="en-US" dirty="0" smtClean="0"/>
          </a:p>
          <a:p>
            <a:pPr lvl="1"/>
            <a:r>
              <a:rPr lang="en-US" dirty="0" smtClean="0"/>
              <a:t>Redirect user to a view when an unhandled exception is thrown</a:t>
            </a:r>
          </a:p>
          <a:p>
            <a:pPr lvl="1"/>
            <a:r>
              <a:rPr lang="en-US" dirty="0" smtClean="0"/>
              <a:t>Requires custom errors to be enabled in </a:t>
            </a:r>
            <a:r>
              <a:rPr lang="en-US" dirty="0" err="1" smtClean="0"/>
              <a:t>web.config</a:t>
            </a:r>
            <a:r>
              <a:rPr lang="en-US" dirty="0" smtClean="0"/>
              <a:t> file</a:t>
            </a:r>
          </a:p>
          <a:p>
            <a:r>
              <a:rPr lang="en-US" dirty="0" err="1" smtClean="0"/>
              <a:t>OutputCache</a:t>
            </a:r>
            <a:endParaRPr lang="en-US" dirty="0" smtClean="0"/>
          </a:p>
          <a:p>
            <a:pPr lvl="1"/>
            <a:r>
              <a:rPr lang="en-US" dirty="0" smtClean="0"/>
              <a:t>Instructs ASP.NET to cache HTML resulting from execution of action</a:t>
            </a:r>
          </a:p>
          <a:p>
            <a:pPr lvl="1"/>
            <a:r>
              <a:rPr lang="en-US" dirty="0" smtClean="0"/>
              <a:t>Improves performance</a:t>
            </a:r>
          </a:p>
          <a:p>
            <a:pPr lvl="1"/>
            <a:r>
              <a:rPr lang="en-US" dirty="0" smtClean="0"/>
              <a:t>Properties</a:t>
            </a:r>
          </a:p>
          <a:p>
            <a:pPr lvl="2"/>
            <a:r>
              <a:rPr lang="en-US" dirty="0" err="1" smtClean="0"/>
              <a:t>VaryByParam</a:t>
            </a:r>
            <a:endParaRPr lang="en-US" dirty="0" smtClean="0"/>
          </a:p>
          <a:p>
            <a:pPr lvl="2"/>
            <a:r>
              <a:rPr lang="en-US" dirty="0" err="1" smtClean="0"/>
              <a:t>VaryByHeader</a:t>
            </a:r>
            <a:endParaRPr lang="en-US" dirty="0" smtClean="0"/>
          </a:p>
          <a:p>
            <a:pPr lvl="2"/>
            <a:r>
              <a:rPr lang="en-US" dirty="0" smtClean="0"/>
              <a:t>Duration (seconds)</a:t>
            </a:r>
          </a:p>
        </p:txBody>
      </p:sp>
    </p:spTree>
    <p:extLst>
      <p:ext uri="{BB962C8B-B14F-4D97-AF65-F5344CB8AC3E}">
        <p14:creationId xmlns:p14="http://schemas.microsoft.com/office/powerpoint/2010/main" val="1179736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HandleError</a:t>
            </a:r>
            <a:r>
              <a:rPr lang="en-US" dirty="0" smtClean="0"/>
              <a:t> &amp; </a:t>
            </a:r>
            <a:r>
              <a:rPr lang="en-US" dirty="0" err="1" smtClean="0"/>
              <a:t>OutputCache</a:t>
            </a:r>
            <a:endParaRPr lang="en-US" dirty="0"/>
          </a:p>
        </p:txBody>
      </p:sp>
    </p:spTree>
    <p:extLst>
      <p:ext uri="{BB962C8B-B14F-4D97-AF65-F5344CB8AC3E}">
        <p14:creationId xmlns:p14="http://schemas.microsoft.com/office/powerpoint/2010/main" val="200931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Vanity URLs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7156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Standard URL</a:t>
            </a:r>
            <a:endParaRPr lang="en-US" dirty="0"/>
          </a:p>
        </p:txBody>
      </p:sp>
      <p:sp>
        <p:nvSpPr>
          <p:cNvPr id="4" name="Content Placeholder 3"/>
          <p:cNvSpPr>
            <a:spLocks noGrp="1"/>
          </p:cNvSpPr>
          <p:nvPr>
            <p:ph sz="quarter" idx="10"/>
          </p:nvPr>
        </p:nvSpPr>
        <p:spPr/>
        <p:txBody>
          <a:bodyPr/>
          <a:lstStyle/>
          <a:p>
            <a:pPr marL="0" indent="0">
              <a:buNone/>
            </a:pPr>
            <a:endParaRPr lang="en-US" dirty="0" smtClean="0"/>
          </a:p>
          <a:p>
            <a:r>
              <a:rPr lang="en-US" dirty="0" smtClean="0"/>
              <a:t>Users have no idea what that URL refers to</a:t>
            </a:r>
          </a:p>
          <a:p>
            <a:r>
              <a:rPr lang="en-US" dirty="0" smtClean="0"/>
              <a:t>Search engines have no idea what that URL refers to</a:t>
            </a:r>
          </a:p>
          <a:p>
            <a:r>
              <a:rPr lang="en-US" dirty="0" smtClean="0"/>
              <a:t>It’s just plain ugly</a:t>
            </a:r>
            <a:endParaRPr lang="en-US" dirty="0"/>
          </a:p>
        </p:txBody>
      </p:sp>
      <p:sp>
        <p:nvSpPr>
          <p:cNvPr id="5" name="Rectangle 4"/>
          <p:cNvSpPr/>
          <p:nvPr/>
        </p:nvSpPr>
        <p:spPr>
          <a:xfrm>
            <a:off x="1960828" y="1235481"/>
            <a:ext cx="8361803" cy="6059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smtClean="0"/>
              <a:t>www.mymusicstore.com/App/Album/Details/Display.aspx?ID=42&amp;BandID=64</a:t>
            </a:r>
            <a:endParaRPr lang="en-US" sz="2000" dirty="0"/>
          </a:p>
        </p:txBody>
      </p:sp>
    </p:spTree>
    <p:extLst>
      <p:ext uri="{BB962C8B-B14F-4D97-AF65-F5344CB8AC3E}">
        <p14:creationId xmlns:p14="http://schemas.microsoft.com/office/powerpoint/2010/main" val="91541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Vanity URL</a:t>
            </a:r>
            <a:endParaRPr lang="en-US" dirty="0"/>
          </a:p>
        </p:txBody>
      </p:sp>
      <p:sp>
        <p:nvSpPr>
          <p:cNvPr id="3" name="Content Placeholder 2"/>
          <p:cNvSpPr>
            <a:spLocks noGrp="1"/>
          </p:cNvSpPr>
          <p:nvPr>
            <p:ph sz="quarter" idx="10"/>
          </p:nvPr>
        </p:nvSpPr>
        <p:spPr/>
        <p:txBody>
          <a:bodyPr/>
          <a:lstStyle/>
          <a:p>
            <a:endParaRPr lang="en-US" dirty="0" smtClean="0"/>
          </a:p>
          <a:p>
            <a:r>
              <a:rPr lang="en-US" dirty="0" smtClean="0"/>
              <a:t>User knows information provided by the page</a:t>
            </a:r>
          </a:p>
          <a:p>
            <a:r>
              <a:rPr lang="en-US" dirty="0" smtClean="0"/>
              <a:t>Search engines know information provided by page</a:t>
            </a:r>
          </a:p>
          <a:p>
            <a:r>
              <a:rPr lang="en-US" dirty="0" smtClean="0"/>
              <a:t>Don’t underestimate the importance of vanity URLs</a:t>
            </a:r>
            <a:endParaRPr lang="en-US" dirty="0"/>
          </a:p>
        </p:txBody>
      </p:sp>
      <p:sp>
        <p:nvSpPr>
          <p:cNvPr id="4" name="Rectangle 3"/>
          <p:cNvSpPr/>
          <p:nvPr/>
        </p:nvSpPr>
        <p:spPr>
          <a:xfrm>
            <a:off x="1960828" y="1235481"/>
            <a:ext cx="8361803" cy="6059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smtClean="0"/>
              <a:t>www.mymusicstore.com/Album/Cure/Wish</a:t>
            </a:r>
            <a:endParaRPr lang="en-US" sz="2000" dirty="0"/>
          </a:p>
        </p:txBody>
      </p:sp>
    </p:spTree>
    <p:extLst>
      <p:ext uri="{BB962C8B-B14F-4D97-AF65-F5344CB8AC3E}">
        <p14:creationId xmlns:p14="http://schemas.microsoft.com/office/powerpoint/2010/main" val="155048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Routing</a:t>
            </a:r>
            <a:endParaRPr lang="en-US" dirty="0"/>
          </a:p>
        </p:txBody>
      </p:sp>
      <p:sp>
        <p:nvSpPr>
          <p:cNvPr id="3" name="Content Placeholder 2"/>
          <p:cNvSpPr>
            <a:spLocks noGrp="1"/>
          </p:cNvSpPr>
          <p:nvPr>
            <p:ph sz="quarter" idx="10"/>
          </p:nvPr>
        </p:nvSpPr>
        <p:spPr/>
        <p:txBody>
          <a:bodyPr/>
          <a:lstStyle/>
          <a:p>
            <a:r>
              <a:rPr lang="en-US" dirty="0" smtClean="0"/>
              <a:t>Vanity URLs are handled by routing</a:t>
            </a:r>
          </a:p>
          <a:p>
            <a:r>
              <a:rPr lang="en-US" dirty="0" smtClean="0"/>
              <a:t>Routing in MVC controls what controller/action is called based on the URL provided</a:t>
            </a:r>
          </a:p>
          <a:p>
            <a:r>
              <a:rPr lang="en-US" dirty="0" smtClean="0"/>
              <a:t>Methods for updating routing</a:t>
            </a:r>
          </a:p>
          <a:p>
            <a:pPr lvl="1"/>
            <a:r>
              <a:rPr lang="en-US" dirty="0" err="1" smtClean="0"/>
              <a:t>RouteConfig.cs</a:t>
            </a:r>
            <a:endParaRPr lang="en-US" dirty="0" smtClean="0"/>
          </a:p>
          <a:p>
            <a:pPr lvl="1"/>
            <a:r>
              <a:rPr lang="en-US" dirty="0" err="1" smtClean="0"/>
              <a:t>AttributeRouting</a:t>
            </a:r>
            <a:endParaRPr lang="en-US" dirty="0"/>
          </a:p>
        </p:txBody>
      </p:sp>
    </p:spTree>
    <p:extLst>
      <p:ext uri="{BB962C8B-B14F-4D97-AF65-F5344CB8AC3E}">
        <p14:creationId xmlns:p14="http://schemas.microsoft.com/office/powerpoint/2010/main" val="41830881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RouteConfig.cs</a:t>
            </a:r>
            <a:endParaRPr lang="en-US" dirty="0"/>
          </a:p>
        </p:txBody>
      </p:sp>
    </p:spTree>
    <p:extLst>
      <p:ext uri="{BB962C8B-B14F-4D97-AF65-F5344CB8AC3E}">
        <p14:creationId xmlns:p14="http://schemas.microsoft.com/office/powerpoint/2010/main" val="3145124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Attribute Routing</a:t>
            </a:r>
            <a:endParaRPr lang="en-US" dirty="0"/>
          </a:p>
        </p:txBody>
      </p:sp>
      <p:sp>
        <p:nvSpPr>
          <p:cNvPr id="4" name="Content Placeholder 3"/>
          <p:cNvSpPr>
            <a:spLocks noGrp="1"/>
          </p:cNvSpPr>
          <p:nvPr>
            <p:ph sz="quarter" idx="10"/>
          </p:nvPr>
        </p:nvSpPr>
        <p:spPr/>
        <p:txBody>
          <a:bodyPr/>
          <a:lstStyle/>
          <a:p>
            <a:r>
              <a:rPr lang="en-US" dirty="0" smtClean="0"/>
              <a:t>Attributes control routing/URL</a:t>
            </a:r>
          </a:p>
          <a:p>
            <a:r>
              <a:rPr lang="en-US" dirty="0" err="1" smtClean="0"/>
              <a:t>RouteAttribute</a:t>
            </a:r>
            <a:endParaRPr lang="en-US" dirty="0" smtClean="0"/>
          </a:p>
          <a:p>
            <a:pPr marL="0" indent="0">
              <a:buNone/>
            </a:pP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a:t>
            </a:r>
            <a:r>
              <a:rPr lang="en-US" sz="2400" dirty="0">
                <a:solidFill>
                  <a:srgbClr val="2B91AF"/>
                </a:solidFill>
                <a:highlight>
                  <a:srgbClr val="FFFFFF"/>
                </a:highlight>
                <a:latin typeface="Consolas" panose="020B0609020204030204" pitchFamily="49" charset="0"/>
              </a:rPr>
              <a:t>Route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"Album/Edit/{</a:t>
            </a:r>
            <a:r>
              <a:rPr lang="en-US" sz="2400" dirty="0" err="1" smtClean="0">
                <a:solidFill>
                  <a:srgbClr val="A31515"/>
                </a:solidFill>
                <a:highlight>
                  <a:srgbClr val="FFFFFF"/>
                </a:highlight>
                <a:latin typeface="Consolas" panose="020B0609020204030204" pitchFamily="49" charset="0"/>
              </a:rPr>
              <a:t>id:int</a:t>
            </a:r>
            <a:r>
              <a:rPr lang="en-US" sz="2400" dirty="0" smtClean="0">
                <a:solidFill>
                  <a:srgbClr val="A31515"/>
                </a:solidFill>
                <a:highlight>
                  <a:srgbClr val="FFFFFF"/>
                </a:highlight>
                <a:latin typeface="Consolas" panose="020B0609020204030204" pitchFamily="49" charset="0"/>
              </a:rPr>
              <a:t>}"</a:t>
            </a:r>
            <a:r>
              <a:rPr lang="en-US" sz="2400" dirty="0" smtClean="0">
                <a:solidFill>
                  <a:srgbClr val="000000"/>
                </a:solidFill>
                <a:highlight>
                  <a:srgbClr val="FFFFFF"/>
                </a:highlight>
                <a:latin typeface="Consolas" panose="020B0609020204030204" pitchFamily="49" charset="0"/>
              </a:rPr>
              <a:t>)]</a:t>
            </a:r>
          </a:p>
          <a:p>
            <a:pPr marL="0" indent="0">
              <a:buNone/>
            </a:pPr>
            <a:r>
              <a:rPr lang="en-US" sz="2400" dirty="0" smtClean="0">
                <a:solidFill>
                  <a:srgbClr val="0000FF"/>
                </a:solidFill>
                <a:highlight>
                  <a:srgbClr val="FFFFFF"/>
                </a:highlight>
                <a:latin typeface="Consolas" panose="020B0609020204030204" pitchFamily="49" charset="0"/>
              </a:rPr>
              <a:t>    public</a:t>
            </a:r>
            <a:r>
              <a:rPr lang="en-US" sz="2400" dirty="0" smtClean="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ActionResult</a:t>
            </a:r>
            <a:r>
              <a:rPr lang="en-US" sz="2400" dirty="0">
                <a:solidFill>
                  <a:srgbClr val="000000"/>
                </a:solidFill>
                <a:highlight>
                  <a:srgbClr val="FFFFFF"/>
                </a:highlight>
                <a:latin typeface="Consolas" panose="020B0609020204030204" pitchFamily="49" charset="0"/>
              </a:rPr>
              <a:t> Edit(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id)</a:t>
            </a:r>
            <a:endParaRPr lang="en-US" sz="2400" dirty="0" smtClean="0"/>
          </a:p>
          <a:p>
            <a:pPr lvl="1"/>
            <a:r>
              <a:rPr lang="en-US" dirty="0" smtClean="0"/>
              <a:t>www.mymusicstore.com/Album/Edit/42</a:t>
            </a:r>
          </a:p>
          <a:p>
            <a:pPr lvl="1"/>
            <a:r>
              <a:rPr lang="en-US" dirty="0" smtClean="0"/>
              <a:t>Calls the Edit action</a:t>
            </a:r>
          </a:p>
          <a:p>
            <a:pPr lvl="1"/>
            <a:r>
              <a:rPr lang="en-US" dirty="0" smtClean="0"/>
              <a:t>Passes in the ID parameter</a:t>
            </a:r>
          </a:p>
          <a:p>
            <a:pPr lvl="1"/>
            <a:r>
              <a:rPr lang="en-US" dirty="0" smtClean="0"/>
              <a:t>ID must be an integer</a:t>
            </a:r>
          </a:p>
        </p:txBody>
      </p:sp>
    </p:spTree>
    <p:extLst>
      <p:ext uri="{BB962C8B-B14F-4D97-AF65-F5344CB8AC3E}">
        <p14:creationId xmlns:p14="http://schemas.microsoft.com/office/powerpoint/2010/main" val="1790076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Adding Actions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3117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RoutePrefix</a:t>
            </a:r>
            <a:endParaRPr lang="en-US" dirty="0"/>
          </a:p>
        </p:txBody>
      </p:sp>
      <p:sp>
        <p:nvSpPr>
          <p:cNvPr id="3" name="Content Placeholder 2"/>
          <p:cNvSpPr>
            <a:spLocks noGrp="1"/>
          </p:cNvSpPr>
          <p:nvPr>
            <p:ph sz="quarter" idx="10"/>
          </p:nvPr>
        </p:nvSpPr>
        <p:spPr/>
        <p:txBody>
          <a:bodyPr/>
          <a:lstStyle/>
          <a:p>
            <a:r>
              <a:rPr lang="en-US" dirty="0" smtClean="0"/>
              <a:t>Added to controller</a:t>
            </a:r>
          </a:p>
          <a:p>
            <a:r>
              <a:rPr lang="en-US" dirty="0" smtClean="0"/>
              <a:t>Adds prefix to all routes</a:t>
            </a:r>
          </a:p>
          <a:p>
            <a:pPr marL="0" indent="0">
              <a:buNone/>
            </a:pP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RoutePrefix</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"Album"</a:t>
            </a:r>
            <a:r>
              <a:rPr lang="en-US" sz="1800" dirty="0">
                <a:solidFill>
                  <a:srgbClr val="000000"/>
                </a:solidFill>
                <a:highlight>
                  <a:srgbClr val="FFFFFF"/>
                </a:highlight>
                <a:latin typeface="Consolas" panose="020B0609020204030204" pitchFamily="49" charset="0"/>
              </a:rPr>
              <a:t>)]</a:t>
            </a:r>
          </a:p>
          <a:p>
            <a:pPr marL="0" indent="0">
              <a:buNone/>
            </a:pPr>
            <a:r>
              <a:rPr lang="en-US" sz="1800" dirty="0" smtClean="0">
                <a:solidFill>
                  <a:srgbClr val="0000FF"/>
                </a:solidFill>
                <a:highlight>
                  <a:srgbClr val="FFFFFF"/>
                </a:highlight>
                <a:latin typeface="Consolas" panose="020B0609020204030204" pitchFamily="49" charset="0"/>
              </a:rPr>
              <a:t>public</a:t>
            </a:r>
            <a:r>
              <a:rPr lang="en-US" sz="1800" dirty="0" smtClean="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class</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AlbumsController</a:t>
            </a:r>
            <a:r>
              <a:rPr lang="en-US" sz="1800" dirty="0">
                <a:solidFill>
                  <a:srgbClr val="000000"/>
                </a:solidFill>
                <a:highlight>
                  <a:srgbClr val="FFFFFF"/>
                </a:highlight>
                <a:latin typeface="Consolas" panose="020B0609020204030204" pitchFamily="49" charset="0"/>
              </a:rPr>
              <a:t> : </a:t>
            </a:r>
            <a:r>
              <a:rPr lang="en-US" sz="1800" dirty="0">
                <a:solidFill>
                  <a:srgbClr val="2B91AF"/>
                </a:solidFill>
                <a:highlight>
                  <a:srgbClr val="FFFFFF"/>
                </a:highlight>
                <a:latin typeface="Consolas" panose="020B0609020204030204" pitchFamily="49" charset="0"/>
              </a:rPr>
              <a:t>Controller</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Route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"Album/Edit/{</a:t>
            </a:r>
            <a:r>
              <a:rPr lang="en-US" sz="1800" dirty="0" err="1" smtClean="0">
                <a:solidFill>
                  <a:srgbClr val="A31515"/>
                </a:solidFill>
                <a:highlight>
                  <a:srgbClr val="FFFFFF"/>
                </a:highlight>
                <a:latin typeface="Consolas" panose="020B0609020204030204" pitchFamily="49" charset="0"/>
              </a:rPr>
              <a:t>id:int</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public</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ActionResult</a:t>
            </a:r>
            <a:r>
              <a:rPr lang="en-US" sz="1800" dirty="0">
                <a:solidFill>
                  <a:srgbClr val="000000"/>
                </a:solidFill>
                <a:highlight>
                  <a:srgbClr val="FFFFFF"/>
                </a:highlight>
                <a:latin typeface="Consolas" panose="020B0609020204030204" pitchFamily="49" charset="0"/>
              </a:rPr>
              <a:t> Edit(</a:t>
            </a:r>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id)</a:t>
            </a:r>
          </a:p>
          <a:p>
            <a:pPr marL="0" indent="0">
              <a:buNone/>
            </a:pPr>
            <a:r>
              <a:rPr lang="en-US" sz="1800" dirty="0" smtClean="0">
                <a:solidFill>
                  <a:srgbClr val="000000"/>
                </a:solidFill>
                <a:highlight>
                  <a:srgbClr val="FFFFFF"/>
                </a:highlight>
                <a:latin typeface="Consolas" panose="020B0609020204030204" pitchFamily="49" charset="0"/>
              </a:rPr>
              <a:t>   {</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00"/>
                </a:solidFill>
                <a:highlight>
                  <a:srgbClr val="FFFFFF"/>
                </a:highlight>
                <a:latin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code</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00"/>
                </a:solidFill>
                <a:highlight>
                  <a:srgbClr val="FFFFFF"/>
                </a:highlight>
                <a:latin typeface="Consolas" panose="020B0609020204030204" pitchFamily="49" charset="0"/>
              </a:rPr>
              <a:t>   }</a:t>
            </a:r>
            <a:endParaRPr lang="en-US" sz="1800" dirty="0" smtClean="0">
              <a:highlight>
                <a:srgbClr val="FFFFFF"/>
              </a:highlight>
            </a:endParaRPr>
          </a:p>
          <a:p>
            <a:pPr marL="0" indent="0">
              <a:buNone/>
            </a:pPr>
            <a:r>
              <a:rPr lang="en-US" sz="18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004170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Attribute Routing</a:t>
            </a:r>
            <a:endParaRPr lang="en-US" dirty="0"/>
          </a:p>
        </p:txBody>
      </p:sp>
    </p:spTree>
    <p:extLst>
      <p:ext uri="{BB962C8B-B14F-4D97-AF65-F5344CB8AC3E}">
        <p14:creationId xmlns:p14="http://schemas.microsoft.com/office/powerpoint/2010/main" val="2872898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Controller Best Practices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6667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Design Guidelines</a:t>
            </a:r>
            <a:endParaRPr lang="en-US" dirty="0"/>
          </a:p>
        </p:txBody>
      </p:sp>
      <p:sp>
        <p:nvSpPr>
          <p:cNvPr id="3" name="Content Placeholder 2"/>
          <p:cNvSpPr>
            <a:spLocks noGrp="1"/>
          </p:cNvSpPr>
          <p:nvPr>
            <p:ph sz="quarter" idx="10"/>
          </p:nvPr>
        </p:nvSpPr>
        <p:spPr/>
        <p:txBody>
          <a:bodyPr/>
          <a:lstStyle/>
          <a:p>
            <a:r>
              <a:rPr lang="en-US" dirty="0" smtClean="0"/>
              <a:t>High Cohesion</a:t>
            </a:r>
          </a:p>
          <a:p>
            <a:pPr lvl="1"/>
            <a:r>
              <a:rPr lang="en-US" dirty="0" smtClean="0"/>
              <a:t>Make sure all actions are closely related</a:t>
            </a:r>
          </a:p>
          <a:p>
            <a:r>
              <a:rPr lang="en-US" dirty="0" smtClean="0"/>
              <a:t>Low Coupling</a:t>
            </a:r>
          </a:p>
          <a:p>
            <a:pPr lvl="1"/>
            <a:r>
              <a:rPr lang="en-US" dirty="0" smtClean="0"/>
              <a:t>Controllers should know as little about the rest of the system as possible</a:t>
            </a:r>
          </a:p>
          <a:p>
            <a:pPr lvl="1"/>
            <a:r>
              <a:rPr lang="en-US" dirty="0" smtClean="0"/>
              <a:t>Simplifies testing and changes</a:t>
            </a:r>
          </a:p>
          <a:p>
            <a:pPr lvl="1"/>
            <a:r>
              <a:rPr lang="en-US" dirty="0" smtClean="0"/>
              <a:t>Repository pattern</a:t>
            </a:r>
          </a:p>
          <a:p>
            <a:pPr lvl="2"/>
            <a:r>
              <a:rPr lang="en-US" dirty="0" smtClean="0"/>
              <a:t>Wrap data context calls into another object</a:t>
            </a:r>
            <a:endParaRPr lang="en-US" dirty="0"/>
          </a:p>
        </p:txBody>
      </p:sp>
    </p:spTree>
    <p:extLst>
      <p:ext uri="{BB962C8B-B14F-4D97-AF65-F5344CB8AC3E}">
        <p14:creationId xmlns:p14="http://schemas.microsoft.com/office/powerpoint/2010/main" val="3586583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Actions</a:t>
            </a:r>
            <a:endParaRPr lang="en-US" dirty="0"/>
          </a:p>
        </p:txBody>
      </p:sp>
      <p:sp>
        <p:nvSpPr>
          <p:cNvPr id="4" name="Content Placeholder 3"/>
          <p:cNvSpPr>
            <a:spLocks noGrp="1"/>
          </p:cNvSpPr>
          <p:nvPr>
            <p:ph sz="quarter" idx="10"/>
          </p:nvPr>
        </p:nvSpPr>
        <p:spPr/>
        <p:txBody>
          <a:bodyPr/>
          <a:lstStyle/>
          <a:p>
            <a:r>
              <a:rPr lang="en-US" dirty="0" smtClean="0"/>
              <a:t>Controllers are classes</a:t>
            </a:r>
          </a:p>
          <a:p>
            <a:r>
              <a:rPr lang="en-US" dirty="0" smtClean="0"/>
              <a:t>Actions are methods</a:t>
            </a:r>
          </a:p>
          <a:p>
            <a:endParaRPr lang="en-US" dirty="0"/>
          </a:p>
          <a:p>
            <a:r>
              <a:rPr lang="en-US" dirty="0" smtClean="0"/>
              <a:t>Creating an action involves adding a method to a class</a:t>
            </a:r>
            <a:endParaRPr lang="en-US" dirty="0"/>
          </a:p>
        </p:txBody>
      </p:sp>
    </p:spTree>
    <p:extLst>
      <p:ext uri="{BB962C8B-B14F-4D97-AF65-F5344CB8AC3E}">
        <p14:creationId xmlns:p14="http://schemas.microsoft.com/office/powerpoint/2010/main" val="199268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Signature</a:t>
            </a:r>
            <a:endParaRPr lang="en-US" dirty="0"/>
          </a:p>
        </p:txBody>
      </p:sp>
      <p:sp>
        <p:nvSpPr>
          <p:cNvPr id="3" name="Content Placeholder 2"/>
          <p:cNvSpPr>
            <a:spLocks noGrp="1"/>
          </p:cNvSpPr>
          <p:nvPr>
            <p:ph sz="quarter" idx="10"/>
          </p:nvPr>
        </p:nvSpPr>
        <p:spPr/>
        <p:txBody>
          <a:bodyPr/>
          <a:lstStyle/>
          <a:p>
            <a:r>
              <a:rPr lang="en-US" dirty="0" smtClean="0"/>
              <a:t>Return Types</a:t>
            </a:r>
          </a:p>
          <a:p>
            <a:pPr lvl="1"/>
            <a:r>
              <a:rPr lang="en-US" dirty="0" err="1" smtClean="0"/>
              <a:t>ActionResult</a:t>
            </a:r>
            <a:endParaRPr lang="en-US" dirty="0" smtClean="0"/>
          </a:p>
          <a:p>
            <a:pPr lvl="2"/>
            <a:r>
              <a:rPr lang="en-US" dirty="0" err="1" smtClean="0"/>
              <a:t>FileResult</a:t>
            </a:r>
            <a:endParaRPr lang="en-US" dirty="0" smtClean="0"/>
          </a:p>
          <a:p>
            <a:pPr lvl="2"/>
            <a:r>
              <a:rPr lang="en-US" dirty="0" err="1" smtClean="0"/>
              <a:t>JsonResult</a:t>
            </a:r>
            <a:endParaRPr lang="en-US" dirty="0" smtClean="0"/>
          </a:p>
          <a:p>
            <a:pPr lvl="2"/>
            <a:r>
              <a:rPr lang="en-US" dirty="0" err="1" smtClean="0"/>
              <a:t>ViewResult</a:t>
            </a:r>
            <a:endParaRPr lang="en-US" dirty="0" smtClean="0"/>
          </a:p>
          <a:p>
            <a:r>
              <a:rPr lang="en-US" dirty="0" smtClean="0"/>
              <a:t>Parameters</a:t>
            </a:r>
          </a:p>
          <a:p>
            <a:pPr lvl="1"/>
            <a:r>
              <a:rPr lang="en-US" dirty="0" smtClean="0"/>
              <a:t>Normal parameters</a:t>
            </a:r>
          </a:p>
          <a:p>
            <a:pPr lvl="1"/>
            <a:r>
              <a:rPr lang="en-US" dirty="0" smtClean="0"/>
              <a:t>MVC model binding</a:t>
            </a:r>
            <a:endParaRPr lang="en-US" dirty="0"/>
          </a:p>
        </p:txBody>
      </p:sp>
    </p:spTree>
    <p:extLst>
      <p:ext uri="{BB962C8B-B14F-4D97-AF65-F5344CB8AC3E}">
        <p14:creationId xmlns:p14="http://schemas.microsoft.com/office/powerpoint/2010/main" val="185924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and Post</a:t>
            </a:r>
            <a:endParaRPr lang="en-US" dirty="0"/>
          </a:p>
        </p:txBody>
      </p:sp>
      <p:sp>
        <p:nvSpPr>
          <p:cNvPr id="3" name="Content Placeholder 2"/>
          <p:cNvSpPr>
            <a:spLocks noGrp="1"/>
          </p:cNvSpPr>
          <p:nvPr>
            <p:ph sz="quarter" idx="10"/>
          </p:nvPr>
        </p:nvSpPr>
        <p:spPr/>
        <p:txBody>
          <a:bodyPr/>
          <a:lstStyle/>
          <a:p>
            <a:r>
              <a:rPr lang="en-US" dirty="0" smtClean="0"/>
              <a:t>Create/Update/Delete are typically two step operations</a:t>
            </a:r>
          </a:p>
          <a:p>
            <a:pPr marL="971396" lvl="1" indent="-514350">
              <a:buFont typeface="+mj-lt"/>
              <a:buAutoNum type="arabicPeriod"/>
            </a:pPr>
            <a:r>
              <a:rPr lang="en-US" dirty="0" smtClean="0"/>
              <a:t>Present the form</a:t>
            </a:r>
          </a:p>
          <a:p>
            <a:pPr marL="971396" lvl="1" indent="-514350">
              <a:buFont typeface="+mj-lt"/>
              <a:buAutoNum type="arabicPeriod"/>
            </a:pPr>
            <a:r>
              <a:rPr lang="en-US" dirty="0" smtClean="0"/>
              <a:t>Accept the input</a:t>
            </a:r>
          </a:p>
          <a:p>
            <a:pPr marL="571481" indent="-514350"/>
            <a:r>
              <a:rPr lang="en-US" dirty="0" smtClean="0"/>
              <a:t>Create two actions</a:t>
            </a:r>
          </a:p>
          <a:p>
            <a:pPr marL="971396" lvl="1" indent="-514350">
              <a:buFont typeface="+mj-lt"/>
              <a:buAutoNum type="arabicPeriod"/>
            </a:pPr>
            <a:r>
              <a:rPr lang="en-US" dirty="0" smtClean="0"/>
              <a:t>Form presentation via </a:t>
            </a:r>
            <a:r>
              <a:rPr lang="en-US" dirty="0" err="1" smtClean="0"/>
              <a:t>HttpGet</a:t>
            </a:r>
            <a:r>
              <a:rPr lang="en-US" dirty="0" smtClean="0"/>
              <a:t> (default)</a:t>
            </a:r>
          </a:p>
          <a:p>
            <a:pPr marL="971396" lvl="1" indent="-514350">
              <a:buFont typeface="+mj-lt"/>
              <a:buAutoNum type="arabicPeriod"/>
            </a:pPr>
            <a:r>
              <a:rPr lang="en-US" dirty="0" smtClean="0"/>
              <a:t>Accept data via </a:t>
            </a:r>
            <a:r>
              <a:rPr lang="en-US" dirty="0" err="1" smtClean="0"/>
              <a:t>HttpPost</a:t>
            </a:r>
            <a:endParaRPr lang="en-US" dirty="0"/>
          </a:p>
        </p:txBody>
      </p:sp>
    </p:spTree>
    <p:extLst>
      <p:ext uri="{BB962C8B-B14F-4D97-AF65-F5344CB8AC3E}">
        <p14:creationId xmlns:p14="http://schemas.microsoft.com/office/powerpoint/2010/main" val="4273622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a:t>
            </a:r>
            <a:endParaRPr lang="en-US" dirty="0"/>
          </a:p>
        </p:txBody>
      </p:sp>
    </p:spTree>
    <p:extLst>
      <p:ext uri="{BB962C8B-B14F-4D97-AF65-F5344CB8AC3E}">
        <p14:creationId xmlns:p14="http://schemas.microsoft.com/office/powerpoint/2010/main" val="3299629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Model Binding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4430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Default Model Binder</a:t>
            </a:r>
            <a:endParaRPr lang="en-US" dirty="0"/>
          </a:p>
        </p:txBody>
      </p:sp>
      <p:sp>
        <p:nvSpPr>
          <p:cNvPr id="4" name="Content Placeholder 3"/>
          <p:cNvSpPr>
            <a:spLocks noGrp="1"/>
          </p:cNvSpPr>
          <p:nvPr>
            <p:ph sz="quarter" idx="10"/>
          </p:nvPr>
        </p:nvSpPr>
        <p:spPr/>
        <p:txBody>
          <a:bodyPr/>
          <a:lstStyle/>
          <a:p>
            <a:r>
              <a:rPr lang="en-US" dirty="0" smtClean="0"/>
              <a:t>“It just works” – Jon Galloway</a:t>
            </a:r>
          </a:p>
          <a:p>
            <a:r>
              <a:rPr lang="en-US" dirty="0" smtClean="0"/>
              <a:t>Uses the name attribute of input elements</a:t>
            </a:r>
          </a:p>
          <a:p>
            <a:pPr lvl="1"/>
            <a:r>
              <a:rPr lang="en-US" dirty="0" smtClean="0"/>
              <a:t>Automatically matches parameter names for simple data types</a:t>
            </a:r>
          </a:p>
          <a:p>
            <a:pPr lvl="1"/>
            <a:r>
              <a:rPr lang="en-US" dirty="0" smtClean="0"/>
              <a:t>Complex objects are mapped by property name</a:t>
            </a:r>
          </a:p>
          <a:p>
            <a:pPr lvl="2"/>
            <a:r>
              <a:rPr lang="en-US" dirty="0" smtClean="0"/>
              <a:t>Complex properties use dotted notation</a:t>
            </a:r>
          </a:p>
          <a:p>
            <a:pPr marL="914090" lvl="2" indent="0">
              <a:buNone/>
            </a:pPr>
            <a:endParaRPr lang="en-US" dirty="0"/>
          </a:p>
          <a:p>
            <a:pPr marL="914090" lvl="2" indent="0">
              <a:buNone/>
            </a:pPr>
            <a:r>
              <a:rPr lang="en-US" dirty="0" smtClean="0">
                <a:latin typeface="Consolas" panose="020B0609020204030204" pitchFamily="49" charset="0"/>
                <a:cs typeface="Consolas" panose="020B0609020204030204" pitchFamily="49" charset="0"/>
              </a:rPr>
              <a:t>&lt;input type="text" name="</a:t>
            </a:r>
            <a:r>
              <a:rPr lang="en-US" dirty="0" err="1" smtClean="0">
                <a:latin typeface="Consolas" panose="020B0609020204030204" pitchFamily="49" charset="0"/>
                <a:cs typeface="Consolas" panose="020B0609020204030204" pitchFamily="49" charset="0"/>
              </a:rPr>
              <a:t>Album.LinerNotes</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2056491" y="4945327"/>
            <a:ext cx="1910443" cy="14450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Song</a:t>
            </a:r>
          </a:p>
          <a:p>
            <a:pPr algn="ctr"/>
            <a:r>
              <a:rPr lang="en-US" dirty="0" err="1" smtClean="0"/>
              <a:t>SongID</a:t>
            </a:r>
            <a:endParaRPr lang="en-US" dirty="0" smtClean="0"/>
          </a:p>
          <a:p>
            <a:pPr algn="ctr"/>
            <a:r>
              <a:rPr lang="en-US" dirty="0" smtClean="0"/>
              <a:t>Title</a:t>
            </a:r>
          </a:p>
          <a:p>
            <a:pPr algn="ctr"/>
            <a:r>
              <a:rPr lang="en-US" dirty="0" smtClean="0"/>
              <a:t>Length</a:t>
            </a:r>
          </a:p>
          <a:p>
            <a:pPr algn="ctr"/>
            <a:r>
              <a:rPr lang="en-US" dirty="0" smtClean="0"/>
              <a:t>Lyrics</a:t>
            </a:r>
            <a:endParaRPr lang="en-US" dirty="0"/>
          </a:p>
        </p:txBody>
      </p:sp>
      <p:cxnSp>
        <p:nvCxnSpPr>
          <p:cNvPr id="6" name="Straight Connector 5"/>
          <p:cNvCxnSpPr/>
          <p:nvPr/>
        </p:nvCxnSpPr>
        <p:spPr>
          <a:xfrm>
            <a:off x="2056491" y="5271900"/>
            <a:ext cx="1910443"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Rectangle 6"/>
          <p:cNvSpPr/>
          <p:nvPr/>
        </p:nvSpPr>
        <p:spPr>
          <a:xfrm>
            <a:off x="4752189" y="4945327"/>
            <a:ext cx="1910443" cy="14450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Album</a:t>
            </a:r>
          </a:p>
          <a:p>
            <a:pPr algn="ctr"/>
            <a:r>
              <a:rPr lang="en-US" dirty="0" err="1" smtClean="0"/>
              <a:t>AlbumID</a:t>
            </a:r>
            <a:endParaRPr lang="en-US" dirty="0" smtClean="0"/>
          </a:p>
          <a:p>
            <a:pPr algn="ctr"/>
            <a:r>
              <a:rPr lang="en-US" dirty="0" smtClean="0"/>
              <a:t>Title</a:t>
            </a:r>
          </a:p>
          <a:p>
            <a:pPr algn="ctr"/>
            <a:r>
              <a:rPr lang="en-US" dirty="0" smtClean="0"/>
              <a:t>Label</a:t>
            </a:r>
          </a:p>
          <a:p>
            <a:pPr algn="ctr"/>
            <a:r>
              <a:rPr lang="en-US" dirty="0" err="1" smtClean="0"/>
              <a:t>LinerNotes</a:t>
            </a:r>
            <a:endParaRPr lang="en-US" dirty="0"/>
          </a:p>
        </p:txBody>
      </p:sp>
      <p:cxnSp>
        <p:nvCxnSpPr>
          <p:cNvPr id="8" name="Straight Connector 7"/>
          <p:cNvCxnSpPr/>
          <p:nvPr/>
        </p:nvCxnSpPr>
        <p:spPr>
          <a:xfrm>
            <a:off x="4752189" y="5271900"/>
            <a:ext cx="191044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5" idx="3"/>
            <a:endCxn id="7" idx="1"/>
          </p:cNvCxnSpPr>
          <p:nvPr/>
        </p:nvCxnSpPr>
        <p:spPr>
          <a:xfrm>
            <a:off x="3966934" y="5667867"/>
            <a:ext cx="785255"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668838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91E34EB2-09A7-4C74-9FE9-76B9EE0656B9">4</Module>
    <Content_x0020_Type xmlns="91E34EB2-09A7-4C74-9FE9-76B9EE0656B9">Slide Presentation</Content_x0020_Type>
    <Status xmlns="91E34EB2-09A7-4C74-9FE9-76B9EE0656B9">Final</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9C9D5D57-4A02-4DF1-A48D-478296A7829C}"/>
</file>

<file path=docProps/app.xml><?xml version="1.0" encoding="utf-8"?>
<Properties xmlns="http://schemas.openxmlformats.org/officeDocument/2006/extended-properties" xmlns:vt="http://schemas.openxmlformats.org/officeDocument/2006/docPropsVTypes">
  <Template/>
  <TotalTime>3471</TotalTime>
  <Words>651</Words>
  <Application>Microsoft Office PowerPoint</Application>
  <PresentationFormat>Widescreen</PresentationFormat>
  <Paragraphs>198</Paragraphs>
  <Slides>34</Slides>
  <Notes>3</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Segoe UI</vt:lpstr>
      <vt:lpstr>Segoe UI Light</vt:lpstr>
      <vt:lpstr>1_Office Theme</vt:lpstr>
      <vt:lpstr>PowerPoint Presentation</vt:lpstr>
      <vt:lpstr>Taking Control of Controllers</vt:lpstr>
      <vt:lpstr>PowerPoint Presentation</vt:lpstr>
      <vt:lpstr>Adding Actions</vt:lpstr>
      <vt:lpstr>Action Signature</vt:lpstr>
      <vt:lpstr>Get and Post</vt:lpstr>
      <vt:lpstr>Model Binding</vt:lpstr>
      <vt:lpstr>PowerPoint Presentation</vt:lpstr>
      <vt:lpstr>Default Model Binder</vt:lpstr>
      <vt:lpstr>Controlling Model Binding</vt:lpstr>
      <vt:lpstr>Solutions</vt:lpstr>
      <vt:lpstr>BindAttribute</vt:lpstr>
      <vt:lpstr>PowerPoint Presentation</vt:lpstr>
      <vt:lpstr>Filters</vt:lpstr>
      <vt:lpstr>Normal Action Execution</vt:lpstr>
      <vt:lpstr>Actions with Filters</vt:lpstr>
      <vt:lpstr>Actions with Filters</vt:lpstr>
      <vt:lpstr>Adding Filters</vt:lpstr>
      <vt:lpstr>Security Filters</vt:lpstr>
      <vt:lpstr>SSL</vt:lpstr>
      <vt:lpstr>Security Filters</vt:lpstr>
      <vt:lpstr>HandleError &amp; OutputCache</vt:lpstr>
      <vt:lpstr>HandleError &amp; OutputCache</vt:lpstr>
      <vt:lpstr>PowerPoint Presentation</vt:lpstr>
      <vt:lpstr>Standard URL</vt:lpstr>
      <vt:lpstr>Vanity URL</vt:lpstr>
      <vt:lpstr>MVC Routing</vt:lpstr>
      <vt:lpstr>RouteConfig.cs</vt:lpstr>
      <vt:lpstr>Attribute Routing</vt:lpstr>
      <vt:lpstr>RoutePrefix</vt:lpstr>
      <vt:lpstr>Attribute Routing</vt:lpstr>
      <vt:lpstr>PowerPoint Presentation</vt:lpstr>
      <vt:lpstr>Controller Design Guidelines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Jon</cp:lastModifiedBy>
  <cp:revision>77</cp:revision>
  <dcterms:created xsi:type="dcterms:W3CDTF">2013-02-15T23:12:42Z</dcterms:created>
  <dcterms:modified xsi:type="dcterms:W3CDTF">2014-06-23T03:28:05Z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