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77" r:id="rId5"/>
    <p:sldId id="278" r:id="rId6"/>
    <p:sldId id="299" r:id="rId7"/>
    <p:sldId id="280" r:id="rId8"/>
    <p:sldId id="281" r:id="rId9"/>
    <p:sldId id="282" r:id="rId10"/>
    <p:sldId id="283" r:id="rId11"/>
    <p:sldId id="300" r:id="rId12"/>
    <p:sldId id="284" r:id="rId13"/>
    <p:sldId id="301" r:id="rId14"/>
    <p:sldId id="285" r:id="rId15"/>
    <p:sldId id="286" r:id="rId16"/>
    <p:sldId id="302" r:id="rId17"/>
    <p:sldId id="287" r:id="rId18"/>
    <p:sldId id="288" r:id="rId19"/>
    <p:sldId id="289" r:id="rId20"/>
    <p:sldId id="290" r:id="rId21"/>
    <p:sldId id="291" r:id="rId22"/>
    <p:sldId id="292" r:id="rId23"/>
    <p:sldId id="293" r:id="rId24"/>
    <p:sldId id="294" r:id="rId25"/>
    <p:sldId id="295" r:id="rId26"/>
    <p:sldId id="303" r:id="rId27"/>
    <p:sldId id="297" r:id="rId28"/>
    <p:sldId id="296" r:id="rId29"/>
    <p:sldId id="29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0" d="100"/>
          <a:sy n="80" d="100"/>
        </p:scale>
        <p:origin x="96" y="7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a:t>
            </a:r>
            <a:r>
              <a:rPr lang="en-US" dirty="0" smtClean="0"/>
              <a:t>| Customizing Views</a:t>
            </a:r>
            <a:endParaRPr lang="en-US" dirty="0"/>
          </a:p>
        </p:txBody>
      </p:sp>
      <p:sp>
        <p:nvSpPr>
          <p:cNvPr id="4" name="Subtitle 3"/>
          <p:cNvSpPr>
            <a:spLocks noGrp="1"/>
          </p:cNvSpPr>
          <p:nvPr>
            <p:ph type="subTitle" idx="1"/>
          </p:nvPr>
        </p:nvSpPr>
        <p:spPr/>
        <p:txBody>
          <a:bodyPr/>
          <a:lstStyle/>
          <a:p>
            <a:r>
              <a:rPr lang="en-US" dirty="0" smtClean="0"/>
              <a:t>Jon Galloway </a:t>
            </a:r>
            <a:r>
              <a:rPr lang="en-US" dirty="0"/>
              <a:t>| Development Platform </a:t>
            </a:r>
            <a:r>
              <a:rPr lang="en-US" dirty="0" smtClean="0"/>
              <a:t>Evangelist</a:t>
            </a:r>
          </a:p>
          <a:p>
            <a:r>
              <a:rPr lang="en-US" dirty="0" smtClean="0"/>
              <a:t>Christopher Harrison | Content </a:t>
            </a:r>
            <a:r>
              <a:rPr lang="en-US" smtClean="0"/>
              <a:t>Development Manager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Razor Syntax</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13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3" name="Content Placeholder 2"/>
          <p:cNvSpPr>
            <a:spLocks noGrp="1"/>
          </p:cNvSpPr>
          <p:nvPr>
            <p:ph sz="quarter" idx="10"/>
          </p:nvPr>
        </p:nvSpPr>
        <p:spPr/>
        <p:txBody>
          <a:bodyPr/>
          <a:lstStyle/>
          <a:p>
            <a:r>
              <a:rPr lang="en-US" dirty="0" smtClean="0"/>
              <a:t>@ indicates server-side code</a:t>
            </a:r>
          </a:p>
          <a:p>
            <a:r>
              <a:rPr lang="en-US" dirty="0" smtClean="0"/>
              <a:t>MVC runtime determines meaning of @ based on context</a:t>
            </a:r>
          </a:p>
          <a:p>
            <a:pPr lvl="1"/>
            <a:r>
              <a:rPr lang="en-US" sz="2000" dirty="0" smtClean="0">
                <a:latin typeface="Consolas" panose="020B0609020204030204" pitchFamily="49" charset="0"/>
                <a:cs typeface="Consolas" panose="020B0609020204030204" pitchFamily="49" charset="0"/>
              </a:rPr>
              <a:t>&lt;a </a:t>
            </a:r>
            <a:r>
              <a:rPr lang="en-US" sz="2000" dirty="0" err="1" smtClean="0">
                <a:latin typeface="Consolas" panose="020B0609020204030204" pitchFamily="49" charset="0"/>
                <a:cs typeface="Consolas" panose="020B0609020204030204" pitchFamily="49" charset="0"/>
              </a:rPr>
              <a:t>href</a:t>
            </a:r>
            <a:r>
              <a:rPr lang="en-US" sz="2000" dirty="0" smtClean="0">
                <a:latin typeface="Consolas" panose="020B0609020204030204" pitchFamily="49" charset="0"/>
                <a:cs typeface="Consolas" panose="020B0609020204030204" pitchFamily="49" charset="0"/>
              </a:rPr>
              <a:t>="mailto:me@demo.com"&gt;</a:t>
            </a:r>
            <a:r>
              <a:rPr lang="en-US" dirty="0" smtClean="0"/>
              <a:t> generates appropriate HTML</a:t>
            </a:r>
          </a:p>
          <a:p>
            <a:pPr lvl="1"/>
            <a:r>
              <a:rPr lang="en-US" dirty="0" smtClean="0"/>
              <a:t>Use @@ for @</a:t>
            </a:r>
          </a:p>
        </p:txBody>
      </p:sp>
    </p:spTree>
    <p:extLst>
      <p:ext uri="{BB962C8B-B14F-4D97-AF65-F5344CB8AC3E}">
        <p14:creationId xmlns:p14="http://schemas.microsoft.com/office/powerpoint/2010/main" val="1196063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Tree>
    <p:extLst>
      <p:ext uri="{BB962C8B-B14F-4D97-AF65-F5344CB8AC3E}">
        <p14:creationId xmlns:p14="http://schemas.microsoft.com/office/powerpoint/2010/main" val="4119043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err="1" smtClean="0"/>
              <a:t>HtmlHelper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517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HtmlHelper</a:t>
            </a:r>
            <a:endParaRPr lang="en-US" dirty="0"/>
          </a:p>
        </p:txBody>
      </p:sp>
      <p:sp>
        <p:nvSpPr>
          <p:cNvPr id="4" name="Content Placeholder 3"/>
          <p:cNvSpPr>
            <a:spLocks noGrp="1"/>
          </p:cNvSpPr>
          <p:nvPr>
            <p:ph sz="quarter" idx="10"/>
          </p:nvPr>
        </p:nvSpPr>
        <p:spPr/>
        <p:txBody>
          <a:bodyPr/>
          <a:lstStyle/>
          <a:p>
            <a:r>
              <a:rPr lang="en-US" dirty="0" smtClean="0"/>
              <a:t>Helps generate HTML</a:t>
            </a:r>
          </a:p>
          <a:p>
            <a:r>
              <a:rPr lang="en-US" dirty="0" smtClean="0"/>
              <a:t>Uses attributes on model</a:t>
            </a:r>
          </a:p>
          <a:p>
            <a:pPr lvl="1"/>
            <a:r>
              <a:rPr lang="en-US" dirty="0" smtClean="0"/>
              <a:t>Display names</a:t>
            </a:r>
          </a:p>
          <a:p>
            <a:pPr lvl="1"/>
            <a:r>
              <a:rPr lang="en-US" dirty="0" smtClean="0"/>
              <a:t>Formatting</a:t>
            </a:r>
          </a:p>
          <a:p>
            <a:pPr lvl="1"/>
            <a:r>
              <a:rPr lang="en-US" dirty="0" smtClean="0"/>
              <a:t>Input elements</a:t>
            </a:r>
          </a:p>
        </p:txBody>
      </p:sp>
    </p:spTree>
    <p:extLst>
      <p:ext uri="{BB962C8B-B14F-4D97-AF65-F5344CB8AC3E}">
        <p14:creationId xmlns:p14="http://schemas.microsoft.com/office/powerpoint/2010/main" val="4109860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HtmlHelper</a:t>
            </a:r>
            <a:r>
              <a:rPr lang="en-US" dirty="0" smtClean="0"/>
              <a:t> and Lambdas</a:t>
            </a:r>
            <a:endParaRPr lang="en-US" dirty="0"/>
          </a:p>
        </p:txBody>
      </p:sp>
      <p:sp>
        <p:nvSpPr>
          <p:cNvPr id="3" name="Content Placeholder 2"/>
          <p:cNvSpPr>
            <a:spLocks noGrp="1"/>
          </p:cNvSpPr>
          <p:nvPr>
            <p:ph sz="quarter" idx="10"/>
          </p:nvPr>
        </p:nvSpPr>
        <p:spPr/>
        <p:txBody>
          <a:bodyPr/>
          <a:lstStyle/>
          <a:p>
            <a:pPr marL="0" indent="0">
              <a:buNone/>
            </a:pPr>
            <a:r>
              <a:rPr lang="en-US" sz="2800" dirty="0">
                <a:solidFill>
                  <a:srgbClr val="000000"/>
                </a:solidFill>
                <a:highlight>
                  <a:srgbClr val="FFFF00"/>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Html.DisplayFor</a:t>
            </a:r>
            <a:r>
              <a:rPr lang="en-US" sz="2800" dirty="0">
                <a:solidFill>
                  <a:srgbClr val="000000"/>
                </a:solidFill>
                <a:highlight>
                  <a:srgbClr val="FFFFFF"/>
                </a:highlight>
                <a:latin typeface="Consolas" panose="020B0609020204030204" pitchFamily="49" charset="0"/>
              </a:rPr>
              <a:t>(model =&gt; </a:t>
            </a:r>
            <a:r>
              <a:rPr lang="en-US" sz="2800" dirty="0" err="1">
                <a:solidFill>
                  <a:srgbClr val="000000"/>
                </a:solidFill>
                <a:highlight>
                  <a:srgbClr val="FFFFFF"/>
                </a:highlight>
                <a:latin typeface="Consolas" panose="020B0609020204030204" pitchFamily="49" charset="0"/>
              </a:rPr>
              <a:t>model.Name</a:t>
            </a:r>
            <a:r>
              <a:rPr lang="en-US" sz="2800" dirty="0">
                <a:solidFill>
                  <a:srgbClr val="000000"/>
                </a:solidFill>
                <a:highlight>
                  <a:srgbClr val="FFFFFF"/>
                </a:highlight>
                <a:latin typeface="Consolas" panose="020B0609020204030204" pitchFamily="49" charset="0"/>
              </a:rPr>
              <a:t>)</a:t>
            </a:r>
            <a:endParaRPr lang="en-US" sz="2800" dirty="0" smtClean="0"/>
          </a:p>
          <a:p>
            <a:r>
              <a:rPr lang="en-US" dirty="0" smtClean="0"/>
              <a:t>MVC uses reflection</a:t>
            </a:r>
          </a:p>
          <a:p>
            <a:pPr lvl="1"/>
            <a:r>
              <a:rPr lang="en-US" dirty="0" smtClean="0"/>
              <a:t>Reflection isn’t evil!</a:t>
            </a:r>
          </a:p>
          <a:p>
            <a:r>
              <a:rPr lang="en-US" dirty="0" smtClean="0"/>
              <a:t>Helper methods need the property, not the value</a:t>
            </a:r>
          </a:p>
          <a:p>
            <a:pPr lvl="1"/>
            <a:r>
              <a:rPr lang="en-US" sz="2400" dirty="0">
                <a:solidFill>
                  <a:srgbClr val="000000"/>
                </a:solidFill>
                <a:highlight>
                  <a:srgbClr val="FFFF00"/>
                </a:highlight>
                <a:latin typeface="Consolas" panose="020B0609020204030204" pitchFamily="49" charset="0"/>
              </a:rPr>
              <a:t>@</a:t>
            </a:r>
            <a:r>
              <a:rPr lang="en-US" sz="2400" dirty="0" err="1" smtClean="0">
                <a:solidFill>
                  <a:srgbClr val="000000"/>
                </a:solidFill>
                <a:highlight>
                  <a:srgbClr val="FFFFFF"/>
                </a:highlight>
                <a:latin typeface="Consolas" panose="020B0609020204030204" pitchFamily="49" charset="0"/>
              </a:rPr>
              <a:t>Html.DisplayFor</a:t>
            </a:r>
            <a:r>
              <a:rPr lang="en-US" sz="2400" dirty="0" smtClean="0">
                <a:solidFill>
                  <a:srgbClr val="000000"/>
                </a:solidFill>
                <a:highlight>
                  <a:srgbClr val="FFFFFF"/>
                </a:highlight>
                <a:latin typeface="Consolas" panose="020B0609020204030204" pitchFamily="49" charset="0"/>
              </a:rPr>
              <a:t>(</a:t>
            </a:r>
            <a:r>
              <a:rPr lang="en-US" sz="2400" dirty="0" err="1" smtClean="0">
                <a:solidFill>
                  <a:srgbClr val="000000"/>
                </a:solidFill>
                <a:highlight>
                  <a:srgbClr val="FFFFFF"/>
                </a:highlight>
                <a:latin typeface="Consolas" panose="020B0609020204030204" pitchFamily="49" charset="0"/>
              </a:rPr>
              <a:t>Model.Name</a:t>
            </a:r>
            <a:r>
              <a:rPr lang="en-US" sz="2400" dirty="0" smtClean="0">
                <a:solidFill>
                  <a:srgbClr val="000000"/>
                </a:solidFill>
                <a:highlight>
                  <a:srgbClr val="FFFFFF"/>
                </a:highlight>
                <a:latin typeface="Consolas" panose="020B0609020204030204" pitchFamily="49" charset="0"/>
              </a:rPr>
              <a:t>)</a:t>
            </a:r>
            <a:r>
              <a:rPr lang="en-US" dirty="0"/>
              <a:t> would pass the value of </a:t>
            </a:r>
            <a:r>
              <a:rPr lang="en-US" dirty="0" smtClean="0"/>
              <a:t>Name</a:t>
            </a:r>
          </a:p>
          <a:p>
            <a:r>
              <a:rPr lang="en-US" dirty="0" smtClean="0"/>
              <a:t>Consider </a:t>
            </a:r>
            <a:r>
              <a:rPr lang="en-US" sz="2800" dirty="0">
                <a:solidFill>
                  <a:srgbClr val="000000"/>
                </a:solidFill>
                <a:highlight>
                  <a:srgbClr val="FFFF00"/>
                </a:highlight>
                <a:latin typeface="Consolas" panose="020B0609020204030204" pitchFamily="49" charset="0"/>
              </a:rPr>
              <a:t>@</a:t>
            </a:r>
            <a:r>
              <a:rPr lang="en-US" sz="2800" dirty="0" err="1" smtClean="0">
                <a:solidFill>
                  <a:srgbClr val="000000"/>
                </a:solidFill>
                <a:highlight>
                  <a:srgbClr val="FFFFFF"/>
                </a:highlight>
                <a:latin typeface="Consolas" panose="020B0609020204030204" pitchFamily="49" charset="0"/>
              </a:rPr>
              <a:t>Html.DisplayFor</a:t>
            </a:r>
            <a:r>
              <a:rPr lang="en-US" sz="2800" dirty="0" smtClean="0">
                <a:solidFill>
                  <a:srgbClr val="000000"/>
                </a:solidFill>
                <a:highlight>
                  <a:srgbClr val="FFFFFF"/>
                </a:highlight>
                <a:latin typeface="Consolas" panose="020B0609020204030204" pitchFamily="49" charset="0"/>
              </a:rPr>
              <a:t>(m </a:t>
            </a:r>
            <a:r>
              <a:rPr lang="en-US" sz="2800" dirty="0">
                <a:solidFill>
                  <a:srgbClr val="000000"/>
                </a:solidFill>
                <a:highlight>
                  <a:srgbClr val="FFFFFF"/>
                </a:highlight>
                <a:latin typeface="Consolas" panose="020B0609020204030204" pitchFamily="49" charset="0"/>
              </a:rPr>
              <a:t>=&gt; </a:t>
            </a:r>
            <a:r>
              <a:rPr lang="en-US" sz="2800" dirty="0" err="1" smtClean="0">
                <a:solidFill>
                  <a:srgbClr val="000000"/>
                </a:solidFill>
                <a:highlight>
                  <a:srgbClr val="FFFFFF"/>
                </a:highlight>
                <a:latin typeface="Consolas" panose="020B0609020204030204" pitchFamily="49" charset="0"/>
              </a:rPr>
              <a:t>m.Name</a:t>
            </a:r>
            <a:r>
              <a:rPr lang="en-US" sz="2800" dirty="0">
                <a:solidFill>
                  <a:srgbClr val="000000"/>
                </a:solidFill>
                <a:highlight>
                  <a:srgbClr val="FFFFFF"/>
                </a:highlight>
                <a:latin typeface="Consolas" panose="020B0609020204030204" pitchFamily="49" charset="0"/>
              </a:rPr>
              <a:t>)</a:t>
            </a:r>
            <a:r>
              <a:rPr lang="en-US" dirty="0" smtClean="0"/>
              <a:t> for easier reading</a:t>
            </a:r>
            <a:endParaRPr lang="en-US" dirty="0"/>
          </a:p>
        </p:txBody>
      </p:sp>
    </p:spTree>
    <p:extLst>
      <p:ext uri="{BB962C8B-B14F-4D97-AF65-F5344CB8AC3E}">
        <p14:creationId xmlns:p14="http://schemas.microsoft.com/office/powerpoint/2010/main" val="2523339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Data</a:t>
            </a:r>
            <a:endParaRPr lang="en-US" dirty="0"/>
          </a:p>
        </p:txBody>
      </p:sp>
      <p:sp>
        <p:nvSpPr>
          <p:cNvPr id="3" name="Content Placeholder 2"/>
          <p:cNvSpPr>
            <a:spLocks noGrp="1"/>
          </p:cNvSpPr>
          <p:nvPr>
            <p:ph sz="quarter" idx="10"/>
          </p:nvPr>
        </p:nvSpPr>
        <p:spPr/>
        <p:txBody>
          <a:bodyPr/>
          <a:lstStyle/>
          <a:p>
            <a:r>
              <a:rPr lang="en-US" dirty="0" err="1" smtClean="0"/>
              <a:t>DisplayNameFor</a:t>
            </a:r>
            <a:endParaRPr lang="en-US" dirty="0" smtClean="0"/>
          </a:p>
          <a:p>
            <a:pPr lvl="1"/>
            <a:r>
              <a:rPr lang="en-US" dirty="0" err="1" smtClean="0"/>
              <a:t>DisplayName</a:t>
            </a:r>
            <a:r>
              <a:rPr lang="en-US" dirty="0" smtClean="0"/>
              <a:t> attribute</a:t>
            </a:r>
          </a:p>
          <a:p>
            <a:pPr lvl="1"/>
            <a:r>
              <a:rPr lang="en-US" dirty="0" smtClean="0"/>
              <a:t>Display attribute, Name property</a:t>
            </a:r>
          </a:p>
          <a:p>
            <a:r>
              <a:rPr lang="en-US" dirty="0" err="1" smtClean="0"/>
              <a:t>DisplayFor</a:t>
            </a:r>
            <a:endParaRPr lang="en-US" dirty="0" smtClean="0"/>
          </a:p>
          <a:p>
            <a:pPr lvl="1"/>
            <a:r>
              <a:rPr lang="en-US" dirty="0" smtClean="0"/>
              <a:t>Uses </a:t>
            </a:r>
            <a:r>
              <a:rPr lang="en-US" dirty="0" err="1" smtClean="0"/>
              <a:t>DisplayFormat</a:t>
            </a:r>
            <a:r>
              <a:rPr lang="en-US" dirty="0" smtClean="0"/>
              <a:t> (if applicable)</a:t>
            </a:r>
            <a:endParaRPr lang="en-US" dirty="0"/>
          </a:p>
        </p:txBody>
      </p:sp>
    </p:spTree>
    <p:extLst>
      <p:ext uri="{BB962C8B-B14F-4D97-AF65-F5344CB8AC3E}">
        <p14:creationId xmlns:p14="http://schemas.microsoft.com/office/powerpoint/2010/main" val="3217572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Displaying Data</a:t>
            </a:r>
            <a:endParaRPr lang="en-US" dirty="0"/>
          </a:p>
        </p:txBody>
      </p:sp>
    </p:spTree>
    <p:extLst>
      <p:ext uri="{BB962C8B-B14F-4D97-AF65-F5344CB8AC3E}">
        <p14:creationId xmlns:p14="http://schemas.microsoft.com/office/powerpoint/2010/main" val="254401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Forms</a:t>
            </a:r>
            <a:endParaRPr lang="en-US" dirty="0"/>
          </a:p>
        </p:txBody>
      </p:sp>
      <p:sp>
        <p:nvSpPr>
          <p:cNvPr id="4" name="Content Placeholder 3"/>
          <p:cNvSpPr>
            <a:spLocks noGrp="1"/>
          </p:cNvSpPr>
          <p:nvPr>
            <p:ph sz="quarter" idx="10"/>
          </p:nvPr>
        </p:nvSpPr>
        <p:spPr/>
        <p:txBody>
          <a:bodyPr/>
          <a:lstStyle/>
          <a:p>
            <a:r>
              <a:rPr lang="en-US" dirty="0" err="1" smtClean="0"/>
              <a:t>HtmlHelper.BeginForm</a:t>
            </a:r>
            <a:r>
              <a:rPr lang="en-US" dirty="0" smtClean="0"/>
              <a:t>()</a:t>
            </a:r>
          </a:p>
          <a:p>
            <a:r>
              <a:rPr lang="en-US" dirty="0" smtClean="0"/>
              <a:t>Why not just use a form element?</a:t>
            </a:r>
          </a:p>
          <a:p>
            <a:pPr lvl="1"/>
            <a:r>
              <a:rPr lang="en-US" dirty="0" smtClean="0"/>
              <a:t>URLs can always change</a:t>
            </a:r>
          </a:p>
          <a:p>
            <a:r>
              <a:rPr lang="en-US" dirty="0" smtClean="0"/>
              <a:t>Parameters</a:t>
            </a:r>
          </a:p>
          <a:p>
            <a:pPr lvl="1"/>
            <a:r>
              <a:rPr lang="en-US" dirty="0" smtClean="0"/>
              <a:t>Action name</a:t>
            </a:r>
          </a:p>
          <a:p>
            <a:pPr lvl="1"/>
            <a:r>
              <a:rPr lang="en-US" dirty="0" smtClean="0"/>
              <a:t>Controller name</a:t>
            </a:r>
          </a:p>
          <a:p>
            <a:pPr lvl="1"/>
            <a:r>
              <a:rPr lang="en-US" dirty="0" smtClean="0"/>
              <a:t>Form method</a:t>
            </a:r>
          </a:p>
          <a:p>
            <a:pPr lvl="2"/>
            <a:r>
              <a:rPr lang="en-US" dirty="0" smtClean="0"/>
              <a:t>Get</a:t>
            </a:r>
          </a:p>
          <a:p>
            <a:pPr lvl="2"/>
            <a:r>
              <a:rPr lang="en-US" dirty="0" smtClean="0"/>
              <a:t>Post</a:t>
            </a:r>
            <a:endParaRPr lang="en-US" dirty="0"/>
          </a:p>
        </p:txBody>
      </p:sp>
    </p:spTree>
    <p:extLst>
      <p:ext uri="{BB962C8B-B14F-4D97-AF65-F5344CB8AC3E}">
        <p14:creationId xmlns:p14="http://schemas.microsoft.com/office/powerpoint/2010/main" val="189415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Accepting Input</a:t>
            </a:r>
            <a:endParaRPr lang="en-US" dirty="0"/>
          </a:p>
        </p:txBody>
      </p:sp>
      <p:sp>
        <p:nvSpPr>
          <p:cNvPr id="3" name="Content Placeholder 2"/>
          <p:cNvSpPr>
            <a:spLocks noGrp="1"/>
          </p:cNvSpPr>
          <p:nvPr>
            <p:ph sz="quarter" idx="10"/>
          </p:nvPr>
        </p:nvSpPr>
        <p:spPr/>
        <p:txBody>
          <a:bodyPr/>
          <a:lstStyle/>
          <a:p>
            <a:r>
              <a:rPr lang="en-US" dirty="0" err="1" smtClean="0"/>
              <a:t>LabelFor</a:t>
            </a:r>
            <a:endParaRPr lang="en-US" dirty="0" smtClean="0"/>
          </a:p>
          <a:p>
            <a:pPr lvl="1"/>
            <a:r>
              <a:rPr lang="en-US" dirty="0" smtClean="0"/>
              <a:t>Creates a label element</a:t>
            </a:r>
          </a:p>
          <a:p>
            <a:pPr lvl="1"/>
            <a:r>
              <a:rPr lang="en-US" dirty="0" smtClean="0"/>
              <a:t>Useful for touch</a:t>
            </a:r>
          </a:p>
          <a:p>
            <a:r>
              <a:rPr lang="en-US" dirty="0" err="1" smtClean="0"/>
              <a:t>InputFor</a:t>
            </a:r>
            <a:endParaRPr lang="en-US" dirty="0" smtClean="0"/>
          </a:p>
          <a:p>
            <a:pPr lvl="1"/>
            <a:r>
              <a:rPr lang="en-US" dirty="0" smtClean="0"/>
              <a:t>Creates input element</a:t>
            </a:r>
          </a:p>
          <a:p>
            <a:pPr lvl="1"/>
            <a:r>
              <a:rPr lang="en-US" dirty="0" smtClean="0"/>
              <a:t>Uses HTML5 based on </a:t>
            </a:r>
            <a:r>
              <a:rPr lang="en-US" dirty="0" err="1" smtClean="0"/>
              <a:t>DataType</a:t>
            </a:r>
            <a:r>
              <a:rPr lang="en-US" dirty="0" smtClean="0"/>
              <a:t> attribute</a:t>
            </a:r>
            <a:endParaRPr lang="en-US" dirty="0"/>
          </a:p>
        </p:txBody>
      </p:sp>
    </p:spTree>
    <p:extLst>
      <p:ext uri="{BB962C8B-B14F-4D97-AF65-F5344CB8AC3E}">
        <p14:creationId xmlns:p14="http://schemas.microsoft.com/office/powerpoint/2010/main" val="166332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Changing the Outlook on Views</a:t>
            </a:r>
            <a:endParaRPr lang="en-US" dirty="0"/>
          </a:p>
        </p:txBody>
      </p:sp>
      <p:sp>
        <p:nvSpPr>
          <p:cNvPr id="5" name="Content Placeholder 4"/>
          <p:cNvSpPr>
            <a:spLocks noGrp="1"/>
          </p:cNvSpPr>
          <p:nvPr>
            <p:ph sz="quarter" idx="10"/>
          </p:nvPr>
        </p:nvSpPr>
        <p:spPr/>
        <p:txBody>
          <a:bodyPr/>
          <a:lstStyle/>
          <a:p>
            <a:r>
              <a:rPr lang="en-US" dirty="0" smtClean="0"/>
              <a:t>How Views are Found</a:t>
            </a:r>
          </a:p>
          <a:p>
            <a:r>
              <a:rPr lang="en-US" dirty="0" smtClean="0"/>
              <a:t>Views and Models</a:t>
            </a:r>
          </a:p>
          <a:p>
            <a:r>
              <a:rPr lang="en-US" dirty="0" smtClean="0"/>
              <a:t>Razor Syntax</a:t>
            </a:r>
          </a:p>
          <a:p>
            <a:r>
              <a:rPr lang="en-US" dirty="0" err="1" smtClean="0"/>
              <a:t>HtmlHelper</a:t>
            </a:r>
            <a:endParaRPr lang="en-US" dirty="0" smtClean="0"/>
          </a:p>
          <a:p>
            <a:r>
              <a:rPr lang="en-US" dirty="0" smtClean="0"/>
              <a:t>Layouts</a:t>
            </a:r>
            <a:endParaRPr lang="en-US" dirty="0"/>
          </a:p>
        </p:txBody>
      </p:sp>
    </p:spTree>
    <p:extLst>
      <p:ext uri="{BB962C8B-B14F-4D97-AF65-F5344CB8AC3E}">
        <p14:creationId xmlns:p14="http://schemas.microsoft.com/office/powerpoint/2010/main" val="2098428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Forms</a:t>
            </a:r>
            <a:endParaRPr lang="en-US" dirty="0"/>
          </a:p>
        </p:txBody>
      </p:sp>
    </p:spTree>
    <p:extLst>
      <p:ext uri="{BB962C8B-B14F-4D97-AF65-F5344CB8AC3E}">
        <p14:creationId xmlns:p14="http://schemas.microsoft.com/office/powerpoint/2010/main" val="108650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a:t>
            </a:r>
            <a:endParaRPr lang="en-US" dirty="0"/>
          </a:p>
        </p:txBody>
      </p:sp>
      <p:sp>
        <p:nvSpPr>
          <p:cNvPr id="4" name="Content Placeholder 3"/>
          <p:cNvSpPr>
            <a:spLocks noGrp="1"/>
          </p:cNvSpPr>
          <p:nvPr>
            <p:ph sz="quarter" idx="10"/>
          </p:nvPr>
        </p:nvSpPr>
        <p:spPr/>
        <p:txBody>
          <a:bodyPr/>
          <a:lstStyle/>
          <a:p>
            <a:r>
              <a:rPr lang="en-US" dirty="0" err="1" smtClean="0"/>
              <a:t>ValidationMessageFor</a:t>
            </a:r>
            <a:endParaRPr lang="en-US" dirty="0" smtClean="0"/>
          </a:p>
          <a:p>
            <a:pPr lvl="1"/>
            <a:r>
              <a:rPr lang="en-US" dirty="0" smtClean="0"/>
              <a:t>Display error message next to text box</a:t>
            </a:r>
          </a:p>
          <a:p>
            <a:r>
              <a:rPr lang="en-US" dirty="0" err="1" smtClean="0"/>
              <a:t>ValidationSummary</a:t>
            </a:r>
            <a:endParaRPr lang="en-US" dirty="0" smtClean="0"/>
          </a:p>
          <a:p>
            <a:pPr lvl="1"/>
            <a:r>
              <a:rPr lang="en-US" dirty="0" smtClean="0"/>
              <a:t>Display all error messages in one location</a:t>
            </a:r>
            <a:endParaRPr lang="en-US" dirty="0"/>
          </a:p>
        </p:txBody>
      </p:sp>
    </p:spTree>
    <p:extLst>
      <p:ext uri="{BB962C8B-B14F-4D97-AF65-F5344CB8AC3E}">
        <p14:creationId xmlns:p14="http://schemas.microsoft.com/office/powerpoint/2010/main" val="1400338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Validation</a:t>
            </a:r>
            <a:endParaRPr lang="en-US" dirty="0"/>
          </a:p>
        </p:txBody>
      </p:sp>
    </p:spTree>
    <p:extLst>
      <p:ext uri="{BB962C8B-B14F-4D97-AF65-F5344CB8AC3E}">
        <p14:creationId xmlns:p14="http://schemas.microsoft.com/office/powerpoint/2010/main" val="300984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Layouts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472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69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My Music Store</a:t>
            </a:r>
            <a:endParaRPr lang="en-US" sz="2800" dirty="0"/>
          </a:p>
        </p:txBody>
      </p:sp>
      <p:sp>
        <p:nvSpPr>
          <p:cNvPr id="5" name="Rectangle 4"/>
          <p:cNvSpPr/>
          <p:nvPr/>
        </p:nvSpPr>
        <p:spPr>
          <a:xfrm>
            <a:off x="-1" y="669471"/>
            <a:ext cx="2661557" cy="61885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smtClean="0"/>
              <a:t>New This Week!</a:t>
            </a:r>
          </a:p>
          <a:p>
            <a:endParaRPr lang="en-US" dirty="0" smtClean="0"/>
          </a:p>
          <a:p>
            <a:r>
              <a:rPr lang="en-US" sz="1600" dirty="0" smtClean="0"/>
              <a:t>Deleted Smiths Singles</a:t>
            </a:r>
          </a:p>
          <a:p>
            <a:r>
              <a:rPr lang="en-US" sz="1600" dirty="0" smtClean="0"/>
              <a:t/>
            </a:r>
            <a:br>
              <a:rPr lang="en-US" sz="1600" dirty="0" smtClean="0"/>
            </a:br>
            <a:r>
              <a:rPr lang="en-US" sz="1600" dirty="0" smtClean="0"/>
              <a:t>Original - </a:t>
            </a:r>
            <a:r>
              <a:rPr lang="en-US" sz="1600" u="sng" dirty="0" smtClean="0"/>
              <a:t>not rereleased</a:t>
            </a:r>
            <a:r>
              <a:rPr lang="en-US" sz="1600" dirty="0" smtClean="0"/>
              <a:t> - Frank Zappa Albums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Rectangle 5"/>
          <p:cNvSpPr/>
          <p:nvPr/>
        </p:nvSpPr>
        <p:spPr>
          <a:xfrm>
            <a:off x="9530443" y="669470"/>
            <a:ext cx="2661557" cy="61885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smtClean="0"/>
              <a:t>Popular Items</a:t>
            </a:r>
          </a:p>
          <a:p>
            <a:endParaRPr lang="en-US" dirty="0" smtClean="0"/>
          </a:p>
          <a:p>
            <a:r>
              <a:rPr lang="en-US" sz="1600" dirty="0" smtClean="0"/>
              <a:t>The Three EPs</a:t>
            </a:r>
          </a:p>
          <a:p>
            <a:r>
              <a:rPr lang="en-US" sz="1600" i="1" dirty="0"/>
              <a:t> </a:t>
            </a:r>
            <a:r>
              <a:rPr lang="en-US" sz="1600" i="1" dirty="0" smtClean="0"/>
              <a:t>   The Beta Band</a:t>
            </a:r>
          </a:p>
          <a:p>
            <a:endParaRPr lang="en-US" sz="1600" dirty="0"/>
          </a:p>
          <a:p>
            <a:r>
              <a:rPr lang="en-US" sz="1600" dirty="0" smtClean="0"/>
              <a:t>I Just Called to Say I Love You</a:t>
            </a:r>
          </a:p>
          <a:p>
            <a:r>
              <a:rPr lang="en-US" sz="1600" dirty="0"/>
              <a:t> </a:t>
            </a:r>
            <a:r>
              <a:rPr lang="en-US" sz="1600" dirty="0" smtClean="0"/>
              <a:t>   </a:t>
            </a:r>
            <a:r>
              <a:rPr lang="en-US" sz="1600" i="1" dirty="0" smtClean="0"/>
              <a:t>Stevie Wonder</a:t>
            </a:r>
          </a:p>
          <a:p>
            <a:endParaRPr lang="en-US" sz="1600" i="1" dirty="0"/>
          </a:p>
          <a:p>
            <a:r>
              <a:rPr lang="en-US" sz="2000" b="1" dirty="0" smtClean="0"/>
              <a:t>FAQs</a:t>
            </a:r>
          </a:p>
          <a:p>
            <a:endParaRPr lang="en-US" sz="2000" b="1" dirty="0"/>
          </a:p>
          <a:p>
            <a:r>
              <a:rPr lang="en-US" sz="1600" dirty="0" smtClean="0"/>
              <a:t>Q: Do you have soul?</a:t>
            </a:r>
          </a:p>
          <a:p>
            <a:r>
              <a:rPr lang="en-US" sz="1600" dirty="0" smtClean="0"/>
              <a:t>A: That all depends.</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400" dirty="0" smtClean="0"/>
          </a:p>
        </p:txBody>
      </p:sp>
      <p:sp>
        <p:nvSpPr>
          <p:cNvPr id="7" name="Rectangle 6"/>
          <p:cNvSpPr/>
          <p:nvPr/>
        </p:nvSpPr>
        <p:spPr>
          <a:xfrm>
            <a:off x="2661556" y="669471"/>
            <a:ext cx="6849837" cy="61885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Welcome!</a:t>
            </a:r>
          </a:p>
          <a:p>
            <a:pPr algn="ctr"/>
            <a:endParaRPr lang="en-US" dirty="0"/>
          </a:p>
          <a:p>
            <a:pPr algn="ctr"/>
            <a:r>
              <a:rPr lang="en-US" dirty="0" smtClean="0"/>
              <a:t>Feel free to look around.</a:t>
            </a:r>
          </a:p>
          <a:p>
            <a:pPr algn="ctr"/>
            <a:r>
              <a:rPr lang="en-US" dirty="0" smtClean="0"/>
              <a:t>All records are available for sale.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Tree>
    <p:extLst>
      <p:ext uri="{BB962C8B-B14F-4D97-AF65-F5344CB8AC3E}">
        <p14:creationId xmlns:p14="http://schemas.microsoft.com/office/powerpoint/2010/main" val="1113977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Organization and Consistency</a:t>
            </a:r>
            <a:endParaRPr lang="en-US" dirty="0"/>
          </a:p>
        </p:txBody>
      </p:sp>
      <p:sp>
        <p:nvSpPr>
          <p:cNvPr id="4" name="Content Placeholder 3"/>
          <p:cNvSpPr>
            <a:spLocks noGrp="1"/>
          </p:cNvSpPr>
          <p:nvPr>
            <p:ph sz="quarter" idx="10"/>
          </p:nvPr>
        </p:nvSpPr>
        <p:spPr/>
        <p:txBody>
          <a:bodyPr/>
          <a:lstStyle/>
          <a:p>
            <a:r>
              <a:rPr lang="en-US" dirty="0" smtClean="0"/>
              <a:t>Use layouts to ensure consistent page structure</a:t>
            </a:r>
          </a:p>
          <a:p>
            <a:r>
              <a:rPr lang="en-US" dirty="0" smtClean="0"/>
              <a:t>Layout methods</a:t>
            </a:r>
          </a:p>
          <a:p>
            <a:pPr lvl="1"/>
            <a:r>
              <a:rPr lang="en-US" sz="2400" dirty="0" err="1" smtClean="0">
                <a:latin typeface="Consolas" panose="020B0609020204030204" pitchFamily="49" charset="0"/>
                <a:cs typeface="Consolas" panose="020B0609020204030204" pitchFamily="49" charset="0"/>
              </a:rPr>
              <a:t>RenderBody</a:t>
            </a:r>
            <a:r>
              <a:rPr lang="en-US" sz="2400" dirty="0" smtClean="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a:p>
            <a:pPr lvl="2"/>
            <a:r>
              <a:rPr lang="en-US" dirty="0" smtClean="0"/>
              <a:t>Renders anything in a view not in a section</a:t>
            </a:r>
          </a:p>
          <a:p>
            <a:pPr lvl="1"/>
            <a:r>
              <a:rPr lang="en-US" sz="2400" dirty="0" err="1" smtClean="0">
                <a:latin typeface="Consolas" panose="020B0609020204030204" pitchFamily="49" charset="0"/>
                <a:cs typeface="Consolas" panose="020B0609020204030204" pitchFamily="49" charset="0"/>
              </a:rPr>
              <a:t>RenderSection</a:t>
            </a:r>
            <a:r>
              <a:rPr lang="en-US" sz="2400" dirty="0" smtClean="0">
                <a:latin typeface="Consolas" panose="020B0609020204030204" pitchFamily="49" charset="0"/>
                <a:cs typeface="Consolas" panose="020B0609020204030204" pitchFamily="49" charset="0"/>
              </a:rPr>
              <a:t>(name, required)</a:t>
            </a:r>
          </a:p>
          <a:p>
            <a:pPr lvl="2"/>
            <a:r>
              <a:rPr lang="en-US" dirty="0" smtClean="0"/>
              <a:t>Allow views to add specific sections</a:t>
            </a:r>
          </a:p>
          <a:p>
            <a:pPr lvl="3"/>
            <a:r>
              <a:rPr lang="en-US" dirty="0" smtClean="0"/>
              <a:t>Scripts</a:t>
            </a:r>
          </a:p>
          <a:p>
            <a:pPr lvl="3"/>
            <a:r>
              <a:rPr lang="en-US" dirty="0" smtClean="0"/>
              <a:t>Banners</a:t>
            </a:r>
          </a:p>
          <a:p>
            <a:pPr lvl="3"/>
            <a:r>
              <a:rPr lang="en-US" dirty="0" smtClean="0"/>
              <a:t>Sidebars</a:t>
            </a:r>
          </a:p>
          <a:p>
            <a:pPr lvl="2"/>
            <a:r>
              <a:rPr lang="en-US" dirty="0" smtClean="0"/>
              <a:t>Use </a:t>
            </a:r>
            <a:r>
              <a:rPr lang="en-US" sz="2000" dirty="0" smtClean="0">
                <a:latin typeface="Consolas" panose="020B0609020204030204" pitchFamily="49" charset="0"/>
                <a:cs typeface="Consolas" panose="020B0609020204030204" pitchFamily="49" charset="0"/>
              </a:rPr>
              <a:t>@section name</a:t>
            </a:r>
            <a:r>
              <a:rPr lang="en-US" dirty="0" smtClean="0"/>
              <a:t> to create section in view</a:t>
            </a:r>
          </a:p>
          <a:p>
            <a:pPr lvl="3"/>
            <a:r>
              <a:rPr lang="en-US" dirty="0" smtClean="0"/>
              <a:t>Note the casing</a:t>
            </a:r>
            <a:endParaRPr lang="en-US" dirty="0"/>
          </a:p>
        </p:txBody>
      </p:sp>
    </p:spTree>
    <p:extLst>
      <p:ext uri="{BB962C8B-B14F-4D97-AF65-F5344CB8AC3E}">
        <p14:creationId xmlns:p14="http://schemas.microsoft.com/office/powerpoint/2010/main" val="1015107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Layouts</a:t>
            </a:r>
            <a:endParaRPr lang="en-US" dirty="0"/>
          </a:p>
        </p:txBody>
      </p:sp>
    </p:spTree>
    <p:extLst>
      <p:ext uri="{BB962C8B-B14F-4D97-AF65-F5344CB8AC3E}">
        <p14:creationId xmlns:p14="http://schemas.microsoft.com/office/powerpoint/2010/main" val="3023399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Views are Found</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978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Views</a:t>
            </a:r>
            <a:endParaRPr lang="en-US" dirty="0"/>
          </a:p>
        </p:txBody>
      </p:sp>
      <p:sp>
        <p:nvSpPr>
          <p:cNvPr id="3" name="Content Placeholder 2"/>
          <p:cNvSpPr>
            <a:spLocks noGrp="1"/>
          </p:cNvSpPr>
          <p:nvPr>
            <p:ph sz="quarter" idx="10"/>
          </p:nvPr>
        </p:nvSpPr>
        <p:spPr/>
        <p:txBody>
          <a:bodyPr/>
          <a:lstStyle/>
          <a:p>
            <a:r>
              <a:rPr lang="en-US" dirty="0" smtClean="0"/>
              <a:t>“It just </a:t>
            </a:r>
            <a:r>
              <a:rPr lang="en-US" dirty="0"/>
              <a:t>w</a:t>
            </a:r>
            <a:r>
              <a:rPr lang="en-US" dirty="0" smtClean="0"/>
              <a:t>orks” – Jon Galloway</a:t>
            </a:r>
          </a:p>
          <a:p>
            <a:r>
              <a:rPr lang="en-US" dirty="0" smtClean="0"/>
              <a:t>Views reside in the Views folder</a:t>
            </a:r>
          </a:p>
          <a:p>
            <a:r>
              <a:rPr lang="en-US" dirty="0" smtClean="0"/>
              <a:t>Subfolders</a:t>
            </a:r>
          </a:p>
          <a:p>
            <a:pPr lvl="1"/>
            <a:r>
              <a:rPr lang="en-US" dirty="0" smtClean="0"/>
              <a:t>Name of the controller</a:t>
            </a:r>
          </a:p>
          <a:p>
            <a:pPr lvl="1"/>
            <a:r>
              <a:rPr lang="en-US" dirty="0" smtClean="0"/>
              <a:t>Shared</a:t>
            </a:r>
          </a:p>
        </p:txBody>
      </p:sp>
    </p:spTree>
    <p:extLst>
      <p:ext uri="{BB962C8B-B14F-4D97-AF65-F5344CB8AC3E}">
        <p14:creationId xmlns:p14="http://schemas.microsoft.com/office/powerpoint/2010/main" val="2833339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Resolution in Action</a:t>
            </a:r>
            <a:endParaRPr lang="en-US" dirty="0"/>
          </a:p>
        </p:txBody>
      </p:sp>
      <p:sp>
        <p:nvSpPr>
          <p:cNvPr id="3" name="Content Placeholder 2"/>
          <p:cNvSpPr>
            <a:spLocks noGrp="1"/>
          </p:cNvSpPr>
          <p:nvPr>
            <p:ph sz="quarter" idx="10"/>
          </p:nvPr>
        </p:nvSpPr>
        <p:spPr/>
        <p:txBody>
          <a:bodyPr/>
          <a:lstStyle/>
          <a:p>
            <a:pPr marL="0" indent="0">
              <a:buNone/>
            </a:pPr>
            <a:r>
              <a:rPr lang="en-US" sz="1800" dirty="0" smtClean="0">
                <a:solidFill>
                  <a:srgbClr val="0000FF"/>
                </a:solidFill>
                <a:highlight>
                  <a:srgbClr val="FFFFFF"/>
                </a:highlight>
                <a:latin typeface="Consolas" panose="020B0609020204030204" pitchFamily="49" charset="0"/>
              </a:rPr>
              <a:t>public class </a:t>
            </a:r>
            <a:r>
              <a:rPr lang="en-US" sz="1800" dirty="0" err="1">
                <a:solidFill>
                  <a:srgbClr val="2B91AF"/>
                </a:solidFill>
                <a:highlight>
                  <a:srgbClr val="FFFFFF"/>
                </a:highlight>
                <a:latin typeface="Consolas" panose="020B0609020204030204" pitchFamily="49" charset="0"/>
              </a:rPr>
              <a:t>AlbumController</a:t>
            </a:r>
            <a:r>
              <a:rPr lang="en-US" sz="1800" dirty="0" smtClean="0">
                <a:solidFill>
                  <a:srgbClr val="0000FF"/>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Controller</a:t>
            </a:r>
            <a:br>
              <a:rPr lang="en-US" sz="1800" dirty="0" smtClean="0">
                <a:solidFill>
                  <a:srgbClr val="2B91AF"/>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   public</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ActionResult</a:t>
            </a:r>
            <a:r>
              <a:rPr lang="en-US" sz="1800" dirty="0">
                <a:solidFill>
                  <a:srgbClr val="000000"/>
                </a:solidFill>
                <a:highlight>
                  <a:srgbClr val="FFFFFF"/>
                </a:highlight>
                <a:latin typeface="Consolas" panose="020B0609020204030204" pitchFamily="49" charset="0"/>
              </a:rPr>
              <a:t> Index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return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View</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endParaRPr lang="en-US" sz="1800" dirty="0" smtClean="0"/>
          </a:p>
          <a:p>
            <a:pPr marL="514350" indent="-514350">
              <a:buFont typeface="+mj-lt"/>
              <a:buAutoNum type="arabicPeriod"/>
            </a:pPr>
            <a:r>
              <a:rPr lang="en-US" dirty="0" smtClean="0"/>
              <a:t>Look for a view named Index in a folder named Album</a:t>
            </a:r>
          </a:p>
          <a:p>
            <a:pPr marL="514350" indent="-514350">
              <a:buFont typeface="+mj-lt"/>
              <a:buAutoNum type="arabicPeriod"/>
            </a:pPr>
            <a:r>
              <a:rPr lang="en-US" dirty="0" smtClean="0"/>
              <a:t>Look for a view named Index in a folder named Shared</a:t>
            </a:r>
          </a:p>
          <a:p>
            <a:pPr marL="514350" indent="-514350">
              <a:buFont typeface="+mj-lt"/>
              <a:buAutoNum type="arabicPeriod"/>
            </a:pPr>
            <a:r>
              <a:rPr lang="en-US" dirty="0" smtClean="0"/>
              <a:t>Error</a:t>
            </a:r>
            <a:endParaRPr lang="en-US" dirty="0"/>
          </a:p>
        </p:txBody>
      </p:sp>
    </p:spTree>
    <p:extLst>
      <p:ext uri="{BB962C8B-B14F-4D97-AF65-F5344CB8AC3E}">
        <p14:creationId xmlns:p14="http://schemas.microsoft.com/office/powerpoint/2010/main" val="37742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Resolution in Action Again</a:t>
            </a:r>
            <a:endParaRPr lang="en-US" dirty="0"/>
          </a:p>
        </p:txBody>
      </p:sp>
      <p:sp>
        <p:nvSpPr>
          <p:cNvPr id="3" name="Content Placeholder 2"/>
          <p:cNvSpPr>
            <a:spLocks noGrp="1"/>
          </p:cNvSpPr>
          <p:nvPr>
            <p:ph sz="quarter" idx="10"/>
          </p:nvPr>
        </p:nvSpPr>
        <p:spPr/>
        <p:txBody>
          <a:bodyPr/>
          <a:lstStyle/>
          <a:p>
            <a:pPr marL="0" indent="0">
              <a:buNone/>
            </a:pPr>
            <a:r>
              <a:rPr lang="en-US" sz="1800" dirty="0">
                <a:solidFill>
                  <a:srgbClr val="0000FF"/>
                </a:solidFill>
                <a:highlight>
                  <a:srgbClr val="FFFFFF"/>
                </a:highlight>
                <a:latin typeface="Consolas" panose="020B0609020204030204" pitchFamily="49" charset="0"/>
              </a:rPr>
              <a:t>public class </a:t>
            </a:r>
            <a:r>
              <a:rPr lang="en-US" sz="1800" dirty="0" err="1">
                <a:solidFill>
                  <a:srgbClr val="2B91AF"/>
                </a:solidFill>
                <a:highlight>
                  <a:srgbClr val="FFFFFF"/>
                </a:highlight>
                <a:latin typeface="Consolas" panose="020B0609020204030204" pitchFamily="49" charset="0"/>
              </a:rPr>
              <a:t>AlbumController</a:t>
            </a:r>
            <a:r>
              <a:rPr lang="en-US" sz="1800" dirty="0">
                <a:solidFill>
                  <a:srgbClr val="0000FF"/>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Controller</a:t>
            </a:r>
            <a:br>
              <a:rPr lang="en-US" sz="1800" dirty="0">
                <a:solidFill>
                  <a:srgbClr val="2B91AF"/>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FF"/>
                </a:solidFill>
                <a:highlight>
                  <a:srgbClr val="FFFFFF"/>
                </a:highlight>
                <a:latin typeface="Consolas" panose="020B0609020204030204" pitchFamily="49" charset="0"/>
              </a:rPr>
              <a:t>   public</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ActionResult</a:t>
            </a:r>
            <a:r>
              <a:rPr lang="en-US" sz="1800" dirty="0">
                <a:solidFill>
                  <a:srgbClr val="000000"/>
                </a:solidFill>
                <a:highlight>
                  <a:srgbClr val="FFFFFF"/>
                </a:highlight>
                <a:latin typeface="Consolas" panose="020B0609020204030204" pitchFamily="49" charset="0"/>
              </a:rPr>
              <a:t> Index()</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View</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"Default"</a:t>
            </a: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a:t>
            </a:r>
            <a:endParaRPr lang="en-US" sz="1800" dirty="0"/>
          </a:p>
          <a:p>
            <a:pPr marL="514350" indent="-514350">
              <a:buFont typeface="+mj-lt"/>
              <a:buAutoNum type="arabicPeriod"/>
            </a:pPr>
            <a:r>
              <a:rPr lang="en-US" dirty="0"/>
              <a:t>Look for a view named </a:t>
            </a:r>
            <a:r>
              <a:rPr lang="en-US" dirty="0" smtClean="0"/>
              <a:t>Default in </a:t>
            </a:r>
            <a:r>
              <a:rPr lang="en-US" dirty="0"/>
              <a:t>a folder named Album</a:t>
            </a:r>
          </a:p>
          <a:p>
            <a:pPr marL="514350" indent="-514350">
              <a:buFont typeface="+mj-lt"/>
              <a:buAutoNum type="arabicPeriod"/>
            </a:pPr>
            <a:r>
              <a:rPr lang="en-US" dirty="0"/>
              <a:t>Look for a view named </a:t>
            </a:r>
            <a:r>
              <a:rPr lang="en-US" dirty="0" smtClean="0"/>
              <a:t>Default </a:t>
            </a:r>
            <a:r>
              <a:rPr lang="en-US" dirty="0"/>
              <a:t>in a folder named Shared</a:t>
            </a:r>
          </a:p>
          <a:p>
            <a:pPr marL="514350" indent="-514350">
              <a:buFont typeface="+mj-lt"/>
              <a:buAutoNum type="arabicPeriod"/>
            </a:pPr>
            <a:r>
              <a:rPr lang="en-US" dirty="0"/>
              <a:t>Error</a:t>
            </a:r>
          </a:p>
          <a:p>
            <a:pPr marL="0" indent="0">
              <a:buNone/>
            </a:pPr>
            <a:endParaRPr lang="en-US" dirty="0"/>
          </a:p>
        </p:txBody>
      </p:sp>
    </p:spTree>
    <p:extLst>
      <p:ext uri="{BB962C8B-B14F-4D97-AF65-F5344CB8AC3E}">
        <p14:creationId xmlns:p14="http://schemas.microsoft.com/office/powerpoint/2010/main" val="29813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 Resolution</a:t>
            </a:r>
            <a:endParaRPr lang="en-US" dirty="0"/>
          </a:p>
        </p:txBody>
      </p:sp>
    </p:spTree>
    <p:extLst>
      <p:ext uri="{BB962C8B-B14F-4D97-AF65-F5344CB8AC3E}">
        <p14:creationId xmlns:p14="http://schemas.microsoft.com/office/powerpoint/2010/main" val="367485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Views and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402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Views and Models</a:t>
            </a:r>
            <a:endParaRPr lang="en-US" dirty="0"/>
          </a:p>
        </p:txBody>
      </p:sp>
      <p:sp>
        <p:nvSpPr>
          <p:cNvPr id="4" name="Content Placeholder 3"/>
          <p:cNvSpPr>
            <a:spLocks noGrp="1"/>
          </p:cNvSpPr>
          <p:nvPr>
            <p:ph sz="quarter" idx="10"/>
          </p:nvPr>
        </p:nvSpPr>
        <p:spPr/>
        <p:txBody>
          <a:bodyPr/>
          <a:lstStyle/>
          <a:p>
            <a:r>
              <a:rPr lang="en-US" dirty="0" smtClean="0"/>
              <a:t>Views have a </a:t>
            </a:r>
            <a:r>
              <a:rPr lang="en-US" sz="2400" dirty="0" smtClean="0">
                <a:latin typeface="Consolas" panose="020B0609020204030204" pitchFamily="49" charset="0"/>
                <a:cs typeface="Consolas" panose="020B0609020204030204" pitchFamily="49" charset="0"/>
              </a:rPr>
              <a:t>Model</a:t>
            </a:r>
            <a:r>
              <a:rPr lang="en-US" sz="2800" dirty="0" smtClean="0"/>
              <a:t> </a:t>
            </a:r>
            <a:r>
              <a:rPr lang="en-US" dirty="0" smtClean="0"/>
              <a:t>property</a:t>
            </a:r>
          </a:p>
          <a:p>
            <a:pPr marL="0" marR="0">
              <a:lnSpc>
                <a:spcPct val="107000"/>
              </a:lnSpc>
              <a:spcBef>
                <a:spcPts val="0"/>
              </a:spcBef>
              <a:spcAft>
                <a:spcPts val="800"/>
              </a:spcAft>
            </a:pPr>
            <a:r>
              <a:rPr lang="en-US" dirty="0" smtClean="0"/>
              <a:t>Type is set by </a:t>
            </a:r>
            <a:r>
              <a:rPr lang="en-US" sz="2400" dirty="0">
                <a:solidFill>
                  <a:srgbClr val="000000"/>
                </a:solidFill>
                <a:highlight>
                  <a:srgbClr val="FFFF00"/>
                </a:highlight>
                <a:latin typeface="Consolas" panose="020B0609020204030204" pitchFamily="49" charset="0"/>
                <a:cs typeface="Times New Roman" panose="02020603050405020304" pitchFamily="18" charset="0"/>
              </a:rPr>
              <a:t>@</a:t>
            </a:r>
            <a:r>
              <a:rPr lang="en-US" sz="2400" dirty="0" smtClean="0">
                <a:solidFill>
                  <a:srgbClr val="000000"/>
                </a:solidFill>
                <a:highlight>
                  <a:srgbClr val="FFFF00"/>
                </a:highlight>
                <a:latin typeface="Consolas" panose="020B0609020204030204" pitchFamily="49" charset="0"/>
                <a:cs typeface="Times New Roman" panose="02020603050405020304" pitchFamily="18" charset="0"/>
              </a:rPr>
              <a:t>model</a:t>
            </a:r>
            <a:r>
              <a:rPr lang="en-US" sz="2400" dirty="0" smtClean="0">
                <a:latin typeface="Consolas" panose="020B0609020204030204" pitchFamily="49" charset="0"/>
                <a:cs typeface="Consolas" panose="020B0609020204030204" pitchFamily="49" charset="0"/>
              </a:rPr>
              <a:t> </a:t>
            </a:r>
            <a:r>
              <a:rPr lang="en-US" dirty="0" smtClean="0"/>
              <a:t>declaration</a:t>
            </a:r>
          </a:p>
          <a:p>
            <a:endParaRPr lang="en-US" dirty="0" smtClean="0"/>
          </a:p>
          <a:p>
            <a:r>
              <a:rPr lang="en-US" dirty="0" smtClean="0"/>
              <a:t>Note the </a:t>
            </a:r>
            <a:r>
              <a:rPr lang="en-US" dirty="0" err="1" smtClean="0"/>
              <a:t>CaSiNg</a:t>
            </a:r>
            <a:endParaRPr lang="en-US" dirty="0" smtClean="0"/>
          </a:p>
          <a:p>
            <a:endParaRPr lang="en-US" dirty="0" smtClean="0"/>
          </a:p>
          <a:p>
            <a:r>
              <a:rPr lang="en-US" dirty="0" smtClean="0"/>
              <a:t>Advanced note</a:t>
            </a:r>
          </a:p>
          <a:p>
            <a:pPr lvl="1"/>
            <a:r>
              <a:rPr lang="en-US" dirty="0" smtClean="0"/>
              <a:t>Views do not need to have a typed model</a:t>
            </a:r>
          </a:p>
          <a:p>
            <a:pPr lvl="1"/>
            <a:r>
              <a:rPr lang="en-US" dirty="0" smtClean="0"/>
              <a:t>Useful for creating dynamic views</a:t>
            </a:r>
          </a:p>
        </p:txBody>
      </p:sp>
    </p:spTree>
    <p:extLst>
      <p:ext uri="{BB962C8B-B14F-4D97-AF65-F5344CB8AC3E}">
        <p14:creationId xmlns:p14="http://schemas.microsoft.com/office/powerpoint/2010/main" val="4035946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5</Module>
    <Content_x0020_Type xmlns="91E34EB2-09A7-4C74-9FE9-76B9EE0656B9">Slide Presentation</Content_x0020_Type>
    <Status xmlns="91E34EB2-09A7-4C74-9FE9-76B9EE0656B9">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F0FA8931-7316-4D82-A3B4-21C1A0508185}"/>
</file>

<file path=docProps/app.xml><?xml version="1.0" encoding="utf-8"?>
<Properties xmlns="http://schemas.openxmlformats.org/officeDocument/2006/extended-properties" xmlns:vt="http://schemas.openxmlformats.org/officeDocument/2006/docPropsVTypes">
  <Template/>
  <TotalTime>3592</TotalTime>
  <Words>400</Words>
  <Application>Microsoft Office PowerPoint</Application>
  <PresentationFormat>Widescreen</PresentationFormat>
  <Paragraphs>159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Consolas</vt:lpstr>
      <vt:lpstr>Segoe UI</vt:lpstr>
      <vt:lpstr>Segoe UI Light</vt:lpstr>
      <vt:lpstr>Times New Roman</vt:lpstr>
      <vt:lpstr>1_Office Theme</vt:lpstr>
      <vt:lpstr>PowerPoint Presentation</vt:lpstr>
      <vt:lpstr>Changing the Outlook on Views</vt:lpstr>
      <vt:lpstr>PowerPoint Presentation</vt:lpstr>
      <vt:lpstr>Finding Views</vt:lpstr>
      <vt:lpstr>View Resolution in Action</vt:lpstr>
      <vt:lpstr>View Resolution in Action Again</vt:lpstr>
      <vt:lpstr>View Resolution</vt:lpstr>
      <vt:lpstr>PowerPoint Presentation</vt:lpstr>
      <vt:lpstr>Views and Models</vt:lpstr>
      <vt:lpstr>PowerPoint Presentation</vt:lpstr>
      <vt:lpstr>Razor Syntax</vt:lpstr>
      <vt:lpstr>Razor Syntax</vt:lpstr>
      <vt:lpstr>PowerPoint Presentation</vt:lpstr>
      <vt:lpstr>HtmlHelper</vt:lpstr>
      <vt:lpstr>HtmlHelper and Lambdas</vt:lpstr>
      <vt:lpstr>Displaying Data</vt:lpstr>
      <vt:lpstr>Displaying Data</vt:lpstr>
      <vt:lpstr>Creating Forms</vt:lpstr>
      <vt:lpstr>Accepting Input</vt:lpstr>
      <vt:lpstr>Basic Forms</vt:lpstr>
      <vt:lpstr>Validation</vt:lpstr>
      <vt:lpstr>Adding Validation</vt:lpstr>
      <vt:lpstr>PowerPoint Presentation</vt:lpstr>
      <vt:lpstr>PowerPoint Presentation</vt:lpstr>
      <vt:lpstr>Organization and Consistency</vt:lpstr>
      <vt:lpstr>Using Layouts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Sine Rix</cp:lastModifiedBy>
  <cp:revision>65</cp:revision>
  <dcterms:created xsi:type="dcterms:W3CDTF">2013-02-15T23:12:42Z</dcterms:created>
  <dcterms:modified xsi:type="dcterms:W3CDTF">2014-06-23T09:02:19Z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