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30"/>
  </p:notesMasterIdLst>
  <p:handoutMasterIdLst>
    <p:handoutMasterId r:id="rId31"/>
  </p:handoutMasterIdLst>
  <p:sldIdLst>
    <p:sldId id="283" r:id="rId5"/>
    <p:sldId id="284" r:id="rId6"/>
    <p:sldId id="293" r:id="rId7"/>
    <p:sldId id="294" r:id="rId8"/>
    <p:sldId id="299" r:id="rId9"/>
    <p:sldId id="312" r:id="rId10"/>
    <p:sldId id="311" r:id="rId11"/>
    <p:sldId id="296" r:id="rId12"/>
    <p:sldId id="300" r:id="rId13"/>
    <p:sldId id="310" r:id="rId14"/>
    <p:sldId id="313" r:id="rId15"/>
    <p:sldId id="286" r:id="rId16"/>
    <p:sldId id="303" r:id="rId17"/>
    <p:sldId id="304" r:id="rId18"/>
    <p:sldId id="305" r:id="rId19"/>
    <p:sldId id="295" r:id="rId20"/>
    <p:sldId id="301" r:id="rId21"/>
    <p:sldId id="306" r:id="rId22"/>
    <p:sldId id="309" r:id="rId23"/>
    <p:sldId id="297" r:id="rId24"/>
    <p:sldId id="302" r:id="rId25"/>
    <p:sldId id="307" r:id="rId26"/>
    <p:sldId id="308" r:id="rId27"/>
    <p:sldId id="298" r:id="rId28"/>
    <p:sldId id="292"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691" autoAdjust="0"/>
    <p:restoredTop sz="92888" autoAdjust="0"/>
  </p:normalViewPr>
  <p:slideViewPr>
    <p:cSldViewPr snapToGrid="0">
      <p:cViewPr varScale="1">
        <p:scale>
          <a:sx n="86" d="100"/>
          <a:sy n="86" d="100"/>
        </p:scale>
        <p:origin x="654" y="90"/>
      </p:cViewPr>
      <p:guideLst/>
    </p:cSldViewPr>
  </p:slideViewPr>
  <p:notesTextViewPr>
    <p:cViewPr>
      <p:scale>
        <a:sx n="1" d="1"/>
        <a:sy n="1" d="1"/>
      </p:scale>
      <p:origin x="0" y="0"/>
    </p:cViewPr>
  </p:notesText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35"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6/22/2014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6/22/2014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4247644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fontAlgn="ctr"/>
            <a:r>
              <a:rPr lang="en-US" sz="1200" kern="1200" dirty="0" smtClean="0">
                <a:solidFill>
                  <a:schemeClr val="tx1"/>
                </a:solidFill>
                <a:effectLst/>
                <a:latin typeface="+mn-lt"/>
                <a:ea typeface="+mn-ea"/>
                <a:cs typeface="+mn-cs"/>
              </a:rPr>
              <a:t>5 min bootstrap</a:t>
            </a:r>
            <a:endParaRPr lang="en-US" sz="1000" kern="1200" dirty="0" smtClean="0">
              <a:solidFill>
                <a:schemeClr val="tx1"/>
              </a:solidFill>
              <a:effectLst/>
              <a:latin typeface="+mn-lt"/>
              <a:ea typeface="+mn-ea"/>
              <a:cs typeface="+mn-cs"/>
            </a:endParaRPr>
          </a:p>
          <a:p>
            <a:pPr lvl="1" fontAlgn="ctr"/>
            <a:r>
              <a:rPr lang="en-US" sz="1200" kern="1200" dirty="0" smtClean="0">
                <a:solidFill>
                  <a:schemeClr val="tx1"/>
                </a:solidFill>
                <a:effectLst/>
                <a:latin typeface="+mn-lt"/>
                <a:ea typeface="+mn-ea"/>
                <a:cs typeface="+mn-cs"/>
              </a:rPr>
              <a:t>Grid system</a:t>
            </a:r>
            <a:endParaRPr lang="en-US" sz="1000" kern="1200" dirty="0" smtClean="0">
              <a:solidFill>
                <a:schemeClr val="tx1"/>
              </a:solidFill>
              <a:effectLst/>
              <a:latin typeface="+mn-lt"/>
              <a:ea typeface="+mn-ea"/>
              <a:cs typeface="+mn-cs"/>
            </a:endParaRPr>
          </a:p>
          <a:p>
            <a:pPr lvl="2" fontAlgn="ctr"/>
            <a:r>
              <a:rPr lang="en-US" sz="1200" kern="1200" dirty="0" smtClean="0">
                <a:solidFill>
                  <a:schemeClr val="tx1"/>
                </a:solidFill>
                <a:effectLst/>
                <a:latin typeface="+mn-lt"/>
                <a:ea typeface="+mn-ea"/>
                <a:cs typeface="+mn-cs"/>
              </a:rPr>
              <a:t>Screen sizes</a:t>
            </a:r>
            <a:endParaRPr lang="en-US" sz="1000" kern="1200" dirty="0" smtClean="0">
              <a:solidFill>
                <a:schemeClr val="tx1"/>
              </a:solidFill>
              <a:effectLst/>
              <a:latin typeface="+mn-lt"/>
              <a:ea typeface="+mn-ea"/>
              <a:cs typeface="+mn-cs"/>
            </a:endParaRPr>
          </a:p>
          <a:p>
            <a:pPr lvl="2" fontAlgn="ctr"/>
            <a:r>
              <a:rPr lang="en-US" sz="1200" kern="1200" dirty="0" smtClean="0">
                <a:solidFill>
                  <a:schemeClr val="tx1"/>
                </a:solidFill>
                <a:effectLst/>
                <a:latin typeface="+mn-lt"/>
                <a:ea typeface="+mn-ea"/>
                <a:cs typeface="+mn-cs"/>
              </a:rPr>
              <a:t>Columns</a:t>
            </a:r>
            <a:endParaRPr lang="en-US" sz="1000" kern="1200" dirty="0" smtClean="0">
              <a:solidFill>
                <a:schemeClr val="tx1"/>
              </a:solidFill>
              <a:effectLst/>
              <a:latin typeface="+mn-lt"/>
              <a:ea typeface="+mn-ea"/>
              <a:cs typeface="+mn-cs"/>
            </a:endParaRPr>
          </a:p>
          <a:p>
            <a:pPr lvl="3" fontAlgn="ctr"/>
            <a:r>
              <a:rPr lang="en-US" sz="1200" kern="1200" dirty="0" smtClean="0">
                <a:solidFill>
                  <a:schemeClr val="tx1"/>
                </a:solidFill>
                <a:effectLst/>
                <a:latin typeface="+mn-lt"/>
                <a:ea typeface="+mn-ea"/>
                <a:cs typeface="+mn-cs"/>
              </a:rPr>
              <a:t>3 column</a:t>
            </a:r>
            <a:endParaRPr lang="en-US" sz="1000" kern="1200" dirty="0" smtClean="0">
              <a:solidFill>
                <a:schemeClr val="tx1"/>
              </a:solidFill>
              <a:effectLst/>
              <a:latin typeface="+mn-lt"/>
              <a:ea typeface="+mn-ea"/>
              <a:cs typeface="+mn-cs"/>
            </a:endParaRPr>
          </a:p>
          <a:p>
            <a:pPr lvl="3" fontAlgn="ctr"/>
            <a:r>
              <a:rPr lang="en-US" sz="1200" kern="1200" dirty="0" smtClean="0">
                <a:solidFill>
                  <a:schemeClr val="tx1"/>
                </a:solidFill>
                <a:effectLst/>
                <a:latin typeface="+mn-lt"/>
                <a:ea typeface="+mn-ea"/>
                <a:cs typeface="+mn-cs"/>
              </a:rPr>
              <a:t>4 </a:t>
            </a:r>
            <a:r>
              <a:rPr lang="en-US" sz="1200" kern="1200" dirty="0" err="1" smtClean="0">
                <a:solidFill>
                  <a:schemeClr val="tx1"/>
                </a:solidFill>
                <a:effectLst/>
                <a:latin typeface="+mn-lt"/>
                <a:ea typeface="+mn-ea"/>
                <a:cs typeface="+mn-cs"/>
              </a:rPr>
              <a:t>colums</a:t>
            </a:r>
            <a:endParaRPr lang="en-US" sz="10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endParaRPr lang="en-US" sz="1050" kern="1200" dirty="0" smtClean="0">
              <a:solidFill>
                <a:schemeClr val="tx1"/>
              </a:solidFill>
              <a:effectLst/>
              <a:latin typeface="+mn-lt"/>
              <a:ea typeface="+mn-ea"/>
              <a:cs typeface="+mn-cs"/>
            </a:endParaRPr>
          </a:p>
          <a:p>
            <a:pPr lvl="0" fontAlgn="ctr"/>
            <a:r>
              <a:rPr lang="en-US" sz="1200" kern="1200" dirty="0" smtClean="0">
                <a:solidFill>
                  <a:schemeClr val="tx1"/>
                </a:solidFill>
                <a:effectLst/>
                <a:latin typeface="+mn-lt"/>
                <a:ea typeface="+mn-ea"/>
                <a:cs typeface="+mn-cs"/>
              </a:rPr>
              <a:t>Mobile first</a:t>
            </a:r>
            <a:endParaRPr lang="en-US" sz="1000" kern="1200" dirty="0" smtClean="0">
              <a:solidFill>
                <a:schemeClr val="tx1"/>
              </a:solidFill>
              <a:effectLst/>
              <a:latin typeface="+mn-lt"/>
              <a:ea typeface="+mn-ea"/>
              <a:cs typeface="+mn-cs"/>
            </a:endParaRPr>
          </a:p>
          <a:p>
            <a:pPr lvl="0" fontAlgn="ctr"/>
            <a:r>
              <a:rPr lang="en-US" sz="1200" kern="1200" dirty="0" smtClean="0">
                <a:solidFill>
                  <a:schemeClr val="tx1"/>
                </a:solidFill>
                <a:effectLst/>
                <a:latin typeface="+mn-lt"/>
                <a:ea typeface="+mn-ea"/>
                <a:cs typeface="+mn-cs"/>
              </a:rPr>
              <a:t>Responsive images</a:t>
            </a:r>
            <a:endParaRPr lang="en-US" sz="1000" kern="1200" dirty="0" smtClean="0">
              <a:solidFill>
                <a:schemeClr val="tx1"/>
              </a:solidFill>
              <a:effectLst/>
              <a:latin typeface="+mn-lt"/>
              <a:ea typeface="+mn-ea"/>
              <a:cs typeface="+mn-cs"/>
            </a:endParaRPr>
          </a:p>
          <a:p>
            <a:pPr lvl="0" fontAlgn="ctr"/>
            <a:r>
              <a:rPr lang="en-US" sz="1200" kern="1200" dirty="0" smtClean="0">
                <a:solidFill>
                  <a:schemeClr val="tx1"/>
                </a:solidFill>
                <a:effectLst/>
                <a:latin typeface="+mn-lt"/>
                <a:ea typeface="+mn-ea"/>
                <a:cs typeface="+mn-cs"/>
              </a:rPr>
              <a:t>Buttons</a:t>
            </a:r>
            <a:endParaRPr lang="en-US" sz="1000" kern="1200" dirty="0" smtClean="0">
              <a:solidFill>
                <a:schemeClr val="tx1"/>
              </a:solidFill>
              <a:effectLst/>
              <a:latin typeface="+mn-lt"/>
              <a:ea typeface="+mn-ea"/>
              <a:cs typeface="+mn-cs"/>
            </a:endParaRPr>
          </a:p>
          <a:p>
            <a:pPr lvl="0" fontAlgn="ctr"/>
            <a:r>
              <a:rPr lang="en-US" sz="1200" kern="1200" dirty="0" err="1" smtClean="0">
                <a:solidFill>
                  <a:schemeClr val="tx1"/>
                </a:solidFill>
                <a:effectLst/>
                <a:latin typeface="+mn-lt"/>
                <a:ea typeface="+mn-ea"/>
                <a:cs typeface="+mn-cs"/>
              </a:rPr>
              <a:t>Glyphicons</a:t>
            </a:r>
            <a:endParaRPr lang="en-US" sz="1000" kern="1200" dirty="0" smtClean="0">
              <a:solidFill>
                <a:schemeClr val="tx1"/>
              </a:solidFill>
              <a:effectLst/>
              <a:latin typeface="+mn-lt"/>
              <a:ea typeface="+mn-ea"/>
              <a:cs typeface="+mn-cs"/>
            </a:endParaRPr>
          </a:p>
          <a:p>
            <a:pPr lvl="1" fontAlgn="ctr"/>
            <a:r>
              <a:rPr lang="en-US" sz="1200" kern="1200" dirty="0" smtClean="0">
                <a:solidFill>
                  <a:schemeClr val="tx1"/>
                </a:solidFill>
                <a:effectLst/>
                <a:latin typeface="+mn-lt"/>
                <a:ea typeface="+mn-ea"/>
                <a:cs typeface="+mn-cs"/>
              </a:rPr>
              <a:t>Email</a:t>
            </a:r>
            <a:endParaRPr lang="en-US" sz="1000" kern="1200" dirty="0" smtClean="0">
              <a:solidFill>
                <a:schemeClr val="tx1"/>
              </a:solidFill>
              <a:effectLst/>
              <a:latin typeface="+mn-lt"/>
              <a:ea typeface="+mn-ea"/>
              <a:cs typeface="+mn-cs"/>
            </a:endParaRPr>
          </a:p>
          <a:p>
            <a:pPr lvl="0" fontAlgn="ctr"/>
            <a:r>
              <a:rPr lang="en-US" sz="1200" kern="1200" dirty="0" smtClean="0">
                <a:solidFill>
                  <a:schemeClr val="tx1"/>
                </a:solidFill>
                <a:effectLst/>
                <a:latin typeface="+mn-lt"/>
                <a:ea typeface="+mn-ea"/>
                <a:cs typeface="+mn-cs"/>
              </a:rPr>
              <a:t>Thumbnails</a:t>
            </a:r>
            <a:endParaRPr lang="en-US" sz="1000" kern="1200" dirty="0" smtClean="0">
              <a:solidFill>
                <a:schemeClr val="tx1"/>
              </a:solidFill>
              <a:effectLst/>
              <a:latin typeface="+mn-lt"/>
              <a:ea typeface="+mn-ea"/>
              <a:cs typeface="+mn-cs"/>
            </a:endParaRPr>
          </a:p>
          <a:p>
            <a:pPr lvl="1" fontAlgn="ctr"/>
            <a:r>
              <a:rPr lang="en-US" sz="1200" kern="1200" dirty="0" smtClean="0">
                <a:solidFill>
                  <a:schemeClr val="tx1"/>
                </a:solidFill>
                <a:effectLst/>
                <a:latin typeface="+mn-lt"/>
                <a:ea typeface="+mn-ea"/>
                <a:cs typeface="+mn-cs"/>
              </a:rPr>
              <a:t>Facebook Login</a:t>
            </a:r>
            <a:endParaRPr lang="en-US" sz="1000" kern="1200" dirty="0" smtClean="0">
              <a:solidFill>
                <a:schemeClr val="tx1"/>
              </a:solidFill>
              <a:effectLst/>
              <a:latin typeface="+mn-lt"/>
              <a:ea typeface="+mn-ea"/>
              <a:cs typeface="+mn-cs"/>
            </a:endParaRPr>
          </a:p>
          <a:p>
            <a:pPr lvl="0" fontAlgn="ctr"/>
            <a:r>
              <a:rPr lang="en-US" sz="1200" kern="1200" dirty="0" smtClean="0">
                <a:solidFill>
                  <a:schemeClr val="tx1"/>
                </a:solidFill>
                <a:effectLst/>
                <a:latin typeface="+mn-lt"/>
                <a:ea typeface="+mn-ea"/>
                <a:cs typeface="+mn-cs"/>
              </a:rPr>
              <a:t>Theming</a:t>
            </a:r>
            <a:endParaRPr lang="en-US" sz="1000" kern="1200" dirty="0" smtClean="0">
              <a:solidFill>
                <a:schemeClr val="tx1"/>
              </a:solidFill>
              <a:effectLst/>
              <a:latin typeface="+mn-lt"/>
              <a:ea typeface="+mn-ea"/>
              <a:cs typeface="+mn-cs"/>
            </a:endParaRPr>
          </a:p>
          <a:p>
            <a:pPr lvl="1" fontAlgn="ctr"/>
            <a:r>
              <a:rPr lang="en-US" sz="1200" kern="1200" dirty="0" err="1" smtClean="0">
                <a:solidFill>
                  <a:schemeClr val="tx1"/>
                </a:solidFill>
                <a:effectLst/>
                <a:latin typeface="+mn-lt"/>
                <a:ea typeface="+mn-ea"/>
                <a:cs typeface="+mn-cs"/>
              </a:rPr>
              <a:t>bootswatch</a:t>
            </a:r>
            <a:endParaRPr lang="en-US" sz="1000" kern="1200" dirty="0" smtClean="0">
              <a:solidFill>
                <a:schemeClr val="tx1"/>
              </a:solidFill>
              <a:effectLst/>
              <a:latin typeface="+mn-lt"/>
              <a:ea typeface="+mn-ea"/>
              <a:cs typeface="+mn-cs"/>
            </a:endParaRPr>
          </a:p>
          <a:p>
            <a:pPr lvl="0" fontAlgn="ctr"/>
            <a:r>
              <a:rPr lang="en-US" sz="1200" kern="1200" dirty="0" smtClean="0">
                <a:solidFill>
                  <a:schemeClr val="tx1"/>
                </a:solidFill>
                <a:effectLst/>
                <a:latin typeface="+mn-lt"/>
                <a:ea typeface="+mn-ea"/>
                <a:cs typeface="+mn-cs"/>
              </a:rPr>
              <a:t>Editor</a:t>
            </a:r>
            <a:endParaRPr lang="en-US" sz="1000" kern="1200" dirty="0" smtClean="0">
              <a:solidFill>
                <a:schemeClr val="tx1"/>
              </a:solidFill>
              <a:effectLst/>
              <a:latin typeface="+mn-lt"/>
              <a:ea typeface="+mn-ea"/>
              <a:cs typeface="+mn-cs"/>
            </a:endParaRPr>
          </a:p>
          <a:p>
            <a:pPr lvl="1" fontAlgn="ctr"/>
            <a:r>
              <a:rPr lang="en-US" sz="1200" kern="1200" dirty="0" smtClean="0">
                <a:solidFill>
                  <a:schemeClr val="tx1"/>
                </a:solidFill>
                <a:effectLst/>
                <a:latin typeface="+mn-lt"/>
                <a:ea typeface="+mn-ea"/>
                <a:cs typeface="+mn-cs"/>
              </a:rPr>
              <a:t>Classes support</a:t>
            </a:r>
            <a:endParaRPr lang="en-US" sz="1000" kern="1200" dirty="0" smtClean="0">
              <a:solidFill>
                <a:schemeClr val="tx1"/>
              </a:solidFill>
              <a:effectLst/>
              <a:latin typeface="+mn-lt"/>
              <a:ea typeface="+mn-ea"/>
              <a:cs typeface="+mn-cs"/>
            </a:endParaRPr>
          </a:p>
          <a:p>
            <a:pPr lvl="0" fontAlgn="ctr"/>
            <a:r>
              <a:rPr lang="en-US" sz="1200" kern="1200" dirty="0" smtClean="0">
                <a:solidFill>
                  <a:schemeClr val="tx1"/>
                </a:solidFill>
                <a:effectLst/>
                <a:latin typeface="+mn-lt"/>
                <a:ea typeface="+mn-ea"/>
                <a:cs typeface="+mn-cs"/>
              </a:rPr>
              <a:t>Scaffolding</a:t>
            </a:r>
            <a:endParaRPr lang="en-US" sz="1000" kern="1200" dirty="0" smtClean="0">
              <a:solidFill>
                <a:schemeClr val="tx1"/>
              </a:solidFill>
              <a:effectLst/>
              <a:latin typeface="+mn-lt"/>
              <a:ea typeface="+mn-ea"/>
              <a:cs typeface="+mn-cs"/>
            </a:endParaRPr>
          </a:p>
          <a:p>
            <a:pPr lvl="1" fontAlgn="ctr"/>
            <a:r>
              <a:rPr lang="en-US" sz="1200" kern="1200" dirty="0" smtClean="0">
                <a:solidFill>
                  <a:schemeClr val="tx1"/>
                </a:solidFill>
                <a:effectLst/>
                <a:latin typeface="+mn-lt"/>
                <a:ea typeface="+mn-ea"/>
                <a:cs typeface="+mn-cs"/>
              </a:rPr>
              <a:t>Bootstrap styles</a:t>
            </a:r>
            <a:endParaRPr lang="en-US" sz="1000" kern="1200" dirty="0" smtClean="0">
              <a:solidFill>
                <a:schemeClr val="tx1"/>
              </a:solidFill>
              <a:effectLst/>
              <a:latin typeface="+mn-lt"/>
              <a:ea typeface="+mn-ea"/>
              <a:cs typeface="+mn-cs"/>
            </a:endParaRPr>
          </a:p>
          <a:p>
            <a:pPr lvl="0" fontAlgn="ctr"/>
            <a:r>
              <a:rPr lang="en-US" sz="1200" kern="1200" dirty="0" smtClean="0">
                <a:solidFill>
                  <a:schemeClr val="tx1"/>
                </a:solidFill>
                <a:effectLst/>
                <a:latin typeface="+mn-lt"/>
                <a:ea typeface="+mn-ea"/>
                <a:cs typeface="+mn-cs"/>
              </a:rPr>
              <a:t>Browser support</a:t>
            </a:r>
            <a:endParaRPr lang="en-US" sz="1000" kern="1200" dirty="0" smtClean="0">
              <a:solidFill>
                <a:schemeClr val="tx1"/>
              </a:solidFill>
              <a:effectLst/>
              <a:latin typeface="+mn-lt"/>
              <a:ea typeface="+mn-ea"/>
              <a:cs typeface="+mn-cs"/>
            </a:endParaRPr>
          </a:p>
          <a:p>
            <a:pPr lvl="0" fontAlgn="ctr"/>
            <a:r>
              <a:rPr lang="en-US" sz="1200" kern="1200" dirty="0" smtClean="0">
                <a:solidFill>
                  <a:schemeClr val="tx1"/>
                </a:solidFill>
                <a:effectLst/>
                <a:latin typeface="+mn-lt"/>
                <a:ea typeface="+mn-ea"/>
                <a:cs typeface="+mn-cs"/>
              </a:rPr>
              <a:t>Mobile friendly</a:t>
            </a:r>
            <a:endParaRPr lang="en-US" sz="1000" kern="1200" dirty="0" smtClean="0">
              <a:solidFill>
                <a:schemeClr val="tx1"/>
              </a:solidFill>
              <a:effectLst/>
              <a:latin typeface="+mn-lt"/>
              <a:ea typeface="+mn-ea"/>
              <a:cs typeface="+mn-cs"/>
            </a:endParaRPr>
          </a:p>
          <a:p>
            <a:pPr lvl="1" fontAlgn="ctr"/>
            <a:r>
              <a:rPr lang="en-US" sz="1200" kern="1200" dirty="0" smtClean="0">
                <a:solidFill>
                  <a:schemeClr val="tx1"/>
                </a:solidFill>
                <a:effectLst/>
                <a:latin typeface="+mn-lt"/>
                <a:ea typeface="+mn-ea"/>
                <a:cs typeface="+mn-cs"/>
              </a:rPr>
              <a:t>Responsive</a:t>
            </a:r>
            <a:endParaRPr lang="en-US" sz="1000" kern="1200" dirty="0" smtClean="0">
              <a:solidFill>
                <a:schemeClr val="tx1"/>
              </a:solidFill>
              <a:effectLst/>
              <a:latin typeface="+mn-lt"/>
              <a:ea typeface="+mn-ea"/>
              <a:cs typeface="+mn-cs"/>
            </a:endParaRPr>
          </a:p>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4CFD207A-07DF-40AD-A916-9872E089CE7A}" type="slidenum">
              <a:rPr lang="en-US" smtClean="0"/>
              <a:t>24</a:t>
            </a:fld>
            <a:endParaRPr lang="en-US"/>
          </a:p>
        </p:txBody>
      </p:sp>
    </p:spTree>
    <p:extLst>
      <p:ext uri="{BB962C8B-B14F-4D97-AF65-F5344CB8AC3E}">
        <p14:creationId xmlns:p14="http://schemas.microsoft.com/office/powerpoint/2010/main" val="22600156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34441317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3</a:t>
            </a:fld>
            <a:endParaRPr lang="en-US" dirty="0"/>
          </a:p>
        </p:txBody>
      </p:sp>
    </p:spTree>
    <p:extLst>
      <p:ext uri="{BB962C8B-B14F-4D97-AF65-F5344CB8AC3E}">
        <p14:creationId xmlns:p14="http://schemas.microsoft.com/office/powerpoint/2010/main" val="18084761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4</a:t>
            </a:fld>
            <a:endParaRPr lang="en-US" dirty="0"/>
          </a:p>
        </p:txBody>
      </p:sp>
    </p:spTree>
    <p:extLst>
      <p:ext uri="{BB962C8B-B14F-4D97-AF65-F5344CB8AC3E}">
        <p14:creationId xmlns:p14="http://schemas.microsoft.com/office/powerpoint/2010/main" val="21272206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fontAlgn="ctr"/>
            <a:r>
              <a:rPr lang="en-US" sz="1200" kern="1200" dirty="0" smtClean="0">
                <a:solidFill>
                  <a:schemeClr val="tx1"/>
                </a:solidFill>
                <a:effectLst/>
                <a:latin typeface="+mn-lt"/>
                <a:ea typeface="+mn-ea"/>
                <a:cs typeface="+mn-cs"/>
              </a:rPr>
              <a:t>5 min bootstrap</a:t>
            </a:r>
            <a:endParaRPr lang="en-US" sz="1000" kern="1200" dirty="0" smtClean="0">
              <a:solidFill>
                <a:schemeClr val="tx1"/>
              </a:solidFill>
              <a:effectLst/>
              <a:latin typeface="+mn-lt"/>
              <a:ea typeface="+mn-ea"/>
              <a:cs typeface="+mn-cs"/>
            </a:endParaRPr>
          </a:p>
          <a:p>
            <a:pPr lvl="1" fontAlgn="ctr"/>
            <a:r>
              <a:rPr lang="en-US" sz="1200" kern="1200" dirty="0" smtClean="0">
                <a:solidFill>
                  <a:schemeClr val="tx1"/>
                </a:solidFill>
                <a:effectLst/>
                <a:latin typeface="+mn-lt"/>
                <a:ea typeface="+mn-ea"/>
                <a:cs typeface="+mn-cs"/>
              </a:rPr>
              <a:t>Grid system</a:t>
            </a:r>
            <a:endParaRPr lang="en-US" sz="1000" kern="1200" dirty="0" smtClean="0">
              <a:solidFill>
                <a:schemeClr val="tx1"/>
              </a:solidFill>
              <a:effectLst/>
              <a:latin typeface="+mn-lt"/>
              <a:ea typeface="+mn-ea"/>
              <a:cs typeface="+mn-cs"/>
            </a:endParaRPr>
          </a:p>
          <a:p>
            <a:pPr lvl="2" fontAlgn="ctr"/>
            <a:r>
              <a:rPr lang="en-US" sz="1200" kern="1200" dirty="0" smtClean="0">
                <a:solidFill>
                  <a:schemeClr val="tx1"/>
                </a:solidFill>
                <a:effectLst/>
                <a:latin typeface="+mn-lt"/>
                <a:ea typeface="+mn-ea"/>
                <a:cs typeface="+mn-cs"/>
              </a:rPr>
              <a:t>Screen sizes</a:t>
            </a:r>
            <a:endParaRPr lang="en-US" sz="1000" kern="1200" dirty="0" smtClean="0">
              <a:solidFill>
                <a:schemeClr val="tx1"/>
              </a:solidFill>
              <a:effectLst/>
              <a:latin typeface="+mn-lt"/>
              <a:ea typeface="+mn-ea"/>
              <a:cs typeface="+mn-cs"/>
            </a:endParaRPr>
          </a:p>
          <a:p>
            <a:pPr lvl="2" fontAlgn="ctr"/>
            <a:r>
              <a:rPr lang="en-US" sz="1200" kern="1200" dirty="0" smtClean="0">
                <a:solidFill>
                  <a:schemeClr val="tx1"/>
                </a:solidFill>
                <a:effectLst/>
                <a:latin typeface="+mn-lt"/>
                <a:ea typeface="+mn-ea"/>
                <a:cs typeface="+mn-cs"/>
              </a:rPr>
              <a:t>Columns</a:t>
            </a:r>
            <a:endParaRPr lang="en-US" sz="1000" kern="1200" dirty="0" smtClean="0">
              <a:solidFill>
                <a:schemeClr val="tx1"/>
              </a:solidFill>
              <a:effectLst/>
              <a:latin typeface="+mn-lt"/>
              <a:ea typeface="+mn-ea"/>
              <a:cs typeface="+mn-cs"/>
            </a:endParaRPr>
          </a:p>
          <a:p>
            <a:pPr lvl="3" fontAlgn="ctr"/>
            <a:r>
              <a:rPr lang="en-US" sz="1200" kern="1200" dirty="0" smtClean="0">
                <a:solidFill>
                  <a:schemeClr val="tx1"/>
                </a:solidFill>
                <a:effectLst/>
                <a:latin typeface="+mn-lt"/>
                <a:ea typeface="+mn-ea"/>
                <a:cs typeface="+mn-cs"/>
              </a:rPr>
              <a:t>3 column</a:t>
            </a:r>
            <a:endParaRPr lang="en-US" sz="1000" kern="1200" dirty="0" smtClean="0">
              <a:solidFill>
                <a:schemeClr val="tx1"/>
              </a:solidFill>
              <a:effectLst/>
              <a:latin typeface="+mn-lt"/>
              <a:ea typeface="+mn-ea"/>
              <a:cs typeface="+mn-cs"/>
            </a:endParaRPr>
          </a:p>
          <a:p>
            <a:pPr lvl="3" fontAlgn="ctr"/>
            <a:r>
              <a:rPr lang="en-US" sz="1200" kern="1200" dirty="0" smtClean="0">
                <a:solidFill>
                  <a:schemeClr val="tx1"/>
                </a:solidFill>
                <a:effectLst/>
                <a:latin typeface="+mn-lt"/>
                <a:ea typeface="+mn-ea"/>
                <a:cs typeface="+mn-cs"/>
              </a:rPr>
              <a:t>4 </a:t>
            </a:r>
            <a:r>
              <a:rPr lang="en-US" sz="1200" kern="1200" dirty="0" err="1" smtClean="0">
                <a:solidFill>
                  <a:schemeClr val="tx1"/>
                </a:solidFill>
                <a:effectLst/>
                <a:latin typeface="+mn-lt"/>
                <a:ea typeface="+mn-ea"/>
                <a:cs typeface="+mn-cs"/>
              </a:rPr>
              <a:t>colums</a:t>
            </a:r>
            <a:endParaRPr lang="en-US" sz="10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endParaRPr lang="en-US" sz="1050" kern="1200" dirty="0" smtClean="0">
              <a:solidFill>
                <a:schemeClr val="tx1"/>
              </a:solidFill>
              <a:effectLst/>
              <a:latin typeface="+mn-lt"/>
              <a:ea typeface="+mn-ea"/>
              <a:cs typeface="+mn-cs"/>
            </a:endParaRPr>
          </a:p>
          <a:p>
            <a:pPr lvl="0" fontAlgn="ctr"/>
            <a:r>
              <a:rPr lang="en-US" sz="1200" kern="1200" dirty="0" smtClean="0">
                <a:solidFill>
                  <a:schemeClr val="tx1"/>
                </a:solidFill>
                <a:effectLst/>
                <a:latin typeface="+mn-lt"/>
                <a:ea typeface="+mn-ea"/>
                <a:cs typeface="+mn-cs"/>
              </a:rPr>
              <a:t>Mobile first</a:t>
            </a:r>
            <a:endParaRPr lang="en-US" sz="1000" kern="1200" dirty="0" smtClean="0">
              <a:solidFill>
                <a:schemeClr val="tx1"/>
              </a:solidFill>
              <a:effectLst/>
              <a:latin typeface="+mn-lt"/>
              <a:ea typeface="+mn-ea"/>
              <a:cs typeface="+mn-cs"/>
            </a:endParaRPr>
          </a:p>
          <a:p>
            <a:pPr lvl="0" fontAlgn="ctr"/>
            <a:r>
              <a:rPr lang="en-US" sz="1200" kern="1200" dirty="0" smtClean="0">
                <a:solidFill>
                  <a:schemeClr val="tx1"/>
                </a:solidFill>
                <a:effectLst/>
                <a:latin typeface="+mn-lt"/>
                <a:ea typeface="+mn-ea"/>
                <a:cs typeface="+mn-cs"/>
              </a:rPr>
              <a:t>Responsive images</a:t>
            </a:r>
            <a:endParaRPr lang="en-US" sz="1000" kern="1200" dirty="0" smtClean="0">
              <a:solidFill>
                <a:schemeClr val="tx1"/>
              </a:solidFill>
              <a:effectLst/>
              <a:latin typeface="+mn-lt"/>
              <a:ea typeface="+mn-ea"/>
              <a:cs typeface="+mn-cs"/>
            </a:endParaRPr>
          </a:p>
          <a:p>
            <a:pPr lvl="0" fontAlgn="ctr"/>
            <a:r>
              <a:rPr lang="en-US" sz="1200" kern="1200" dirty="0" smtClean="0">
                <a:solidFill>
                  <a:schemeClr val="tx1"/>
                </a:solidFill>
                <a:effectLst/>
                <a:latin typeface="+mn-lt"/>
                <a:ea typeface="+mn-ea"/>
                <a:cs typeface="+mn-cs"/>
              </a:rPr>
              <a:t>Buttons</a:t>
            </a:r>
            <a:endParaRPr lang="en-US" sz="1000" kern="1200" dirty="0" smtClean="0">
              <a:solidFill>
                <a:schemeClr val="tx1"/>
              </a:solidFill>
              <a:effectLst/>
              <a:latin typeface="+mn-lt"/>
              <a:ea typeface="+mn-ea"/>
              <a:cs typeface="+mn-cs"/>
            </a:endParaRPr>
          </a:p>
          <a:p>
            <a:pPr lvl="0" fontAlgn="ctr"/>
            <a:r>
              <a:rPr lang="en-US" sz="1200" kern="1200" dirty="0" err="1" smtClean="0">
                <a:solidFill>
                  <a:schemeClr val="tx1"/>
                </a:solidFill>
                <a:effectLst/>
                <a:latin typeface="+mn-lt"/>
                <a:ea typeface="+mn-ea"/>
                <a:cs typeface="+mn-cs"/>
              </a:rPr>
              <a:t>Glyphicons</a:t>
            </a:r>
            <a:endParaRPr lang="en-US" sz="1000" kern="1200" dirty="0" smtClean="0">
              <a:solidFill>
                <a:schemeClr val="tx1"/>
              </a:solidFill>
              <a:effectLst/>
              <a:latin typeface="+mn-lt"/>
              <a:ea typeface="+mn-ea"/>
              <a:cs typeface="+mn-cs"/>
            </a:endParaRPr>
          </a:p>
          <a:p>
            <a:pPr lvl="1" fontAlgn="ctr"/>
            <a:r>
              <a:rPr lang="en-US" sz="1200" kern="1200" dirty="0" smtClean="0">
                <a:solidFill>
                  <a:schemeClr val="tx1"/>
                </a:solidFill>
                <a:effectLst/>
                <a:latin typeface="+mn-lt"/>
                <a:ea typeface="+mn-ea"/>
                <a:cs typeface="+mn-cs"/>
              </a:rPr>
              <a:t>Email</a:t>
            </a:r>
            <a:endParaRPr lang="en-US" sz="1000" kern="1200" dirty="0" smtClean="0">
              <a:solidFill>
                <a:schemeClr val="tx1"/>
              </a:solidFill>
              <a:effectLst/>
              <a:latin typeface="+mn-lt"/>
              <a:ea typeface="+mn-ea"/>
              <a:cs typeface="+mn-cs"/>
            </a:endParaRPr>
          </a:p>
          <a:p>
            <a:pPr lvl="0" fontAlgn="ctr"/>
            <a:r>
              <a:rPr lang="en-US" sz="1200" kern="1200" dirty="0" smtClean="0">
                <a:solidFill>
                  <a:schemeClr val="tx1"/>
                </a:solidFill>
                <a:effectLst/>
                <a:latin typeface="+mn-lt"/>
                <a:ea typeface="+mn-ea"/>
                <a:cs typeface="+mn-cs"/>
              </a:rPr>
              <a:t>Thumbnails</a:t>
            </a:r>
            <a:endParaRPr lang="en-US" sz="1000" kern="1200" dirty="0" smtClean="0">
              <a:solidFill>
                <a:schemeClr val="tx1"/>
              </a:solidFill>
              <a:effectLst/>
              <a:latin typeface="+mn-lt"/>
              <a:ea typeface="+mn-ea"/>
              <a:cs typeface="+mn-cs"/>
            </a:endParaRPr>
          </a:p>
          <a:p>
            <a:pPr lvl="1" fontAlgn="ctr"/>
            <a:r>
              <a:rPr lang="en-US" sz="1200" kern="1200" dirty="0" smtClean="0">
                <a:solidFill>
                  <a:schemeClr val="tx1"/>
                </a:solidFill>
                <a:effectLst/>
                <a:latin typeface="+mn-lt"/>
                <a:ea typeface="+mn-ea"/>
                <a:cs typeface="+mn-cs"/>
              </a:rPr>
              <a:t>Facebook Login</a:t>
            </a:r>
            <a:endParaRPr lang="en-US" sz="1000" kern="1200" dirty="0" smtClean="0">
              <a:solidFill>
                <a:schemeClr val="tx1"/>
              </a:solidFill>
              <a:effectLst/>
              <a:latin typeface="+mn-lt"/>
              <a:ea typeface="+mn-ea"/>
              <a:cs typeface="+mn-cs"/>
            </a:endParaRPr>
          </a:p>
          <a:p>
            <a:pPr lvl="0" fontAlgn="ctr"/>
            <a:r>
              <a:rPr lang="en-US" sz="1200" kern="1200" dirty="0" smtClean="0">
                <a:solidFill>
                  <a:schemeClr val="tx1"/>
                </a:solidFill>
                <a:effectLst/>
                <a:latin typeface="+mn-lt"/>
                <a:ea typeface="+mn-ea"/>
                <a:cs typeface="+mn-cs"/>
              </a:rPr>
              <a:t>Theming</a:t>
            </a:r>
            <a:endParaRPr lang="en-US" sz="1000" kern="1200" dirty="0" smtClean="0">
              <a:solidFill>
                <a:schemeClr val="tx1"/>
              </a:solidFill>
              <a:effectLst/>
              <a:latin typeface="+mn-lt"/>
              <a:ea typeface="+mn-ea"/>
              <a:cs typeface="+mn-cs"/>
            </a:endParaRPr>
          </a:p>
          <a:p>
            <a:pPr lvl="1" fontAlgn="ctr"/>
            <a:r>
              <a:rPr lang="en-US" sz="1200" kern="1200" dirty="0" err="1" smtClean="0">
                <a:solidFill>
                  <a:schemeClr val="tx1"/>
                </a:solidFill>
                <a:effectLst/>
                <a:latin typeface="+mn-lt"/>
                <a:ea typeface="+mn-ea"/>
                <a:cs typeface="+mn-cs"/>
              </a:rPr>
              <a:t>bootswatch</a:t>
            </a:r>
            <a:endParaRPr lang="en-US" sz="1000" kern="1200" dirty="0" smtClean="0">
              <a:solidFill>
                <a:schemeClr val="tx1"/>
              </a:solidFill>
              <a:effectLst/>
              <a:latin typeface="+mn-lt"/>
              <a:ea typeface="+mn-ea"/>
              <a:cs typeface="+mn-cs"/>
            </a:endParaRPr>
          </a:p>
          <a:p>
            <a:pPr lvl="0" fontAlgn="ctr"/>
            <a:r>
              <a:rPr lang="en-US" sz="1200" kern="1200" dirty="0" smtClean="0">
                <a:solidFill>
                  <a:schemeClr val="tx1"/>
                </a:solidFill>
                <a:effectLst/>
                <a:latin typeface="+mn-lt"/>
                <a:ea typeface="+mn-ea"/>
                <a:cs typeface="+mn-cs"/>
              </a:rPr>
              <a:t>Editor</a:t>
            </a:r>
            <a:endParaRPr lang="en-US" sz="1000" kern="1200" dirty="0" smtClean="0">
              <a:solidFill>
                <a:schemeClr val="tx1"/>
              </a:solidFill>
              <a:effectLst/>
              <a:latin typeface="+mn-lt"/>
              <a:ea typeface="+mn-ea"/>
              <a:cs typeface="+mn-cs"/>
            </a:endParaRPr>
          </a:p>
          <a:p>
            <a:pPr lvl="1" fontAlgn="ctr"/>
            <a:r>
              <a:rPr lang="en-US" sz="1200" kern="1200" dirty="0" smtClean="0">
                <a:solidFill>
                  <a:schemeClr val="tx1"/>
                </a:solidFill>
                <a:effectLst/>
                <a:latin typeface="+mn-lt"/>
                <a:ea typeface="+mn-ea"/>
                <a:cs typeface="+mn-cs"/>
              </a:rPr>
              <a:t>Classes support</a:t>
            </a:r>
            <a:endParaRPr lang="en-US" sz="1000" kern="1200" dirty="0" smtClean="0">
              <a:solidFill>
                <a:schemeClr val="tx1"/>
              </a:solidFill>
              <a:effectLst/>
              <a:latin typeface="+mn-lt"/>
              <a:ea typeface="+mn-ea"/>
              <a:cs typeface="+mn-cs"/>
            </a:endParaRPr>
          </a:p>
          <a:p>
            <a:pPr lvl="0" fontAlgn="ctr"/>
            <a:r>
              <a:rPr lang="en-US" sz="1200" kern="1200" dirty="0" smtClean="0">
                <a:solidFill>
                  <a:schemeClr val="tx1"/>
                </a:solidFill>
                <a:effectLst/>
                <a:latin typeface="+mn-lt"/>
                <a:ea typeface="+mn-ea"/>
                <a:cs typeface="+mn-cs"/>
              </a:rPr>
              <a:t>Scaffolding</a:t>
            </a:r>
            <a:endParaRPr lang="en-US" sz="1000" kern="1200" dirty="0" smtClean="0">
              <a:solidFill>
                <a:schemeClr val="tx1"/>
              </a:solidFill>
              <a:effectLst/>
              <a:latin typeface="+mn-lt"/>
              <a:ea typeface="+mn-ea"/>
              <a:cs typeface="+mn-cs"/>
            </a:endParaRPr>
          </a:p>
          <a:p>
            <a:pPr lvl="1" fontAlgn="ctr"/>
            <a:r>
              <a:rPr lang="en-US" sz="1200" kern="1200" dirty="0" smtClean="0">
                <a:solidFill>
                  <a:schemeClr val="tx1"/>
                </a:solidFill>
                <a:effectLst/>
                <a:latin typeface="+mn-lt"/>
                <a:ea typeface="+mn-ea"/>
                <a:cs typeface="+mn-cs"/>
              </a:rPr>
              <a:t>Bootstrap styles</a:t>
            </a:r>
            <a:endParaRPr lang="en-US" sz="1000" kern="1200" dirty="0" smtClean="0">
              <a:solidFill>
                <a:schemeClr val="tx1"/>
              </a:solidFill>
              <a:effectLst/>
              <a:latin typeface="+mn-lt"/>
              <a:ea typeface="+mn-ea"/>
              <a:cs typeface="+mn-cs"/>
            </a:endParaRPr>
          </a:p>
          <a:p>
            <a:pPr lvl="0" fontAlgn="ctr"/>
            <a:r>
              <a:rPr lang="en-US" sz="1200" kern="1200" dirty="0" smtClean="0">
                <a:solidFill>
                  <a:schemeClr val="tx1"/>
                </a:solidFill>
                <a:effectLst/>
                <a:latin typeface="+mn-lt"/>
                <a:ea typeface="+mn-ea"/>
                <a:cs typeface="+mn-cs"/>
              </a:rPr>
              <a:t>Browser support</a:t>
            </a:r>
            <a:endParaRPr lang="en-US" sz="1000" kern="1200" dirty="0" smtClean="0">
              <a:solidFill>
                <a:schemeClr val="tx1"/>
              </a:solidFill>
              <a:effectLst/>
              <a:latin typeface="+mn-lt"/>
              <a:ea typeface="+mn-ea"/>
              <a:cs typeface="+mn-cs"/>
            </a:endParaRPr>
          </a:p>
          <a:p>
            <a:pPr lvl="0" fontAlgn="ctr"/>
            <a:r>
              <a:rPr lang="en-US" sz="1200" kern="1200" dirty="0" smtClean="0">
                <a:solidFill>
                  <a:schemeClr val="tx1"/>
                </a:solidFill>
                <a:effectLst/>
                <a:latin typeface="+mn-lt"/>
                <a:ea typeface="+mn-ea"/>
                <a:cs typeface="+mn-cs"/>
              </a:rPr>
              <a:t>Mobile friendly</a:t>
            </a:r>
            <a:endParaRPr lang="en-US" sz="1000" kern="1200" dirty="0" smtClean="0">
              <a:solidFill>
                <a:schemeClr val="tx1"/>
              </a:solidFill>
              <a:effectLst/>
              <a:latin typeface="+mn-lt"/>
              <a:ea typeface="+mn-ea"/>
              <a:cs typeface="+mn-cs"/>
            </a:endParaRPr>
          </a:p>
          <a:p>
            <a:pPr lvl="1" fontAlgn="ctr"/>
            <a:r>
              <a:rPr lang="en-US" sz="1200" kern="1200" dirty="0" smtClean="0">
                <a:solidFill>
                  <a:schemeClr val="tx1"/>
                </a:solidFill>
                <a:effectLst/>
                <a:latin typeface="+mn-lt"/>
                <a:ea typeface="+mn-ea"/>
                <a:cs typeface="+mn-cs"/>
              </a:rPr>
              <a:t>Responsive</a:t>
            </a:r>
            <a:endParaRPr lang="en-US" sz="1000" kern="1200" dirty="0" smtClean="0">
              <a:solidFill>
                <a:schemeClr val="tx1"/>
              </a:solidFill>
              <a:effectLst/>
              <a:latin typeface="+mn-lt"/>
              <a:ea typeface="+mn-ea"/>
              <a:cs typeface="+mn-cs"/>
            </a:endParaRPr>
          </a:p>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4CFD207A-07DF-40AD-A916-9872E089CE7A}" type="slidenum">
              <a:rPr lang="en-US" smtClean="0"/>
              <a:t>8</a:t>
            </a:fld>
            <a:endParaRPr lang="en-US"/>
          </a:p>
        </p:txBody>
      </p:sp>
    </p:spTree>
    <p:extLst>
      <p:ext uri="{BB962C8B-B14F-4D97-AF65-F5344CB8AC3E}">
        <p14:creationId xmlns:p14="http://schemas.microsoft.com/office/powerpoint/2010/main" val="37572843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Bootswatch</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9</a:t>
            </a:fld>
            <a:endParaRPr lang="en-US"/>
          </a:p>
        </p:txBody>
      </p:sp>
    </p:spTree>
    <p:extLst>
      <p:ext uri="{BB962C8B-B14F-4D97-AF65-F5344CB8AC3E}">
        <p14:creationId xmlns:p14="http://schemas.microsoft.com/office/powerpoint/2010/main" val="12936955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fontAlgn="ctr"/>
            <a:r>
              <a:rPr lang="en-US" sz="1200" kern="1200" dirty="0" smtClean="0">
                <a:solidFill>
                  <a:schemeClr val="tx1"/>
                </a:solidFill>
                <a:effectLst/>
                <a:latin typeface="+mn-lt"/>
                <a:ea typeface="+mn-ea"/>
                <a:cs typeface="+mn-cs"/>
              </a:rPr>
              <a:t>5 min bootstrap</a:t>
            </a:r>
            <a:endParaRPr lang="en-US" sz="1000" kern="1200" dirty="0" smtClean="0">
              <a:solidFill>
                <a:schemeClr val="tx1"/>
              </a:solidFill>
              <a:effectLst/>
              <a:latin typeface="+mn-lt"/>
              <a:ea typeface="+mn-ea"/>
              <a:cs typeface="+mn-cs"/>
            </a:endParaRPr>
          </a:p>
          <a:p>
            <a:pPr lvl="1" fontAlgn="ctr"/>
            <a:r>
              <a:rPr lang="en-US" sz="1200" kern="1200" dirty="0" smtClean="0">
                <a:solidFill>
                  <a:schemeClr val="tx1"/>
                </a:solidFill>
                <a:effectLst/>
                <a:latin typeface="+mn-lt"/>
                <a:ea typeface="+mn-ea"/>
                <a:cs typeface="+mn-cs"/>
              </a:rPr>
              <a:t>Grid system</a:t>
            </a:r>
            <a:endParaRPr lang="en-US" sz="1000" kern="1200" dirty="0" smtClean="0">
              <a:solidFill>
                <a:schemeClr val="tx1"/>
              </a:solidFill>
              <a:effectLst/>
              <a:latin typeface="+mn-lt"/>
              <a:ea typeface="+mn-ea"/>
              <a:cs typeface="+mn-cs"/>
            </a:endParaRPr>
          </a:p>
          <a:p>
            <a:pPr lvl="2" fontAlgn="ctr"/>
            <a:r>
              <a:rPr lang="en-US" sz="1200" kern="1200" dirty="0" smtClean="0">
                <a:solidFill>
                  <a:schemeClr val="tx1"/>
                </a:solidFill>
                <a:effectLst/>
                <a:latin typeface="+mn-lt"/>
                <a:ea typeface="+mn-ea"/>
                <a:cs typeface="+mn-cs"/>
              </a:rPr>
              <a:t>Screen sizes</a:t>
            </a:r>
            <a:endParaRPr lang="en-US" sz="1000" kern="1200" dirty="0" smtClean="0">
              <a:solidFill>
                <a:schemeClr val="tx1"/>
              </a:solidFill>
              <a:effectLst/>
              <a:latin typeface="+mn-lt"/>
              <a:ea typeface="+mn-ea"/>
              <a:cs typeface="+mn-cs"/>
            </a:endParaRPr>
          </a:p>
          <a:p>
            <a:pPr lvl="2" fontAlgn="ctr"/>
            <a:r>
              <a:rPr lang="en-US" sz="1200" kern="1200" dirty="0" smtClean="0">
                <a:solidFill>
                  <a:schemeClr val="tx1"/>
                </a:solidFill>
                <a:effectLst/>
                <a:latin typeface="+mn-lt"/>
                <a:ea typeface="+mn-ea"/>
                <a:cs typeface="+mn-cs"/>
              </a:rPr>
              <a:t>Columns</a:t>
            </a:r>
            <a:endParaRPr lang="en-US" sz="1000" kern="1200" dirty="0" smtClean="0">
              <a:solidFill>
                <a:schemeClr val="tx1"/>
              </a:solidFill>
              <a:effectLst/>
              <a:latin typeface="+mn-lt"/>
              <a:ea typeface="+mn-ea"/>
              <a:cs typeface="+mn-cs"/>
            </a:endParaRPr>
          </a:p>
          <a:p>
            <a:pPr lvl="3" fontAlgn="ctr"/>
            <a:r>
              <a:rPr lang="en-US" sz="1200" kern="1200" dirty="0" smtClean="0">
                <a:solidFill>
                  <a:schemeClr val="tx1"/>
                </a:solidFill>
                <a:effectLst/>
                <a:latin typeface="+mn-lt"/>
                <a:ea typeface="+mn-ea"/>
                <a:cs typeface="+mn-cs"/>
              </a:rPr>
              <a:t>3 column</a:t>
            </a:r>
            <a:endParaRPr lang="en-US" sz="1000" kern="1200" dirty="0" smtClean="0">
              <a:solidFill>
                <a:schemeClr val="tx1"/>
              </a:solidFill>
              <a:effectLst/>
              <a:latin typeface="+mn-lt"/>
              <a:ea typeface="+mn-ea"/>
              <a:cs typeface="+mn-cs"/>
            </a:endParaRPr>
          </a:p>
          <a:p>
            <a:pPr lvl="3" fontAlgn="ctr"/>
            <a:r>
              <a:rPr lang="en-US" sz="1200" kern="1200" dirty="0" smtClean="0">
                <a:solidFill>
                  <a:schemeClr val="tx1"/>
                </a:solidFill>
                <a:effectLst/>
                <a:latin typeface="+mn-lt"/>
                <a:ea typeface="+mn-ea"/>
                <a:cs typeface="+mn-cs"/>
              </a:rPr>
              <a:t>4 </a:t>
            </a:r>
            <a:r>
              <a:rPr lang="en-US" sz="1200" kern="1200" dirty="0" err="1" smtClean="0">
                <a:solidFill>
                  <a:schemeClr val="tx1"/>
                </a:solidFill>
                <a:effectLst/>
                <a:latin typeface="+mn-lt"/>
                <a:ea typeface="+mn-ea"/>
                <a:cs typeface="+mn-cs"/>
              </a:rPr>
              <a:t>colums</a:t>
            </a:r>
            <a:endParaRPr lang="en-US" sz="10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endParaRPr lang="en-US" sz="1050" kern="1200" dirty="0" smtClean="0">
              <a:solidFill>
                <a:schemeClr val="tx1"/>
              </a:solidFill>
              <a:effectLst/>
              <a:latin typeface="+mn-lt"/>
              <a:ea typeface="+mn-ea"/>
              <a:cs typeface="+mn-cs"/>
            </a:endParaRPr>
          </a:p>
          <a:p>
            <a:pPr lvl="0" fontAlgn="ctr"/>
            <a:r>
              <a:rPr lang="en-US" sz="1200" kern="1200" dirty="0" smtClean="0">
                <a:solidFill>
                  <a:schemeClr val="tx1"/>
                </a:solidFill>
                <a:effectLst/>
                <a:latin typeface="+mn-lt"/>
                <a:ea typeface="+mn-ea"/>
                <a:cs typeface="+mn-cs"/>
              </a:rPr>
              <a:t>Mobile first</a:t>
            </a:r>
            <a:endParaRPr lang="en-US" sz="1000" kern="1200" dirty="0" smtClean="0">
              <a:solidFill>
                <a:schemeClr val="tx1"/>
              </a:solidFill>
              <a:effectLst/>
              <a:latin typeface="+mn-lt"/>
              <a:ea typeface="+mn-ea"/>
              <a:cs typeface="+mn-cs"/>
            </a:endParaRPr>
          </a:p>
          <a:p>
            <a:pPr lvl="0" fontAlgn="ctr"/>
            <a:r>
              <a:rPr lang="en-US" sz="1200" kern="1200" dirty="0" smtClean="0">
                <a:solidFill>
                  <a:schemeClr val="tx1"/>
                </a:solidFill>
                <a:effectLst/>
                <a:latin typeface="+mn-lt"/>
                <a:ea typeface="+mn-ea"/>
                <a:cs typeface="+mn-cs"/>
              </a:rPr>
              <a:t>Responsive images</a:t>
            </a:r>
            <a:endParaRPr lang="en-US" sz="1000" kern="1200" dirty="0" smtClean="0">
              <a:solidFill>
                <a:schemeClr val="tx1"/>
              </a:solidFill>
              <a:effectLst/>
              <a:latin typeface="+mn-lt"/>
              <a:ea typeface="+mn-ea"/>
              <a:cs typeface="+mn-cs"/>
            </a:endParaRPr>
          </a:p>
          <a:p>
            <a:pPr lvl="0" fontAlgn="ctr"/>
            <a:r>
              <a:rPr lang="en-US" sz="1200" kern="1200" dirty="0" smtClean="0">
                <a:solidFill>
                  <a:schemeClr val="tx1"/>
                </a:solidFill>
                <a:effectLst/>
                <a:latin typeface="+mn-lt"/>
                <a:ea typeface="+mn-ea"/>
                <a:cs typeface="+mn-cs"/>
              </a:rPr>
              <a:t>Buttons</a:t>
            </a:r>
            <a:endParaRPr lang="en-US" sz="1000" kern="1200" dirty="0" smtClean="0">
              <a:solidFill>
                <a:schemeClr val="tx1"/>
              </a:solidFill>
              <a:effectLst/>
              <a:latin typeface="+mn-lt"/>
              <a:ea typeface="+mn-ea"/>
              <a:cs typeface="+mn-cs"/>
            </a:endParaRPr>
          </a:p>
          <a:p>
            <a:pPr lvl="0" fontAlgn="ctr"/>
            <a:r>
              <a:rPr lang="en-US" sz="1200" kern="1200" dirty="0" err="1" smtClean="0">
                <a:solidFill>
                  <a:schemeClr val="tx1"/>
                </a:solidFill>
                <a:effectLst/>
                <a:latin typeface="+mn-lt"/>
                <a:ea typeface="+mn-ea"/>
                <a:cs typeface="+mn-cs"/>
              </a:rPr>
              <a:t>Glyphicons</a:t>
            </a:r>
            <a:endParaRPr lang="en-US" sz="1000" kern="1200" dirty="0" smtClean="0">
              <a:solidFill>
                <a:schemeClr val="tx1"/>
              </a:solidFill>
              <a:effectLst/>
              <a:latin typeface="+mn-lt"/>
              <a:ea typeface="+mn-ea"/>
              <a:cs typeface="+mn-cs"/>
            </a:endParaRPr>
          </a:p>
          <a:p>
            <a:pPr lvl="1" fontAlgn="ctr"/>
            <a:r>
              <a:rPr lang="en-US" sz="1200" kern="1200" dirty="0" smtClean="0">
                <a:solidFill>
                  <a:schemeClr val="tx1"/>
                </a:solidFill>
                <a:effectLst/>
                <a:latin typeface="+mn-lt"/>
                <a:ea typeface="+mn-ea"/>
                <a:cs typeface="+mn-cs"/>
              </a:rPr>
              <a:t>Email</a:t>
            </a:r>
            <a:endParaRPr lang="en-US" sz="1000" kern="1200" dirty="0" smtClean="0">
              <a:solidFill>
                <a:schemeClr val="tx1"/>
              </a:solidFill>
              <a:effectLst/>
              <a:latin typeface="+mn-lt"/>
              <a:ea typeface="+mn-ea"/>
              <a:cs typeface="+mn-cs"/>
            </a:endParaRPr>
          </a:p>
          <a:p>
            <a:pPr lvl="0" fontAlgn="ctr"/>
            <a:r>
              <a:rPr lang="en-US" sz="1200" kern="1200" dirty="0" smtClean="0">
                <a:solidFill>
                  <a:schemeClr val="tx1"/>
                </a:solidFill>
                <a:effectLst/>
                <a:latin typeface="+mn-lt"/>
                <a:ea typeface="+mn-ea"/>
                <a:cs typeface="+mn-cs"/>
              </a:rPr>
              <a:t>Thumbnails</a:t>
            </a:r>
            <a:endParaRPr lang="en-US" sz="1000" kern="1200" dirty="0" smtClean="0">
              <a:solidFill>
                <a:schemeClr val="tx1"/>
              </a:solidFill>
              <a:effectLst/>
              <a:latin typeface="+mn-lt"/>
              <a:ea typeface="+mn-ea"/>
              <a:cs typeface="+mn-cs"/>
            </a:endParaRPr>
          </a:p>
          <a:p>
            <a:pPr lvl="1" fontAlgn="ctr"/>
            <a:r>
              <a:rPr lang="en-US" sz="1200" kern="1200" dirty="0" smtClean="0">
                <a:solidFill>
                  <a:schemeClr val="tx1"/>
                </a:solidFill>
                <a:effectLst/>
                <a:latin typeface="+mn-lt"/>
                <a:ea typeface="+mn-ea"/>
                <a:cs typeface="+mn-cs"/>
              </a:rPr>
              <a:t>Facebook Login</a:t>
            </a:r>
            <a:endParaRPr lang="en-US" sz="1000" kern="1200" dirty="0" smtClean="0">
              <a:solidFill>
                <a:schemeClr val="tx1"/>
              </a:solidFill>
              <a:effectLst/>
              <a:latin typeface="+mn-lt"/>
              <a:ea typeface="+mn-ea"/>
              <a:cs typeface="+mn-cs"/>
            </a:endParaRPr>
          </a:p>
          <a:p>
            <a:pPr lvl="0" fontAlgn="ctr"/>
            <a:r>
              <a:rPr lang="en-US" sz="1200" kern="1200" dirty="0" smtClean="0">
                <a:solidFill>
                  <a:schemeClr val="tx1"/>
                </a:solidFill>
                <a:effectLst/>
                <a:latin typeface="+mn-lt"/>
                <a:ea typeface="+mn-ea"/>
                <a:cs typeface="+mn-cs"/>
              </a:rPr>
              <a:t>Theming</a:t>
            </a:r>
            <a:endParaRPr lang="en-US" sz="1000" kern="1200" dirty="0" smtClean="0">
              <a:solidFill>
                <a:schemeClr val="tx1"/>
              </a:solidFill>
              <a:effectLst/>
              <a:latin typeface="+mn-lt"/>
              <a:ea typeface="+mn-ea"/>
              <a:cs typeface="+mn-cs"/>
            </a:endParaRPr>
          </a:p>
          <a:p>
            <a:pPr lvl="1" fontAlgn="ctr"/>
            <a:r>
              <a:rPr lang="en-US" sz="1200" kern="1200" dirty="0" err="1" smtClean="0">
                <a:solidFill>
                  <a:schemeClr val="tx1"/>
                </a:solidFill>
                <a:effectLst/>
                <a:latin typeface="+mn-lt"/>
                <a:ea typeface="+mn-ea"/>
                <a:cs typeface="+mn-cs"/>
              </a:rPr>
              <a:t>bootswatch</a:t>
            </a:r>
            <a:endParaRPr lang="en-US" sz="1000" kern="1200" dirty="0" smtClean="0">
              <a:solidFill>
                <a:schemeClr val="tx1"/>
              </a:solidFill>
              <a:effectLst/>
              <a:latin typeface="+mn-lt"/>
              <a:ea typeface="+mn-ea"/>
              <a:cs typeface="+mn-cs"/>
            </a:endParaRPr>
          </a:p>
          <a:p>
            <a:pPr lvl="0" fontAlgn="ctr"/>
            <a:r>
              <a:rPr lang="en-US" sz="1200" kern="1200" dirty="0" smtClean="0">
                <a:solidFill>
                  <a:schemeClr val="tx1"/>
                </a:solidFill>
                <a:effectLst/>
                <a:latin typeface="+mn-lt"/>
                <a:ea typeface="+mn-ea"/>
                <a:cs typeface="+mn-cs"/>
              </a:rPr>
              <a:t>Editor</a:t>
            </a:r>
            <a:endParaRPr lang="en-US" sz="1000" kern="1200" dirty="0" smtClean="0">
              <a:solidFill>
                <a:schemeClr val="tx1"/>
              </a:solidFill>
              <a:effectLst/>
              <a:latin typeface="+mn-lt"/>
              <a:ea typeface="+mn-ea"/>
              <a:cs typeface="+mn-cs"/>
            </a:endParaRPr>
          </a:p>
          <a:p>
            <a:pPr lvl="1" fontAlgn="ctr"/>
            <a:r>
              <a:rPr lang="en-US" sz="1200" kern="1200" dirty="0" smtClean="0">
                <a:solidFill>
                  <a:schemeClr val="tx1"/>
                </a:solidFill>
                <a:effectLst/>
                <a:latin typeface="+mn-lt"/>
                <a:ea typeface="+mn-ea"/>
                <a:cs typeface="+mn-cs"/>
              </a:rPr>
              <a:t>Classes support</a:t>
            </a:r>
            <a:endParaRPr lang="en-US" sz="1000" kern="1200" dirty="0" smtClean="0">
              <a:solidFill>
                <a:schemeClr val="tx1"/>
              </a:solidFill>
              <a:effectLst/>
              <a:latin typeface="+mn-lt"/>
              <a:ea typeface="+mn-ea"/>
              <a:cs typeface="+mn-cs"/>
            </a:endParaRPr>
          </a:p>
          <a:p>
            <a:pPr lvl="0" fontAlgn="ctr"/>
            <a:r>
              <a:rPr lang="en-US" sz="1200" kern="1200" dirty="0" smtClean="0">
                <a:solidFill>
                  <a:schemeClr val="tx1"/>
                </a:solidFill>
                <a:effectLst/>
                <a:latin typeface="+mn-lt"/>
                <a:ea typeface="+mn-ea"/>
                <a:cs typeface="+mn-cs"/>
              </a:rPr>
              <a:t>Scaffolding</a:t>
            </a:r>
            <a:endParaRPr lang="en-US" sz="1000" kern="1200" dirty="0" smtClean="0">
              <a:solidFill>
                <a:schemeClr val="tx1"/>
              </a:solidFill>
              <a:effectLst/>
              <a:latin typeface="+mn-lt"/>
              <a:ea typeface="+mn-ea"/>
              <a:cs typeface="+mn-cs"/>
            </a:endParaRPr>
          </a:p>
          <a:p>
            <a:pPr lvl="1" fontAlgn="ctr"/>
            <a:r>
              <a:rPr lang="en-US" sz="1200" kern="1200" dirty="0" smtClean="0">
                <a:solidFill>
                  <a:schemeClr val="tx1"/>
                </a:solidFill>
                <a:effectLst/>
                <a:latin typeface="+mn-lt"/>
                <a:ea typeface="+mn-ea"/>
                <a:cs typeface="+mn-cs"/>
              </a:rPr>
              <a:t>Bootstrap styles</a:t>
            </a:r>
            <a:endParaRPr lang="en-US" sz="1000" kern="1200" dirty="0" smtClean="0">
              <a:solidFill>
                <a:schemeClr val="tx1"/>
              </a:solidFill>
              <a:effectLst/>
              <a:latin typeface="+mn-lt"/>
              <a:ea typeface="+mn-ea"/>
              <a:cs typeface="+mn-cs"/>
            </a:endParaRPr>
          </a:p>
          <a:p>
            <a:pPr lvl="0" fontAlgn="ctr"/>
            <a:r>
              <a:rPr lang="en-US" sz="1200" kern="1200" dirty="0" smtClean="0">
                <a:solidFill>
                  <a:schemeClr val="tx1"/>
                </a:solidFill>
                <a:effectLst/>
                <a:latin typeface="+mn-lt"/>
                <a:ea typeface="+mn-ea"/>
                <a:cs typeface="+mn-cs"/>
              </a:rPr>
              <a:t>Browser support</a:t>
            </a:r>
            <a:endParaRPr lang="en-US" sz="1000" kern="1200" dirty="0" smtClean="0">
              <a:solidFill>
                <a:schemeClr val="tx1"/>
              </a:solidFill>
              <a:effectLst/>
              <a:latin typeface="+mn-lt"/>
              <a:ea typeface="+mn-ea"/>
              <a:cs typeface="+mn-cs"/>
            </a:endParaRPr>
          </a:p>
          <a:p>
            <a:pPr lvl="0" fontAlgn="ctr"/>
            <a:r>
              <a:rPr lang="en-US" sz="1200" kern="1200" dirty="0" smtClean="0">
                <a:solidFill>
                  <a:schemeClr val="tx1"/>
                </a:solidFill>
                <a:effectLst/>
                <a:latin typeface="+mn-lt"/>
                <a:ea typeface="+mn-ea"/>
                <a:cs typeface="+mn-cs"/>
              </a:rPr>
              <a:t>Mobile friendly</a:t>
            </a:r>
            <a:endParaRPr lang="en-US" sz="1000" kern="1200" dirty="0" smtClean="0">
              <a:solidFill>
                <a:schemeClr val="tx1"/>
              </a:solidFill>
              <a:effectLst/>
              <a:latin typeface="+mn-lt"/>
              <a:ea typeface="+mn-ea"/>
              <a:cs typeface="+mn-cs"/>
            </a:endParaRPr>
          </a:p>
          <a:p>
            <a:pPr lvl="1" fontAlgn="ctr"/>
            <a:r>
              <a:rPr lang="en-US" sz="1200" kern="1200" dirty="0" smtClean="0">
                <a:solidFill>
                  <a:schemeClr val="tx1"/>
                </a:solidFill>
                <a:effectLst/>
                <a:latin typeface="+mn-lt"/>
                <a:ea typeface="+mn-ea"/>
                <a:cs typeface="+mn-cs"/>
              </a:rPr>
              <a:t>Responsive</a:t>
            </a:r>
            <a:endParaRPr lang="en-US" sz="1000" kern="1200" dirty="0" smtClean="0">
              <a:solidFill>
                <a:schemeClr val="tx1"/>
              </a:solidFill>
              <a:effectLst/>
              <a:latin typeface="+mn-lt"/>
              <a:ea typeface="+mn-ea"/>
              <a:cs typeface="+mn-cs"/>
            </a:endParaRPr>
          </a:p>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4CFD207A-07DF-40AD-A916-9872E089CE7A}" type="slidenum">
              <a:rPr lang="en-US" smtClean="0"/>
              <a:t>12</a:t>
            </a:fld>
            <a:endParaRPr lang="en-US"/>
          </a:p>
        </p:txBody>
      </p:sp>
    </p:spTree>
    <p:extLst>
      <p:ext uri="{BB962C8B-B14F-4D97-AF65-F5344CB8AC3E}">
        <p14:creationId xmlns:p14="http://schemas.microsoft.com/office/powerpoint/2010/main" val="32845118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fontAlgn="ctr"/>
            <a:r>
              <a:rPr lang="en-US" sz="1200" kern="1200" dirty="0" smtClean="0">
                <a:solidFill>
                  <a:schemeClr val="tx1"/>
                </a:solidFill>
                <a:effectLst/>
                <a:latin typeface="+mn-lt"/>
                <a:ea typeface="+mn-ea"/>
                <a:cs typeface="+mn-cs"/>
              </a:rPr>
              <a:t>5 min bootstrap</a:t>
            </a:r>
            <a:endParaRPr lang="en-US" sz="1000" kern="1200" dirty="0" smtClean="0">
              <a:solidFill>
                <a:schemeClr val="tx1"/>
              </a:solidFill>
              <a:effectLst/>
              <a:latin typeface="+mn-lt"/>
              <a:ea typeface="+mn-ea"/>
              <a:cs typeface="+mn-cs"/>
            </a:endParaRPr>
          </a:p>
          <a:p>
            <a:pPr lvl="1" fontAlgn="ctr"/>
            <a:r>
              <a:rPr lang="en-US" sz="1200" kern="1200" dirty="0" smtClean="0">
                <a:solidFill>
                  <a:schemeClr val="tx1"/>
                </a:solidFill>
                <a:effectLst/>
                <a:latin typeface="+mn-lt"/>
                <a:ea typeface="+mn-ea"/>
                <a:cs typeface="+mn-cs"/>
              </a:rPr>
              <a:t>Grid system</a:t>
            </a:r>
            <a:endParaRPr lang="en-US" sz="1000" kern="1200" dirty="0" smtClean="0">
              <a:solidFill>
                <a:schemeClr val="tx1"/>
              </a:solidFill>
              <a:effectLst/>
              <a:latin typeface="+mn-lt"/>
              <a:ea typeface="+mn-ea"/>
              <a:cs typeface="+mn-cs"/>
            </a:endParaRPr>
          </a:p>
          <a:p>
            <a:pPr lvl="2" fontAlgn="ctr"/>
            <a:r>
              <a:rPr lang="en-US" sz="1200" kern="1200" dirty="0" smtClean="0">
                <a:solidFill>
                  <a:schemeClr val="tx1"/>
                </a:solidFill>
                <a:effectLst/>
                <a:latin typeface="+mn-lt"/>
                <a:ea typeface="+mn-ea"/>
                <a:cs typeface="+mn-cs"/>
              </a:rPr>
              <a:t>Screen sizes</a:t>
            </a:r>
            <a:endParaRPr lang="en-US" sz="1000" kern="1200" dirty="0" smtClean="0">
              <a:solidFill>
                <a:schemeClr val="tx1"/>
              </a:solidFill>
              <a:effectLst/>
              <a:latin typeface="+mn-lt"/>
              <a:ea typeface="+mn-ea"/>
              <a:cs typeface="+mn-cs"/>
            </a:endParaRPr>
          </a:p>
          <a:p>
            <a:pPr lvl="2" fontAlgn="ctr"/>
            <a:r>
              <a:rPr lang="en-US" sz="1200" kern="1200" dirty="0" smtClean="0">
                <a:solidFill>
                  <a:schemeClr val="tx1"/>
                </a:solidFill>
                <a:effectLst/>
                <a:latin typeface="+mn-lt"/>
                <a:ea typeface="+mn-ea"/>
                <a:cs typeface="+mn-cs"/>
              </a:rPr>
              <a:t>Columns</a:t>
            </a:r>
            <a:endParaRPr lang="en-US" sz="1000" kern="1200" dirty="0" smtClean="0">
              <a:solidFill>
                <a:schemeClr val="tx1"/>
              </a:solidFill>
              <a:effectLst/>
              <a:latin typeface="+mn-lt"/>
              <a:ea typeface="+mn-ea"/>
              <a:cs typeface="+mn-cs"/>
            </a:endParaRPr>
          </a:p>
          <a:p>
            <a:pPr lvl="3" fontAlgn="ctr"/>
            <a:r>
              <a:rPr lang="en-US" sz="1200" kern="1200" dirty="0" smtClean="0">
                <a:solidFill>
                  <a:schemeClr val="tx1"/>
                </a:solidFill>
                <a:effectLst/>
                <a:latin typeface="+mn-lt"/>
                <a:ea typeface="+mn-ea"/>
                <a:cs typeface="+mn-cs"/>
              </a:rPr>
              <a:t>3 column</a:t>
            </a:r>
            <a:endParaRPr lang="en-US" sz="1000" kern="1200" dirty="0" smtClean="0">
              <a:solidFill>
                <a:schemeClr val="tx1"/>
              </a:solidFill>
              <a:effectLst/>
              <a:latin typeface="+mn-lt"/>
              <a:ea typeface="+mn-ea"/>
              <a:cs typeface="+mn-cs"/>
            </a:endParaRPr>
          </a:p>
          <a:p>
            <a:pPr lvl="3" fontAlgn="ctr"/>
            <a:r>
              <a:rPr lang="en-US" sz="1200" kern="1200" dirty="0" smtClean="0">
                <a:solidFill>
                  <a:schemeClr val="tx1"/>
                </a:solidFill>
                <a:effectLst/>
                <a:latin typeface="+mn-lt"/>
                <a:ea typeface="+mn-ea"/>
                <a:cs typeface="+mn-cs"/>
              </a:rPr>
              <a:t>4 </a:t>
            </a:r>
            <a:r>
              <a:rPr lang="en-US" sz="1200" kern="1200" dirty="0" err="1" smtClean="0">
                <a:solidFill>
                  <a:schemeClr val="tx1"/>
                </a:solidFill>
                <a:effectLst/>
                <a:latin typeface="+mn-lt"/>
                <a:ea typeface="+mn-ea"/>
                <a:cs typeface="+mn-cs"/>
              </a:rPr>
              <a:t>colums</a:t>
            </a:r>
            <a:endParaRPr lang="en-US" sz="10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endParaRPr lang="en-US" sz="1050" kern="1200" dirty="0" smtClean="0">
              <a:solidFill>
                <a:schemeClr val="tx1"/>
              </a:solidFill>
              <a:effectLst/>
              <a:latin typeface="+mn-lt"/>
              <a:ea typeface="+mn-ea"/>
              <a:cs typeface="+mn-cs"/>
            </a:endParaRPr>
          </a:p>
          <a:p>
            <a:pPr lvl="0" fontAlgn="ctr"/>
            <a:r>
              <a:rPr lang="en-US" sz="1200" kern="1200" dirty="0" smtClean="0">
                <a:solidFill>
                  <a:schemeClr val="tx1"/>
                </a:solidFill>
                <a:effectLst/>
                <a:latin typeface="+mn-lt"/>
                <a:ea typeface="+mn-ea"/>
                <a:cs typeface="+mn-cs"/>
              </a:rPr>
              <a:t>Mobile first</a:t>
            </a:r>
            <a:endParaRPr lang="en-US" sz="1000" kern="1200" dirty="0" smtClean="0">
              <a:solidFill>
                <a:schemeClr val="tx1"/>
              </a:solidFill>
              <a:effectLst/>
              <a:latin typeface="+mn-lt"/>
              <a:ea typeface="+mn-ea"/>
              <a:cs typeface="+mn-cs"/>
            </a:endParaRPr>
          </a:p>
          <a:p>
            <a:pPr lvl="0" fontAlgn="ctr"/>
            <a:r>
              <a:rPr lang="en-US" sz="1200" kern="1200" dirty="0" smtClean="0">
                <a:solidFill>
                  <a:schemeClr val="tx1"/>
                </a:solidFill>
                <a:effectLst/>
                <a:latin typeface="+mn-lt"/>
                <a:ea typeface="+mn-ea"/>
                <a:cs typeface="+mn-cs"/>
              </a:rPr>
              <a:t>Responsive images</a:t>
            </a:r>
            <a:endParaRPr lang="en-US" sz="1000" kern="1200" dirty="0" smtClean="0">
              <a:solidFill>
                <a:schemeClr val="tx1"/>
              </a:solidFill>
              <a:effectLst/>
              <a:latin typeface="+mn-lt"/>
              <a:ea typeface="+mn-ea"/>
              <a:cs typeface="+mn-cs"/>
            </a:endParaRPr>
          </a:p>
          <a:p>
            <a:pPr lvl="0" fontAlgn="ctr"/>
            <a:r>
              <a:rPr lang="en-US" sz="1200" kern="1200" dirty="0" smtClean="0">
                <a:solidFill>
                  <a:schemeClr val="tx1"/>
                </a:solidFill>
                <a:effectLst/>
                <a:latin typeface="+mn-lt"/>
                <a:ea typeface="+mn-ea"/>
                <a:cs typeface="+mn-cs"/>
              </a:rPr>
              <a:t>Buttons</a:t>
            </a:r>
            <a:endParaRPr lang="en-US" sz="1000" kern="1200" dirty="0" smtClean="0">
              <a:solidFill>
                <a:schemeClr val="tx1"/>
              </a:solidFill>
              <a:effectLst/>
              <a:latin typeface="+mn-lt"/>
              <a:ea typeface="+mn-ea"/>
              <a:cs typeface="+mn-cs"/>
            </a:endParaRPr>
          </a:p>
          <a:p>
            <a:pPr lvl="0" fontAlgn="ctr"/>
            <a:r>
              <a:rPr lang="en-US" sz="1200" kern="1200" dirty="0" err="1" smtClean="0">
                <a:solidFill>
                  <a:schemeClr val="tx1"/>
                </a:solidFill>
                <a:effectLst/>
                <a:latin typeface="+mn-lt"/>
                <a:ea typeface="+mn-ea"/>
                <a:cs typeface="+mn-cs"/>
              </a:rPr>
              <a:t>Glyphicons</a:t>
            </a:r>
            <a:endParaRPr lang="en-US" sz="1000" kern="1200" dirty="0" smtClean="0">
              <a:solidFill>
                <a:schemeClr val="tx1"/>
              </a:solidFill>
              <a:effectLst/>
              <a:latin typeface="+mn-lt"/>
              <a:ea typeface="+mn-ea"/>
              <a:cs typeface="+mn-cs"/>
            </a:endParaRPr>
          </a:p>
          <a:p>
            <a:pPr lvl="1" fontAlgn="ctr"/>
            <a:r>
              <a:rPr lang="en-US" sz="1200" kern="1200" dirty="0" smtClean="0">
                <a:solidFill>
                  <a:schemeClr val="tx1"/>
                </a:solidFill>
                <a:effectLst/>
                <a:latin typeface="+mn-lt"/>
                <a:ea typeface="+mn-ea"/>
                <a:cs typeface="+mn-cs"/>
              </a:rPr>
              <a:t>Email</a:t>
            </a:r>
            <a:endParaRPr lang="en-US" sz="1000" kern="1200" dirty="0" smtClean="0">
              <a:solidFill>
                <a:schemeClr val="tx1"/>
              </a:solidFill>
              <a:effectLst/>
              <a:latin typeface="+mn-lt"/>
              <a:ea typeface="+mn-ea"/>
              <a:cs typeface="+mn-cs"/>
            </a:endParaRPr>
          </a:p>
          <a:p>
            <a:pPr lvl="0" fontAlgn="ctr"/>
            <a:r>
              <a:rPr lang="en-US" sz="1200" kern="1200" dirty="0" smtClean="0">
                <a:solidFill>
                  <a:schemeClr val="tx1"/>
                </a:solidFill>
                <a:effectLst/>
                <a:latin typeface="+mn-lt"/>
                <a:ea typeface="+mn-ea"/>
                <a:cs typeface="+mn-cs"/>
              </a:rPr>
              <a:t>Thumbnails</a:t>
            </a:r>
            <a:endParaRPr lang="en-US" sz="1000" kern="1200" dirty="0" smtClean="0">
              <a:solidFill>
                <a:schemeClr val="tx1"/>
              </a:solidFill>
              <a:effectLst/>
              <a:latin typeface="+mn-lt"/>
              <a:ea typeface="+mn-ea"/>
              <a:cs typeface="+mn-cs"/>
            </a:endParaRPr>
          </a:p>
          <a:p>
            <a:pPr lvl="1" fontAlgn="ctr"/>
            <a:r>
              <a:rPr lang="en-US" sz="1200" kern="1200" dirty="0" smtClean="0">
                <a:solidFill>
                  <a:schemeClr val="tx1"/>
                </a:solidFill>
                <a:effectLst/>
                <a:latin typeface="+mn-lt"/>
                <a:ea typeface="+mn-ea"/>
                <a:cs typeface="+mn-cs"/>
              </a:rPr>
              <a:t>Facebook Login</a:t>
            </a:r>
            <a:endParaRPr lang="en-US" sz="1000" kern="1200" dirty="0" smtClean="0">
              <a:solidFill>
                <a:schemeClr val="tx1"/>
              </a:solidFill>
              <a:effectLst/>
              <a:latin typeface="+mn-lt"/>
              <a:ea typeface="+mn-ea"/>
              <a:cs typeface="+mn-cs"/>
            </a:endParaRPr>
          </a:p>
          <a:p>
            <a:pPr lvl="0" fontAlgn="ctr"/>
            <a:r>
              <a:rPr lang="en-US" sz="1200" kern="1200" dirty="0" smtClean="0">
                <a:solidFill>
                  <a:schemeClr val="tx1"/>
                </a:solidFill>
                <a:effectLst/>
                <a:latin typeface="+mn-lt"/>
                <a:ea typeface="+mn-ea"/>
                <a:cs typeface="+mn-cs"/>
              </a:rPr>
              <a:t>Theming</a:t>
            </a:r>
            <a:endParaRPr lang="en-US" sz="1000" kern="1200" dirty="0" smtClean="0">
              <a:solidFill>
                <a:schemeClr val="tx1"/>
              </a:solidFill>
              <a:effectLst/>
              <a:latin typeface="+mn-lt"/>
              <a:ea typeface="+mn-ea"/>
              <a:cs typeface="+mn-cs"/>
            </a:endParaRPr>
          </a:p>
          <a:p>
            <a:pPr lvl="1" fontAlgn="ctr"/>
            <a:r>
              <a:rPr lang="en-US" sz="1200" kern="1200" dirty="0" err="1" smtClean="0">
                <a:solidFill>
                  <a:schemeClr val="tx1"/>
                </a:solidFill>
                <a:effectLst/>
                <a:latin typeface="+mn-lt"/>
                <a:ea typeface="+mn-ea"/>
                <a:cs typeface="+mn-cs"/>
              </a:rPr>
              <a:t>bootswatch</a:t>
            </a:r>
            <a:endParaRPr lang="en-US" sz="1000" kern="1200" dirty="0" smtClean="0">
              <a:solidFill>
                <a:schemeClr val="tx1"/>
              </a:solidFill>
              <a:effectLst/>
              <a:latin typeface="+mn-lt"/>
              <a:ea typeface="+mn-ea"/>
              <a:cs typeface="+mn-cs"/>
            </a:endParaRPr>
          </a:p>
          <a:p>
            <a:pPr lvl="0" fontAlgn="ctr"/>
            <a:r>
              <a:rPr lang="en-US" sz="1200" kern="1200" dirty="0" smtClean="0">
                <a:solidFill>
                  <a:schemeClr val="tx1"/>
                </a:solidFill>
                <a:effectLst/>
                <a:latin typeface="+mn-lt"/>
                <a:ea typeface="+mn-ea"/>
                <a:cs typeface="+mn-cs"/>
              </a:rPr>
              <a:t>Editor</a:t>
            </a:r>
            <a:endParaRPr lang="en-US" sz="1000" kern="1200" dirty="0" smtClean="0">
              <a:solidFill>
                <a:schemeClr val="tx1"/>
              </a:solidFill>
              <a:effectLst/>
              <a:latin typeface="+mn-lt"/>
              <a:ea typeface="+mn-ea"/>
              <a:cs typeface="+mn-cs"/>
            </a:endParaRPr>
          </a:p>
          <a:p>
            <a:pPr lvl="1" fontAlgn="ctr"/>
            <a:r>
              <a:rPr lang="en-US" sz="1200" kern="1200" dirty="0" smtClean="0">
                <a:solidFill>
                  <a:schemeClr val="tx1"/>
                </a:solidFill>
                <a:effectLst/>
                <a:latin typeface="+mn-lt"/>
                <a:ea typeface="+mn-ea"/>
                <a:cs typeface="+mn-cs"/>
              </a:rPr>
              <a:t>Classes support</a:t>
            </a:r>
            <a:endParaRPr lang="en-US" sz="1000" kern="1200" dirty="0" smtClean="0">
              <a:solidFill>
                <a:schemeClr val="tx1"/>
              </a:solidFill>
              <a:effectLst/>
              <a:latin typeface="+mn-lt"/>
              <a:ea typeface="+mn-ea"/>
              <a:cs typeface="+mn-cs"/>
            </a:endParaRPr>
          </a:p>
          <a:p>
            <a:pPr lvl="0" fontAlgn="ctr"/>
            <a:r>
              <a:rPr lang="en-US" sz="1200" kern="1200" dirty="0" smtClean="0">
                <a:solidFill>
                  <a:schemeClr val="tx1"/>
                </a:solidFill>
                <a:effectLst/>
                <a:latin typeface="+mn-lt"/>
                <a:ea typeface="+mn-ea"/>
                <a:cs typeface="+mn-cs"/>
              </a:rPr>
              <a:t>Scaffolding</a:t>
            </a:r>
            <a:endParaRPr lang="en-US" sz="1000" kern="1200" dirty="0" smtClean="0">
              <a:solidFill>
                <a:schemeClr val="tx1"/>
              </a:solidFill>
              <a:effectLst/>
              <a:latin typeface="+mn-lt"/>
              <a:ea typeface="+mn-ea"/>
              <a:cs typeface="+mn-cs"/>
            </a:endParaRPr>
          </a:p>
          <a:p>
            <a:pPr lvl="1" fontAlgn="ctr"/>
            <a:r>
              <a:rPr lang="en-US" sz="1200" kern="1200" dirty="0" smtClean="0">
                <a:solidFill>
                  <a:schemeClr val="tx1"/>
                </a:solidFill>
                <a:effectLst/>
                <a:latin typeface="+mn-lt"/>
                <a:ea typeface="+mn-ea"/>
                <a:cs typeface="+mn-cs"/>
              </a:rPr>
              <a:t>Bootstrap styles</a:t>
            </a:r>
            <a:endParaRPr lang="en-US" sz="1000" kern="1200" dirty="0" smtClean="0">
              <a:solidFill>
                <a:schemeClr val="tx1"/>
              </a:solidFill>
              <a:effectLst/>
              <a:latin typeface="+mn-lt"/>
              <a:ea typeface="+mn-ea"/>
              <a:cs typeface="+mn-cs"/>
            </a:endParaRPr>
          </a:p>
          <a:p>
            <a:pPr lvl="0" fontAlgn="ctr"/>
            <a:r>
              <a:rPr lang="en-US" sz="1200" kern="1200" dirty="0" smtClean="0">
                <a:solidFill>
                  <a:schemeClr val="tx1"/>
                </a:solidFill>
                <a:effectLst/>
                <a:latin typeface="+mn-lt"/>
                <a:ea typeface="+mn-ea"/>
                <a:cs typeface="+mn-cs"/>
              </a:rPr>
              <a:t>Browser support</a:t>
            </a:r>
            <a:endParaRPr lang="en-US" sz="1000" kern="1200" dirty="0" smtClean="0">
              <a:solidFill>
                <a:schemeClr val="tx1"/>
              </a:solidFill>
              <a:effectLst/>
              <a:latin typeface="+mn-lt"/>
              <a:ea typeface="+mn-ea"/>
              <a:cs typeface="+mn-cs"/>
            </a:endParaRPr>
          </a:p>
          <a:p>
            <a:pPr lvl="0" fontAlgn="ctr"/>
            <a:r>
              <a:rPr lang="en-US" sz="1200" kern="1200" dirty="0" smtClean="0">
                <a:solidFill>
                  <a:schemeClr val="tx1"/>
                </a:solidFill>
                <a:effectLst/>
                <a:latin typeface="+mn-lt"/>
                <a:ea typeface="+mn-ea"/>
                <a:cs typeface="+mn-cs"/>
              </a:rPr>
              <a:t>Mobile friendly</a:t>
            </a:r>
            <a:endParaRPr lang="en-US" sz="1000" kern="1200" dirty="0" smtClean="0">
              <a:solidFill>
                <a:schemeClr val="tx1"/>
              </a:solidFill>
              <a:effectLst/>
              <a:latin typeface="+mn-lt"/>
              <a:ea typeface="+mn-ea"/>
              <a:cs typeface="+mn-cs"/>
            </a:endParaRPr>
          </a:p>
          <a:p>
            <a:pPr lvl="1" fontAlgn="ctr"/>
            <a:r>
              <a:rPr lang="en-US" sz="1200" kern="1200" dirty="0" smtClean="0">
                <a:solidFill>
                  <a:schemeClr val="tx1"/>
                </a:solidFill>
                <a:effectLst/>
                <a:latin typeface="+mn-lt"/>
                <a:ea typeface="+mn-ea"/>
                <a:cs typeface="+mn-cs"/>
              </a:rPr>
              <a:t>Responsive</a:t>
            </a:r>
            <a:endParaRPr lang="en-US" sz="1000" kern="1200" dirty="0" smtClean="0">
              <a:solidFill>
                <a:schemeClr val="tx1"/>
              </a:solidFill>
              <a:effectLst/>
              <a:latin typeface="+mn-lt"/>
              <a:ea typeface="+mn-ea"/>
              <a:cs typeface="+mn-cs"/>
            </a:endParaRPr>
          </a:p>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4CFD207A-07DF-40AD-A916-9872E089CE7A}" type="slidenum">
              <a:rPr lang="en-US" smtClean="0"/>
              <a:t>16</a:t>
            </a:fld>
            <a:endParaRPr lang="en-US"/>
          </a:p>
        </p:txBody>
      </p:sp>
    </p:spTree>
    <p:extLst>
      <p:ext uri="{BB962C8B-B14F-4D97-AF65-F5344CB8AC3E}">
        <p14:creationId xmlns:p14="http://schemas.microsoft.com/office/powerpoint/2010/main" val="18227381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fontAlgn="ctr"/>
            <a:r>
              <a:rPr lang="en-US" sz="1200" kern="1200" dirty="0" smtClean="0">
                <a:solidFill>
                  <a:schemeClr val="tx1"/>
                </a:solidFill>
                <a:effectLst/>
                <a:latin typeface="+mn-lt"/>
                <a:ea typeface="+mn-ea"/>
                <a:cs typeface="+mn-cs"/>
              </a:rPr>
              <a:t>5 min bootstrap</a:t>
            </a:r>
            <a:endParaRPr lang="en-US" sz="1000" kern="1200" dirty="0" smtClean="0">
              <a:solidFill>
                <a:schemeClr val="tx1"/>
              </a:solidFill>
              <a:effectLst/>
              <a:latin typeface="+mn-lt"/>
              <a:ea typeface="+mn-ea"/>
              <a:cs typeface="+mn-cs"/>
            </a:endParaRPr>
          </a:p>
          <a:p>
            <a:pPr lvl="1" fontAlgn="ctr"/>
            <a:r>
              <a:rPr lang="en-US" sz="1200" kern="1200" dirty="0" smtClean="0">
                <a:solidFill>
                  <a:schemeClr val="tx1"/>
                </a:solidFill>
                <a:effectLst/>
                <a:latin typeface="+mn-lt"/>
                <a:ea typeface="+mn-ea"/>
                <a:cs typeface="+mn-cs"/>
              </a:rPr>
              <a:t>Grid system</a:t>
            </a:r>
            <a:endParaRPr lang="en-US" sz="1000" kern="1200" dirty="0" smtClean="0">
              <a:solidFill>
                <a:schemeClr val="tx1"/>
              </a:solidFill>
              <a:effectLst/>
              <a:latin typeface="+mn-lt"/>
              <a:ea typeface="+mn-ea"/>
              <a:cs typeface="+mn-cs"/>
            </a:endParaRPr>
          </a:p>
          <a:p>
            <a:pPr lvl="2" fontAlgn="ctr"/>
            <a:r>
              <a:rPr lang="en-US" sz="1200" kern="1200" dirty="0" smtClean="0">
                <a:solidFill>
                  <a:schemeClr val="tx1"/>
                </a:solidFill>
                <a:effectLst/>
                <a:latin typeface="+mn-lt"/>
                <a:ea typeface="+mn-ea"/>
                <a:cs typeface="+mn-cs"/>
              </a:rPr>
              <a:t>Screen sizes</a:t>
            </a:r>
            <a:endParaRPr lang="en-US" sz="1000" kern="1200" dirty="0" smtClean="0">
              <a:solidFill>
                <a:schemeClr val="tx1"/>
              </a:solidFill>
              <a:effectLst/>
              <a:latin typeface="+mn-lt"/>
              <a:ea typeface="+mn-ea"/>
              <a:cs typeface="+mn-cs"/>
            </a:endParaRPr>
          </a:p>
          <a:p>
            <a:pPr lvl="2" fontAlgn="ctr"/>
            <a:r>
              <a:rPr lang="en-US" sz="1200" kern="1200" dirty="0" smtClean="0">
                <a:solidFill>
                  <a:schemeClr val="tx1"/>
                </a:solidFill>
                <a:effectLst/>
                <a:latin typeface="+mn-lt"/>
                <a:ea typeface="+mn-ea"/>
                <a:cs typeface="+mn-cs"/>
              </a:rPr>
              <a:t>Columns</a:t>
            </a:r>
            <a:endParaRPr lang="en-US" sz="1000" kern="1200" dirty="0" smtClean="0">
              <a:solidFill>
                <a:schemeClr val="tx1"/>
              </a:solidFill>
              <a:effectLst/>
              <a:latin typeface="+mn-lt"/>
              <a:ea typeface="+mn-ea"/>
              <a:cs typeface="+mn-cs"/>
            </a:endParaRPr>
          </a:p>
          <a:p>
            <a:pPr lvl="3" fontAlgn="ctr"/>
            <a:r>
              <a:rPr lang="en-US" sz="1200" kern="1200" dirty="0" smtClean="0">
                <a:solidFill>
                  <a:schemeClr val="tx1"/>
                </a:solidFill>
                <a:effectLst/>
                <a:latin typeface="+mn-lt"/>
                <a:ea typeface="+mn-ea"/>
                <a:cs typeface="+mn-cs"/>
              </a:rPr>
              <a:t>3 column</a:t>
            </a:r>
            <a:endParaRPr lang="en-US" sz="1000" kern="1200" dirty="0" smtClean="0">
              <a:solidFill>
                <a:schemeClr val="tx1"/>
              </a:solidFill>
              <a:effectLst/>
              <a:latin typeface="+mn-lt"/>
              <a:ea typeface="+mn-ea"/>
              <a:cs typeface="+mn-cs"/>
            </a:endParaRPr>
          </a:p>
          <a:p>
            <a:pPr lvl="3" fontAlgn="ctr"/>
            <a:r>
              <a:rPr lang="en-US" sz="1200" kern="1200" dirty="0" smtClean="0">
                <a:solidFill>
                  <a:schemeClr val="tx1"/>
                </a:solidFill>
                <a:effectLst/>
                <a:latin typeface="+mn-lt"/>
                <a:ea typeface="+mn-ea"/>
                <a:cs typeface="+mn-cs"/>
              </a:rPr>
              <a:t>4 </a:t>
            </a:r>
            <a:r>
              <a:rPr lang="en-US" sz="1200" kern="1200" dirty="0" err="1" smtClean="0">
                <a:solidFill>
                  <a:schemeClr val="tx1"/>
                </a:solidFill>
                <a:effectLst/>
                <a:latin typeface="+mn-lt"/>
                <a:ea typeface="+mn-ea"/>
                <a:cs typeface="+mn-cs"/>
              </a:rPr>
              <a:t>colums</a:t>
            </a:r>
            <a:endParaRPr lang="en-US" sz="10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endParaRPr lang="en-US" sz="1050" kern="1200" dirty="0" smtClean="0">
              <a:solidFill>
                <a:schemeClr val="tx1"/>
              </a:solidFill>
              <a:effectLst/>
              <a:latin typeface="+mn-lt"/>
              <a:ea typeface="+mn-ea"/>
              <a:cs typeface="+mn-cs"/>
            </a:endParaRPr>
          </a:p>
          <a:p>
            <a:pPr lvl="0" fontAlgn="ctr"/>
            <a:r>
              <a:rPr lang="en-US" sz="1200" kern="1200" dirty="0" smtClean="0">
                <a:solidFill>
                  <a:schemeClr val="tx1"/>
                </a:solidFill>
                <a:effectLst/>
                <a:latin typeface="+mn-lt"/>
                <a:ea typeface="+mn-ea"/>
                <a:cs typeface="+mn-cs"/>
              </a:rPr>
              <a:t>Mobile first</a:t>
            </a:r>
            <a:endParaRPr lang="en-US" sz="1000" kern="1200" dirty="0" smtClean="0">
              <a:solidFill>
                <a:schemeClr val="tx1"/>
              </a:solidFill>
              <a:effectLst/>
              <a:latin typeface="+mn-lt"/>
              <a:ea typeface="+mn-ea"/>
              <a:cs typeface="+mn-cs"/>
            </a:endParaRPr>
          </a:p>
          <a:p>
            <a:pPr lvl="0" fontAlgn="ctr"/>
            <a:r>
              <a:rPr lang="en-US" sz="1200" kern="1200" dirty="0" smtClean="0">
                <a:solidFill>
                  <a:schemeClr val="tx1"/>
                </a:solidFill>
                <a:effectLst/>
                <a:latin typeface="+mn-lt"/>
                <a:ea typeface="+mn-ea"/>
                <a:cs typeface="+mn-cs"/>
              </a:rPr>
              <a:t>Responsive images</a:t>
            </a:r>
            <a:endParaRPr lang="en-US" sz="1000" kern="1200" dirty="0" smtClean="0">
              <a:solidFill>
                <a:schemeClr val="tx1"/>
              </a:solidFill>
              <a:effectLst/>
              <a:latin typeface="+mn-lt"/>
              <a:ea typeface="+mn-ea"/>
              <a:cs typeface="+mn-cs"/>
            </a:endParaRPr>
          </a:p>
          <a:p>
            <a:pPr lvl="0" fontAlgn="ctr"/>
            <a:r>
              <a:rPr lang="en-US" sz="1200" kern="1200" dirty="0" smtClean="0">
                <a:solidFill>
                  <a:schemeClr val="tx1"/>
                </a:solidFill>
                <a:effectLst/>
                <a:latin typeface="+mn-lt"/>
                <a:ea typeface="+mn-ea"/>
                <a:cs typeface="+mn-cs"/>
              </a:rPr>
              <a:t>Buttons</a:t>
            </a:r>
            <a:endParaRPr lang="en-US" sz="1000" kern="1200" dirty="0" smtClean="0">
              <a:solidFill>
                <a:schemeClr val="tx1"/>
              </a:solidFill>
              <a:effectLst/>
              <a:latin typeface="+mn-lt"/>
              <a:ea typeface="+mn-ea"/>
              <a:cs typeface="+mn-cs"/>
            </a:endParaRPr>
          </a:p>
          <a:p>
            <a:pPr lvl="0" fontAlgn="ctr"/>
            <a:r>
              <a:rPr lang="en-US" sz="1200" kern="1200" dirty="0" err="1" smtClean="0">
                <a:solidFill>
                  <a:schemeClr val="tx1"/>
                </a:solidFill>
                <a:effectLst/>
                <a:latin typeface="+mn-lt"/>
                <a:ea typeface="+mn-ea"/>
                <a:cs typeface="+mn-cs"/>
              </a:rPr>
              <a:t>Glyphicons</a:t>
            </a:r>
            <a:endParaRPr lang="en-US" sz="1000" kern="1200" dirty="0" smtClean="0">
              <a:solidFill>
                <a:schemeClr val="tx1"/>
              </a:solidFill>
              <a:effectLst/>
              <a:latin typeface="+mn-lt"/>
              <a:ea typeface="+mn-ea"/>
              <a:cs typeface="+mn-cs"/>
            </a:endParaRPr>
          </a:p>
          <a:p>
            <a:pPr lvl="1" fontAlgn="ctr"/>
            <a:r>
              <a:rPr lang="en-US" sz="1200" kern="1200" dirty="0" smtClean="0">
                <a:solidFill>
                  <a:schemeClr val="tx1"/>
                </a:solidFill>
                <a:effectLst/>
                <a:latin typeface="+mn-lt"/>
                <a:ea typeface="+mn-ea"/>
                <a:cs typeface="+mn-cs"/>
              </a:rPr>
              <a:t>Email</a:t>
            </a:r>
            <a:endParaRPr lang="en-US" sz="1000" kern="1200" dirty="0" smtClean="0">
              <a:solidFill>
                <a:schemeClr val="tx1"/>
              </a:solidFill>
              <a:effectLst/>
              <a:latin typeface="+mn-lt"/>
              <a:ea typeface="+mn-ea"/>
              <a:cs typeface="+mn-cs"/>
            </a:endParaRPr>
          </a:p>
          <a:p>
            <a:pPr lvl="0" fontAlgn="ctr"/>
            <a:r>
              <a:rPr lang="en-US" sz="1200" kern="1200" dirty="0" smtClean="0">
                <a:solidFill>
                  <a:schemeClr val="tx1"/>
                </a:solidFill>
                <a:effectLst/>
                <a:latin typeface="+mn-lt"/>
                <a:ea typeface="+mn-ea"/>
                <a:cs typeface="+mn-cs"/>
              </a:rPr>
              <a:t>Thumbnails</a:t>
            </a:r>
            <a:endParaRPr lang="en-US" sz="1000" kern="1200" dirty="0" smtClean="0">
              <a:solidFill>
                <a:schemeClr val="tx1"/>
              </a:solidFill>
              <a:effectLst/>
              <a:latin typeface="+mn-lt"/>
              <a:ea typeface="+mn-ea"/>
              <a:cs typeface="+mn-cs"/>
            </a:endParaRPr>
          </a:p>
          <a:p>
            <a:pPr lvl="1" fontAlgn="ctr"/>
            <a:r>
              <a:rPr lang="en-US" sz="1200" kern="1200" dirty="0" smtClean="0">
                <a:solidFill>
                  <a:schemeClr val="tx1"/>
                </a:solidFill>
                <a:effectLst/>
                <a:latin typeface="+mn-lt"/>
                <a:ea typeface="+mn-ea"/>
                <a:cs typeface="+mn-cs"/>
              </a:rPr>
              <a:t>Facebook Login</a:t>
            </a:r>
            <a:endParaRPr lang="en-US" sz="1000" kern="1200" dirty="0" smtClean="0">
              <a:solidFill>
                <a:schemeClr val="tx1"/>
              </a:solidFill>
              <a:effectLst/>
              <a:latin typeface="+mn-lt"/>
              <a:ea typeface="+mn-ea"/>
              <a:cs typeface="+mn-cs"/>
            </a:endParaRPr>
          </a:p>
          <a:p>
            <a:pPr lvl="0" fontAlgn="ctr"/>
            <a:r>
              <a:rPr lang="en-US" sz="1200" kern="1200" dirty="0" smtClean="0">
                <a:solidFill>
                  <a:schemeClr val="tx1"/>
                </a:solidFill>
                <a:effectLst/>
                <a:latin typeface="+mn-lt"/>
                <a:ea typeface="+mn-ea"/>
                <a:cs typeface="+mn-cs"/>
              </a:rPr>
              <a:t>Theming</a:t>
            </a:r>
            <a:endParaRPr lang="en-US" sz="1000" kern="1200" dirty="0" smtClean="0">
              <a:solidFill>
                <a:schemeClr val="tx1"/>
              </a:solidFill>
              <a:effectLst/>
              <a:latin typeface="+mn-lt"/>
              <a:ea typeface="+mn-ea"/>
              <a:cs typeface="+mn-cs"/>
            </a:endParaRPr>
          </a:p>
          <a:p>
            <a:pPr lvl="1" fontAlgn="ctr"/>
            <a:r>
              <a:rPr lang="en-US" sz="1200" kern="1200" dirty="0" err="1" smtClean="0">
                <a:solidFill>
                  <a:schemeClr val="tx1"/>
                </a:solidFill>
                <a:effectLst/>
                <a:latin typeface="+mn-lt"/>
                <a:ea typeface="+mn-ea"/>
                <a:cs typeface="+mn-cs"/>
              </a:rPr>
              <a:t>bootswatch</a:t>
            </a:r>
            <a:endParaRPr lang="en-US" sz="1000" kern="1200" dirty="0" smtClean="0">
              <a:solidFill>
                <a:schemeClr val="tx1"/>
              </a:solidFill>
              <a:effectLst/>
              <a:latin typeface="+mn-lt"/>
              <a:ea typeface="+mn-ea"/>
              <a:cs typeface="+mn-cs"/>
            </a:endParaRPr>
          </a:p>
          <a:p>
            <a:pPr lvl="0" fontAlgn="ctr"/>
            <a:r>
              <a:rPr lang="en-US" sz="1200" kern="1200" dirty="0" smtClean="0">
                <a:solidFill>
                  <a:schemeClr val="tx1"/>
                </a:solidFill>
                <a:effectLst/>
                <a:latin typeface="+mn-lt"/>
                <a:ea typeface="+mn-ea"/>
                <a:cs typeface="+mn-cs"/>
              </a:rPr>
              <a:t>Editor</a:t>
            </a:r>
            <a:endParaRPr lang="en-US" sz="1000" kern="1200" dirty="0" smtClean="0">
              <a:solidFill>
                <a:schemeClr val="tx1"/>
              </a:solidFill>
              <a:effectLst/>
              <a:latin typeface="+mn-lt"/>
              <a:ea typeface="+mn-ea"/>
              <a:cs typeface="+mn-cs"/>
            </a:endParaRPr>
          </a:p>
          <a:p>
            <a:pPr lvl="1" fontAlgn="ctr"/>
            <a:r>
              <a:rPr lang="en-US" sz="1200" kern="1200" dirty="0" smtClean="0">
                <a:solidFill>
                  <a:schemeClr val="tx1"/>
                </a:solidFill>
                <a:effectLst/>
                <a:latin typeface="+mn-lt"/>
                <a:ea typeface="+mn-ea"/>
                <a:cs typeface="+mn-cs"/>
              </a:rPr>
              <a:t>Classes support</a:t>
            </a:r>
            <a:endParaRPr lang="en-US" sz="1000" kern="1200" dirty="0" smtClean="0">
              <a:solidFill>
                <a:schemeClr val="tx1"/>
              </a:solidFill>
              <a:effectLst/>
              <a:latin typeface="+mn-lt"/>
              <a:ea typeface="+mn-ea"/>
              <a:cs typeface="+mn-cs"/>
            </a:endParaRPr>
          </a:p>
          <a:p>
            <a:pPr lvl="0" fontAlgn="ctr"/>
            <a:r>
              <a:rPr lang="en-US" sz="1200" kern="1200" dirty="0" smtClean="0">
                <a:solidFill>
                  <a:schemeClr val="tx1"/>
                </a:solidFill>
                <a:effectLst/>
                <a:latin typeface="+mn-lt"/>
                <a:ea typeface="+mn-ea"/>
                <a:cs typeface="+mn-cs"/>
              </a:rPr>
              <a:t>Scaffolding</a:t>
            </a:r>
            <a:endParaRPr lang="en-US" sz="1000" kern="1200" dirty="0" smtClean="0">
              <a:solidFill>
                <a:schemeClr val="tx1"/>
              </a:solidFill>
              <a:effectLst/>
              <a:latin typeface="+mn-lt"/>
              <a:ea typeface="+mn-ea"/>
              <a:cs typeface="+mn-cs"/>
            </a:endParaRPr>
          </a:p>
          <a:p>
            <a:pPr lvl="1" fontAlgn="ctr"/>
            <a:r>
              <a:rPr lang="en-US" sz="1200" kern="1200" dirty="0" smtClean="0">
                <a:solidFill>
                  <a:schemeClr val="tx1"/>
                </a:solidFill>
                <a:effectLst/>
                <a:latin typeface="+mn-lt"/>
                <a:ea typeface="+mn-ea"/>
                <a:cs typeface="+mn-cs"/>
              </a:rPr>
              <a:t>Bootstrap styles</a:t>
            </a:r>
            <a:endParaRPr lang="en-US" sz="1000" kern="1200" dirty="0" smtClean="0">
              <a:solidFill>
                <a:schemeClr val="tx1"/>
              </a:solidFill>
              <a:effectLst/>
              <a:latin typeface="+mn-lt"/>
              <a:ea typeface="+mn-ea"/>
              <a:cs typeface="+mn-cs"/>
            </a:endParaRPr>
          </a:p>
          <a:p>
            <a:pPr lvl="0" fontAlgn="ctr"/>
            <a:r>
              <a:rPr lang="en-US" sz="1200" kern="1200" dirty="0" smtClean="0">
                <a:solidFill>
                  <a:schemeClr val="tx1"/>
                </a:solidFill>
                <a:effectLst/>
                <a:latin typeface="+mn-lt"/>
                <a:ea typeface="+mn-ea"/>
                <a:cs typeface="+mn-cs"/>
              </a:rPr>
              <a:t>Browser support</a:t>
            </a:r>
            <a:endParaRPr lang="en-US" sz="1000" kern="1200" dirty="0" smtClean="0">
              <a:solidFill>
                <a:schemeClr val="tx1"/>
              </a:solidFill>
              <a:effectLst/>
              <a:latin typeface="+mn-lt"/>
              <a:ea typeface="+mn-ea"/>
              <a:cs typeface="+mn-cs"/>
            </a:endParaRPr>
          </a:p>
          <a:p>
            <a:pPr lvl="0" fontAlgn="ctr"/>
            <a:r>
              <a:rPr lang="en-US" sz="1200" kern="1200" dirty="0" smtClean="0">
                <a:solidFill>
                  <a:schemeClr val="tx1"/>
                </a:solidFill>
                <a:effectLst/>
                <a:latin typeface="+mn-lt"/>
                <a:ea typeface="+mn-ea"/>
                <a:cs typeface="+mn-cs"/>
              </a:rPr>
              <a:t>Mobile friendly</a:t>
            </a:r>
            <a:endParaRPr lang="en-US" sz="1000" kern="1200" dirty="0" smtClean="0">
              <a:solidFill>
                <a:schemeClr val="tx1"/>
              </a:solidFill>
              <a:effectLst/>
              <a:latin typeface="+mn-lt"/>
              <a:ea typeface="+mn-ea"/>
              <a:cs typeface="+mn-cs"/>
            </a:endParaRPr>
          </a:p>
          <a:p>
            <a:pPr lvl="1" fontAlgn="ctr"/>
            <a:r>
              <a:rPr lang="en-US" sz="1200" kern="1200" dirty="0" smtClean="0">
                <a:solidFill>
                  <a:schemeClr val="tx1"/>
                </a:solidFill>
                <a:effectLst/>
                <a:latin typeface="+mn-lt"/>
                <a:ea typeface="+mn-ea"/>
                <a:cs typeface="+mn-cs"/>
              </a:rPr>
              <a:t>Responsive</a:t>
            </a:r>
            <a:endParaRPr lang="en-US" sz="1000" kern="1200" dirty="0" smtClean="0">
              <a:solidFill>
                <a:schemeClr val="tx1"/>
              </a:solidFill>
              <a:effectLst/>
              <a:latin typeface="+mn-lt"/>
              <a:ea typeface="+mn-ea"/>
              <a:cs typeface="+mn-cs"/>
            </a:endParaRPr>
          </a:p>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4CFD207A-07DF-40AD-A916-9872E089CE7A}" type="slidenum">
              <a:rPr lang="en-US" smtClean="0"/>
              <a:t>20</a:t>
            </a:fld>
            <a:endParaRPr lang="en-US"/>
          </a:p>
        </p:txBody>
      </p:sp>
    </p:spTree>
    <p:extLst>
      <p:ext uri="{BB962C8B-B14F-4D97-AF65-F5344CB8AC3E}">
        <p14:creationId xmlns:p14="http://schemas.microsoft.com/office/powerpoint/2010/main" val="113984996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7FBA00"/>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94251966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82BF36"/>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389134869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Tree>
    <p:extLst>
      <p:ext uri="{BB962C8B-B14F-4D97-AF65-F5344CB8AC3E}">
        <p14:creationId xmlns:p14="http://schemas.microsoft.com/office/powerpoint/2010/main" val="382326002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0774583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946145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©2013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71" r:id="rId2"/>
    <p:sldLayoutId id="2147483667" r:id="rId3"/>
    <p:sldLayoutId id="2147483663" r:id="rId4"/>
    <p:sldLayoutId id="2147483664" r:id="rId5"/>
    <p:sldLayoutId id="2147483665" r:id="rId6"/>
    <p:sldLayoutId id="2147483666" r:id="rId7"/>
    <p:sldLayoutId id="2147483668" r:id="rId8"/>
    <p:sldLayoutId id="2147483669" r:id="rId9"/>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6.tmp"/><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image" Target="../media/image15.tmp"/><Relationship Id="rId3" Type="http://schemas.openxmlformats.org/officeDocument/2006/relationships/image" Target="../media/image10.tmp"/><Relationship Id="rId7" Type="http://schemas.openxmlformats.org/officeDocument/2006/relationships/image" Target="../media/image14.tmp"/><Relationship Id="rId2" Type="http://schemas.openxmlformats.org/officeDocument/2006/relationships/image" Target="../media/image9.tmp"/><Relationship Id="rId1" Type="http://schemas.openxmlformats.org/officeDocument/2006/relationships/slideLayout" Target="../slideLayouts/slideLayout4.xml"/><Relationship Id="rId6" Type="http://schemas.openxmlformats.org/officeDocument/2006/relationships/image" Target="../media/image13.tmp"/><Relationship Id="rId5" Type="http://schemas.openxmlformats.org/officeDocument/2006/relationships/image" Target="../media/image12.tmp"/><Relationship Id="rId10" Type="http://schemas.openxmlformats.org/officeDocument/2006/relationships/image" Target="../media/image17.tmp"/><Relationship Id="rId4" Type="http://schemas.openxmlformats.org/officeDocument/2006/relationships/image" Target="../media/image11.tmp"/><Relationship Id="rId9" Type="http://schemas.openxmlformats.org/officeDocument/2006/relationships/image" Target="../media/image16.png"/></Relationships>
</file>

<file path=ppt/slides/_rels/slide19.xml.rels><?xml version="1.0" encoding="UTF-8" standalone="yes"?>
<Relationships xmlns="http://schemas.openxmlformats.org/package/2006/relationships"><Relationship Id="rId2" Type="http://schemas.openxmlformats.org/officeDocument/2006/relationships/image" Target="../media/image18.tmp"/><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pPr marL="914400" indent="-914400"/>
            <a:r>
              <a:rPr lang="en-US" dirty="0" smtClean="0"/>
              <a:t>06 | Introduction to Bootstrap</a:t>
            </a:r>
            <a:endParaRPr lang="en-US" dirty="0"/>
          </a:p>
        </p:txBody>
      </p:sp>
      <p:sp>
        <p:nvSpPr>
          <p:cNvPr id="4" name="Subtitle 3"/>
          <p:cNvSpPr>
            <a:spLocks noGrp="1"/>
          </p:cNvSpPr>
          <p:nvPr>
            <p:ph type="subTitle" idx="1"/>
          </p:nvPr>
        </p:nvSpPr>
        <p:spPr/>
        <p:txBody>
          <a:bodyPr/>
          <a:lstStyle/>
          <a:p>
            <a:r>
              <a:rPr lang="en-US" dirty="0"/>
              <a:t>Jon Galloway | Technical Evangelist</a:t>
            </a:r>
          </a:p>
          <a:p>
            <a:r>
              <a:rPr lang="en-US" dirty="0"/>
              <a:t>Christopher Harrison | Content Developer</a:t>
            </a:r>
          </a:p>
        </p:txBody>
      </p:sp>
    </p:spTree>
    <p:extLst>
      <p:ext uri="{BB962C8B-B14F-4D97-AF65-F5344CB8AC3E}">
        <p14:creationId xmlns:p14="http://schemas.microsoft.com/office/powerpoint/2010/main" val="318324351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Responsive Layout</a:t>
            </a:r>
            <a:endParaRPr lang="en-US" dirty="0"/>
          </a:p>
        </p:txBody>
      </p:sp>
      <p:pic>
        <p:nvPicPr>
          <p:cNvPr id="4" name="Content Placeholder 3" descr="Screen Clipping"/>
          <p:cNvPicPr>
            <a:picLocks noGrp="1" noChangeAspect="1"/>
          </p:cNvPicPr>
          <p:nvPr>
            <p:ph sz="quarter" idx="10"/>
          </p:nvPr>
        </p:nvPicPr>
        <p:blipFill>
          <a:blip r:embed="rId2">
            <a:extLst>
              <a:ext uri="{28A0092B-C50C-407E-A947-70E740481C1C}">
                <a14:useLocalDpi xmlns:a14="http://schemas.microsoft.com/office/drawing/2010/main" val="0"/>
              </a:ext>
            </a:extLst>
          </a:blip>
          <a:stretch>
            <a:fillRect/>
          </a:stretch>
        </p:blipFill>
        <p:spPr>
          <a:xfrm>
            <a:off x="3128113" y="1208989"/>
            <a:ext cx="5935774" cy="4440022"/>
          </a:xfrm>
        </p:spPr>
      </p:pic>
    </p:spTree>
    <p:extLst>
      <p:ext uri="{BB962C8B-B14F-4D97-AF65-F5344CB8AC3E}">
        <p14:creationId xmlns:p14="http://schemas.microsoft.com/office/powerpoint/2010/main" val="21707770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Responsive Layout</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09870" y="1289634"/>
            <a:ext cx="2342071" cy="4264214"/>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7865" y="1245702"/>
            <a:ext cx="6029184" cy="4308146"/>
          </a:xfrm>
          <a:prstGeom prst="rect">
            <a:avLst/>
          </a:prstGeom>
        </p:spPr>
      </p:pic>
    </p:spTree>
    <p:extLst>
      <p:ext uri="{BB962C8B-B14F-4D97-AF65-F5344CB8AC3E}">
        <p14:creationId xmlns:p14="http://schemas.microsoft.com/office/powerpoint/2010/main" val="14218090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Bootstrap - Responsive</a:t>
            </a:r>
            <a:endParaRPr lang="en-US" dirty="0"/>
          </a:p>
        </p:txBody>
      </p:sp>
    </p:spTree>
    <p:extLst>
      <p:ext uri="{BB962C8B-B14F-4D97-AF65-F5344CB8AC3E}">
        <p14:creationId xmlns:p14="http://schemas.microsoft.com/office/powerpoint/2010/main" val="224455714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lstStyle/>
          <a:p>
            <a:r>
              <a:rPr lang="en-US" dirty="0" smtClean="0"/>
              <a:t>Grid System</a:t>
            </a:r>
            <a:endParaRPr lang="en-US" dirty="0"/>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45205574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Grid system</a:t>
            </a:r>
            <a:endParaRPr lang="en-US" dirty="0"/>
          </a:p>
        </p:txBody>
      </p:sp>
      <p:graphicFrame>
        <p:nvGraphicFramePr>
          <p:cNvPr id="7" name="Content Placeholder 6"/>
          <p:cNvGraphicFramePr>
            <a:graphicFrameLocks noGrp="1"/>
          </p:cNvGraphicFramePr>
          <p:nvPr>
            <p:ph sz="quarter" idx="10"/>
            <p:extLst>
              <p:ext uri="{D42A27DB-BD31-4B8C-83A1-F6EECF244321}">
                <p14:modId xmlns:p14="http://schemas.microsoft.com/office/powerpoint/2010/main" val="3169337601"/>
              </p:ext>
            </p:extLst>
          </p:nvPr>
        </p:nvGraphicFramePr>
        <p:xfrm>
          <a:off x="680225" y="1750740"/>
          <a:ext cx="10786520" cy="4115564"/>
        </p:xfrm>
        <a:graphic>
          <a:graphicData uri="http://schemas.openxmlformats.org/drawingml/2006/table">
            <a:tbl>
              <a:tblPr firstRow="1">
                <a:tableStyleId>{B301B821-A1FF-4177-AEE7-76D212191A09}</a:tableStyleId>
              </a:tblPr>
              <a:tblGrid>
                <a:gridCol w="2157304"/>
                <a:gridCol w="2157304"/>
                <a:gridCol w="2157304"/>
                <a:gridCol w="2157304"/>
                <a:gridCol w="2157304"/>
              </a:tblGrid>
              <a:tr h="847322">
                <a:tc>
                  <a:txBody>
                    <a:bodyPr/>
                    <a:lstStyle/>
                    <a:p>
                      <a:endParaRPr lang="en-US" dirty="0"/>
                    </a:p>
                  </a:txBody>
                  <a:tcPr anchor="ctr"/>
                </a:tc>
                <a:tc>
                  <a:txBody>
                    <a:bodyPr/>
                    <a:lstStyle/>
                    <a:p>
                      <a:r>
                        <a:rPr lang="en-US"/>
                        <a:t>Extra small devices Phones (&lt;768px) </a:t>
                      </a:r>
                    </a:p>
                  </a:txBody>
                  <a:tcPr anchor="ctr"/>
                </a:tc>
                <a:tc>
                  <a:txBody>
                    <a:bodyPr/>
                    <a:lstStyle/>
                    <a:p>
                      <a:r>
                        <a:rPr lang="en-US"/>
                        <a:t>Small devices Tablets (≥768px) </a:t>
                      </a:r>
                    </a:p>
                  </a:txBody>
                  <a:tcPr anchor="ctr"/>
                </a:tc>
                <a:tc>
                  <a:txBody>
                    <a:bodyPr/>
                    <a:lstStyle/>
                    <a:p>
                      <a:r>
                        <a:rPr lang="en-US"/>
                        <a:t>Medium devices Desktops (≥992px) </a:t>
                      </a:r>
                    </a:p>
                  </a:txBody>
                  <a:tcPr anchor="ctr"/>
                </a:tc>
                <a:tc>
                  <a:txBody>
                    <a:bodyPr/>
                    <a:lstStyle/>
                    <a:p>
                      <a:r>
                        <a:rPr lang="en-US"/>
                        <a:t>Large devices Desktops (≥1200px) </a:t>
                      </a:r>
                    </a:p>
                  </a:txBody>
                  <a:tcPr anchor="ctr"/>
                </a:tc>
              </a:tr>
              <a:tr h="847322">
                <a:tc>
                  <a:txBody>
                    <a:bodyPr/>
                    <a:lstStyle/>
                    <a:p>
                      <a:r>
                        <a:rPr lang="en-US"/>
                        <a:t>Grid behavior</a:t>
                      </a:r>
                    </a:p>
                  </a:txBody>
                  <a:tcPr anchor="ctr"/>
                </a:tc>
                <a:tc>
                  <a:txBody>
                    <a:bodyPr/>
                    <a:lstStyle/>
                    <a:p>
                      <a:r>
                        <a:rPr lang="en-US"/>
                        <a:t>Horizontal at all times</a:t>
                      </a:r>
                    </a:p>
                  </a:txBody>
                  <a:tcPr anchor="ctr"/>
                </a:tc>
                <a:tc gridSpan="3">
                  <a:txBody>
                    <a:bodyPr/>
                    <a:lstStyle/>
                    <a:p>
                      <a:r>
                        <a:rPr lang="en-US"/>
                        <a:t>Collapsed to start, horizontal above breakpoints</a:t>
                      </a:r>
                    </a:p>
                  </a:txBody>
                  <a:tcPr anchor="ctr"/>
                </a:tc>
                <a:tc hMerge="1">
                  <a:txBody>
                    <a:bodyPr/>
                    <a:lstStyle/>
                    <a:p>
                      <a:endParaRPr lang="en-US"/>
                    </a:p>
                  </a:txBody>
                  <a:tcPr/>
                </a:tc>
                <a:tc hMerge="1">
                  <a:txBody>
                    <a:bodyPr/>
                    <a:lstStyle/>
                    <a:p>
                      <a:endParaRPr lang="en-US"/>
                    </a:p>
                  </a:txBody>
                  <a:tcPr/>
                </a:tc>
              </a:tr>
              <a:tr h="484184">
                <a:tc>
                  <a:txBody>
                    <a:bodyPr/>
                    <a:lstStyle/>
                    <a:p>
                      <a:r>
                        <a:rPr lang="en-US"/>
                        <a:t>Container width</a:t>
                      </a:r>
                    </a:p>
                  </a:txBody>
                  <a:tcPr anchor="ctr"/>
                </a:tc>
                <a:tc>
                  <a:txBody>
                    <a:bodyPr/>
                    <a:lstStyle/>
                    <a:p>
                      <a:r>
                        <a:rPr lang="en-US"/>
                        <a:t>None (auto)</a:t>
                      </a:r>
                    </a:p>
                  </a:txBody>
                  <a:tcPr anchor="ctr"/>
                </a:tc>
                <a:tc>
                  <a:txBody>
                    <a:bodyPr/>
                    <a:lstStyle/>
                    <a:p>
                      <a:r>
                        <a:rPr lang="en-US"/>
                        <a:t>750px</a:t>
                      </a:r>
                    </a:p>
                  </a:txBody>
                  <a:tcPr anchor="ctr"/>
                </a:tc>
                <a:tc>
                  <a:txBody>
                    <a:bodyPr/>
                    <a:lstStyle/>
                    <a:p>
                      <a:r>
                        <a:rPr lang="en-US"/>
                        <a:t>970px</a:t>
                      </a:r>
                    </a:p>
                  </a:txBody>
                  <a:tcPr anchor="ctr"/>
                </a:tc>
                <a:tc>
                  <a:txBody>
                    <a:bodyPr/>
                    <a:lstStyle/>
                    <a:p>
                      <a:r>
                        <a:rPr lang="en-US"/>
                        <a:t>1170px</a:t>
                      </a:r>
                    </a:p>
                  </a:txBody>
                  <a:tcPr anchor="ctr"/>
                </a:tc>
              </a:tr>
              <a:tr h="484184">
                <a:tc>
                  <a:txBody>
                    <a:bodyPr/>
                    <a:lstStyle/>
                    <a:p>
                      <a:r>
                        <a:rPr lang="en-US"/>
                        <a:t>Class prefix</a:t>
                      </a:r>
                    </a:p>
                  </a:txBody>
                  <a:tcPr anchor="ctr"/>
                </a:tc>
                <a:tc>
                  <a:txBody>
                    <a:bodyPr/>
                    <a:lstStyle/>
                    <a:p>
                      <a:r>
                        <a:rPr lang="en-US"/>
                        <a:t>.col-xs-</a:t>
                      </a:r>
                    </a:p>
                  </a:txBody>
                  <a:tcPr anchor="ctr"/>
                </a:tc>
                <a:tc>
                  <a:txBody>
                    <a:bodyPr/>
                    <a:lstStyle/>
                    <a:p>
                      <a:r>
                        <a:rPr lang="en-US"/>
                        <a:t>.col-sm-</a:t>
                      </a:r>
                    </a:p>
                  </a:txBody>
                  <a:tcPr anchor="ctr"/>
                </a:tc>
                <a:tc>
                  <a:txBody>
                    <a:bodyPr/>
                    <a:lstStyle/>
                    <a:p>
                      <a:r>
                        <a:rPr lang="en-US"/>
                        <a:t>.col-md-</a:t>
                      </a:r>
                    </a:p>
                  </a:txBody>
                  <a:tcPr anchor="ctr"/>
                </a:tc>
                <a:tc>
                  <a:txBody>
                    <a:bodyPr/>
                    <a:lstStyle/>
                    <a:p>
                      <a:r>
                        <a:rPr lang="en-US"/>
                        <a:t>.col-lg-</a:t>
                      </a:r>
                    </a:p>
                  </a:txBody>
                  <a:tcPr anchor="ctr"/>
                </a:tc>
              </a:tr>
              <a:tr h="484184">
                <a:tc>
                  <a:txBody>
                    <a:bodyPr/>
                    <a:lstStyle/>
                    <a:p>
                      <a:r>
                        <a:rPr lang="en-US"/>
                        <a:t># of columns</a:t>
                      </a:r>
                    </a:p>
                  </a:txBody>
                  <a:tcPr anchor="ctr"/>
                </a:tc>
                <a:tc gridSpan="4">
                  <a:txBody>
                    <a:bodyPr/>
                    <a:lstStyle/>
                    <a:p>
                      <a:r>
                        <a:rPr lang="en-US"/>
                        <a:t>12</a:t>
                      </a:r>
                    </a:p>
                  </a:txBody>
                  <a:tcPr anchor="ctr"/>
                </a:tc>
                <a:tc hMerge="1">
                  <a:txBody>
                    <a:bodyPr/>
                    <a:lstStyle/>
                    <a:p>
                      <a:endParaRPr lang="en-US"/>
                    </a:p>
                  </a:txBody>
                  <a:tcPr/>
                </a:tc>
                <a:tc hMerge="1">
                  <a:txBody>
                    <a:bodyPr/>
                    <a:lstStyle/>
                    <a:p>
                      <a:endParaRPr lang="en-US"/>
                    </a:p>
                  </a:txBody>
                  <a:tcPr/>
                </a:tc>
                <a:tc hMerge="1">
                  <a:txBody>
                    <a:bodyPr/>
                    <a:lstStyle/>
                    <a:p>
                      <a:endParaRPr lang="en-US"/>
                    </a:p>
                  </a:txBody>
                  <a:tcPr/>
                </a:tc>
              </a:tr>
              <a:tr h="484184">
                <a:tc>
                  <a:txBody>
                    <a:bodyPr/>
                    <a:lstStyle/>
                    <a:p>
                      <a:r>
                        <a:rPr lang="en-US"/>
                        <a:t>Column width</a:t>
                      </a:r>
                    </a:p>
                  </a:txBody>
                  <a:tcPr anchor="ctr"/>
                </a:tc>
                <a:tc>
                  <a:txBody>
                    <a:bodyPr/>
                    <a:lstStyle/>
                    <a:p>
                      <a:r>
                        <a:rPr lang="en-US"/>
                        <a:t>Auto</a:t>
                      </a:r>
                    </a:p>
                  </a:txBody>
                  <a:tcPr anchor="ctr"/>
                </a:tc>
                <a:tc>
                  <a:txBody>
                    <a:bodyPr/>
                    <a:lstStyle/>
                    <a:p>
                      <a:r>
                        <a:rPr lang="en-US"/>
                        <a:t>60px</a:t>
                      </a:r>
                    </a:p>
                  </a:txBody>
                  <a:tcPr anchor="ctr"/>
                </a:tc>
                <a:tc>
                  <a:txBody>
                    <a:bodyPr/>
                    <a:lstStyle/>
                    <a:p>
                      <a:r>
                        <a:rPr lang="en-US"/>
                        <a:t>78px</a:t>
                      </a:r>
                    </a:p>
                  </a:txBody>
                  <a:tcPr anchor="ctr"/>
                </a:tc>
                <a:tc>
                  <a:txBody>
                    <a:bodyPr/>
                    <a:lstStyle/>
                    <a:p>
                      <a:r>
                        <a:rPr lang="en-US"/>
                        <a:t>95px</a:t>
                      </a:r>
                    </a:p>
                  </a:txBody>
                  <a:tcPr anchor="ctr"/>
                </a:tc>
              </a:tr>
              <a:tr h="484184">
                <a:tc>
                  <a:txBody>
                    <a:bodyPr/>
                    <a:lstStyle/>
                    <a:p>
                      <a:r>
                        <a:rPr lang="en-US"/>
                        <a:t>Gutter width</a:t>
                      </a:r>
                    </a:p>
                  </a:txBody>
                  <a:tcPr anchor="ctr"/>
                </a:tc>
                <a:tc gridSpan="4">
                  <a:txBody>
                    <a:bodyPr/>
                    <a:lstStyle/>
                    <a:p>
                      <a:r>
                        <a:rPr lang="en-US" dirty="0"/>
                        <a:t>30px (15px on each side of a column)</a:t>
                      </a:r>
                    </a:p>
                  </a:txBody>
                  <a:tcPr anchor="ctr"/>
                </a:tc>
                <a:tc hMerge="1">
                  <a:txBody>
                    <a:bodyPr/>
                    <a:lstStyle/>
                    <a:p>
                      <a:endParaRPr lang="en-US"/>
                    </a:p>
                  </a:txBody>
                  <a:tcPr/>
                </a:tc>
                <a:tc hMerge="1">
                  <a:txBody>
                    <a:bodyPr/>
                    <a:lstStyle/>
                    <a:p>
                      <a:endParaRPr lang="en-US"/>
                    </a:p>
                  </a:txBody>
                  <a:tcPr/>
                </a:tc>
                <a:tc hMerge="1">
                  <a:txBody>
                    <a:bodyPr/>
                    <a:lstStyle/>
                    <a:p>
                      <a:endParaRPr lang="en-US"/>
                    </a:p>
                  </a:txBody>
                  <a:tcPr/>
                </a:tc>
              </a:tr>
            </a:tbl>
          </a:graphicData>
        </a:graphic>
      </p:graphicFrame>
    </p:spTree>
    <p:extLst>
      <p:ext uri="{BB962C8B-B14F-4D97-AF65-F5344CB8AC3E}">
        <p14:creationId xmlns:p14="http://schemas.microsoft.com/office/powerpoint/2010/main" val="99558934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Grid system</a:t>
            </a:r>
            <a:endParaRPr lang="en-US" dirty="0"/>
          </a:p>
        </p:txBody>
      </p:sp>
      <p:pic>
        <p:nvPicPr>
          <p:cNvPr id="4" name="Content Placeholder 3"/>
          <p:cNvPicPr>
            <a:picLocks noGrp="1" noChangeAspect="1"/>
          </p:cNvPicPr>
          <p:nvPr>
            <p:ph sz="quarter" idx="10"/>
          </p:nvPr>
        </p:nvPicPr>
        <p:blipFill>
          <a:blip r:embed="rId2"/>
          <a:stretch>
            <a:fillRect/>
          </a:stretch>
        </p:blipFill>
        <p:spPr>
          <a:xfrm>
            <a:off x="379514" y="2276273"/>
            <a:ext cx="11509095" cy="3151761"/>
          </a:xfrm>
          <a:prstGeom prst="rect">
            <a:avLst/>
          </a:prstGeom>
        </p:spPr>
      </p:pic>
    </p:spTree>
    <p:extLst>
      <p:ext uri="{BB962C8B-B14F-4D97-AF65-F5344CB8AC3E}">
        <p14:creationId xmlns:p14="http://schemas.microsoft.com/office/powerpoint/2010/main" val="324919870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Bootstrap - Grid</a:t>
            </a:r>
            <a:endParaRPr lang="en-US" dirty="0"/>
          </a:p>
        </p:txBody>
      </p:sp>
    </p:spTree>
    <p:extLst>
      <p:ext uri="{BB962C8B-B14F-4D97-AF65-F5344CB8AC3E}">
        <p14:creationId xmlns:p14="http://schemas.microsoft.com/office/powerpoint/2010/main" val="256121621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lstStyle/>
          <a:p>
            <a:r>
              <a:rPr lang="en-US" dirty="0" smtClean="0"/>
              <a:t>Components</a:t>
            </a:r>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42349433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Components</a:t>
            </a:r>
            <a:endParaRPr lang="en-US" dirty="0"/>
          </a:p>
        </p:txBody>
      </p:sp>
      <p:pic>
        <p:nvPicPr>
          <p:cNvPr id="4" name="Content Placeholder 3" descr="Screen Clipping"/>
          <p:cNvPicPr>
            <a:picLocks noGrp="1" noChangeAspect="1"/>
          </p:cNvPicPr>
          <p:nvPr>
            <p:ph sz="quarter" idx="10"/>
          </p:nvPr>
        </p:nvPicPr>
        <p:blipFill>
          <a:blip r:embed="rId2">
            <a:extLst>
              <a:ext uri="{28A0092B-C50C-407E-A947-70E740481C1C}">
                <a14:useLocalDpi xmlns:a14="http://schemas.microsoft.com/office/drawing/2010/main" val="0"/>
              </a:ext>
            </a:extLst>
          </a:blip>
          <a:stretch>
            <a:fillRect/>
          </a:stretch>
        </p:blipFill>
        <p:spPr>
          <a:xfrm>
            <a:off x="917930" y="1642127"/>
            <a:ext cx="2148655" cy="383689"/>
          </a:xfrm>
        </p:spPr>
      </p:pic>
      <p:pic>
        <p:nvPicPr>
          <p:cNvPr id="5" name="Picture 4"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7930" y="1167090"/>
            <a:ext cx="4334471" cy="476315"/>
          </a:xfrm>
          <a:prstGeom prst="rect">
            <a:avLst/>
          </a:prstGeom>
        </p:spPr>
      </p:pic>
      <p:pic>
        <p:nvPicPr>
          <p:cNvPr id="6" name="Picture 5"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7930" y="2115573"/>
            <a:ext cx="4992430" cy="2679451"/>
          </a:xfrm>
          <a:prstGeom prst="rect">
            <a:avLst/>
          </a:prstGeom>
        </p:spPr>
      </p:pic>
      <p:pic>
        <p:nvPicPr>
          <p:cNvPr id="7" name="Picture 6" descr="Screen Clippi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137386" y="1178179"/>
            <a:ext cx="2810267" cy="466790"/>
          </a:xfrm>
          <a:prstGeom prst="rect">
            <a:avLst/>
          </a:prstGeom>
        </p:spPr>
      </p:pic>
      <p:pic>
        <p:nvPicPr>
          <p:cNvPr id="8" name="Picture 7" descr="Screen Clippi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137386" y="1825001"/>
            <a:ext cx="2591162" cy="504895"/>
          </a:xfrm>
          <a:prstGeom prst="rect">
            <a:avLst/>
          </a:prstGeom>
        </p:spPr>
      </p:pic>
      <p:pic>
        <p:nvPicPr>
          <p:cNvPr id="10" name="Picture 9" descr="Screen Clippi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137386" y="2422241"/>
            <a:ext cx="5522707" cy="1867486"/>
          </a:xfrm>
          <a:prstGeom prst="rect">
            <a:avLst/>
          </a:prstGeom>
        </p:spPr>
      </p:pic>
      <p:pic>
        <p:nvPicPr>
          <p:cNvPr id="11" name="Picture 10" descr="Screen Clippin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137387" y="4405565"/>
            <a:ext cx="5522706" cy="2134379"/>
          </a:xfrm>
          <a:prstGeom prst="rect">
            <a:avLst/>
          </a:prstGeom>
        </p:spPr>
      </p:pic>
      <p:pic>
        <p:nvPicPr>
          <p:cNvPr id="13" name="Picture 12"/>
          <p:cNvPicPr>
            <a:picLocks noChangeAspect="1"/>
          </p:cNvPicPr>
          <p:nvPr/>
        </p:nvPicPr>
        <p:blipFill>
          <a:blip r:embed="rId9"/>
          <a:stretch>
            <a:fillRect/>
          </a:stretch>
        </p:blipFill>
        <p:spPr>
          <a:xfrm>
            <a:off x="9510481" y="1573793"/>
            <a:ext cx="2149612" cy="403639"/>
          </a:xfrm>
          <a:prstGeom prst="rect">
            <a:avLst/>
          </a:prstGeom>
        </p:spPr>
      </p:pic>
      <p:pic>
        <p:nvPicPr>
          <p:cNvPr id="14" name="Picture 13" descr="Screen Clipping"/>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917930" y="4949535"/>
            <a:ext cx="4981065" cy="1644351"/>
          </a:xfrm>
          <a:prstGeom prst="rect">
            <a:avLst/>
          </a:prstGeom>
        </p:spPr>
      </p:pic>
    </p:spTree>
    <p:extLst>
      <p:ext uri="{BB962C8B-B14F-4D97-AF65-F5344CB8AC3E}">
        <p14:creationId xmlns:p14="http://schemas.microsoft.com/office/powerpoint/2010/main" val="34387539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Glyphicons</a:t>
            </a:r>
            <a:endParaRPr lang="en-US" dirty="0"/>
          </a:p>
        </p:txBody>
      </p:sp>
      <p:pic>
        <p:nvPicPr>
          <p:cNvPr id="9" name="Content Placeholder 8" descr="Screen Clipping"/>
          <p:cNvPicPr>
            <a:picLocks noGrp="1" noChangeAspect="1"/>
          </p:cNvPicPr>
          <p:nvPr>
            <p:ph sz="quarter" idx="10"/>
          </p:nvPr>
        </p:nvPicPr>
        <p:blipFill>
          <a:blip r:embed="rId2">
            <a:extLst>
              <a:ext uri="{28A0092B-C50C-407E-A947-70E740481C1C}">
                <a14:useLocalDpi xmlns:a14="http://schemas.microsoft.com/office/drawing/2010/main" val="0"/>
              </a:ext>
            </a:extLst>
          </a:blip>
          <a:stretch>
            <a:fillRect/>
          </a:stretch>
        </p:blipFill>
        <p:spPr>
          <a:xfrm>
            <a:off x="2270254" y="1387475"/>
            <a:ext cx="7743567" cy="5291138"/>
          </a:xfrm>
        </p:spPr>
      </p:pic>
    </p:spTree>
    <p:extLst>
      <p:ext uri="{BB962C8B-B14F-4D97-AF65-F5344CB8AC3E}">
        <p14:creationId xmlns:p14="http://schemas.microsoft.com/office/powerpoint/2010/main" val="3966318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pPr marL="0" indent="0">
              <a:buNone/>
            </a:pPr>
            <a:r>
              <a:rPr lang="en-US" dirty="0"/>
              <a:t>The most popular front-end framework for developing </a:t>
            </a:r>
            <a:r>
              <a:rPr lang="en-US" dirty="0" smtClean="0"/>
              <a:t/>
            </a:r>
            <a:br>
              <a:rPr lang="en-US" dirty="0" smtClean="0"/>
            </a:br>
            <a:r>
              <a:rPr lang="en-US" dirty="0" smtClean="0"/>
              <a:t>responsive</a:t>
            </a:r>
            <a:r>
              <a:rPr lang="en-US" dirty="0"/>
              <a:t>, mobile first projects on the web.</a:t>
            </a:r>
            <a:endParaRPr lang="en-GB" dirty="0" smtClean="0"/>
          </a:p>
        </p:txBody>
      </p:sp>
      <p:sp>
        <p:nvSpPr>
          <p:cNvPr id="2" name="Title 1"/>
          <p:cNvSpPr>
            <a:spLocks noGrp="1"/>
          </p:cNvSpPr>
          <p:nvPr>
            <p:ph type="title"/>
          </p:nvPr>
        </p:nvSpPr>
        <p:spPr/>
        <p:txBody>
          <a:bodyPr/>
          <a:lstStyle/>
          <a:p>
            <a:r>
              <a:rPr lang="en-US" dirty="0" smtClean="0"/>
              <a:t>Bootstrap</a:t>
            </a:r>
            <a:endParaRPr lang="en-US" dirty="0"/>
          </a:p>
        </p:txBody>
      </p:sp>
    </p:spTree>
    <p:extLst>
      <p:ext uri="{BB962C8B-B14F-4D97-AF65-F5344CB8AC3E}">
        <p14:creationId xmlns:p14="http://schemas.microsoft.com/office/powerpoint/2010/main" val="323653223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Bootstrap - Components</a:t>
            </a:r>
            <a:endParaRPr lang="en-US" dirty="0"/>
          </a:p>
        </p:txBody>
      </p:sp>
    </p:spTree>
    <p:extLst>
      <p:ext uri="{BB962C8B-B14F-4D97-AF65-F5344CB8AC3E}">
        <p14:creationId xmlns:p14="http://schemas.microsoft.com/office/powerpoint/2010/main" val="248512114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lstStyle/>
          <a:p>
            <a:r>
              <a:rPr lang="en-US" dirty="0" smtClean="0"/>
              <a:t>Visual Studio support</a:t>
            </a:r>
            <a:endParaRPr lang="en-US" dirty="0"/>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14885789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Visual Studio – Class IntelliSense</a:t>
            </a:r>
            <a:endParaRPr lang="en-US" dirty="0"/>
          </a:p>
        </p:txBody>
      </p:sp>
      <p:pic>
        <p:nvPicPr>
          <p:cNvPr id="4" name="Content Placeholder 3"/>
          <p:cNvPicPr>
            <a:picLocks noGrp="1" noChangeAspect="1"/>
          </p:cNvPicPr>
          <p:nvPr>
            <p:ph sz="quarter" idx="10"/>
          </p:nvPr>
        </p:nvPicPr>
        <p:blipFill>
          <a:blip r:embed="rId2"/>
          <a:stretch>
            <a:fillRect/>
          </a:stretch>
        </p:blipFill>
        <p:spPr>
          <a:xfrm>
            <a:off x="2440146" y="1973767"/>
            <a:ext cx="5902167" cy="3283240"/>
          </a:xfrm>
          <a:prstGeom prst="rect">
            <a:avLst/>
          </a:prstGeom>
        </p:spPr>
      </p:pic>
    </p:spTree>
    <p:extLst>
      <p:ext uri="{BB962C8B-B14F-4D97-AF65-F5344CB8AC3E}">
        <p14:creationId xmlns:p14="http://schemas.microsoft.com/office/powerpoint/2010/main" val="26617059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Visual Studio – Missing Class Detection</a:t>
            </a:r>
            <a:endParaRPr lang="en-US" dirty="0"/>
          </a:p>
        </p:txBody>
      </p:sp>
      <p:pic>
        <p:nvPicPr>
          <p:cNvPr id="4" name="Content Placeholder 3"/>
          <p:cNvPicPr>
            <a:picLocks noGrp="1" noChangeAspect="1"/>
          </p:cNvPicPr>
          <p:nvPr>
            <p:ph sz="quarter" idx="10"/>
          </p:nvPr>
        </p:nvPicPr>
        <p:blipFill>
          <a:blip r:embed="rId2"/>
          <a:stretch>
            <a:fillRect/>
          </a:stretch>
        </p:blipFill>
        <p:spPr>
          <a:xfrm>
            <a:off x="961984" y="2386361"/>
            <a:ext cx="7276367" cy="1598709"/>
          </a:xfrm>
          <a:prstGeom prst="rect">
            <a:avLst/>
          </a:prstGeom>
        </p:spPr>
      </p:pic>
    </p:spTree>
    <p:extLst>
      <p:ext uri="{BB962C8B-B14F-4D97-AF65-F5344CB8AC3E}">
        <p14:creationId xmlns:p14="http://schemas.microsoft.com/office/powerpoint/2010/main" val="3605598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Bootstrap – Visual Studio Support</a:t>
            </a:r>
            <a:endParaRPr lang="en-US" dirty="0"/>
          </a:p>
        </p:txBody>
      </p:sp>
    </p:spTree>
    <p:extLst>
      <p:ext uri="{BB962C8B-B14F-4D97-AF65-F5344CB8AC3E}">
        <p14:creationId xmlns:p14="http://schemas.microsoft.com/office/powerpoint/2010/main" val="258256379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37016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pPr lvl="0" fontAlgn="ctr"/>
            <a:r>
              <a:rPr lang="en-US" dirty="0" smtClean="0"/>
              <a:t>CSS </a:t>
            </a:r>
            <a:r>
              <a:rPr lang="en-US" dirty="0"/>
              <a:t>is hard</a:t>
            </a:r>
          </a:p>
          <a:p>
            <a:pPr lvl="0" fontAlgn="ctr"/>
            <a:r>
              <a:rPr lang="en-US" dirty="0"/>
              <a:t>Cross Browser</a:t>
            </a:r>
          </a:p>
          <a:p>
            <a:pPr lvl="0" fontAlgn="ctr"/>
            <a:r>
              <a:rPr lang="en-US" dirty="0" smtClean="0"/>
              <a:t>Solves basic </a:t>
            </a:r>
            <a:r>
              <a:rPr lang="en-US" dirty="0"/>
              <a:t>tasks </a:t>
            </a:r>
            <a:r>
              <a:rPr lang="en-US" dirty="0" smtClean="0"/>
              <a:t>(e.g. getting </a:t>
            </a:r>
            <a:r>
              <a:rPr lang="en-US" dirty="0"/>
              <a:t>tables </a:t>
            </a:r>
            <a:r>
              <a:rPr lang="en-US" dirty="0" smtClean="0"/>
              <a:t>right)</a:t>
            </a:r>
            <a:endParaRPr lang="en-US" dirty="0"/>
          </a:p>
          <a:p>
            <a:pPr lvl="0" fontAlgn="ctr"/>
            <a:r>
              <a:rPr lang="en-US" dirty="0" smtClean="0"/>
              <a:t>Bootstrap </a:t>
            </a:r>
            <a:r>
              <a:rPr lang="en-US" dirty="0"/>
              <a:t>3 makes it easier</a:t>
            </a:r>
          </a:p>
        </p:txBody>
      </p:sp>
      <p:sp>
        <p:nvSpPr>
          <p:cNvPr id="2" name="Title 1"/>
          <p:cNvSpPr>
            <a:spLocks noGrp="1"/>
          </p:cNvSpPr>
          <p:nvPr>
            <p:ph type="title"/>
          </p:nvPr>
        </p:nvSpPr>
        <p:spPr/>
        <p:txBody>
          <a:bodyPr/>
          <a:lstStyle/>
          <a:p>
            <a:r>
              <a:rPr lang="en-US" dirty="0" smtClean="0"/>
              <a:t>Why use it?</a:t>
            </a:r>
            <a:endParaRPr lang="en-US" dirty="0"/>
          </a:p>
        </p:txBody>
      </p:sp>
    </p:spTree>
    <p:extLst>
      <p:ext uri="{BB962C8B-B14F-4D97-AF65-F5344CB8AC3E}">
        <p14:creationId xmlns:p14="http://schemas.microsoft.com/office/powerpoint/2010/main" val="410743796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US" dirty="0"/>
              <a:t>Theme Support </a:t>
            </a:r>
            <a:endParaRPr lang="en-US" dirty="0" smtClean="0"/>
          </a:p>
          <a:p>
            <a:r>
              <a:rPr lang="en-US" dirty="0" smtClean="0"/>
              <a:t>Responsive</a:t>
            </a:r>
            <a:endParaRPr lang="en-US" dirty="0"/>
          </a:p>
          <a:p>
            <a:r>
              <a:rPr lang="en-US" dirty="0"/>
              <a:t>Grid</a:t>
            </a:r>
          </a:p>
          <a:p>
            <a:r>
              <a:rPr lang="en-US" dirty="0"/>
              <a:t>Components</a:t>
            </a:r>
          </a:p>
          <a:p>
            <a:pPr lvl="1"/>
            <a:r>
              <a:rPr lang="en-US" dirty="0"/>
              <a:t>Pagination</a:t>
            </a:r>
          </a:p>
          <a:p>
            <a:pPr lvl="1"/>
            <a:r>
              <a:rPr lang="en-US" dirty="0"/>
              <a:t>Buttons</a:t>
            </a:r>
          </a:p>
          <a:p>
            <a:pPr lvl="1"/>
            <a:r>
              <a:rPr lang="en-US" dirty="0"/>
              <a:t>Modal</a:t>
            </a:r>
          </a:p>
          <a:p>
            <a:r>
              <a:rPr lang="en-US" dirty="0" smtClean="0"/>
              <a:t>Great Visual </a:t>
            </a:r>
            <a:r>
              <a:rPr lang="en-US" dirty="0"/>
              <a:t>Studio </a:t>
            </a:r>
            <a:r>
              <a:rPr lang="en-US" dirty="0" smtClean="0"/>
              <a:t>support</a:t>
            </a:r>
            <a:endParaRPr lang="en-US" dirty="0"/>
          </a:p>
        </p:txBody>
      </p:sp>
      <p:sp>
        <p:nvSpPr>
          <p:cNvPr id="2" name="Title 1"/>
          <p:cNvSpPr>
            <a:spLocks noGrp="1"/>
          </p:cNvSpPr>
          <p:nvPr>
            <p:ph type="title"/>
          </p:nvPr>
        </p:nvSpPr>
        <p:spPr/>
        <p:txBody>
          <a:bodyPr/>
          <a:lstStyle/>
          <a:p>
            <a:r>
              <a:rPr lang="en-US" smtClean="0"/>
              <a:t>Bootstrap Features</a:t>
            </a:r>
            <a:endParaRPr lang="en-US" dirty="0"/>
          </a:p>
        </p:txBody>
      </p:sp>
    </p:spTree>
    <p:extLst>
      <p:ext uri="{BB962C8B-B14F-4D97-AF65-F5344CB8AC3E}">
        <p14:creationId xmlns:p14="http://schemas.microsoft.com/office/powerpoint/2010/main" val="395167442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lstStyle/>
          <a:p>
            <a:r>
              <a:rPr lang="en-US" dirty="0" smtClean="0"/>
              <a:t>Theme Support</a:t>
            </a:r>
            <a:endParaRPr lang="en-US" dirty="0"/>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632053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7167" y="0"/>
            <a:ext cx="9597665" cy="6858000"/>
          </a:xfrm>
          <a:prstGeom prst="rect">
            <a:avLst/>
          </a:prstGeom>
        </p:spPr>
      </p:pic>
    </p:spTree>
    <p:extLst>
      <p:ext uri="{BB962C8B-B14F-4D97-AF65-F5344CB8AC3E}">
        <p14:creationId xmlns:p14="http://schemas.microsoft.com/office/powerpoint/2010/main" val="14829944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3023" y="0"/>
            <a:ext cx="10425953" cy="6858000"/>
          </a:xfrm>
          <a:prstGeom prst="rect">
            <a:avLst/>
          </a:prstGeom>
        </p:spPr>
      </p:pic>
    </p:spTree>
    <p:extLst>
      <p:ext uri="{BB962C8B-B14F-4D97-AF65-F5344CB8AC3E}">
        <p14:creationId xmlns:p14="http://schemas.microsoft.com/office/powerpoint/2010/main" val="27579491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Bootstrap - Theme</a:t>
            </a:r>
            <a:endParaRPr lang="en-US" dirty="0"/>
          </a:p>
        </p:txBody>
      </p:sp>
    </p:spTree>
    <p:extLst>
      <p:ext uri="{BB962C8B-B14F-4D97-AF65-F5344CB8AC3E}">
        <p14:creationId xmlns:p14="http://schemas.microsoft.com/office/powerpoint/2010/main" val="355895133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lstStyle/>
          <a:p>
            <a:r>
              <a:rPr lang="en-US" dirty="0" smtClean="0"/>
              <a:t>Responsive Layout</a:t>
            </a:r>
            <a:endParaRPr lang="en-US" dirty="0"/>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2270932572"/>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BE5610A3E0D4F42BA2B33F974DB0940" ma:contentTypeVersion="" ma:contentTypeDescription="Create a new document." ma:contentTypeScope="" ma:versionID="29cbfdceb9d09f72b80b03ebe6ef9776">
  <xsd:schema xmlns:xsd="http://www.w3.org/2001/XMLSchema" xmlns:xs="http://www.w3.org/2001/XMLSchema" xmlns:p="http://schemas.microsoft.com/office/2006/metadata/properties" xmlns:ns2="91E34EB2-09A7-4C74-9FE9-76B9EE0656B9" targetNamespace="http://schemas.microsoft.com/office/2006/metadata/properties" ma:root="true" ma:fieldsID="5383a24967c64c3be3d520fa0b1e9eec" ns2:_="">
    <xsd:import namespace="91E34EB2-09A7-4C74-9FE9-76B9EE0656B9"/>
    <xsd:element name="properties">
      <xsd:complexType>
        <xsd:sequence>
          <xsd:element name="documentManagement">
            <xsd:complexType>
              <xsd:all>
                <xsd:element ref="ns2:Content_x0020_Type"/>
                <xsd:element ref="ns2:Module"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E34EB2-09A7-4C74-9FE9-76B9EE0656B9" elementFormDefault="qualified">
    <xsd:import namespace="http://schemas.microsoft.com/office/2006/documentManagement/types"/>
    <xsd:import namespace="http://schemas.microsoft.com/office/infopath/2007/PartnerControls"/>
    <xsd:element name="Content_x0020_Type" ma:index="8" ma:displayName="Content Type" ma:format="Dropdown" ma:internalName="Content_x0020_Type">
      <xsd:simpleType>
        <xsd:restriction base="dms:Choice">
          <xsd:enumeration value="Assessment"/>
          <xsd:enumeration value="Assessment Policheck"/>
          <xsd:enumeration value="Break Slides"/>
          <xsd:enumeration value="CC File"/>
          <xsd:enumeration value="CC Policheck"/>
          <xsd:enumeration value="Instructor Image"/>
          <xsd:enumeration value="Outline"/>
          <xsd:enumeration value="Promo Package"/>
          <xsd:enumeration value="Slide Presentation"/>
          <xsd:enumeration value="Slide Presentation Policheck"/>
          <xsd:enumeration value="SME Recruitment"/>
          <xsd:enumeration value="Video"/>
        </xsd:restriction>
      </xsd:simpleType>
    </xsd:element>
    <xsd:element name="Module" ma:index="9" nillable="true" ma:displayName="Module" ma:decimals="0" ma:internalName="Module" ma:percentage="FALSE">
      <xsd:simpleType>
        <xsd:restriction base="dms:Number">
          <xsd:maxInclusive value="40"/>
          <xsd:minInclusive value="1"/>
        </xsd:restriction>
      </xsd:simpleType>
    </xsd:element>
    <xsd:element name="Status" ma:index="10" nillable="true" ma:displayName="Status" ma:default="Draft" ma:format="Dropdown" ma:internalName="Status">
      <xsd:simpleType>
        <xsd:restriction base="dms:Choice">
          <xsd:enumeration value="Draft"/>
          <xsd:enumeration value="Final"/>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odule xmlns="91E34EB2-09A7-4C74-9FE9-76B9EE0656B9">6</Module>
    <Content_x0020_Type xmlns="91E34EB2-09A7-4C74-9FE9-76B9EE0656B9">Slide Presentation</Content_x0020_Type>
    <Status xmlns="91E34EB2-09A7-4C74-9FE9-76B9EE0656B9">Final</Statu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3CEF3A3-4E22-45E5-B424-D0F74F789B56}"/>
</file>

<file path=customXml/itemProps2.xml><?xml version="1.0" encoding="utf-8"?>
<ds:datastoreItem xmlns:ds="http://schemas.openxmlformats.org/officeDocument/2006/customXml" ds:itemID="{7025FDD9-4C58-4084-9F89-0E6ADD6FFF55}"/>
</file>

<file path=customXml/itemProps3.xml><?xml version="1.0" encoding="utf-8"?>
<ds:datastoreItem xmlns:ds="http://schemas.openxmlformats.org/officeDocument/2006/customXml" ds:itemID="{B0CA13EC-1D3C-4D6F-8D1C-E8A452CFC79A}"/>
</file>

<file path=docProps/app.xml><?xml version="1.0" encoding="utf-8"?>
<Properties xmlns="http://schemas.openxmlformats.org/officeDocument/2006/extended-properties" xmlns:vt="http://schemas.openxmlformats.org/officeDocument/2006/docPropsVTypes">
  <Template/>
  <TotalTime>4376</TotalTime>
  <Words>262</Words>
  <Application>Microsoft Office PowerPoint</Application>
  <PresentationFormat>Widescreen</PresentationFormat>
  <Paragraphs>189</Paragraphs>
  <Slides>25</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Arial</vt:lpstr>
      <vt:lpstr>Calibri</vt:lpstr>
      <vt:lpstr>Segoe</vt:lpstr>
      <vt:lpstr>Segoe UI</vt:lpstr>
      <vt:lpstr>Segoe UI Light</vt:lpstr>
      <vt:lpstr>1_Office Theme</vt:lpstr>
      <vt:lpstr>PowerPoint Presentation</vt:lpstr>
      <vt:lpstr>Bootstrap</vt:lpstr>
      <vt:lpstr>Why use it?</vt:lpstr>
      <vt:lpstr>Bootstrap Features</vt:lpstr>
      <vt:lpstr>PowerPoint Presentation</vt:lpstr>
      <vt:lpstr>PowerPoint Presentation</vt:lpstr>
      <vt:lpstr>PowerPoint Presentation</vt:lpstr>
      <vt:lpstr>Bootstrap - Theme</vt:lpstr>
      <vt:lpstr>PowerPoint Presentation</vt:lpstr>
      <vt:lpstr>Responsive Layout</vt:lpstr>
      <vt:lpstr>Responsive Layout</vt:lpstr>
      <vt:lpstr>Bootstrap - Responsive</vt:lpstr>
      <vt:lpstr>PowerPoint Presentation</vt:lpstr>
      <vt:lpstr>Grid system</vt:lpstr>
      <vt:lpstr>Grid system</vt:lpstr>
      <vt:lpstr>Bootstrap - Grid</vt:lpstr>
      <vt:lpstr>PowerPoint Presentation</vt:lpstr>
      <vt:lpstr>Components</vt:lpstr>
      <vt:lpstr>Glyphicons</vt:lpstr>
      <vt:lpstr>Bootstrap - Components</vt:lpstr>
      <vt:lpstr>PowerPoint Presentation</vt:lpstr>
      <vt:lpstr>Visual Studio – Class IntelliSense</vt:lpstr>
      <vt:lpstr>Visual Studio – Missing Class Detection</vt:lpstr>
      <vt:lpstr>Bootstrap – Visual Studio Support</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Jon Galloway</dc:creator>
  <cp:lastModifiedBy>Jon</cp:lastModifiedBy>
  <cp:revision>68</cp:revision>
  <dcterms:created xsi:type="dcterms:W3CDTF">2013-02-15T23:12:42Z</dcterms:created>
  <dcterms:modified xsi:type="dcterms:W3CDTF">2014-06-23T02:47:35Z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0x0101009BE5610A3E0D4F42BA2B33F974DB0940</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y fmtid="{D5CDD505-2E9C-101B-9397-08002B2CF9AE}" pid="7" name="DocVizMetadataToken">
    <vt:lpwstr>300x197x1</vt:lpwstr>
  </property>
</Properties>
</file>