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33"/>
  </p:notesMasterIdLst>
  <p:handoutMasterIdLst>
    <p:handoutMasterId r:id="rId34"/>
  </p:handoutMasterIdLst>
  <p:sldIdLst>
    <p:sldId id="271" r:id="rId6"/>
    <p:sldId id="278" r:id="rId7"/>
    <p:sldId id="302" r:id="rId8"/>
    <p:sldId id="283" r:id="rId9"/>
    <p:sldId id="282" r:id="rId10"/>
    <p:sldId id="284" r:id="rId11"/>
    <p:sldId id="306" r:id="rId12"/>
    <p:sldId id="307" r:id="rId13"/>
    <p:sldId id="308" r:id="rId14"/>
    <p:sldId id="309" r:id="rId15"/>
    <p:sldId id="285" r:id="rId16"/>
    <p:sldId id="303" r:id="rId17"/>
    <p:sldId id="287" r:id="rId18"/>
    <p:sldId id="288" r:id="rId19"/>
    <p:sldId id="289" r:id="rId20"/>
    <p:sldId id="299" r:id="rId21"/>
    <p:sldId id="291" r:id="rId22"/>
    <p:sldId id="292" r:id="rId23"/>
    <p:sldId id="304" r:id="rId24"/>
    <p:sldId id="300" r:id="rId25"/>
    <p:sldId id="290" r:id="rId26"/>
    <p:sldId id="305" r:id="rId27"/>
    <p:sldId id="293" r:id="rId28"/>
    <p:sldId id="297" r:id="rId29"/>
    <p:sldId id="301" r:id="rId30"/>
    <p:sldId id="298"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0" d="100"/>
          <a:sy n="80" d="100"/>
        </p:scale>
        <p:origin x="96" y="7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3C2FD-AC01-4CF8-B356-37A7C472C0D6}" type="doc">
      <dgm:prSet loTypeId="urn:microsoft.com/office/officeart/2005/8/layout/arrow2" loCatId="process" qsTypeId="urn:microsoft.com/office/officeart/2005/8/quickstyle/simple3" qsCatId="simple" csTypeId="urn:microsoft.com/office/officeart/2005/8/colors/accent1_5" csCatId="accent1" phldr="1"/>
      <dgm:spPr/>
    </dgm:pt>
    <dgm:pt modelId="{AE81220D-6CCE-4710-94E2-98E20B1C5B80}">
      <dgm:prSet phldrT="[Text]"/>
      <dgm:spPr/>
      <dgm:t>
        <a:bodyPr/>
        <a:lstStyle/>
        <a:p>
          <a:r>
            <a:rPr lang="en-US" dirty="0" smtClean="0"/>
            <a:t>ASP.NET 1.1</a:t>
          </a:r>
          <a:br>
            <a:rPr lang="en-US" dirty="0" smtClean="0"/>
          </a:br>
          <a:r>
            <a:rPr lang="en-US" dirty="0" smtClean="0"/>
            <a:t>N/A</a:t>
          </a:r>
          <a:endParaRPr lang="en-US" dirty="0"/>
        </a:p>
      </dgm:t>
    </dgm:pt>
    <dgm:pt modelId="{CCC83548-87BE-49B2-8BDA-F0C2255CECCB}" type="parTrans" cxnId="{490C67D3-5F27-47E7-8928-6CD685E0A7AD}">
      <dgm:prSet/>
      <dgm:spPr/>
      <dgm:t>
        <a:bodyPr/>
        <a:lstStyle/>
        <a:p>
          <a:endParaRPr lang="en-US"/>
        </a:p>
      </dgm:t>
    </dgm:pt>
    <dgm:pt modelId="{AD85DC56-689F-429A-BED6-D4565307024E}" type="sibTrans" cxnId="{490C67D3-5F27-47E7-8928-6CD685E0A7AD}">
      <dgm:prSet/>
      <dgm:spPr/>
      <dgm:t>
        <a:bodyPr/>
        <a:lstStyle/>
        <a:p>
          <a:endParaRPr lang="en-US"/>
        </a:p>
      </dgm:t>
    </dgm:pt>
    <dgm:pt modelId="{DDD274C9-D270-426C-AF27-80340598DB4A}">
      <dgm:prSet phldrT="[Text]"/>
      <dgm:spPr/>
      <dgm:t>
        <a:bodyPr/>
        <a:lstStyle/>
        <a:p>
          <a:r>
            <a:rPr lang="en-US" dirty="0" smtClean="0"/>
            <a:t>ASP.NET 4</a:t>
          </a:r>
          <a:br>
            <a:rPr lang="en-US" dirty="0" smtClean="0"/>
          </a:br>
          <a:r>
            <a:rPr lang="en-US" dirty="0" smtClean="0"/>
            <a:t>Simple Membership</a:t>
          </a:r>
        </a:p>
      </dgm:t>
    </dgm:pt>
    <dgm:pt modelId="{9416ECF4-5D33-451A-BD18-8C8798519E07}" type="parTrans" cxnId="{FD7604EB-AB53-4A44-95BD-907B1D6036A3}">
      <dgm:prSet/>
      <dgm:spPr/>
      <dgm:t>
        <a:bodyPr/>
        <a:lstStyle/>
        <a:p>
          <a:endParaRPr lang="en-US"/>
        </a:p>
      </dgm:t>
    </dgm:pt>
    <dgm:pt modelId="{E127B659-D9A9-4CA4-BD96-6FDAEFCA8C63}" type="sibTrans" cxnId="{FD7604EB-AB53-4A44-95BD-907B1D6036A3}">
      <dgm:prSet/>
      <dgm:spPr/>
      <dgm:t>
        <a:bodyPr/>
        <a:lstStyle/>
        <a:p>
          <a:endParaRPr lang="en-US"/>
        </a:p>
      </dgm:t>
    </dgm:pt>
    <dgm:pt modelId="{2E1B50D5-8F05-4BB8-B651-B0757621529F}">
      <dgm:prSet phldrT="[Text]"/>
      <dgm:spPr/>
      <dgm:t>
        <a:bodyPr/>
        <a:lstStyle/>
        <a:p>
          <a:r>
            <a:rPr lang="en-US" dirty="0" smtClean="0"/>
            <a:t>ASP.NET 4.5</a:t>
          </a:r>
          <a:br>
            <a:rPr lang="en-US" dirty="0" smtClean="0"/>
          </a:br>
          <a:r>
            <a:rPr lang="en-US" dirty="0" smtClean="0"/>
            <a:t>One ASP.NET Identity</a:t>
          </a:r>
          <a:endParaRPr lang="en-US" dirty="0"/>
        </a:p>
      </dgm:t>
    </dgm:pt>
    <dgm:pt modelId="{393DFC84-3800-4D12-A81C-99E213138A7C}" type="parTrans" cxnId="{85078697-FFE8-4496-BFFC-693FD249B112}">
      <dgm:prSet/>
      <dgm:spPr/>
      <dgm:t>
        <a:bodyPr/>
        <a:lstStyle/>
        <a:p>
          <a:endParaRPr lang="en-US"/>
        </a:p>
      </dgm:t>
    </dgm:pt>
    <dgm:pt modelId="{F19447FD-886E-4459-9E81-7DA14D3D9765}" type="sibTrans" cxnId="{85078697-FFE8-4496-BFFC-693FD249B112}">
      <dgm:prSet/>
      <dgm:spPr/>
      <dgm:t>
        <a:bodyPr/>
        <a:lstStyle/>
        <a:p>
          <a:endParaRPr lang="en-US"/>
        </a:p>
      </dgm:t>
    </dgm:pt>
    <dgm:pt modelId="{8E7C0621-0E7C-44CC-B0DC-F572F28F79B3}">
      <dgm:prSet phldrT="[Text]"/>
      <dgm:spPr/>
      <dgm:t>
        <a:bodyPr/>
        <a:lstStyle/>
        <a:p>
          <a:r>
            <a:rPr lang="en-US" dirty="0" smtClean="0"/>
            <a:t>ASP.NET 2.0</a:t>
          </a:r>
          <a:br>
            <a:rPr lang="en-US" dirty="0" smtClean="0"/>
          </a:br>
          <a:r>
            <a:rPr lang="en-US" dirty="0" smtClean="0"/>
            <a:t>Membership Provider</a:t>
          </a:r>
          <a:endParaRPr lang="en-US" dirty="0"/>
        </a:p>
      </dgm:t>
    </dgm:pt>
    <dgm:pt modelId="{47EBA13B-2F61-482B-8A63-1AF23F22C1AD}" type="parTrans" cxnId="{761D460E-C418-4BC3-9B9A-5E0782E4A904}">
      <dgm:prSet/>
      <dgm:spPr/>
      <dgm:t>
        <a:bodyPr/>
        <a:lstStyle/>
        <a:p>
          <a:endParaRPr lang="en-US"/>
        </a:p>
      </dgm:t>
    </dgm:pt>
    <dgm:pt modelId="{ED55576A-40E0-485D-8B24-C86686975644}" type="sibTrans" cxnId="{761D460E-C418-4BC3-9B9A-5E0782E4A904}">
      <dgm:prSet/>
      <dgm:spPr/>
      <dgm:t>
        <a:bodyPr/>
        <a:lstStyle/>
        <a:p>
          <a:endParaRPr lang="en-US"/>
        </a:p>
      </dgm:t>
    </dgm:pt>
    <dgm:pt modelId="{873985C0-B3D7-4D7E-B27D-43584CD3EDB0}">
      <dgm:prSet phldrT="[Text]"/>
      <dgm:spPr/>
      <dgm:t>
        <a:bodyPr/>
        <a:lstStyle/>
        <a:p>
          <a:r>
            <a:rPr lang="en-US" dirty="0" smtClean="0"/>
            <a:t>ASP.NET 4/4.5</a:t>
          </a:r>
          <a:br>
            <a:rPr lang="en-US" dirty="0" smtClean="0"/>
          </a:br>
          <a:r>
            <a:rPr lang="en-US" dirty="0" smtClean="0"/>
            <a:t>Universal Providers</a:t>
          </a:r>
          <a:endParaRPr lang="en-US" dirty="0"/>
        </a:p>
      </dgm:t>
    </dgm:pt>
    <dgm:pt modelId="{5484F590-8919-4E67-8992-B4EE131F93FE}" type="parTrans" cxnId="{D428E194-7439-4682-97D2-388C60F74435}">
      <dgm:prSet/>
      <dgm:spPr/>
      <dgm:t>
        <a:bodyPr/>
        <a:lstStyle/>
        <a:p>
          <a:endParaRPr lang="en-US"/>
        </a:p>
      </dgm:t>
    </dgm:pt>
    <dgm:pt modelId="{D981B453-17CB-4682-A7F3-663D57ED70F0}" type="sibTrans" cxnId="{D428E194-7439-4682-97D2-388C60F74435}">
      <dgm:prSet/>
      <dgm:spPr/>
      <dgm:t>
        <a:bodyPr/>
        <a:lstStyle/>
        <a:p>
          <a:endParaRPr lang="en-US"/>
        </a:p>
      </dgm:t>
    </dgm:pt>
    <dgm:pt modelId="{C6D90047-0FA3-4EBD-A881-961569F2080D}" type="pres">
      <dgm:prSet presAssocID="{C653C2FD-AC01-4CF8-B356-37A7C472C0D6}" presName="arrowDiagram" presStyleCnt="0">
        <dgm:presLayoutVars>
          <dgm:chMax val="5"/>
          <dgm:dir/>
          <dgm:resizeHandles val="exact"/>
        </dgm:presLayoutVars>
      </dgm:prSet>
      <dgm:spPr/>
    </dgm:pt>
    <dgm:pt modelId="{C86777CB-B33D-4C8A-9511-C3D973658E12}" type="pres">
      <dgm:prSet presAssocID="{C653C2FD-AC01-4CF8-B356-37A7C472C0D6}" presName="arrow" presStyleLbl="bgShp" presStyleIdx="0" presStyleCnt="1" custScaleX="109097" custLinFactNeighborX="-828"/>
      <dgm:spPr/>
    </dgm:pt>
    <dgm:pt modelId="{4D0217A3-B00F-45B9-80D4-0BD3C0059D4C}" type="pres">
      <dgm:prSet presAssocID="{C653C2FD-AC01-4CF8-B356-37A7C472C0D6}" presName="arrowDiagram5" presStyleCnt="0"/>
      <dgm:spPr/>
    </dgm:pt>
    <dgm:pt modelId="{368BC525-FAD0-44BA-A568-518BDEDA1A3A}" type="pres">
      <dgm:prSet presAssocID="{AE81220D-6CCE-4710-94E2-98E20B1C5B80}" presName="bullet5a" presStyleLbl="node1" presStyleIdx="0" presStyleCnt="5" custLinFactX="-2959" custLinFactNeighborX="-100000" custLinFactNeighborY="-24669"/>
      <dgm:spPr/>
    </dgm:pt>
    <dgm:pt modelId="{7CB05DE3-CF21-4A41-A117-C2056143086F}" type="pres">
      <dgm:prSet presAssocID="{AE81220D-6CCE-4710-94E2-98E20B1C5B80}" presName="textBox5a" presStyleLbl="revTx" presStyleIdx="0" presStyleCnt="5" custScaleX="115441" custScaleY="67318" custLinFactNeighborX="-11219" custLinFactNeighborY="-6972">
        <dgm:presLayoutVars>
          <dgm:bulletEnabled val="1"/>
        </dgm:presLayoutVars>
      </dgm:prSet>
      <dgm:spPr/>
      <dgm:t>
        <a:bodyPr/>
        <a:lstStyle/>
        <a:p>
          <a:endParaRPr lang="en-US"/>
        </a:p>
      </dgm:t>
    </dgm:pt>
    <dgm:pt modelId="{C20D409C-3E0E-401F-A17D-161E2051613C}" type="pres">
      <dgm:prSet presAssocID="{8E7C0621-0E7C-44CC-B0DC-F572F28F79B3}" presName="bullet5b" presStyleLbl="node1" presStyleIdx="1" presStyleCnt="5"/>
      <dgm:spPr/>
    </dgm:pt>
    <dgm:pt modelId="{2FAA0972-8FDA-45DF-AEB1-EB1B640F1122}" type="pres">
      <dgm:prSet presAssocID="{8E7C0621-0E7C-44CC-B0DC-F572F28F79B3}" presName="textBox5b" presStyleLbl="revTx" presStyleIdx="1" presStyleCnt="5" custScaleY="44560" custLinFactNeighborX="-87660" custLinFactNeighborY="-79200">
        <dgm:presLayoutVars>
          <dgm:bulletEnabled val="1"/>
        </dgm:presLayoutVars>
      </dgm:prSet>
      <dgm:spPr/>
      <dgm:t>
        <a:bodyPr/>
        <a:lstStyle/>
        <a:p>
          <a:endParaRPr lang="en-US"/>
        </a:p>
      </dgm:t>
    </dgm:pt>
    <dgm:pt modelId="{6FBDA9B7-E5D0-4D62-BCF4-19D60FA04F50}" type="pres">
      <dgm:prSet presAssocID="{DDD274C9-D270-426C-AF27-80340598DB4A}" presName="bullet5c" presStyleLbl="node1" presStyleIdx="2" presStyleCnt="5"/>
      <dgm:spPr/>
    </dgm:pt>
    <dgm:pt modelId="{CC6365D6-BC5A-4662-88C2-460380F95395}" type="pres">
      <dgm:prSet presAssocID="{DDD274C9-D270-426C-AF27-80340598DB4A}" presName="textBox5c" presStyleLbl="revTx" presStyleIdx="2" presStyleCnt="5" custScaleY="35810" custLinFactNeighborX="-10919" custLinFactNeighborY="-14762">
        <dgm:presLayoutVars>
          <dgm:bulletEnabled val="1"/>
        </dgm:presLayoutVars>
      </dgm:prSet>
      <dgm:spPr/>
      <dgm:t>
        <a:bodyPr/>
        <a:lstStyle/>
        <a:p>
          <a:endParaRPr lang="en-US"/>
        </a:p>
      </dgm:t>
    </dgm:pt>
    <dgm:pt modelId="{238B15F4-CFF9-43D7-862E-CABB501E2892}" type="pres">
      <dgm:prSet presAssocID="{873985C0-B3D7-4D7E-B27D-43584CD3EDB0}" presName="bullet5d" presStyleLbl="node1" presStyleIdx="3" presStyleCnt="5"/>
      <dgm:spPr/>
    </dgm:pt>
    <dgm:pt modelId="{48381EF1-0387-4E13-A84D-28EB559E8678}" type="pres">
      <dgm:prSet presAssocID="{873985C0-B3D7-4D7E-B27D-43584CD3EDB0}" presName="textBox5d" presStyleLbl="revTx" presStyleIdx="3" presStyleCnt="5" custScaleX="127358" custScaleY="19679" custLinFactNeighborX="-77802" custLinFactNeighborY="-73890">
        <dgm:presLayoutVars>
          <dgm:bulletEnabled val="1"/>
        </dgm:presLayoutVars>
      </dgm:prSet>
      <dgm:spPr/>
      <dgm:t>
        <a:bodyPr/>
        <a:lstStyle/>
        <a:p>
          <a:endParaRPr lang="en-US"/>
        </a:p>
      </dgm:t>
    </dgm:pt>
    <dgm:pt modelId="{4E2663D7-ACE9-4775-AA3F-17DDBE267A56}" type="pres">
      <dgm:prSet presAssocID="{2E1B50D5-8F05-4BB8-B651-B0757621529F}" presName="bullet5e" presStyleLbl="node1" presStyleIdx="4" presStyleCnt="5"/>
      <dgm:spPr/>
    </dgm:pt>
    <dgm:pt modelId="{8F385B18-7ECC-490B-B267-043A6C368803}" type="pres">
      <dgm:prSet presAssocID="{2E1B50D5-8F05-4BB8-B651-B0757621529F}" presName="textBox5e" presStyleLbl="revTx" presStyleIdx="4" presStyleCnt="5" custScaleX="128883" custScaleY="26245" custLinFactNeighborX="-31856" custLinFactNeighborY="-17228">
        <dgm:presLayoutVars>
          <dgm:bulletEnabled val="1"/>
        </dgm:presLayoutVars>
      </dgm:prSet>
      <dgm:spPr/>
      <dgm:t>
        <a:bodyPr/>
        <a:lstStyle/>
        <a:p>
          <a:endParaRPr lang="en-US"/>
        </a:p>
      </dgm:t>
    </dgm:pt>
  </dgm:ptLst>
  <dgm:cxnLst>
    <dgm:cxn modelId="{D428E194-7439-4682-97D2-388C60F74435}" srcId="{C653C2FD-AC01-4CF8-B356-37A7C472C0D6}" destId="{873985C0-B3D7-4D7E-B27D-43584CD3EDB0}" srcOrd="3" destOrd="0" parTransId="{5484F590-8919-4E67-8992-B4EE131F93FE}" sibTransId="{D981B453-17CB-4682-A7F3-663D57ED70F0}"/>
    <dgm:cxn modelId="{A6B9FA3F-790C-4ABE-A583-7E6679CAE13D}" type="presOf" srcId="{DDD274C9-D270-426C-AF27-80340598DB4A}" destId="{CC6365D6-BC5A-4662-88C2-460380F95395}" srcOrd="0" destOrd="0" presId="urn:microsoft.com/office/officeart/2005/8/layout/arrow2"/>
    <dgm:cxn modelId="{7804B491-3E37-43A0-83A0-689071D41EFF}" type="presOf" srcId="{8E7C0621-0E7C-44CC-B0DC-F572F28F79B3}" destId="{2FAA0972-8FDA-45DF-AEB1-EB1B640F1122}" srcOrd="0" destOrd="0" presId="urn:microsoft.com/office/officeart/2005/8/layout/arrow2"/>
    <dgm:cxn modelId="{490C67D3-5F27-47E7-8928-6CD685E0A7AD}" srcId="{C653C2FD-AC01-4CF8-B356-37A7C472C0D6}" destId="{AE81220D-6CCE-4710-94E2-98E20B1C5B80}" srcOrd="0" destOrd="0" parTransId="{CCC83548-87BE-49B2-8BDA-F0C2255CECCB}" sibTransId="{AD85DC56-689F-429A-BED6-D4565307024E}"/>
    <dgm:cxn modelId="{7AA2EA70-3207-4501-8B32-2346E8EED5EC}" type="presOf" srcId="{2E1B50D5-8F05-4BB8-B651-B0757621529F}" destId="{8F385B18-7ECC-490B-B267-043A6C368803}" srcOrd="0" destOrd="0" presId="urn:microsoft.com/office/officeart/2005/8/layout/arrow2"/>
    <dgm:cxn modelId="{B7DCBBAA-660E-4460-A7B0-B8A6DF11B125}" type="presOf" srcId="{C653C2FD-AC01-4CF8-B356-37A7C472C0D6}" destId="{C6D90047-0FA3-4EBD-A881-961569F2080D}" srcOrd="0" destOrd="0" presId="urn:microsoft.com/office/officeart/2005/8/layout/arrow2"/>
    <dgm:cxn modelId="{FD7604EB-AB53-4A44-95BD-907B1D6036A3}" srcId="{C653C2FD-AC01-4CF8-B356-37A7C472C0D6}" destId="{DDD274C9-D270-426C-AF27-80340598DB4A}" srcOrd="2" destOrd="0" parTransId="{9416ECF4-5D33-451A-BD18-8C8798519E07}" sibTransId="{E127B659-D9A9-4CA4-BD96-6FDAEFCA8C63}"/>
    <dgm:cxn modelId="{5E6E6BDA-0289-4868-9087-3E54F15638C3}" type="presOf" srcId="{AE81220D-6CCE-4710-94E2-98E20B1C5B80}" destId="{7CB05DE3-CF21-4A41-A117-C2056143086F}" srcOrd="0" destOrd="0" presId="urn:microsoft.com/office/officeart/2005/8/layout/arrow2"/>
    <dgm:cxn modelId="{761D460E-C418-4BC3-9B9A-5E0782E4A904}" srcId="{C653C2FD-AC01-4CF8-B356-37A7C472C0D6}" destId="{8E7C0621-0E7C-44CC-B0DC-F572F28F79B3}" srcOrd="1" destOrd="0" parTransId="{47EBA13B-2F61-482B-8A63-1AF23F22C1AD}" sibTransId="{ED55576A-40E0-485D-8B24-C86686975644}"/>
    <dgm:cxn modelId="{84CDFEC7-249A-4BA5-B9DC-1EEF01024B67}" type="presOf" srcId="{873985C0-B3D7-4D7E-B27D-43584CD3EDB0}" destId="{48381EF1-0387-4E13-A84D-28EB559E8678}" srcOrd="0" destOrd="0" presId="urn:microsoft.com/office/officeart/2005/8/layout/arrow2"/>
    <dgm:cxn modelId="{85078697-FFE8-4496-BFFC-693FD249B112}" srcId="{C653C2FD-AC01-4CF8-B356-37A7C472C0D6}" destId="{2E1B50D5-8F05-4BB8-B651-B0757621529F}" srcOrd="4" destOrd="0" parTransId="{393DFC84-3800-4D12-A81C-99E213138A7C}" sibTransId="{F19447FD-886E-4459-9E81-7DA14D3D9765}"/>
    <dgm:cxn modelId="{F1466BA2-AC79-461E-A080-683AB61CE123}" type="presParOf" srcId="{C6D90047-0FA3-4EBD-A881-961569F2080D}" destId="{C86777CB-B33D-4C8A-9511-C3D973658E12}" srcOrd="0" destOrd="0" presId="urn:microsoft.com/office/officeart/2005/8/layout/arrow2"/>
    <dgm:cxn modelId="{D1E2124A-4BF1-46AE-B683-D5AECFE33E41}" type="presParOf" srcId="{C6D90047-0FA3-4EBD-A881-961569F2080D}" destId="{4D0217A3-B00F-45B9-80D4-0BD3C0059D4C}" srcOrd="1" destOrd="0" presId="urn:microsoft.com/office/officeart/2005/8/layout/arrow2"/>
    <dgm:cxn modelId="{6FEEEF2B-CFFB-4237-917E-1B943AFEB801}" type="presParOf" srcId="{4D0217A3-B00F-45B9-80D4-0BD3C0059D4C}" destId="{368BC525-FAD0-44BA-A568-518BDEDA1A3A}" srcOrd="0" destOrd="0" presId="urn:microsoft.com/office/officeart/2005/8/layout/arrow2"/>
    <dgm:cxn modelId="{407DE1A4-84BE-43C1-9E33-50054D2953F0}" type="presParOf" srcId="{4D0217A3-B00F-45B9-80D4-0BD3C0059D4C}" destId="{7CB05DE3-CF21-4A41-A117-C2056143086F}" srcOrd="1" destOrd="0" presId="urn:microsoft.com/office/officeart/2005/8/layout/arrow2"/>
    <dgm:cxn modelId="{FBB61C71-E4D6-48F0-915B-186DAE335DE2}" type="presParOf" srcId="{4D0217A3-B00F-45B9-80D4-0BD3C0059D4C}" destId="{C20D409C-3E0E-401F-A17D-161E2051613C}" srcOrd="2" destOrd="0" presId="urn:microsoft.com/office/officeart/2005/8/layout/arrow2"/>
    <dgm:cxn modelId="{F61227C7-6DAA-4C7A-83C1-12955671D8BC}" type="presParOf" srcId="{4D0217A3-B00F-45B9-80D4-0BD3C0059D4C}" destId="{2FAA0972-8FDA-45DF-AEB1-EB1B640F1122}" srcOrd="3" destOrd="0" presId="urn:microsoft.com/office/officeart/2005/8/layout/arrow2"/>
    <dgm:cxn modelId="{1A4F0825-8C9E-40C9-9CE8-CDBA115F3224}" type="presParOf" srcId="{4D0217A3-B00F-45B9-80D4-0BD3C0059D4C}" destId="{6FBDA9B7-E5D0-4D62-BCF4-19D60FA04F50}" srcOrd="4" destOrd="0" presId="urn:microsoft.com/office/officeart/2005/8/layout/arrow2"/>
    <dgm:cxn modelId="{83F642AC-3981-4FFC-B064-486F3E3BF337}" type="presParOf" srcId="{4D0217A3-B00F-45B9-80D4-0BD3C0059D4C}" destId="{CC6365D6-BC5A-4662-88C2-460380F95395}" srcOrd="5" destOrd="0" presId="urn:microsoft.com/office/officeart/2005/8/layout/arrow2"/>
    <dgm:cxn modelId="{56C2480F-10C3-4F3A-BD1A-03B629E69613}" type="presParOf" srcId="{4D0217A3-B00F-45B9-80D4-0BD3C0059D4C}" destId="{238B15F4-CFF9-43D7-862E-CABB501E2892}" srcOrd="6" destOrd="0" presId="urn:microsoft.com/office/officeart/2005/8/layout/arrow2"/>
    <dgm:cxn modelId="{D6CE67CF-449C-4307-8160-7B1C121ACBA2}" type="presParOf" srcId="{4D0217A3-B00F-45B9-80D4-0BD3C0059D4C}" destId="{48381EF1-0387-4E13-A84D-28EB559E8678}" srcOrd="7" destOrd="0" presId="urn:microsoft.com/office/officeart/2005/8/layout/arrow2"/>
    <dgm:cxn modelId="{58749274-7C1F-407B-BC48-40FF4B5B9151}" type="presParOf" srcId="{4D0217A3-B00F-45B9-80D4-0BD3C0059D4C}" destId="{4E2663D7-ACE9-4775-AA3F-17DDBE267A56}" srcOrd="8" destOrd="0" presId="urn:microsoft.com/office/officeart/2005/8/layout/arrow2"/>
    <dgm:cxn modelId="{C191F395-4640-43D0-A79C-461E5DEEC950}" type="presParOf" srcId="{4D0217A3-B00F-45B9-80D4-0BD3C0059D4C}" destId="{8F385B18-7ECC-490B-B267-043A6C368803}"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777CB-B33D-4C8A-9511-C3D973658E12}">
      <dsp:nvSpPr>
        <dsp:cNvPr id="0" name=""/>
        <dsp:cNvSpPr/>
      </dsp:nvSpPr>
      <dsp:spPr>
        <a:xfrm>
          <a:off x="-17" y="0"/>
          <a:ext cx="7858794" cy="4502183"/>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368BC525-FAD0-44BA-A568-518BDEDA1A3A}">
      <dsp:nvSpPr>
        <dsp:cNvPr id="0" name=""/>
        <dsp:cNvSpPr/>
      </dsp:nvSpPr>
      <dsp:spPr>
        <a:xfrm>
          <a:off x="866594" y="3306951"/>
          <a:ext cx="165680" cy="165680"/>
        </a:xfrm>
        <a:prstGeom prst="ellipse">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CB05DE3-CF21-4A41-A117-C2056143086F}">
      <dsp:nvSpPr>
        <dsp:cNvPr id="0" name=""/>
        <dsp:cNvSpPr/>
      </dsp:nvSpPr>
      <dsp:spPr>
        <a:xfrm>
          <a:off x="941293" y="3531054"/>
          <a:ext cx="1089367" cy="721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91" tIns="0" rIns="0" bIns="0" numCol="1" spcCol="1270" anchor="t" anchorCtr="0">
          <a:noAutofit/>
        </a:bodyPr>
        <a:lstStyle/>
        <a:p>
          <a:pPr lvl="0" algn="l" defTabSz="711200">
            <a:lnSpc>
              <a:spcPct val="90000"/>
            </a:lnSpc>
            <a:spcBef>
              <a:spcPct val="0"/>
            </a:spcBef>
            <a:spcAft>
              <a:spcPct val="35000"/>
            </a:spcAft>
          </a:pPr>
          <a:r>
            <a:rPr lang="en-US" sz="1600" kern="1200" dirty="0" smtClean="0"/>
            <a:t>ASP.NET 1.1</a:t>
          </a:r>
          <a:br>
            <a:rPr lang="en-US" sz="1600" kern="1200" dirty="0" smtClean="0"/>
          </a:br>
          <a:r>
            <a:rPr lang="en-US" sz="1600" kern="1200" dirty="0" smtClean="0"/>
            <a:t>N/A</a:t>
          </a:r>
          <a:endParaRPr lang="en-US" sz="1600" kern="1200" dirty="0"/>
        </a:p>
      </dsp:txBody>
      <dsp:txXfrm>
        <a:off x="941293" y="3531054"/>
        <a:ext cx="1089367" cy="721325"/>
      </dsp:txXfrm>
    </dsp:sp>
    <dsp:sp modelId="{C20D409C-3E0E-401F-A17D-161E2051613C}">
      <dsp:nvSpPr>
        <dsp:cNvPr id="0" name=""/>
        <dsp:cNvSpPr/>
      </dsp:nvSpPr>
      <dsp:spPr>
        <a:xfrm>
          <a:off x="1934012" y="2486105"/>
          <a:ext cx="259325" cy="259325"/>
        </a:xfrm>
        <a:prstGeom prst="ellipse">
          <a:avLst/>
        </a:prstGeom>
        <a:gradFill rotWithShape="0">
          <a:gsLst>
            <a:gs pos="0">
              <a:schemeClr val="accent1">
                <a:alpha val="90000"/>
                <a:hueOff val="0"/>
                <a:satOff val="0"/>
                <a:lumOff val="0"/>
                <a:alphaOff val="-10000"/>
                <a:tint val="50000"/>
                <a:satMod val="300000"/>
              </a:schemeClr>
            </a:gs>
            <a:gs pos="35000">
              <a:schemeClr val="accent1">
                <a:alpha val="90000"/>
                <a:hueOff val="0"/>
                <a:satOff val="0"/>
                <a:lumOff val="0"/>
                <a:alphaOff val="-10000"/>
                <a:tint val="37000"/>
                <a:satMod val="300000"/>
              </a:schemeClr>
            </a:gs>
            <a:gs pos="100000">
              <a:schemeClr val="accent1">
                <a:alpha val="90000"/>
                <a:hueOff val="0"/>
                <a:satOff val="0"/>
                <a:lumOff val="0"/>
                <a:alphaOff val="-1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AA0972-8FDA-45DF-AEB1-EB1B640F1122}">
      <dsp:nvSpPr>
        <dsp:cNvPr id="0" name=""/>
        <dsp:cNvSpPr/>
      </dsp:nvSpPr>
      <dsp:spPr>
        <a:xfrm>
          <a:off x="1015454" y="1644642"/>
          <a:ext cx="1195779" cy="840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411" tIns="0" rIns="0" bIns="0" numCol="1" spcCol="1270" anchor="t" anchorCtr="0">
          <a:noAutofit/>
        </a:bodyPr>
        <a:lstStyle/>
        <a:p>
          <a:pPr lvl="0" algn="l" defTabSz="711200">
            <a:lnSpc>
              <a:spcPct val="90000"/>
            </a:lnSpc>
            <a:spcBef>
              <a:spcPct val="0"/>
            </a:spcBef>
            <a:spcAft>
              <a:spcPct val="35000"/>
            </a:spcAft>
          </a:pPr>
          <a:r>
            <a:rPr lang="en-US" sz="1600" kern="1200" dirty="0" smtClean="0"/>
            <a:t>ASP.NET 2.0</a:t>
          </a:r>
          <a:br>
            <a:rPr lang="en-US" sz="1600" kern="1200" dirty="0" smtClean="0"/>
          </a:br>
          <a:r>
            <a:rPr lang="en-US" sz="1600" kern="1200" dirty="0" smtClean="0"/>
            <a:t>Membership Provider</a:t>
          </a:r>
          <a:endParaRPr lang="en-US" sz="1600" kern="1200" dirty="0"/>
        </a:p>
      </dsp:txBody>
      <dsp:txXfrm>
        <a:off x="1015454" y="1644642"/>
        <a:ext cx="1195779" cy="840586"/>
      </dsp:txXfrm>
    </dsp:sp>
    <dsp:sp modelId="{6FBDA9B7-E5D0-4D62-BCF4-19D60FA04F50}">
      <dsp:nvSpPr>
        <dsp:cNvPr id="0" name=""/>
        <dsp:cNvSpPr/>
      </dsp:nvSpPr>
      <dsp:spPr>
        <a:xfrm>
          <a:off x="3086571" y="1799072"/>
          <a:ext cx="345767" cy="345767"/>
        </a:xfrm>
        <a:prstGeom prst="ellipse">
          <a:avLst/>
        </a:prstGeom>
        <a:gradFill rotWithShape="0">
          <a:gsLst>
            <a:gs pos="0">
              <a:schemeClr val="accent1">
                <a:alpha val="90000"/>
                <a:hueOff val="0"/>
                <a:satOff val="0"/>
                <a:lumOff val="0"/>
                <a:alphaOff val="-20000"/>
                <a:tint val="50000"/>
                <a:satMod val="300000"/>
              </a:schemeClr>
            </a:gs>
            <a:gs pos="35000">
              <a:schemeClr val="accent1">
                <a:alpha val="90000"/>
                <a:hueOff val="0"/>
                <a:satOff val="0"/>
                <a:lumOff val="0"/>
                <a:alphaOff val="-20000"/>
                <a:tint val="37000"/>
                <a:satMod val="300000"/>
              </a:schemeClr>
            </a:gs>
            <a:gs pos="100000">
              <a:schemeClr val="accent1">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C6365D6-BC5A-4662-88C2-460380F95395}">
      <dsp:nvSpPr>
        <dsp:cNvPr id="0" name=""/>
        <dsp:cNvSpPr/>
      </dsp:nvSpPr>
      <dsp:spPr>
        <a:xfrm>
          <a:off x="3107651" y="2410520"/>
          <a:ext cx="1390274" cy="906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15" tIns="0" rIns="0" bIns="0" numCol="1" spcCol="1270" anchor="t" anchorCtr="0">
          <a:noAutofit/>
        </a:bodyPr>
        <a:lstStyle/>
        <a:p>
          <a:pPr lvl="0" algn="l" defTabSz="711200">
            <a:lnSpc>
              <a:spcPct val="90000"/>
            </a:lnSpc>
            <a:spcBef>
              <a:spcPct val="0"/>
            </a:spcBef>
            <a:spcAft>
              <a:spcPct val="35000"/>
            </a:spcAft>
          </a:pPr>
          <a:r>
            <a:rPr lang="en-US" sz="1600" kern="1200" dirty="0" smtClean="0"/>
            <a:t>ASP.NET 4</a:t>
          </a:r>
          <a:br>
            <a:rPr lang="en-US" sz="1600" kern="1200" dirty="0" smtClean="0"/>
          </a:br>
          <a:r>
            <a:rPr lang="en-US" sz="1600" kern="1200" dirty="0" smtClean="0"/>
            <a:t>Simple Membership</a:t>
          </a:r>
        </a:p>
      </dsp:txBody>
      <dsp:txXfrm>
        <a:off x="3107651" y="2410520"/>
        <a:ext cx="1390274" cy="906074"/>
      </dsp:txXfrm>
    </dsp:sp>
    <dsp:sp modelId="{238B15F4-CFF9-43D7-862E-CABB501E2892}">
      <dsp:nvSpPr>
        <dsp:cNvPr id="0" name=""/>
        <dsp:cNvSpPr/>
      </dsp:nvSpPr>
      <dsp:spPr>
        <a:xfrm>
          <a:off x="4426421" y="1262412"/>
          <a:ext cx="446616" cy="446616"/>
        </a:xfrm>
        <a:prstGeom prst="ellipse">
          <a:avLst/>
        </a:prstGeom>
        <a:gradFill rotWithShape="0">
          <a:gsLst>
            <a:gs pos="0">
              <a:schemeClr val="accent1">
                <a:alpha val="90000"/>
                <a:hueOff val="0"/>
                <a:satOff val="0"/>
                <a:lumOff val="0"/>
                <a:alphaOff val="-30000"/>
                <a:tint val="50000"/>
                <a:satMod val="300000"/>
              </a:schemeClr>
            </a:gs>
            <a:gs pos="35000">
              <a:schemeClr val="accent1">
                <a:alpha val="90000"/>
                <a:hueOff val="0"/>
                <a:satOff val="0"/>
                <a:lumOff val="0"/>
                <a:alphaOff val="-30000"/>
                <a:tint val="37000"/>
                <a:satMod val="300000"/>
              </a:schemeClr>
            </a:gs>
            <a:gs pos="100000">
              <a:schemeClr val="accent1">
                <a:alpha val="90000"/>
                <a:hueOff val="0"/>
                <a:satOff val="0"/>
                <a:lumOff val="0"/>
                <a:alphaOff val="-3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381EF1-0387-4E13-A84D-28EB559E8678}">
      <dsp:nvSpPr>
        <dsp:cNvPr id="0" name=""/>
        <dsp:cNvSpPr/>
      </dsp:nvSpPr>
      <dsp:spPr>
        <a:xfrm>
          <a:off x="3331763" y="468282"/>
          <a:ext cx="1834844" cy="5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653" tIns="0" rIns="0" bIns="0" numCol="1" spcCol="1270" anchor="t" anchorCtr="0">
          <a:noAutofit/>
        </a:bodyPr>
        <a:lstStyle/>
        <a:p>
          <a:pPr lvl="0" algn="l" defTabSz="711200">
            <a:lnSpc>
              <a:spcPct val="90000"/>
            </a:lnSpc>
            <a:spcBef>
              <a:spcPct val="0"/>
            </a:spcBef>
            <a:spcAft>
              <a:spcPct val="35000"/>
            </a:spcAft>
          </a:pPr>
          <a:r>
            <a:rPr lang="en-US" sz="1600" kern="1200" dirty="0" smtClean="0"/>
            <a:t>ASP.NET 4/4.5</a:t>
          </a:r>
          <a:br>
            <a:rPr lang="en-US" sz="1600" kern="1200" dirty="0" smtClean="0"/>
          </a:br>
          <a:r>
            <a:rPr lang="en-US" sz="1600" kern="1200" dirty="0" smtClean="0"/>
            <a:t>Universal Providers</a:t>
          </a:r>
          <a:endParaRPr lang="en-US" sz="1600" kern="1200" dirty="0"/>
        </a:p>
      </dsp:txBody>
      <dsp:txXfrm>
        <a:off x="3331763" y="468282"/>
        <a:ext cx="1834844" cy="593609"/>
      </dsp:txXfrm>
    </dsp:sp>
    <dsp:sp modelId="{4E2663D7-ACE9-4775-AA3F-17DDBE267A56}">
      <dsp:nvSpPr>
        <dsp:cNvPr id="0" name=""/>
        <dsp:cNvSpPr/>
      </dsp:nvSpPr>
      <dsp:spPr>
        <a:xfrm>
          <a:off x="5805889" y="904038"/>
          <a:ext cx="569075" cy="569075"/>
        </a:xfrm>
        <a:prstGeom prst="ellipse">
          <a:avLst/>
        </a:prstGeom>
        <a:gradFill rotWithShape="0">
          <a:gsLst>
            <a:gs pos="0">
              <a:schemeClr val="accent1">
                <a:alpha val="90000"/>
                <a:hueOff val="0"/>
                <a:satOff val="0"/>
                <a:lumOff val="0"/>
                <a:alphaOff val="-40000"/>
                <a:tint val="50000"/>
                <a:satMod val="300000"/>
              </a:schemeClr>
            </a:gs>
            <a:gs pos="35000">
              <a:schemeClr val="accent1">
                <a:alpha val="90000"/>
                <a:hueOff val="0"/>
                <a:satOff val="0"/>
                <a:lumOff val="0"/>
                <a:alphaOff val="-40000"/>
                <a:tint val="37000"/>
                <a:satMod val="300000"/>
              </a:schemeClr>
            </a:gs>
            <a:gs pos="100000">
              <a:schemeClr val="accent1">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385B18-7ECC-490B-B267-043A6C368803}">
      <dsp:nvSpPr>
        <dsp:cNvPr id="0" name=""/>
        <dsp:cNvSpPr/>
      </dsp:nvSpPr>
      <dsp:spPr>
        <a:xfrm>
          <a:off x="5423420" y="1839683"/>
          <a:ext cx="1856815" cy="86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542" tIns="0" rIns="0" bIns="0" numCol="1" spcCol="1270" anchor="t" anchorCtr="0">
          <a:noAutofit/>
        </a:bodyPr>
        <a:lstStyle/>
        <a:p>
          <a:pPr lvl="0" algn="l" defTabSz="711200">
            <a:lnSpc>
              <a:spcPct val="90000"/>
            </a:lnSpc>
            <a:spcBef>
              <a:spcPct val="0"/>
            </a:spcBef>
            <a:spcAft>
              <a:spcPct val="35000"/>
            </a:spcAft>
          </a:pPr>
          <a:r>
            <a:rPr lang="en-US" sz="1600" kern="1200" dirty="0" smtClean="0"/>
            <a:t>ASP.NET 4.5</a:t>
          </a:r>
          <a:br>
            <a:rPr lang="en-US" sz="1600" kern="1200" dirty="0" smtClean="0"/>
          </a:br>
          <a:r>
            <a:rPr lang="en-US" sz="1600" kern="1200" dirty="0" smtClean="0"/>
            <a:t>One ASP.NET Identity</a:t>
          </a:r>
          <a:endParaRPr lang="en-US" sz="1600" kern="1200" dirty="0"/>
        </a:p>
      </dsp:txBody>
      <dsp:txXfrm>
        <a:off x="5423420" y="1839683"/>
        <a:ext cx="1856815" cy="86965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379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 with </a:t>
            </a:r>
            <a:r>
              <a:rPr lang="en-US" b="0" dirty="0" smtClean="0"/>
              <a:t>Web API Authentication</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MVC controller for sign-in and sign-out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Role-based and claim-based authorization</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(optional - Show </a:t>
            </a:r>
            <a:r>
              <a:rPr lang="en-US" baseline="0" dirty="0" err="1" smtClean="0"/>
              <a:t>ThinkTecture</a:t>
            </a:r>
            <a:r>
              <a:rPr lang="en-US" baseline="0" dirty="0" smtClean="0"/>
              <a:t> </a:t>
            </a:r>
            <a:r>
              <a:rPr lang="en-US" baseline="0" dirty="0" err="1" smtClean="0"/>
              <a:t>IdentityManager</a:t>
            </a:r>
            <a:r>
              <a:rPr lang="en-US" baseline="0" dirty="0" smtClean="0"/>
              <a:t> to manage identities)</a:t>
            </a:r>
          </a:p>
          <a:p>
            <a:r>
              <a:rPr lang="en-US" baseline="0" dirty="0" smtClean="0"/>
              <a:t>ASP.NET Identity features:</a:t>
            </a:r>
            <a:endParaRPr lang="en-US" dirty="0" smtClean="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smtClean="0"/>
              <a:t>Change persistence</a:t>
            </a:r>
            <a:r>
              <a:rPr lang="en-US" baseline="0" dirty="0" smtClean="0"/>
              <a:t> database to </a:t>
            </a:r>
            <a:r>
              <a:rPr lang="en-US" baseline="0" dirty="0" err="1" smtClean="0"/>
              <a:t>NoSQL</a:t>
            </a:r>
            <a:endParaRPr lang="en-US" baseline="0" dirty="0" smtClean="0"/>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Control password strength</a:t>
            </a:r>
          </a:p>
          <a:p>
            <a:pPr marL="171450" indent="-171450">
              <a:buFont typeface="Arial" panose="020B0604020202020204" pitchFamily="34" charset="0"/>
              <a:buChar char="•"/>
            </a:pPr>
            <a:r>
              <a:rPr lang="en-US" dirty="0" smtClean="0"/>
              <a:t>Account confirmation</a:t>
            </a:r>
          </a:p>
          <a:p>
            <a:pPr marL="171450" indent="-171450">
              <a:buFont typeface="Arial" panose="020B0604020202020204" pitchFamily="34" charset="0"/>
              <a:buChar char="•"/>
            </a:pPr>
            <a:r>
              <a:rPr lang="en-US" dirty="0" smtClean="0"/>
              <a:t>Two Factor authentication</a:t>
            </a:r>
          </a:p>
          <a:p>
            <a:pPr marL="171450" indent="-171450">
              <a:buFont typeface="Arial" panose="020B0604020202020204" pitchFamily="34" charset="0"/>
              <a:buChar char="•"/>
            </a:pPr>
            <a:r>
              <a:rPr lang="en-US" dirty="0" smtClean="0"/>
              <a:t>Single</a:t>
            </a:r>
            <a:r>
              <a:rPr lang="en-US" baseline="0" dirty="0" smtClean="0"/>
              <a:t> sign out</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4058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6/23/2014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441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6/23/2014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91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2614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t>6/23/2014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024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1855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627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 with </a:t>
            </a:r>
            <a:r>
              <a:rPr lang="en-US" b="0" dirty="0" smtClean="0"/>
              <a:t>Web API Authentication</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MVC controller for sign-in and sign-out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Role-based and claim-based authorization</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(optional - Show </a:t>
            </a:r>
            <a:r>
              <a:rPr lang="en-US" baseline="0" dirty="0" err="1" smtClean="0"/>
              <a:t>ThinkTecture</a:t>
            </a:r>
            <a:r>
              <a:rPr lang="en-US" baseline="0" dirty="0" smtClean="0"/>
              <a:t> </a:t>
            </a:r>
            <a:r>
              <a:rPr lang="en-US" baseline="0" dirty="0" err="1" smtClean="0"/>
              <a:t>IdentityManager</a:t>
            </a:r>
            <a:r>
              <a:rPr lang="en-US" baseline="0" dirty="0" smtClean="0"/>
              <a:t> to manage identities)</a:t>
            </a:r>
          </a:p>
          <a:p>
            <a:r>
              <a:rPr lang="en-US" baseline="0" dirty="0" smtClean="0"/>
              <a:t>ASP.NET Identity features:</a:t>
            </a:r>
            <a:endParaRPr lang="en-US" dirty="0" smtClean="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smtClean="0"/>
              <a:t>Change persistence</a:t>
            </a:r>
            <a:r>
              <a:rPr lang="en-US" baseline="0" dirty="0" smtClean="0"/>
              <a:t> database to </a:t>
            </a:r>
            <a:r>
              <a:rPr lang="en-US" baseline="0" dirty="0" err="1" smtClean="0"/>
              <a:t>NoSQL</a:t>
            </a:r>
            <a:endParaRPr lang="en-US" baseline="0" dirty="0" smtClean="0"/>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Control password strength</a:t>
            </a:r>
          </a:p>
          <a:p>
            <a:pPr marL="171450" indent="-171450">
              <a:buFont typeface="Arial" panose="020B0604020202020204" pitchFamily="34" charset="0"/>
              <a:buChar char="•"/>
            </a:pPr>
            <a:r>
              <a:rPr lang="en-US" dirty="0" smtClean="0"/>
              <a:t>Account confirmation</a:t>
            </a:r>
          </a:p>
          <a:p>
            <a:pPr marL="171450" indent="-171450">
              <a:buFont typeface="Arial" panose="020B0604020202020204" pitchFamily="34" charset="0"/>
              <a:buChar char="•"/>
            </a:pPr>
            <a:r>
              <a:rPr lang="en-US" dirty="0" smtClean="0"/>
              <a:t>Two Factor authentication</a:t>
            </a:r>
          </a:p>
          <a:p>
            <a:pPr marL="171450" indent="-171450">
              <a:buFont typeface="Arial" panose="020B0604020202020204" pitchFamily="34" charset="0"/>
              <a:buChar char="•"/>
            </a:pPr>
            <a:r>
              <a:rPr lang="en-US" dirty="0" smtClean="0"/>
              <a:t>Single</a:t>
            </a:r>
            <a:r>
              <a:rPr lang="en-US" baseline="0" dirty="0" smtClean="0"/>
              <a:t> sign out</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2083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4229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 to Microsoft &amp; Google</a:t>
            </a:r>
          </a:p>
          <a:p>
            <a:r>
              <a:rPr lang="en-US" dirty="0" smtClean="0"/>
              <a:t>Add custom full name &amp; extract personal information from Google</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01532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prstGeom prst="rect">
            <a:avLst/>
          </a:prstGeo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52431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72915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455479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454472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898438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24260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2962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1515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05493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6636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41642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352103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043962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949634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
        <p:nvSpPr>
          <p:cNvPr id="5" name="Title 4"/>
          <p:cNvSpPr>
            <a:spLocks noGrp="1"/>
          </p:cNvSpPr>
          <p:nvPr>
            <p:ph type="ctrTitle"/>
          </p:nvPr>
        </p:nvSpPr>
        <p:spPr/>
        <p:txBody>
          <a:bodyPr/>
          <a:lstStyle/>
          <a:p>
            <a:r>
              <a:rPr lang="en-US" sz="4400" dirty="0"/>
              <a:t>07 | Introduction to Authentication</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285" y="1613369"/>
            <a:ext cx="5401429" cy="3610479"/>
          </a:xfrm>
          <a:prstGeom prst="rect">
            <a:avLst/>
          </a:prstGeom>
        </p:spPr>
      </p:pic>
    </p:spTree>
    <p:extLst>
      <p:ext uri="{BB962C8B-B14F-4D97-AF65-F5344CB8AC3E}">
        <p14:creationId xmlns:p14="http://schemas.microsoft.com/office/powerpoint/2010/main" val="840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Terminology</a:t>
            </a:r>
            <a:endParaRPr lang="en-US" dirty="0"/>
          </a:p>
        </p:txBody>
      </p:sp>
      <p:sp>
        <p:nvSpPr>
          <p:cNvPr id="5" name="Text Placeholder 4"/>
          <p:cNvSpPr>
            <a:spLocks noGrp="1"/>
          </p:cNvSpPr>
          <p:nvPr>
            <p:ph sz="quarter" idx="10"/>
          </p:nvPr>
        </p:nvSpPr>
        <p:spPr>
          <a:xfrm>
            <a:off x="269239" y="1189495"/>
            <a:ext cx="11653523" cy="4043133"/>
          </a:xfrm>
        </p:spPr>
        <p:txBody>
          <a:bodyPr/>
          <a:lstStyle/>
          <a:p>
            <a:r>
              <a:rPr lang="en-US" dirty="0" smtClean="0"/>
              <a:t>Identity / Credentials</a:t>
            </a:r>
          </a:p>
          <a:p>
            <a:r>
              <a:rPr lang="en-US" dirty="0" smtClean="0"/>
              <a:t>Authentication / Authorization</a:t>
            </a:r>
          </a:p>
          <a:p>
            <a:r>
              <a:rPr lang="en-US" dirty="0" smtClean="0"/>
              <a:t>Roles / Claims</a:t>
            </a:r>
          </a:p>
          <a:p>
            <a:r>
              <a:rPr lang="en-US" dirty="0" smtClean="0"/>
              <a:t>Two Factor Authentication (2FA)</a:t>
            </a:r>
          </a:p>
          <a:p>
            <a:r>
              <a:rPr lang="en-US" dirty="0" smtClean="0"/>
              <a:t>Passive / Active Protocols</a:t>
            </a:r>
          </a:p>
          <a:p>
            <a:pPr marL="0" indent="0">
              <a:buNone/>
            </a:pPr>
            <a:endParaRPr lang="en-US" dirty="0"/>
          </a:p>
        </p:txBody>
      </p:sp>
    </p:spTree>
    <p:extLst>
      <p:ext uri="{BB962C8B-B14F-4D97-AF65-F5344CB8AC3E}">
        <p14:creationId xmlns:p14="http://schemas.microsoft.com/office/powerpoint/2010/main" val="196820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Individual User Accounts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765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Individual User Accounts</a:t>
            </a:r>
            <a:endParaRPr lang="en-US" dirty="0"/>
          </a:p>
        </p:txBody>
      </p:sp>
    </p:spTree>
    <p:extLst>
      <p:ext uri="{BB962C8B-B14F-4D97-AF65-F5344CB8AC3E}">
        <p14:creationId xmlns:p14="http://schemas.microsoft.com/office/powerpoint/2010/main" val="325536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Identity - One to Rule Them</a:t>
            </a:r>
            <a:endParaRPr lang="en-US" dirty="0"/>
          </a:p>
        </p:txBody>
      </p:sp>
      <p:sp>
        <p:nvSpPr>
          <p:cNvPr id="4" name="Text Placeholder 3"/>
          <p:cNvSpPr>
            <a:spLocks noGrp="1"/>
          </p:cNvSpPr>
          <p:nvPr>
            <p:ph sz="quarter" idx="10"/>
          </p:nvPr>
        </p:nvSpPr>
        <p:spPr>
          <a:xfrm>
            <a:off x="269239" y="1189496"/>
            <a:ext cx="11653523" cy="5668018"/>
          </a:xfrm>
        </p:spPr>
        <p:txBody>
          <a:bodyPr>
            <a:normAutofit/>
          </a:bodyPr>
          <a:lstStyle/>
          <a:p>
            <a:r>
              <a:rPr lang="en-US" dirty="0" smtClean="0"/>
              <a:t>Usable across all ASP.NET Frameworks</a:t>
            </a:r>
          </a:p>
          <a:p>
            <a:pPr lvl="1"/>
            <a:r>
              <a:rPr lang="en-US" dirty="0" smtClean="0"/>
              <a:t>MVC, Web Forms, Web API, etc.</a:t>
            </a:r>
          </a:p>
          <a:p>
            <a:r>
              <a:rPr lang="en-US" dirty="0" smtClean="0"/>
              <a:t>Accessible from web, desktop, and mobile clients</a:t>
            </a:r>
          </a:p>
          <a:p>
            <a:r>
              <a:rPr lang="en-US" dirty="0" smtClean="0"/>
              <a:t>Manage users internally or use external providers</a:t>
            </a:r>
          </a:p>
          <a:p>
            <a:r>
              <a:rPr lang="en-US" dirty="0" smtClean="0"/>
              <a:t>Customizable scheme and persistency</a:t>
            </a:r>
            <a:br>
              <a:rPr lang="en-US" dirty="0" smtClean="0"/>
            </a:br>
            <a:r>
              <a:rPr lang="en-US" dirty="0" smtClean="0"/>
              <a:t>(Can be relational database or </a:t>
            </a:r>
            <a:r>
              <a:rPr lang="en-US" dirty="0" err="1" smtClean="0"/>
              <a:t>NoSql</a:t>
            </a:r>
            <a:r>
              <a:rPr lang="en-US" dirty="0" smtClean="0"/>
              <a:t> storage)</a:t>
            </a:r>
          </a:p>
          <a:p>
            <a:r>
              <a:rPr lang="en-US" dirty="0" smtClean="0"/>
              <a:t>Supports both roles and claims</a:t>
            </a:r>
          </a:p>
          <a:p>
            <a:r>
              <a:rPr lang="en-US" dirty="0" smtClean="0"/>
              <a:t>Authentication based on OWIN </a:t>
            </a:r>
            <a:r>
              <a:rPr lang="en-US" dirty="0" err="1" smtClean="0"/>
              <a:t>middlewares</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278623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What’s New in Identity 2.0? (Highlights)</a:t>
            </a:r>
            <a:endParaRPr lang="en-US" dirty="0"/>
          </a:p>
        </p:txBody>
      </p:sp>
      <p:sp>
        <p:nvSpPr>
          <p:cNvPr id="4" name="Text Placeholder 3"/>
          <p:cNvSpPr>
            <a:spLocks noGrp="1"/>
          </p:cNvSpPr>
          <p:nvPr>
            <p:ph sz="quarter" idx="10"/>
          </p:nvPr>
        </p:nvSpPr>
        <p:spPr>
          <a:xfrm>
            <a:off x="269239" y="1189495"/>
            <a:ext cx="11653523" cy="6034526"/>
          </a:xfrm>
        </p:spPr>
        <p:txBody>
          <a:bodyPr/>
          <a:lstStyle/>
          <a:p>
            <a:r>
              <a:rPr lang="en-US" dirty="0" smtClean="0"/>
              <a:t>Two-Factor Authentication</a:t>
            </a:r>
          </a:p>
          <a:p>
            <a:r>
              <a:rPr lang="en-US" dirty="0" smtClean="0"/>
              <a:t>Account Lockout</a:t>
            </a:r>
          </a:p>
          <a:p>
            <a:r>
              <a:rPr lang="en-US" dirty="0" smtClean="0"/>
              <a:t>Account confirmation</a:t>
            </a:r>
          </a:p>
          <a:p>
            <a:r>
              <a:rPr lang="en-US" dirty="0" smtClean="0"/>
              <a:t>Password reset</a:t>
            </a:r>
          </a:p>
          <a:p>
            <a:r>
              <a:rPr lang="en-US" dirty="0" smtClean="0"/>
              <a:t>Sign-out everywhere</a:t>
            </a:r>
          </a:p>
          <a:p>
            <a:r>
              <a:rPr lang="en-US" dirty="0" smtClean="0"/>
              <a:t>Enhanced </a:t>
            </a:r>
            <a:r>
              <a:rPr lang="en-US" dirty="0"/>
              <a:t>password validator</a:t>
            </a:r>
          </a:p>
          <a:p>
            <a:r>
              <a:rPr lang="en-US" dirty="0" err="1" smtClean="0"/>
              <a:t>IQueryable</a:t>
            </a:r>
            <a:r>
              <a:rPr lang="en-US" dirty="0" smtClean="0"/>
              <a:t> for users and roles</a:t>
            </a:r>
          </a:p>
          <a:p>
            <a:endParaRPr lang="en-US" dirty="0" smtClean="0"/>
          </a:p>
          <a:p>
            <a:endParaRPr lang="en-US" dirty="0"/>
          </a:p>
        </p:txBody>
      </p:sp>
      <p:sp>
        <p:nvSpPr>
          <p:cNvPr id="2" name="Rectangle 1"/>
          <p:cNvSpPr/>
          <p:nvPr/>
        </p:nvSpPr>
        <p:spPr>
          <a:xfrm>
            <a:off x="269241" y="6263302"/>
            <a:ext cx="7619609" cy="452590"/>
          </a:xfrm>
          <a:prstGeom prst="rect">
            <a:avLst/>
          </a:prstGeom>
        </p:spPr>
        <p:txBody>
          <a:bodyPr wrap="square">
            <a:spAutoFit/>
          </a:bodyPr>
          <a:lstStyle/>
          <a:p>
            <a:r>
              <a:rPr lang="en-US" sz="2353" dirty="0">
                <a:latin typeface="+mj-lt"/>
              </a:rPr>
              <a:t>Everything that’s new: </a:t>
            </a:r>
            <a:r>
              <a:rPr lang="en-US" sz="2353" b="1" dirty="0">
                <a:latin typeface="+mj-lt"/>
              </a:rPr>
              <a:t>bit.ly/aspnet-identity-2-rtm</a:t>
            </a:r>
          </a:p>
        </p:txBody>
      </p:sp>
    </p:spTree>
    <p:extLst>
      <p:ext uri="{BB962C8B-B14F-4D97-AF65-F5344CB8AC3E}">
        <p14:creationId xmlns:p14="http://schemas.microsoft.com/office/powerpoint/2010/main" val="300317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Identity with </a:t>
            </a:r>
            <a:r>
              <a:rPr lang="en-US" dirty="0" smtClean="0"/>
              <a:t>MVC</a:t>
            </a:r>
            <a:endParaRPr lang="en-US" dirty="0"/>
          </a:p>
        </p:txBody>
      </p:sp>
    </p:spTree>
    <p:extLst>
      <p:ext uri="{BB962C8B-B14F-4D97-AF65-F5344CB8AC3E}">
        <p14:creationId xmlns:p14="http://schemas.microsoft.com/office/powerpoint/2010/main" val="1962121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Identity and External Providers</a:t>
            </a:r>
            <a:endParaRPr lang="en-US" dirty="0"/>
          </a:p>
        </p:txBody>
      </p:sp>
      <p:sp>
        <p:nvSpPr>
          <p:cNvPr id="4" name="Text Placeholder 3"/>
          <p:cNvSpPr>
            <a:spLocks noGrp="1"/>
          </p:cNvSpPr>
          <p:nvPr>
            <p:ph sz="quarter" idx="10"/>
          </p:nvPr>
        </p:nvSpPr>
        <p:spPr>
          <a:xfrm>
            <a:off x="269239" y="1189495"/>
            <a:ext cx="11653523" cy="4646585"/>
          </a:xfrm>
        </p:spPr>
        <p:txBody>
          <a:bodyPr/>
          <a:lstStyle/>
          <a:p>
            <a:pPr>
              <a:lnSpc>
                <a:spcPct val="110000"/>
              </a:lnSpc>
            </a:pPr>
            <a:r>
              <a:rPr lang="en-US" dirty="0" smtClean="0"/>
              <a:t>Why force users to create yet another identity?</a:t>
            </a:r>
          </a:p>
          <a:p>
            <a:pPr>
              <a:lnSpc>
                <a:spcPct val="110000"/>
              </a:lnSpc>
            </a:pPr>
            <a:r>
              <a:rPr lang="en-US" dirty="0" smtClean="0"/>
              <a:t>ASP.NET Identity supports external social providers</a:t>
            </a:r>
            <a:br>
              <a:rPr lang="en-US" dirty="0" smtClean="0"/>
            </a:br>
            <a:r>
              <a:rPr lang="en-US" dirty="0" smtClean="0"/>
              <a:t>(Facebook, Google, Microsoft, Twitter)</a:t>
            </a:r>
          </a:p>
          <a:p>
            <a:pPr>
              <a:lnSpc>
                <a:spcPct val="110000"/>
              </a:lnSpc>
            </a:pPr>
            <a:r>
              <a:rPr lang="en-US" dirty="0" smtClean="0"/>
              <a:t>Pluggable using OWIN </a:t>
            </a:r>
            <a:r>
              <a:rPr lang="en-US" dirty="0" err="1" smtClean="0"/>
              <a:t>middlewares</a:t>
            </a:r>
            <a:endParaRPr lang="en-US" dirty="0" smtClean="0"/>
          </a:p>
          <a:p>
            <a:pPr>
              <a:lnSpc>
                <a:spcPct val="110000"/>
              </a:lnSpc>
            </a:pPr>
            <a:r>
              <a:rPr lang="en-US" dirty="0" smtClean="0"/>
              <a:t>Supports storing additional user information</a:t>
            </a:r>
          </a:p>
          <a:p>
            <a:pPr>
              <a:lnSpc>
                <a:spcPct val="110000"/>
              </a:lnSpc>
            </a:pPr>
            <a:r>
              <a:rPr lang="en-US" dirty="0" smtClean="0"/>
              <a:t>Single user can have multiple social identities</a:t>
            </a:r>
          </a:p>
        </p:txBody>
      </p:sp>
    </p:spTree>
    <p:extLst>
      <p:ext uri="{BB962C8B-B14F-4D97-AF65-F5344CB8AC3E}">
        <p14:creationId xmlns:p14="http://schemas.microsoft.com/office/powerpoint/2010/main" val="66978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1000"/>
                                        <p:tgtEl>
                                          <p:spTgt spid="4">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1000"/>
                                        <p:tgtEl>
                                          <p:spTgt spid="4">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Identity with Social Providers</a:t>
            </a:r>
          </a:p>
        </p:txBody>
      </p:sp>
    </p:spTree>
    <p:extLst>
      <p:ext uri="{BB962C8B-B14F-4D97-AF65-F5344CB8AC3E}">
        <p14:creationId xmlns:p14="http://schemas.microsoft.com/office/powerpoint/2010/main" val="177239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Identity Extensibility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69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ASP.NET Identity Overview</a:t>
            </a:r>
          </a:p>
          <a:p>
            <a:r>
              <a:rPr lang="en-GB" dirty="0" smtClean="0"/>
              <a:t>Individual User Accounts</a:t>
            </a:r>
          </a:p>
          <a:p>
            <a:r>
              <a:rPr lang="en-GB" dirty="0"/>
              <a:t>Identity </a:t>
            </a:r>
            <a:r>
              <a:rPr lang="en-GB" dirty="0" smtClean="0"/>
              <a:t>Extensibility</a:t>
            </a:r>
          </a:p>
          <a:p>
            <a:r>
              <a:rPr lang="en-GB" dirty="0" smtClean="0"/>
              <a:t>Federated Accounts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Extensibility</a:t>
            </a:r>
            <a:endParaRPr lang="en-US" dirty="0"/>
          </a:p>
        </p:txBody>
      </p:sp>
      <p:sp>
        <p:nvSpPr>
          <p:cNvPr id="4" name="Text Placeholder 3"/>
          <p:cNvSpPr>
            <a:spLocks noGrp="1"/>
          </p:cNvSpPr>
          <p:nvPr>
            <p:ph sz="quarter" idx="10"/>
          </p:nvPr>
        </p:nvSpPr>
        <p:spPr>
          <a:xfrm>
            <a:off x="269239" y="1189495"/>
            <a:ext cx="11653523" cy="4646585"/>
          </a:xfrm>
        </p:spPr>
        <p:txBody>
          <a:bodyPr/>
          <a:lstStyle/>
          <a:p>
            <a:pPr>
              <a:lnSpc>
                <a:spcPct val="110000"/>
              </a:lnSpc>
            </a:pPr>
            <a:r>
              <a:rPr lang="en-US" dirty="0" smtClean="0"/>
              <a:t>Profile</a:t>
            </a:r>
          </a:p>
          <a:p>
            <a:pPr>
              <a:lnSpc>
                <a:spcPct val="110000"/>
              </a:lnSpc>
            </a:pPr>
            <a:r>
              <a:rPr lang="en-US" dirty="0" smtClean="0"/>
              <a:t>Quick look at extensibility options</a:t>
            </a:r>
          </a:p>
        </p:txBody>
      </p:sp>
    </p:spTree>
    <p:extLst>
      <p:ext uri="{BB962C8B-B14F-4D97-AF65-F5344CB8AC3E}">
        <p14:creationId xmlns:p14="http://schemas.microsoft.com/office/powerpoint/2010/main" val="295096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a:t>
            </a:r>
            <a:r>
              <a:rPr lang="en-US"/>
              <a:t>Identity </a:t>
            </a:r>
            <a:r>
              <a:rPr lang="en-US" smtClean="0"/>
              <a:t>Extensibility</a:t>
            </a:r>
            <a:endParaRPr lang="en-US" dirty="0"/>
          </a:p>
        </p:txBody>
      </p:sp>
    </p:spTree>
    <p:extLst>
      <p:ext uri="{BB962C8B-B14F-4D97-AF65-F5344CB8AC3E}">
        <p14:creationId xmlns:p14="http://schemas.microsoft.com/office/powerpoint/2010/main" val="251012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Federated Accounts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13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On-Premises and Cloud with AD, ADFS, and AAD</a:t>
            </a:r>
            <a:endParaRPr lang="en-US" dirty="0"/>
          </a:p>
        </p:txBody>
      </p:sp>
    </p:spTree>
    <p:extLst>
      <p:ext uri="{BB962C8B-B14F-4D97-AF65-F5344CB8AC3E}">
        <p14:creationId xmlns:p14="http://schemas.microsoft.com/office/powerpoint/2010/main" val="1753086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Your Options?</a:t>
            </a:r>
            <a:br>
              <a:rPr lang="en-US" dirty="0" smtClean="0"/>
            </a:br>
            <a:r>
              <a:rPr lang="en-US" sz="3137" dirty="0">
                <a:gradFill>
                  <a:gsLst>
                    <a:gs pos="1250">
                      <a:schemeClr val="tx2"/>
                    </a:gs>
                    <a:gs pos="100000">
                      <a:schemeClr val="tx2"/>
                    </a:gs>
                  </a:gsLst>
                  <a:lin ang="5400000" scaled="0"/>
                </a:gradFill>
              </a:rPr>
              <a:t>Identities &amp; Technologies</a:t>
            </a:r>
            <a:endParaRPr lang="en-US" sz="1765" dirty="0">
              <a:gradFill>
                <a:gsLst>
                  <a:gs pos="1250">
                    <a:schemeClr val="tx2"/>
                  </a:gs>
                  <a:gs pos="100000">
                    <a:schemeClr val="tx2"/>
                  </a:gs>
                </a:gsLst>
                <a:lin ang="5400000" scaled="0"/>
              </a:gradFill>
            </a:endParaRPr>
          </a:p>
        </p:txBody>
      </p:sp>
      <p:graphicFrame>
        <p:nvGraphicFramePr>
          <p:cNvPr id="6" name="Table 5"/>
          <p:cNvGraphicFramePr>
            <a:graphicFrameLocks noGrp="1"/>
          </p:cNvGraphicFramePr>
          <p:nvPr>
            <p:extLst/>
          </p:nvPr>
        </p:nvGraphicFramePr>
        <p:xfrm>
          <a:off x="866855" y="2183043"/>
          <a:ext cx="10308885" cy="4076323"/>
        </p:xfrm>
        <a:graphic>
          <a:graphicData uri="http://schemas.openxmlformats.org/drawingml/2006/table">
            <a:tbl>
              <a:tblPr firstRow="1">
                <a:tableStyleId>{5C22544A-7EE6-4342-B048-85BDC9FD1C3A}</a:tableStyleId>
              </a:tblPr>
              <a:tblGrid>
                <a:gridCol w="5498073"/>
                <a:gridCol w="4810812"/>
              </a:tblGrid>
              <a:tr h="555783">
                <a:tc>
                  <a:txBody>
                    <a:bodyPr/>
                    <a:lstStyle/>
                    <a:p>
                      <a:pPr defTabSz="932472" fontAlgn="base">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Identity</a:t>
                      </a:r>
                    </a:p>
                  </a:txBody>
                  <a:tcPr marL="179285" marR="179285" marT="89642" marB="89642"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472" rtl="0" eaLnBrk="1" fontAlgn="base" latinLnBrk="0" hangingPunct="1">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Technology</a:t>
                      </a:r>
                      <a:endParaRPr lang="en-US" sz="2700" b="1" kern="1200" dirty="0">
                        <a:gradFill>
                          <a:gsLst>
                            <a:gs pos="0">
                              <a:srgbClr val="FFFFFF"/>
                            </a:gs>
                            <a:gs pos="100000">
                              <a:srgbClr val="FFFFFF"/>
                            </a:gs>
                          </a:gsLst>
                          <a:lin ang="5400000" scaled="0"/>
                        </a:gradFill>
                        <a:latin typeface="+mj-lt"/>
                        <a:ea typeface="Segoe UI" pitchFamily="34" charset="0"/>
                        <a:cs typeface="Segoe UI" pitchFamily="34" charset="0"/>
                      </a:endParaRPr>
                    </a:p>
                  </a:txBody>
                  <a:tcPr marL="179285" marR="179285" marT="89642" marB="8964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254995">
                <a:tc>
                  <a:txBody>
                    <a:bodyPr/>
                    <a:lstStyle/>
                    <a:p>
                      <a:r>
                        <a:rPr lang="en-US" sz="1800" b="1" kern="1200" dirty="0" smtClean="0">
                          <a:solidFill>
                            <a:schemeClr val="dk1"/>
                          </a:solidFill>
                          <a:latin typeface="+mn-lt"/>
                          <a:ea typeface="+mn-ea"/>
                          <a:cs typeface="+mn-cs"/>
                        </a:rPr>
                        <a:t>Individual User Accounts </a:t>
                      </a: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smtClean="0">
                          <a:latin typeface="+mn-lt"/>
                        </a:rPr>
                        <a:t>ASP.NET Identity,</a:t>
                      </a:r>
                      <a:r>
                        <a:rPr lang="en-US" sz="1800" b="0" baseline="0" dirty="0" smtClean="0">
                          <a:latin typeface="+mn-lt"/>
                        </a:rPr>
                        <a:t> Social Providers</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baseline="0" dirty="0" smtClean="0">
                          <a:latin typeface="+mn-lt"/>
                        </a:rPr>
                        <a:t>One ASP.NET Identity System</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baseline="0" dirty="0" smtClean="0">
                          <a:latin typeface="+mn-lt"/>
                        </a:rPr>
                        <a:t>Many new features in ASP.NET Identity 2.0 such as 2FA.</a:t>
                      </a:r>
                      <a:endParaRPr lang="en-US" sz="1800" b="0" dirty="0" smtClean="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Active Directory (AD)</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IIS</a:t>
                      </a:r>
                      <a:r>
                        <a:rPr lang="en-US" sz="1800" baseline="0" dirty="0" smtClean="0"/>
                        <a:t> + Windows Authentication</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Active Directory Federation Services (ADFS)</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WS-Federation</a:t>
                      </a:r>
                      <a:r>
                        <a:rPr lang="en-US" sz="1800" baseline="0" dirty="0" smtClean="0"/>
                        <a:t> middleware (Passive)</a:t>
                      </a:r>
                    </a:p>
                    <a:p>
                      <a:r>
                        <a:rPr lang="en-US" sz="1800" baseline="0" dirty="0" err="1" smtClean="0"/>
                        <a:t>OAuth</a:t>
                      </a:r>
                      <a:r>
                        <a:rPr lang="en-US" sz="1800" baseline="0" dirty="0" smtClean="0"/>
                        <a:t> 2 middleware (Active)</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Azure Active</a:t>
                      </a:r>
                      <a:r>
                        <a:rPr lang="en-US" sz="1800" b="1" baseline="0" dirty="0" smtClean="0">
                          <a:latin typeface="+mn-lt"/>
                        </a:rPr>
                        <a:t> Directory (AAD)</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Same as for ADFS</a:t>
                      </a:r>
                    </a:p>
                    <a:p>
                      <a:r>
                        <a:rPr lang="en-US" sz="1800" dirty="0" err="1" smtClean="0"/>
                        <a:t>OpenID</a:t>
                      </a:r>
                      <a:r>
                        <a:rPr lang="en-US" sz="1800" baseline="0" dirty="0" smtClean="0"/>
                        <a:t> Connect</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bl>
          </a:graphicData>
        </a:graphic>
      </p:graphicFrame>
    </p:spTree>
    <p:extLst>
      <p:ext uri="{BB962C8B-B14F-4D97-AF65-F5344CB8AC3E}">
        <p14:creationId xmlns:p14="http://schemas.microsoft.com/office/powerpoint/2010/main" val="9460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&amp; Scenarios</a:t>
            </a:r>
            <a:endParaRPr lang="en-US" sz="1765" dirty="0">
              <a:gradFill>
                <a:gsLst>
                  <a:gs pos="1250">
                    <a:schemeClr val="tx2"/>
                  </a:gs>
                  <a:gs pos="100000">
                    <a:schemeClr val="tx2"/>
                  </a:gs>
                </a:gsLst>
                <a:lin ang="5400000" scaled="0"/>
              </a:gradFill>
            </a:endParaRPr>
          </a:p>
        </p:txBody>
      </p:sp>
      <p:graphicFrame>
        <p:nvGraphicFramePr>
          <p:cNvPr id="6" name="Table 5"/>
          <p:cNvGraphicFramePr>
            <a:graphicFrameLocks noGrp="1"/>
          </p:cNvGraphicFramePr>
          <p:nvPr>
            <p:extLst/>
          </p:nvPr>
        </p:nvGraphicFramePr>
        <p:xfrm>
          <a:off x="866855" y="2183043"/>
          <a:ext cx="10308885" cy="3639337"/>
        </p:xfrm>
        <a:graphic>
          <a:graphicData uri="http://schemas.openxmlformats.org/drawingml/2006/table">
            <a:tbl>
              <a:tblPr firstRow="1">
                <a:tableStyleId>{5C22544A-7EE6-4342-B048-85BDC9FD1C3A}</a:tableStyleId>
              </a:tblPr>
              <a:tblGrid>
                <a:gridCol w="5498073"/>
                <a:gridCol w="4810812"/>
              </a:tblGrid>
              <a:tr h="555783">
                <a:tc>
                  <a:txBody>
                    <a:bodyPr/>
                    <a:lstStyle/>
                    <a:p>
                      <a:pPr defTabSz="932472" fontAlgn="base">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Identity</a:t>
                      </a:r>
                    </a:p>
                  </a:txBody>
                  <a:tcPr marL="179285" marR="179285" marT="89642" marB="89642"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472" rtl="0" eaLnBrk="1" fontAlgn="base" latinLnBrk="0" hangingPunct="1">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Usage Scenarios</a:t>
                      </a:r>
                      <a:endParaRPr lang="en-US" sz="2700" b="1" kern="1200" dirty="0">
                        <a:gradFill>
                          <a:gsLst>
                            <a:gs pos="0">
                              <a:srgbClr val="FFFFFF"/>
                            </a:gs>
                            <a:gs pos="100000">
                              <a:srgbClr val="FFFFFF"/>
                            </a:gs>
                          </a:gsLst>
                          <a:lin ang="5400000" scaled="0"/>
                        </a:gradFill>
                        <a:latin typeface="+mj-lt"/>
                        <a:ea typeface="Segoe UI" pitchFamily="34" charset="0"/>
                        <a:cs typeface="Segoe UI" pitchFamily="34" charset="0"/>
                      </a:endParaRPr>
                    </a:p>
                  </a:txBody>
                  <a:tcPr marL="179285" marR="179285" marT="89642" marB="8964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39578">
                <a:tc>
                  <a:txBody>
                    <a:bodyPr/>
                    <a:lstStyle/>
                    <a:p>
                      <a:r>
                        <a:rPr lang="en-US" sz="1800" b="1" kern="1200" dirty="0" smtClean="0">
                          <a:solidFill>
                            <a:schemeClr val="dk1"/>
                          </a:solidFill>
                          <a:latin typeface="+mn-lt"/>
                          <a:ea typeface="+mn-ea"/>
                          <a:cs typeface="+mn-cs"/>
                        </a:rPr>
                        <a:t>Individual User Accounts </a:t>
                      </a:r>
                      <a:br>
                        <a:rPr lang="en-US" sz="1800" b="1" kern="1200" dirty="0" smtClean="0">
                          <a:solidFill>
                            <a:schemeClr val="dk1"/>
                          </a:solidFill>
                          <a:latin typeface="+mn-lt"/>
                          <a:ea typeface="+mn-ea"/>
                          <a:cs typeface="+mn-cs"/>
                        </a:rPr>
                      </a:br>
                      <a:r>
                        <a:rPr lang="en-US" sz="1800" b="1" kern="1200" dirty="0" smtClean="0">
                          <a:solidFill>
                            <a:schemeClr val="dk1"/>
                          </a:solidFill>
                          <a:latin typeface="+mn-lt"/>
                          <a:ea typeface="+mn-ea"/>
                          <a:cs typeface="+mn-cs"/>
                        </a:rPr>
                        <a:t>(ASP.NET Identity with or w/o</a:t>
                      </a:r>
                      <a:r>
                        <a:rPr lang="en-US" sz="1800" b="1" kern="1200" baseline="0" dirty="0" smtClean="0">
                          <a:solidFill>
                            <a:schemeClr val="dk1"/>
                          </a:solidFill>
                          <a:latin typeface="+mn-lt"/>
                          <a:ea typeface="+mn-ea"/>
                          <a:cs typeface="+mn-cs"/>
                        </a:rPr>
                        <a:t> </a:t>
                      </a:r>
                      <a:r>
                        <a:rPr lang="en-US" sz="1800" b="1" kern="1200" dirty="0" smtClean="0">
                          <a:solidFill>
                            <a:schemeClr val="dk1"/>
                          </a:solidFill>
                          <a:latin typeface="+mn-lt"/>
                          <a:ea typeface="+mn-ea"/>
                          <a:cs typeface="+mn-cs"/>
                        </a:rPr>
                        <a:t>Social Identities)</a:t>
                      </a: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smtClean="0">
                          <a:latin typeface="+mn-lt"/>
                        </a:rPr>
                        <a:t>Internet apps, small</a:t>
                      </a:r>
                      <a:r>
                        <a:rPr lang="en-US" sz="1800" b="0" baseline="0" dirty="0" smtClean="0">
                          <a:latin typeface="+mn-lt"/>
                        </a:rPr>
                        <a:t> and </a:t>
                      </a:r>
                      <a:r>
                        <a:rPr lang="en-US" sz="1800" b="0" dirty="0" smtClean="0">
                          <a:latin typeface="+mn-lt"/>
                        </a:rPr>
                        <a:t>medium</a:t>
                      </a:r>
                      <a:r>
                        <a:rPr lang="en-US" sz="1800" b="0" baseline="0" dirty="0" smtClean="0">
                          <a:latin typeface="+mn-lt"/>
                        </a:rPr>
                        <a:t> businesses, consumer apps</a:t>
                      </a:r>
                      <a:endParaRPr lang="en-US" sz="1800" b="0" dirty="0" smtClean="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Active Directory (AD)</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On-premises enterprise apps and</a:t>
                      </a:r>
                      <a:r>
                        <a:rPr lang="en-US" sz="1800" baseline="0" dirty="0" smtClean="0"/>
                        <a:t> users (LAN/VPN)</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Active Directory Federation Services (ADFS)</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On-premises</a:t>
                      </a:r>
                      <a:r>
                        <a:rPr lang="en-US" sz="1800" baseline="0" dirty="0" smtClean="0"/>
                        <a:t> enterprise apps with remote users</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747992">
                <a:tc>
                  <a:txBody>
                    <a:bodyPr/>
                    <a:lstStyle/>
                    <a:p>
                      <a:r>
                        <a:rPr lang="en-US" sz="1800" b="1" dirty="0" smtClean="0">
                          <a:latin typeface="+mn-lt"/>
                        </a:rPr>
                        <a:t>Azure Active</a:t>
                      </a:r>
                      <a:r>
                        <a:rPr lang="en-US" sz="1800" b="1" baseline="0" dirty="0" smtClean="0">
                          <a:latin typeface="+mn-lt"/>
                        </a:rPr>
                        <a:t> Directory (AAD)</a:t>
                      </a:r>
                      <a:endParaRPr lang="en-US" sz="18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dirty="0" smtClean="0"/>
                        <a:t>Cloud-based enterprise apps</a:t>
                      </a:r>
                      <a:endParaRPr lang="en-US" sz="18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bl>
          </a:graphicData>
        </a:graphic>
      </p:graphicFrame>
    </p:spTree>
    <p:extLst>
      <p:ext uri="{BB962C8B-B14F-4D97-AF65-F5344CB8AC3E}">
        <p14:creationId xmlns:p14="http://schemas.microsoft.com/office/powerpoint/2010/main" val="251088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1"/>
          </p:nvPr>
        </p:nvSpPr>
        <p:spPr>
          <a:xfrm>
            <a:off x="269241" y="1189494"/>
            <a:ext cx="11655840" cy="5376993"/>
          </a:xfrm>
        </p:spPr>
        <p:txBody>
          <a:bodyPr>
            <a:normAutofit fontScale="55000" lnSpcReduction="20000"/>
          </a:bodyPr>
          <a:lstStyle/>
          <a:p>
            <a:r>
              <a:rPr lang="en-US" u="sng" dirty="0" smtClean="0"/>
              <a:t>All About ASP.NET Identity</a:t>
            </a:r>
          </a:p>
          <a:p>
            <a:r>
              <a:rPr lang="en-US" b="1" dirty="0" smtClean="0"/>
              <a:t>http://asp.net/identity</a:t>
            </a:r>
          </a:p>
          <a:p>
            <a:r>
              <a:rPr lang="en-US" b="1" dirty="0"/>
              <a:t>http://curah.microsoft.com/55636/aspnet-identity</a:t>
            </a:r>
            <a:endParaRPr lang="en-US" b="1" dirty="0" smtClean="0"/>
          </a:p>
          <a:p>
            <a:endParaRPr lang="en-US" dirty="0" smtClean="0"/>
          </a:p>
          <a:p>
            <a:r>
              <a:rPr lang="en-US" u="sng" dirty="0" smtClean="0"/>
              <a:t>Code</a:t>
            </a:r>
          </a:p>
          <a:p>
            <a:r>
              <a:rPr lang="en-US" b="1" dirty="0"/>
              <a:t>http://</a:t>
            </a:r>
            <a:r>
              <a:rPr lang="en-US" b="1" dirty="0" smtClean="0"/>
              <a:t>aspnetidentity.codeplex.com</a:t>
            </a:r>
            <a:endParaRPr lang="en-US" b="1" dirty="0"/>
          </a:p>
          <a:p>
            <a:r>
              <a:rPr lang="en-US" b="1" dirty="0" smtClean="0"/>
              <a:t>http://katanaproject.codeplex.com</a:t>
            </a:r>
          </a:p>
          <a:p>
            <a:r>
              <a:rPr lang="en-US" b="1" dirty="0" smtClean="0"/>
              <a:t>http://</a:t>
            </a:r>
            <a:r>
              <a:rPr lang="en-US" b="1" dirty="0"/>
              <a:t>github.com/thinktecture</a:t>
            </a:r>
            <a:endParaRPr lang="en-US" b="1" dirty="0" smtClean="0"/>
          </a:p>
          <a:p>
            <a:endParaRPr lang="en-US" dirty="0" smtClean="0"/>
          </a:p>
          <a:p>
            <a:r>
              <a:rPr lang="en-US" u="sng" dirty="0" smtClean="0"/>
              <a:t>Blogs and Docs</a:t>
            </a:r>
            <a:endParaRPr lang="en-US" dirty="0" smtClean="0"/>
          </a:p>
          <a:p>
            <a:r>
              <a:rPr lang="en-US" b="1" dirty="0" smtClean="0"/>
              <a:t>http</a:t>
            </a:r>
            <a:r>
              <a:rPr lang="en-US" b="1" dirty="0"/>
              <a:t>://</a:t>
            </a:r>
            <a:r>
              <a:rPr lang="en-US" b="1" dirty="0" smtClean="0"/>
              <a:t>blogs.msdn.com/b/webdev</a:t>
            </a:r>
          </a:p>
          <a:p>
            <a:r>
              <a:rPr lang="en-US" b="1" dirty="0"/>
              <a:t>http://</a:t>
            </a:r>
            <a:r>
              <a:rPr lang="en-US" b="1" dirty="0" smtClean="0"/>
              <a:t>blogs.technet.com/b/ad</a:t>
            </a:r>
          </a:p>
          <a:p>
            <a:r>
              <a:rPr lang="en-US" b="1" dirty="0" smtClean="0"/>
              <a:t>http://asp.net/identity/overview/migrations</a:t>
            </a:r>
          </a:p>
          <a:p>
            <a:r>
              <a:rPr lang="en-US" b="1" dirty="0" smtClean="0"/>
              <a:t>http</a:t>
            </a:r>
            <a:r>
              <a:rPr lang="en-US" b="1" dirty="0"/>
              <a:t>://</a:t>
            </a:r>
            <a:r>
              <a:rPr lang="en-US" b="1" dirty="0" smtClean="0"/>
              <a:t>azure.microsoft.com/en-us/documentation/services/active-directory</a:t>
            </a:r>
          </a:p>
        </p:txBody>
      </p:sp>
      <p:sp>
        <p:nvSpPr>
          <p:cNvPr id="4" name="Rectangle 3"/>
          <p:cNvSpPr/>
          <p:nvPr/>
        </p:nvSpPr>
        <p:spPr>
          <a:xfrm>
            <a:off x="7859110" y="106099"/>
            <a:ext cx="4256631" cy="876843"/>
          </a:xfrm>
          <a:prstGeom prst="rect">
            <a:avLst/>
          </a:prstGeom>
        </p:spPr>
        <p:txBody>
          <a:bodyPr wrap="square">
            <a:spAutoFit/>
          </a:bodyPr>
          <a:lstStyle/>
          <a:p>
            <a:r>
              <a:rPr lang="en-US" sz="2353" u="sng" dirty="0"/>
              <a:t>Slides &amp; Samples:</a:t>
            </a:r>
          </a:p>
          <a:p>
            <a:r>
              <a:rPr lang="en-US" sz="2745" dirty="0">
                <a:latin typeface="+mj-lt"/>
              </a:rPr>
              <a:t>http://1drv.ms/1kDVjEt</a:t>
            </a:r>
          </a:p>
        </p:txBody>
      </p:sp>
    </p:spTree>
    <p:extLst>
      <p:ext uri="{BB962C8B-B14F-4D97-AF65-F5344CB8AC3E}">
        <p14:creationId xmlns:p14="http://schemas.microsoft.com/office/powerpoint/2010/main" val="40682945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Identity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507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From Membership to Identity</a:t>
            </a:r>
            <a:endParaRPr lang="en-US" dirty="0"/>
          </a:p>
        </p:txBody>
      </p:sp>
      <p:graphicFrame>
        <p:nvGraphicFramePr>
          <p:cNvPr id="31" name="Diagram 30"/>
          <p:cNvGraphicFramePr/>
          <p:nvPr/>
        </p:nvGraphicFramePr>
        <p:xfrm>
          <a:off x="2166621" y="1765496"/>
          <a:ext cx="7858760" cy="4502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69241" y="6263302"/>
            <a:ext cx="10084777" cy="452590"/>
          </a:xfrm>
          <a:prstGeom prst="rect">
            <a:avLst/>
          </a:prstGeom>
        </p:spPr>
        <p:txBody>
          <a:bodyPr wrap="square">
            <a:spAutoFit/>
          </a:bodyPr>
          <a:lstStyle/>
          <a:p>
            <a:r>
              <a:rPr lang="en-US" sz="2353" dirty="0">
                <a:latin typeface="+mj-lt"/>
              </a:rPr>
              <a:t>Migrating? Check here: </a:t>
            </a:r>
            <a:r>
              <a:rPr lang="en-US" sz="2353" dirty="0"/>
              <a:t>www.asp.net/identity/overview/migrations</a:t>
            </a:r>
            <a:endParaRPr lang="en-US" sz="2353" dirty="0">
              <a:latin typeface="+mj-lt"/>
            </a:endParaRPr>
          </a:p>
        </p:txBody>
      </p:sp>
    </p:spTree>
    <p:extLst>
      <p:ext uri="{BB962C8B-B14F-4D97-AF65-F5344CB8AC3E}">
        <p14:creationId xmlns:p14="http://schemas.microsoft.com/office/powerpoint/2010/main" val="2605993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Identity</a:t>
            </a:r>
            <a:endParaRPr lang="en-US" dirty="0"/>
          </a:p>
        </p:txBody>
      </p:sp>
      <p:sp>
        <p:nvSpPr>
          <p:cNvPr id="5" name="Rectangle 1"/>
          <p:cNvSpPr>
            <a:spLocks noGrp="1" noChangeArrowheads="1"/>
          </p:cNvSpPr>
          <p:nvPr>
            <p:ph sz="quarter" idx="10"/>
          </p:nvPr>
        </p:nvSpPr>
        <p:spPr bwMode="auto">
          <a:xfrm>
            <a:off x="379413" y="1571207"/>
            <a:ext cx="8241039"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dirty="0"/>
              <a:t>One ASP.NET Identity system</a:t>
            </a:r>
          </a:p>
          <a:p>
            <a:pPr defTabSz="914400" eaLnBrk="0" fontAlgn="base" hangingPunct="0">
              <a:spcBef>
                <a:spcPct val="0"/>
              </a:spcBef>
              <a:spcAft>
                <a:spcPct val="0"/>
              </a:spcAft>
            </a:pPr>
            <a:r>
              <a:rPr lang="en-US" altLang="en-US" dirty="0" smtClean="0"/>
              <a:t>Ease </a:t>
            </a:r>
            <a:r>
              <a:rPr lang="en-US" altLang="en-US" dirty="0"/>
              <a:t>of plugging in profile data about the </a:t>
            </a:r>
            <a:r>
              <a:rPr lang="en-US" altLang="en-US" dirty="0" smtClean="0"/>
              <a:t>user</a:t>
            </a:r>
          </a:p>
          <a:p>
            <a:pPr defTabSz="914400" eaLnBrk="0" fontAlgn="base" hangingPunct="0">
              <a:spcBef>
                <a:spcPct val="0"/>
              </a:spcBef>
              <a:spcAft>
                <a:spcPct val="0"/>
              </a:spcAft>
            </a:pPr>
            <a:r>
              <a:rPr lang="en-US" altLang="en-US" dirty="0" smtClean="0"/>
              <a:t>Persistence </a:t>
            </a:r>
            <a:r>
              <a:rPr lang="en-US" altLang="en-US" dirty="0"/>
              <a:t>control</a:t>
            </a:r>
          </a:p>
          <a:p>
            <a:pPr defTabSz="914400" eaLnBrk="0" fontAlgn="base" hangingPunct="0">
              <a:spcBef>
                <a:spcPct val="0"/>
              </a:spcBef>
              <a:spcAft>
                <a:spcPct val="0"/>
              </a:spcAft>
            </a:pPr>
            <a:r>
              <a:rPr lang="en-US" altLang="en-US" dirty="0" smtClean="0"/>
              <a:t>Unit </a:t>
            </a:r>
            <a:r>
              <a:rPr lang="en-US" altLang="en-US" dirty="0"/>
              <a:t>testability</a:t>
            </a:r>
          </a:p>
          <a:p>
            <a:pPr defTabSz="914400" eaLnBrk="0" fontAlgn="base" hangingPunct="0">
              <a:spcBef>
                <a:spcPct val="0"/>
              </a:spcBef>
              <a:spcAft>
                <a:spcPct val="0"/>
              </a:spcAft>
            </a:pPr>
            <a:r>
              <a:rPr lang="en-US" altLang="en-US" dirty="0" smtClean="0"/>
              <a:t>Role </a:t>
            </a:r>
            <a:r>
              <a:rPr lang="en-US" altLang="en-US" dirty="0"/>
              <a:t>provider</a:t>
            </a:r>
          </a:p>
          <a:p>
            <a:pPr defTabSz="914400" eaLnBrk="0" fontAlgn="base" hangingPunct="0">
              <a:spcBef>
                <a:spcPct val="0"/>
              </a:spcBef>
              <a:spcAft>
                <a:spcPct val="0"/>
              </a:spcAft>
            </a:pPr>
            <a:r>
              <a:rPr lang="en-US" altLang="en-US" dirty="0" smtClean="0"/>
              <a:t>Claims </a:t>
            </a:r>
            <a:r>
              <a:rPr lang="en-US" altLang="en-US" dirty="0"/>
              <a:t>Based</a:t>
            </a:r>
          </a:p>
          <a:p>
            <a:pPr defTabSz="914400" eaLnBrk="0" fontAlgn="base" hangingPunct="0">
              <a:spcBef>
                <a:spcPct val="0"/>
              </a:spcBef>
              <a:spcAft>
                <a:spcPct val="0"/>
              </a:spcAft>
            </a:pPr>
            <a:r>
              <a:rPr lang="en-US" altLang="en-US" dirty="0"/>
              <a:t>Social Login Providers</a:t>
            </a:r>
          </a:p>
          <a:p>
            <a:pPr defTabSz="914400" eaLnBrk="0" fontAlgn="base" hangingPunct="0">
              <a:spcBef>
                <a:spcPct val="0"/>
              </a:spcBef>
              <a:spcAft>
                <a:spcPct val="0"/>
              </a:spcAft>
            </a:pPr>
            <a:r>
              <a:rPr lang="en-US" altLang="en-US" dirty="0" smtClean="0"/>
              <a:t>Windows </a:t>
            </a:r>
            <a:r>
              <a:rPr lang="en-US" altLang="en-US" dirty="0"/>
              <a:t>Azure Active Directory</a:t>
            </a:r>
          </a:p>
          <a:p>
            <a:pPr defTabSz="914400" eaLnBrk="0" fontAlgn="base" hangingPunct="0">
              <a:spcBef>
                <a:spcPct val="0"/>
              </a:spcBef>
              <a:spcAft>
                <a:spcPct val="0"/>
              </a:spcAft>
            </a:pPr>
            <a:r>
              <a:rPr lang="en-US" altLang="en-US" dirty="0" smtClean="0"/>
              <a:t>OWIN </a:t>
            </a:r>
            <a:r>
              <a:rPr lang="en-US" altLang="en-US" dirty="0"/>
              <a:t>Integration</a:t>
            </a:r>
          </a:p>
          <a:p>
            <a:pPr defTabSz="914400" eaLnBrk="0" fontAlgn="base" hangingPunct="0">
              <a:spcBef>
                <a:spcPct val="0"/>
              </a:spcBef>
              <a:spcAft>
                <a:spcPct val="0"/>
              </a:spcAft>
            </a:pPr>
            <a:r>
              <a:rPr lang="en-US" altLang="en-US" dirty="0" smtClean="0"/>
              <a:t>NuGet </a:t>
            </a:r>
            <a:r>
              <a:rPr lang="en-US" altLang="en-US" dirty="0"/>
              <a:t>package</a:t>
            </a:r>
          </a:p>
        </p:txBody>
      </p:sp>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&amp; Scenarios</a:t>
            </a:r>
            <a:endParaRPr lang="en-US" sz="1765" dirty="0">
              <a:gradFill>
                <a:gsLst>
                  <a:gs pos="1250">
                    <a:schemeClr val="tx2"/>
                  </a:gs>
                  <a:gs pos="100000">
                    <a:schemeClr val="tx2"/>
                  </a:gs>
                </a:gsLst>
                <a:lin ang="5400000" scaled="0"/>
              </a:gradFill>
            </a:endParaRPr>
          </a:p>
        </p:txBody>
      </p:sp>
      <p:graphicFrame>
        <p:nvGraphicFramePr>
          <p:cNvPr id="6" name="Table 5"/>
          <p:cNvGraphicFramePr>
            <a:graphicFrameLocks noGrp="1"/>
          </p:cNvGraphicFramePr>
          <p:nvPr>
            <p:extLst>
              <p:ext uri="{D42A27DB-BD31-4B8C-83A1-F6EECF244321}">
                <p14:modId xmlns:p14="http://schemas.microsoft.com/office/powerpoint/2010/main" val="1728907328"/>
              </p:ext>
            </p:extLst>
          </p:nvPr>
        </p:nvGraphicFramePr>
        <p:xfrm>
          <a:off x="540327" y="1392383"/>
          <a:ext cx="10858500" cy="4582389"/>
        </p:xfrm>
        <a:graphic>
          <a:graphicData uri="http://schemas.openxmlformats.org/drawingml/2006/table">
            <a:tbl>
              <a:tblPr firstRow="1">
                <a:tableStyleId>{5C22544A-7EE6-4342-B048-85BDC9FD1C3A}</a:tableStyleId>
              </a:tblPr>
              <a:tblGrid>
                <a:gridCol w="5791201"/>
                <a:gridCol w="5067299"/>
              </a:tblGrid>
              <a:tr h="699802">
                <a:tc>
                  <a:txBody>
                    <a:bodyPr/>
                    <a:lstStyle/>
                    <a:p>
                      <a:pPr defTabSz="932472" fontAlgn="base">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Identity</a:t>
                      </a:r>
                    </a:p>
                  </a:txBody>
                  <a:tcPr marL="179285" marR="179285" marT="89642" marB="89642"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472" rtl="0" eaLnBrk="1" fontAlgn="base" latinLnBrk="0" hangingPunct="1">
                        <a:lnSpc>
                          <a:spcPct val="90000"/>
                        </a:lnSpc>
                        <a:spcBef>
                          <a:spcPct val="0"/>
                        </a:spcBef>
                        <a:spcAft>
                          <a:spcPct val="0"/>
                        </a:spcAft>
                      </a:pPr>
                      <a:r>
                        <a:rPr lang="en-US" sz="2700" b="1" kern="1200" dirty="0" smtClean="0">
                          <a:gradFill>
                            <a:gsLst>
                              <a:gs pos="0">
                                <a:srgbClr val="FFFFFF"/>
                              </a:gs>
                              <a:gs pos="100000">
                                <a:srgbClr val="FFFFFF"/>
                              </a:gs>
                            </a:gsLst>
                            <a:lin ang="5400000" scaled="0"/>
                          </a:gradFill>
                          <a:latin typeface="+mj-lt"/>
                          <a:ea typeface="Segoe UI" pitchFamily="34" charset="0"/>
                          <a:cs typeface="Segoe UI" pitchFamily="34" charset="0"/>
                        </a:rPr>
                        <a:t>Usage Scenarios</a:t>
                      </a:r>
                      <a:endParaRPr lang="en-US" sz="2700" b="1" kern="1200" dirty="0">
                        <a:gradFill>
                          <a:gsLst>
                            <a:gs pos="0">
                              <a:srgbClr val="FFFFFF"/>
                            </a:gs>
                            <a:gs pos="100000">
                              <a:srgbClr val="FFFFFF"/>
                            </a:gs>
                          </a:gsLst>
                          <a:lin ang="5400000" scaled="0"/>
                        </a:gradFill>
                        <a:latin typeface="+mj-lt"/>
                        <a:ea typeface="Segoe UI" pitchFamily="34" charset="0"/>
                        <a:cs typeface="Segoe UI" pitchFamily="34" charset="0"/>
                      </a:endParaRPr>
                    </a:p>
                  </a:txBody>
                  <a:tcPr marL="179285" marR="179285" marT="89642" marB="8964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057136">
                <a:tc>
                  <a:txBody>
                    <a:bodyPr/>
                    <a:lstStyle/>
                    <a:p>
                      <a:r>
                        <a:rPr lang="en-US" sz="2000" b="1" kern="1200" dirty="0" smtClean="0">
                          <a:solidFill>
                            <a:schemeClr val="dk1"/>
                          </a:solidFill>
                          <a:latin typeface="+mn-lt"/>
                          <a:ea typeface="+mn-ea"/>
                          <a:cs typeface="+mn-cs"/>
                        </a:rPr>
                        <a:t>Individual User Accounts </a:t>
                      </a:r>
                      <a:br>
                        <a:rPr lang="en-US" sz="2000" b="1" kern="1200" dirty="0" smtClean="0">
                          <a:solidFill>
                            <a:schemeClr val="dk1"/>
                          </a:solidFill>
                          <a:latin typeface="+mn-lt"/>
                          <a:ea typeface="+mn-ea"/>
                          <a:cs typeface="+mn-cs"/>
                        </a:rPr>
                      </a:br>
                      <a:r>
                        <a:rPr lang="en-US" sz="2000" b="1" kern="1200" dirty="0" smtClean="0">
                          <a:solidFill>
                            <a:schemeClr val="dk1"/>
                          </a:solidFill>
                          <a:latin typeface="+mn-lt"/>
                          <a:ea typeface="+mn-ea"/>
                          <a:cs typeface="+mn-cs"/>
                        </a:rPr>
                        <a:t>(ASP.NET Identity with or w/o</a:t>
                      </a:r>
                      <a:r>
                        <a:rPr lang="en-US" sz="2000" b="1" kern="1200" baseline="0" dirty="0" smtClean="0">
                          <a:solidFill>
                            <a:schemeClr val="dk1"/>
                          </a:solidFill>
                          <a:latin typeface="+mn-lt"/>
                          <a:ea typeface="+mn-ea"/>
                          <a:cs typeface="+mn-cs"/>
                        </a:rPr>
                        <a:t> </a:t>
                      </a:r>
                      <a:r>
                        <a:rPr lang="en-US" sz="2000" b="1" kern="1200" dirty="0" smtClean="0">
                          <a:solidFill>
                            <a:schemeClr val="dk1"/>
                          </a:solidFill>
                          <a:latin typeface="+mn-lt"/>
                          <a:ea typeface="+mn-ea"/>
                          <a:cs typeface="+mn-cs"/>
                        </a:rPr>
                        <a:t>Social Identities)</a:t>
                      </a: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dirty="0" smtClean="0">
                          <a:latin typeface="+mn-lt"/>
                        </a:rPr>
                        <a:t>Internet apps, small</a:t>
                      </a:r>
                      <a:r>
                        <a:rPr lang="en-US" sz="2000" b="0" baseline="0" dirty="0" smtClean="0">
                          <a:latin typeface="+mn-lt"/>
                        </a:rPr>
                        <a:t> and </a:t>
                      </a:r>
                      <a:r>
                        <a:rPr lang="en-US" sz="2000" b="0" dirty="0" smtClean="0">
                          <a:latin typeface="+mn-lt"/>
                        </a:rPr>
                        <a:t>medium</a:t>
                      </a:r>
                      <a:r>
                        <a:rPr lang="en-US" sz="2000" b="0" baseline="0" dirty="0" smtClean="0">
                          <a:latin typeface="+mn-lt"/>
                        </a:rPr>
                        <a:t> businesses, consumer apps</a:t>
                      </a:r>
                      <a:endParaRPr lang="en-US" sz="2000" b="0" dirty="0" smtClean="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941817">
                <a:tc>
                  <a:txBody>
                    <a:bodyPr/>
                    <a:lstStyle/>
                    <a:p>
                      <a:r>
                        <a:rPr lang="en-US" sz="2000" b="1" dirty="0" smtClean="0">
                          <a:latin typeface="+mn-lt"/>
                        </a:rPr>
                        <a:t>Active Directory (AD)</a:t>
                      </a:r>
                      <a:endParaRPr lang="en-US" sz="20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2000" dirty="0" smtClean="0"/>
                        <a:t>On-premises enterprise apps and</a:t>
                      </a:r>
                      <a:r>
                        <a:rPr lang="en-US" sz="2000" baseline="0" dirty="0" smtClean="0"/>
                        <a:t> users (LAN/VPN)</a:t>
                      </a:r>
                      <a:endParaRPr lang="en-US" sz="20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941817">
                <a:tc>
                  <a:txBody>
                    <a:bodyPr/>
                    <a:lstStyle/>
                    <a:p>
                      <a:r>
                        <a:rPr lang="en-US" sz="2000" b="1" dirty="0" smtClean="0">
                          <a:latin typeface="+mn-lt"/>
                        </a:rPr>
                        <a:t>Active Directory Federation Services (ADFS)</a:t>
                      </a:r>
                      <a:endParaRPr lang="en-US" sz="20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2000" dirty="0" smtClean="0"/>
                        <a:t>On-premises</a:t>
                      </a:r>
                      <a:r>
                        <a:rPr lang="en-US" sz="2000" baseline="0" dirty="0" smtClean="0"/>
                        <a:t> enterprise apps with remote users</a:t>
                      </a:r>
                      <a:endParaRPr lang="en-US" sz="20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941817">
                <a:tc>
                  <a:txBody>
                    <a:bodyPr/>
                    <a:lstStyle/>
                    <a:p>
                      <a:r>
                        <a:rPr lang="en-US" sz="2000" b="1" dirty="0" smtClean="0">
                          <a:latin typeface="+mn-lt"/>
                        </a:rPr>
                        <a:t>Azure Active</a:t>
                      </a:r>
                      <a:r>
                        <a:rPr lang="en-US" sz="2000" b="1" baseline="0" dirty="0" smtClean="0">
                          <a:latin typeface="+mn-lt"/>
                        </a:rPr>
                        <a:t> Directory (AAD)</a:t>
                      </a:r>
                      <a:endParaRPr lang="en-US" sz="2000" b="1" dirty="0">
                        <a:latin typeface="+mn-lt"/>
                      </a:endParaRPr>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2000" dirty="0" smtClean="0"/>
                        <a:t>Cloud-based enterprise apps</a:t>
                      </a:r>
                      <a:endParaRPr lang="en-US" sz="2000" dirty="0"/>
                    </a:p>
                  </a:txBody>
                  <a:tcPr marL="179285" marR="179285" marT="89642" marB="89642">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bl>
          </a:graphicData>
        </a:graphic>
      </p:graphicFrame>
    </p:spTree>
    <p:extLst>
      <p:ext uri="{BB962C8B-B14F-4D97-AF65-F5344CB8AC3E}">
        <p14:creationId xmlns:p14="http://schemas.microsoft.com/office/powerpoint/2010/main" val="2879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81" y="1704014"/>
            <a:ext cx="7762438" cy="3449973"/>
          </a:xfrm>
          <a:prstGeom prst="rect">
            <a:avLst/>
          </a:prstGeom>
        </p:spPr>
      </p:pic>
    </p:spTree>
    <p:extLst>
      <p:ext uri="{BB962C8B-B14F-4D97-AF65-F5344CB8AC3E}">
        <p14:creationId xmlns:p14="http://schemas.microsoft.com/office/powerpoint/2010/main" val="396750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417" y="680654"/>
            <a:ext cx="5849166" cy="5496692"/>
          </a:xfrm>
          <a:prstGeom prst="rect">
            <a:avLst/>
          </a:prstGeom>
        </p:spPr>
      </p:pic>
    </p:spTree>
    <p:extLst>
      <p:ext uri="{BB962C8B-B14F-4D97-AF65-F5344CB8AC3E}">
        <p14:creationId xmlns:p14="http://schemas.microsoft.com/office/powerpoint/2010/main" val="204003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417" y="680654"/>
            <a:ext cx="5849166" cy="5496692"/>
          </a:xfrm>
          <a:prstGeom prst="rect">
            <a:avLst/>
          </a:prstGeom>
        </p:spPr>
      </p:pic>
    </p:spTree>
    <p:extLst>
      <p:ext uri="{BB962C8B-B14F-4D97-AF65-F5344CB8AC3E}">
        <p14:creationId xmlns:p14="http://schemas.microsoft.com/office/powerpoint/2010/main" val="7434718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7</Module>
    <Content_x0020_Type xmlns="91E34EB2-09A7-4C74-9FE9-76B9EE0656B9">Slide Presentation</Content_x0020_Type>
    <Status xmlns="91E34EB2-09A7-4C74-9FE9-76B9EE0656B9">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84CD5F6B-29A8-4F40-AF1C-DB0265E026DE}"/>
</file>

<file path=docProps/app.xml><?xml version="1.0" encoding="utf-8"?>
<Properties xmlns="http://schemas.openxmlformats.org/officeDocument/2006/extended-properties" xmlns:vt="http://schemas.openxmlformats.org/officeDocument/2006/docPropsVTypes">
  <Template>Module 1 - Basics of MVC and the Moving Parts</Template>
  <TotalTime>3431</TotalTime>
  <Words>1874</Words>
  <Application>Microsoft Office PowerPoint</Application>
  <PresentationFormat>Widescreen</PresentationFormat>
  <Paragraphs>178</Paragraphs>
  <Slides>27</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Segoe</vt:lpstr>
      <vt:lpstr>Segoe UI</vt:lpstr>
      <vt:lpstr>Segoe UI Light</vt:lpstr>
      <vt:lpstr>1_Office Theme</vt:lpstr>
      <vt:lpstr>MVA</vt:lpstr>
      <vt:lpstr>07 | Introduction to Authentication</vt:lpstr>
      <vt:lpstr>Module Overview</vt:lpstr>
      <vt:lpstr>PowerPoint Presentation</vt:lpstr>
      <vt:lpstr>From Membership to Identity</vt:lpstr>
      <vt:lpstr>ASP.NET Identity</vt:lpstr>
      <vt:lpstr>Identities &amp; Scenarios</vt:lpstr>
      <vt:lpstr>PowerPoint Presentation</vt:lpstr>
      <vt:lpstr>PowerPoint Presentation</vt:lpstr>
      <vt:lpstr>PowerPoint Presentation</vt:lpstr>
      <vt:lpstr>PowerPoint Presentation</vt:lpstr>
      <vt:lpstr>Terminology</vt:lpstr>
      <vt:lpstr>PowerPoint Presentation</vt:lpstr>
      <vt:lpstr>Individual User Accounts</vt:lpstr>
      <vt:lpstr>ASP.NET Identity - One to Rule Them</vt:lpstr>
      <vt:lpstr>What’s New in Identity 2.0? (Highlights)</vt:lpstr>
      <vt:lpstr>ASP.NET Identity with MVC</vt:lpstr>
      <vt:lpstr>ASP.NET Identity and External Providers</vt:lpstr>
      <vt:lpstr>ASP.NET Identity with Social Providers</vt:lpstr>
      <vt:lpstr>PowerPoint Presentation</vt:lpstr>
      <vt:lpstr>ASP.NET Extensibility</vt:lpstr>
      <vt:lpstr>ASP.NET Identity Extensibility</vt:lpstr>
      <vt:lpstr>PowerPoint Presentation</vt:lpstr>
      <vt:lpstr>On-Premises and Cloud with AD, ADFS, and AAD</vt:lpstr>
      <vt:lpstr>What Are Your Options? Identities &amp; Technologies</vt:lpstr>
      <vt:lpstr>Identities &amp; Scenarios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71</cp:revision>
  <dcterms:created xsi:type="dcterms:W3CDTF">2013-02-15T23:12:42Z</dcterms:created>
  <dcterms:modified xsi:type="dcterms:W3CDTF">2014-06-23T09:03:07Z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