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5" r:id="rId3"/>
    <p:sldId id="266" r:id="rId4"/>
    <p:sldId id="267" r:id="rId5"/>
    <p:sldId id="269" r:id="rId6"/>
    <p:sldId id="270" r:id="rId7"/>
    <p:sldId id="271" r:id="rId8"/>
    <p:sldId id="272" r:id="rId9"/>
    <p:sldId id="273" r:id="rId10"/>
    <p:sldId id="275" r:id="rId11"/>
    <p:sldId id="276" r:id="rId12"/>
    <p:sldId id="279"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8" d="100"/>
          <a:sy n="68" d="100"/>
        </p:scale>
        <p:origin x="816" y="6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5/25/2023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5/25/2023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5/25/2023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5/25/2023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5/25/2023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5/25/2023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5/25/2023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5/25/2023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5/25/2023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5/25/2023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5/25/2023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DCU Website</a:t>
            </a:r>
            <a:endParaRPr dirty="0"/>
          </a:p>
        </p:txBody>
      </p:sp>
      <p:sp>
        <p:nvSpPr>
          <p:cNvPr id="3" name="Subtitle 2"/>
          <p:cNvSpPr>
            <a:spLocks noGrp="1"/>
          </p:cNvSpPr>
          <p:nvPr>
            <p:ph type="subTitle" idx="1"/>
          </p:nvPr>
        </p:nvSpPr>
        <p:spPr/>
        <p:txBody>
          <a:bodyPr/>
          <a:lstStyle/>
          <a:p>
            <a:r>
              <a:rPr lang="en-US" dirty="0"/>
              <a:t>By Ahmed Mohammed Alkali</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CSS Animation</a:t>
            </a:r>
            <a:endParaRPr dirty="0"/>
          </a:p>
        </p:txBody>
      </p:sp>
      <p:sp>
        <p:nvSpPr>
          <p:cNvPr id="5" name="Content Placeholder 4">
            <a:extLst>
              <a:ext uri="{FF2B5EF4-FFF2-40B4-BE49-F238E27FC236}">
                <a16:creationId xmlns:a16="http://schemas.microsoft.com/office/drawing/2014/main" id="{8E411193-D199-5722-45F1-CBBAA10FB380}"/>
              </a:ext>
            </a:extLst>
          </p:cNvPr>
          <p:cNvSpPr>
            <a:spLocks noGrp="1"/>
          </p:cNvSpPr>
          <p:nvPr>
            <p:ph idx="1"/>
          </p:nvPr>
        </p:nvSpPr>
        <p:spPr/>
        <p:txBody>
          <a:bodyPr>
            <a:normAutofit/>
          </a:bodyPr>
          <a:lstStyle/>
          <a:p>
            <a:r>
              <a:rPr lang="en-GB" dirty="0"/>
              <a:t>The animation is called </a:t>
            </a:r>
            <a:r>
              <a:rPr lang="en-GB" dirty="0" err="1"/>
              <a:t>floatImage</a:t>
            </a:r>
            <a:r>
              <a:rPr lang="en-GB" dirty="0"/>
              <a:t> and has three keyframes (at 0%, 50%, and 100%) with different transform values applied to the element at each keyframe.</a:t>
            </a:r>
          </a:p>
          <a:p>
            <a:endParaRPr lang="en-GB" dirty="0"/>
          </a:p>
          <a:p>
            <a:r>
              <a:rPr lang="en-GB" dirty="0"/>
              <a:t>The animation is applied to the .</a:t>
            </a:r>
            <a:r>
              <a:rPr lang="en-GB" dirty="0" err="1"/>
              <a:t>himg</a:t>
            </a:r>
            <a:r>
              <a:rPr lang="en-GB" dirty="0"/>
              <a:t> element using the animation property, which specifies the animation name (</a:t>
            </a:r>
            <a:r>
              <a:rPr lang="en-GB" dirty="0" err="1"/>
              <a:t>floatImage</a:t>
            </a:r>
            <a:r>
              <a:rPr lang="en-GB" dirty="0"/>
              <a:t>), the animation duration (4 seconds), the timing function (ease-in-out), and that the animation should repeat indefinitely (infinite).</a:t>
            </a:r>
          </a:p>
          <a:p>
            <a:endParaRPr lang="en-GB" dirty="0"/>
          </a:p>
          <a:p>
            <a:r>
              <a:rPr lang="en-GB" dirty="0"/>
              <a:t>When the animation is applied, the .</a:t>
            </a:r>
            <a:r>
              <a:rPr lang="en-GB" dirty="0" err="1"/>
              <a:t>himg</a:t>
            </a:r>
            <a:r>
              <a:rPr lang="en-GB" dirty="0"/>
              <a:t> element will move up and down by 2.4rem (about 38 pixels) in a repeating animation loop.</a:t>
            </a:r>
            <a:endParaRPr lang="en-US" dirty="0"/>
          </a:p>
        </p:txBody>
      </p:sp>
      <p:sp>
        <p:nvSpPr>
          <p:cNvPr id="4" name="Text Placeholder 3"/>
          <p:cNvSpPr>
            <a:spLocks noGrp="1"/>
          </p:cNvSpPr>
          <p:nvPr>
            <p:ph type="body" sz="half" idx="2"/>
          </p:nvPr>
        </p:nvSpPr>
        <p:spPr/>
        <p:txBody>
          <a:bodyPr>
            <a:normAutofit/>
          </a:bodyPr>
          <a:lstStyle/>
          <a:p>
            <a:r>
              <a:rPr lang="en-US" sz="4400" dirty="0"/>
              <a:t>Float image</a:t>
            </a:r>
            <a:endParaRPr sz="4400" dirty="0"/>
          </a:p>
        </p:txBody>
      </p:sp>
    </p:spTree>
    <p:extLst>
      <p:ext uri="{BB962C8B-B14F-4D97-AF65-F5344CB8AC3E}">
        <p14:creationId xmlns:p14="http://schemas.microsoft.com/office/powerpoint/2010/main" val="1857640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0E387-2A5B-629D-54DB-2436AA94A2B4}"/>
              </a:ext>
            </a:extLst>
          </p:cNvPr>
          <p:cNvSpPr>
            <a:spLocks noGrp="1"/>
          </p:cNvSpPr>
          <p:nvPr>
            <p:ph type="title"/>
          </p:nvPr>
        </p:nvSpPr>
        <p:spPr/>
        <p:txBody>
          <a:bodyPr/>
          <a:lstStyle/>
          <a:p>
            <a:r>
              <a:rPr lang="en-US" dirty="0"/>
              <a:t>JS Overview</a:t>
            </a:r>
          </a:p>
        </p:txBody>
      </p:sp>
      <p:sp>
        <p:nvSpPr>
          <p:cNvPr id="3" name="Content Placeholder 2">
            <a:extLst>
              <a:ext uri="{FF2B5EF4-FFF2-40B4-BE49-F238E27FC236}">
                <a16:creationId xmlns:a16="http://schemas.microsoft.com/office/drawing/2014/main" id="{CAF62448-EB3C-D359-AE35-D04B4165F051}"/>
              </a:ext>
            </a:extLst>
          </p:cNvPr>
          <p:cNvSpPr>
            <a:spLocks noGrp="1"/>
          </p:cNvSpPr>
          <p:nvPr>
            <p:ph idx="1"/>
          </p:nvPr>
        </p:nvSpPr>
        <p:spPr/>
        <p:txBody>
          <a:bodyPr>
            <a:normAutofit/>
          </a:bodyPr>
          <a:lstStyle/>
          <a:p>
            <a:pPr algn="l">
              <a:buFont typeface="+mj-lt"/>
              <a:buAutoNum type="arabicPeriod"/>
            </a:pPr>
            <a:r>
              <a:rPr lang="en-GB" b="0" i="0" dirty="0">
                <a:solidFill>
                  <a:srgbClr val="D1D5DB"/>
                </a:solidFill>
                <a:effectLst/>
                <a:latin typeface="Söhne"/>
              </a:rPr>
              <a:t>Typed.js: This is a library that enables the creation of a typing effect on a webpage. In this code, it is used to create a typewriter effect that types out several strings one after the other.</a:t>
            </a:r>
          </a:p>
          <a:p>
            <a:pPr algn="l">
              <a:buFont typeface="+mj-lt"/>
              <a:buAutoNum type="arabicPeriod"/>
            </a:pPr>
            <a:r>
              <a:rPr lang="en-GB" b="0" i="0" dirty="0" err="1">
                <a:solidFill>
                  <a:srgbClr val="D1D5DB"/>
                </a:solidFill>
                <a:effectLst/>
                <a:latin typeface="Söhne"/>
              </a:rPr>
              <a:t>ScrollReveal</a:t>
            </a:r>
            <a:r>
              <a:rPr lang="en-GB" b="0" i="0" dirty="0">
                <a:solidFill>
                  <a:srgbClr val="D1D5DB"/>
                </a:solidFill>
                <a:effectLst/>
                <a:latin typeface="Söhne"/>
              </a:rPr>
              <a:t>(): This is also a library that adds a scroll animation to a webpage. It is used to reveal certain elements of the webpage as the user scrolls down. The distance, duration, and delay properties are set for the animation to control the speed and timing of the reveal. The reveal() function is used to specify which elements should have the scroll animation, and the origin property is used to set the direction from which the elements should appear.</a:t>
            </a:r>
          </a:p>
          <a:p>
            <a:endParaRPr lang="en-US" dirty="0"/>
          </a:p>
        </p:txBody>
      </p:sp>
    </p:spTree>
    <p:extLst>
      <p:ext uri="{BB962C8B-B14F-4D97-AF65-F5344CB8AC3E}">
        <p14:creationId xmlns:p14="http://schemas.microsoft.com/office/powerpoint/2010/main" val="202187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7DA8-35EC-9A83-FC62-7FB910156012}"/>
              </a:ext>
            </a:extLst>
          </p:cNvPr>
          <p:cNvSpPr>
            <a:spLocks noGrp="1"/>
          </p:cNvSpPr>
          <p:nvPr>
            <p:ph type="title"/>
          </p:nvPr>
        </p:nvSpPr>
        <p:spPr/>
        <p:txBody>
          <a:bodyPr/>
          <a:lstStyle/>
          <a:p>
            <a:r>
              <a:rPr lang="en-US" dirty="0" err="1"/>
              <a:t>Libaries</a:t>
            </a:r>
            <a:r>
              <a:rPr lang="en-US" dirty="0"/>
              <a:t> used</a:t>
            </a:r>
          </a:p>
        </p:txBody>
      </p:sp>
      <p:sp>
        <p:nvSpPr>
          <p:cNvPr id="3" name="Content Placeholder 2">
            <a:extLst>
              <a:ext uri="{FF2B5EF4-FFF2-40B4-BE49-F238E27FC236}">
                <a16:creationId xmlns:a16="http://schemas.microsoft.com/office/drawing/2014/main" id="{886E3F8A-C5B5-5E03-4E42-C836C93D1867}"/>
              </a:ext>
            </a:extLst>
          </p:cNvPr>
          <p:cNvSpPr>
            <a:spLocks noGrp="1"/>
          </p:cNvSpPr>
          <p:nvPr>
            <p:ph idx="1"/>
          </p:nvPr>
        </p:nvSpPr>
        <p:spPr/>
        <p:txBody>
          <a:bodyPr>
            <a:normAutofit fontScale="92500" lnSpcReduction="20000"/>
          </a:bodyPr>
          <a:lstStyle/>
          <a:p>
            <a:pPr algn="l">
              <a:buFont typeface="+mj-lt"/>
              <a:buAutoNum type="arabicPeriod"/>
            </a:pPr>
            <a:r>
              <a:rPr lang="en-GB" b="0" i="0" dirty="0" err="1">
                <a:solidFill>
                  <a:srgbClr val="D1D5DB"/>
                </a:solidFill>
                <a:effectLst/>
                <a:latin typeface="Söhne"/>
              </a:rPr>
              <a:t>Boxicons</a:t>
            </a:r>
            <a:r>
              <a:rPr lang="en-GB" b="0" i="0" dirty="0">
                <a:solidFill>
                  <a:srgbClr val="D1D5DB"/>
                </a:solidFill>
                <a:effectLst/>
                <a:latin typeface="Söhne"/>
              </a:rPr>
              <a:t> (Version 2.1.4): This library provides a collection of icons used throughout the website, enhancing the visual appeal and providing intuitive symbols for navigation and social media links.</a:t>
            </a:r>
          </a:p>
          <a:p>
            <a:pPr algn="l">
              <a:buFont typeface="+mj-lt"/>
              <a:buAutoNum type="arabicPeriod"/>
            </a:pPr>
            <a:r>
              <a:rPr lang="en-GB" b="0" i="0" dirty="0">
                <a:solidFill>
                  <a:srgbClr val="D1D5DB"/>
                </a:solidFill>
                <a:effectLst/>
                <a:latin typeface="Söhne"/>
              </a:rPr>
              <a:t>React (Version 0.14.3) and </a:t>
            </a:r>
            <a:r>
              <a:rPr lang="en-GB" b="0" i="0" dirty="0" err="1">
                <a:solidFill>
                  <a:srgbClr val="D1D5DB"/>
                </a:solidFill>
                <a:effectLst/>
                <a:latin typeface="Söhne"/>
              </a:rPr>
              <a:t>ReactDOM</a:t>
            </a:r>
            <a:r>
              <a:rPr lang="en-GB" b="0" i="0" dirty="0">
                <a:solidFill>
                  <a:srgbClr val="D1D5DB"/>
                </a:solidFill>
                <a:effectLst/>
                <a:latin typeface="Söhne"/>
              </a:rPr>
              <a:t> (Version 0.14.3): React is a JavaScript library for building user interfaces, and </a:t>
            </a:r>
            <a:r>
              <a:rPr lang="en-GB" b="0" i="0" dirty="0" err="1">
                <a:solidFill>
                  <a:srgbClr val="D1D5DB"/>
                </a:solidFill>
                <a:effectLst/>
                <a:latin typeface="Söhne"/>
              </a:rPr>
              <a:t>ReactDOM</a:t>
            </a:r>
            <a:r>
              <a:rPr lang="en-GB" b="0" i="0" dirty="0">
                <a:solidFill>
                  <a:srgbClr val="D1D5DB"/>
                </a:solidFill>
                <a:effectLst/>
                <a:latin typeface="Söhne"/>
              </a:rPr>
              <a:t> is a package for rendering React components into the DOM. These libraries enable the creation of dynamic and interactive elements on the website.</a:t>
            </a:r>
          </a:p>
          <a:p>
            <a:pPr algn="l">
              <a:buFont typeface="+mj-lt"/>
              <a:buAutoNum type="arabicPeriod"/>
            </a:pPr>
            <a:r>
              <a:rPr lang="en-GB" b="0" i="0" dirty="0">
                <a:solidFill>
                  <a:srgbClr val="D1D5DB"/>
                </a:solidFill>
                <a:effectLst/>
                <a:latin typeface="Söhne"/>
              </a:rPr>
              <a:t>Babel Core (Version 6.1.19): Babel is a JavaScript compiler that converts modern JavaScript code into backward-compatible versions. Babel Core is used to </a:t>
            </a:r>
            <a:r>
              <a:rPr lang="en-GB" b="0" i="0" dirty="0" err="1">
                <a:solidFill>
                  <a:srgbClr val="D1D5DB"/>
                </a:solidFill>
                <a:effectLst/>
                <a:latin typeface="Söhne"/>
              </a:rPr>
              <a:t>transpile</a:t>
            </a:r>
            <a:r>
              <a:rPr lang="en-GB" b="0" i="0" dirty="0">
                <a:solidFill>
                  <a:srgbClr val="D1D5DB"/>
                </a:solidFill>
                <a:effectLst/>
                <a:latin typeface="Söhne"/>
              </a:rPr>
              <a:t> JSX syntax, allowing the usage of React components in the website code.</a:t>
            </a:r>
          </a:p>
          <a:p>
            <a:pPr algn="l">
              <a:buFont typeface="+mj-lt"/>
              <a:buAutoNum type="arabicPeriod"/>
            </a:pPr>
            <a:r>
              <a:rPr lang="en-GB" b="0" i="0" dirty="0">
                <a:solidFill>
                  <a:srgbClr val="D1D5DB"/>
                </a:solidFill>
                <a:effectLst/>
                <a:latin typeface="Söhne"/>
              </a:rPr>
              <a:t>Typed.js (Version 2.0.15): This library provides a typing effect, allowing text to be animated as if it's being typed in real-time. It is used to create the dynamic text effect in the website's home section.</a:t>
            </a:r>
          </a:p>
          <a:p>
            <a:pPr algn="l">
              <a:buFont typeface="+mj-lt"/>
              <a:buAutoNum type="arabicPeriod"/>
            </a:pPr>
            <a:r>
              <a:rPr lang="en-GB" b="0" i="0" dirty="0" err="1">
                <a:solidFill>
                  <a:srgbClr val="D1D5DB"/>
                </a:solidFill>
                <a:effectLst/>
                <a:latin typeface="Söhne"/>
              </a:rPr>
              <a:t>ScrollReveal</a:t>
            </a:r>
            <a:r>
              <a:rPr lang="en-GB" b="0" i="0" dirty="0">
                <a:solidFill>
                  <a:srgbClr val="D1D5DB"/>
                </a:solidFill>
                <a:effectLst/>
                <a:latin typeface="Söhne"/>
              </a:rPr>
              <a:t>: </a:t>
            </a:r>
            <a:r>
              <a:rPr lang="en-GB" b="0" i="0" dirty="0" err="1">
                <a:solidFill>
                  <a:srgbClr val="D1D5DB"/>
                </a:solidFill>
                <a:effectLst/>
                <a:latin typeface="Söhne"/>
              </a:rPr>
              <a:t>ScrollReveal</a:t>
            </a:r>
            <a:r>
              <a:rPr lang="en-GB" b="0" i="0" dirty="0">
                <a:solidFill>
                  <a:srgbClr val="D1D5DB"/>
                </a:solidFill>
                <a:effectLst/>
                <a:latin typeface="Söhne"/>
              </a:rPr>
              <a:t> is a JavaScript library that adds scroll-based animations to elements on a web page. It enhances the user experience by animating elements as they come into view while scrolling.</a:t>
            </a:r>
          </a:p>
          <a:p>
            <a:endParaRPr lang="en-US" dirty="0"/>
          </a:p>
        </p:txBody>
      </p:sp>
    </p:spTree>
    <p:extLst>
      <p:ext uri="{BB962C8B-B14F-4D97-AF65-F5344CB8AC3E}">
        <p14:creationId xmlns:p14="http://schemas.microsoft.com/office/powerpoint/2010/main" val="2589044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4007-967C-2E23-6E1D-FAC84A8F8E2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4E37E2B-82A1-D10A-6DA3-9A9007F7C8CA}"/>
              </a:ext>
            </a:extLst>
          </p:cNvPr>
          <p:cNvSpPr>
            <a:spLocks noGrp="1"/>
          </p:cNvSpPr>
          <p:nvPr>
            <p:ph idx="1"/>
          </p:nvPr>
        </p:nvSpPr>
        <p:spPr/>
        <p:txBody>
          <a:bodyPr>
            <a:normAutofit/>
          </a:bodyPr>
          <a:lstStyle/>
          <a:p>
            <a:r>
              <a:rPr lang="en-GB" sz="2800" b="0" i="0" dirty="0">
                <a:solidFill>
                  <a:srgbClr val="D1D5DB"/>
                </a:solidFill>
                <a:effectLst/>
                <a:latin typeface="Söhne"/>
              </a:rPr>
              <a:t>Overall, the DCU website aims to provide an immersive and informative experience for fans, allowing them to delve deeper into the DC Universe and stay connected with the latest updates and offerings.</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873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Presentation </a:t>
            </a:r>
            <a:r>
              <a:rPr dirty="0"/>
              <a:t>Conten</a:t>
            </a:r>
            <a:r>
              <a:rPr lang="en-US" dirty="0"/>
              <a:t>t </a:t>
            </a:r>
            <a:endParaRPr dirty="0"/>
          </a:p>
        </p:txBody>
      </p:sp>
      <p:sp>
        <p:nvSpPr>
          <p:cNvPr id="14" name="Content Placeholder 13"/>
          <p:cNvSpPr>
            <a:spLocks noGrp="1"/>
          </p:cNvSpPr>
          <p:nvPr>
            <p:ph idx="1"/>
          </p:nvPr>
        </p:nvSpPr>
        <p:spPr/>
        <p:txBody>
          <a:bodyPr/>
          <a:lstStyle/>
          <a:p>
            <a:r>
              <a:rPr lang="en-US" dirty="0"/>
              <a:t>Website overview</a:t>
            </a:r>
            <a:endParaRPr dirty="0"/>
          </a:p>
          <a:p>
            <a:r>
              <a:rPr lang="en-US" dirty="0"/>
              <a:t>Website Sections</a:t>
            </a:r>
            <a:endParaRPr dirty="0"/>
          </a:p>
          <a:p>
            <a:r>
              <a:rPr lang="en-US" dirty="0"/>
              <a:t>CSS overview</a:t>
            </a:r>
          </a:p>
          <a:p>
            <a:r>
              <a:rPr lang="en-US" dirty="0"/>
              <a:t>JavaScript overview</a:t>
            </a:r>
          </a:p>
          <a:p>
            <a:r>
              <a:rPr lang="en-US" dirty="0"/>
              <a:t>Conclusion</a:t>
            </a:r>
          </a:p>
          <a:p>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Website Overview</a:t>
            </a:r>
            <a:endParaRPr dirty="0"/>
          </a:p>
        </p:txBody>
      </p:sp>
      <p:sp>
        <p:nvSpPr>
          <p:cNvPr id="4" name="Content Placeholder 3">
            <a:extLst>
              <a:ext uri="{FF2B5EF4-FFF2-40B4-BE49-F238E27FC236}">
                <a16:creationId xmlns:a16="http://schemas.microsoft.com/office/drawing/2014/main" id="{E1554554-F356-34F6-9196-7E2F89E7ABA7}"/>
              </a:ext>
            </a:extLst>
          </p:cNvPr>
          <p:cNvSpPr>
            <a:spLocks noGrp="1"/>
          </p:cNvSpPr>
          <p:nvPr>
            <p:ph idx="1"/>
          </p:nvPr>
        </p:nvSpPr>
        <p:spPr/>
        <p:txBody>
          <a:bodyPr/>
          <a:lstStyle/>
          <a:p>
            <a:pPr algn="l"/>
            <a:r>
              <a:rPr lang="en-GB" b="0" i="0" dirty="0">
                <a:solidFill>
                  <a:srgbClr val="D1D5DB"/>
                </a:solidFill>
                <a:effectLst/>
                <a:latin typeface="Söhne"/>
              </a:rPr>
              <a:t>The DCU website is a dedicated online platform for fans of the DC Universe. It serves as a hub of information, entertainment, and engagement for fans of DC comics, movies, TV shows, and games. The website features a user-friendly interface with easy navigation through various sections.</a:t>
            </a:r>
          </a:p>
          <a:p>
            <a:r>
              <a:rPr lang="en-GB" b="0" i="0" dirty="0">
                <a:solidFill>
                  <a:srgbClr val="D1D5DB"/>
                </a:solidFill>
                <a:effectLst/>
                <a:latin typeface="Söhne"/>
              </a:rPr>
              <a:t>The website has a clean layout and is easy to navigate with a menu that directs visitors to different sections of the site.</a:t>
            </a:r>
          </a:p>
          <a:p>
            <a:pPr algn="l">
              <a:buFont typeface="Arial" panose="020B0604020202020204" pitchFamily="34" charset="0"/>
              <a:buChar char="•"/>
            </a:pPr>
            <a:r>
              <a:rPr lang="en-GB" b="0" i="0" dirty="0">
                <a:solidFill>
                  <a:srgbClr val="D1D5DB"/>
                </a:solidFill>
                <a:effectLst/>
                <a:latin typeface="Söhne"/>
              </a:rPr>
              <a:t>The site features a homepage, an "About Me" section, a “</a:t>
            </a:r>
            <a:r>
              <a:rPr lang="en-GB" b="0" i="0" dirty="0" err="1">
                <a:solidFill>
                  <a:srgbClr val="D1D5DB"/>
                </a:solidFill>
                <a:effectLst/>
                <a:latin typeface="Söhne"/>
              </a:rPr>
              <a:t>Catalog</a:t>
            </a:r>
            <a:r>
              <a:rPr lang="en-GB" b="0" i="0" dirty="0">
                <a:solidFill>
                  <a:srgbClr val="D1D5DB"/>
                </a:solidFill>
                <a:effectLst/>
                <a:latin typeface="Söhne"/>
              </a:rPr>
              <a:t>" section, an “</a:t>
            </a:r>
            <a:r>
              <a:rPr lang="en-GB" b="0" i="0" dirty="0" err="1">
                <a:solidFill>
                  <a:srgbClr val="D1D5DB"/>
                </a:solidFill>
                <a:effectLst/>
                <a:latin typeface="Söhne"/>
              </a:rPr>
              <a:t>Portofolio</a:t>
            </a:r>
            <a:r>
              <a:rPr lang="en-GB" b="0" i="0" dirty="0">
                <a:solidFill>
                  <a:srgbClr val="D1D5DB"/>
                </a:solidFill>
                <a:effectLst/>
                <a:latin typeface="Söhne"/>
              </a:rPr>
              <a:t>" section, and a "Contact" section.</a:t>
            </a:r>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Home Page</a:t>
            </a:r>
            <a:endParaRPr dirty="0"/>
          </a:p>
        </p:txBody>
      </p:sp>
      <p:sp>
        <p:nvSpPr>
          <p:cNvPr id="3" name="Content Placeholder 2"/>
          <p:cNvSpPr>
            <a:spLocks noGrp="1"/>
          </p:cNvSpPr>
          <p:nvPr>
            <p:ph idx="1"/>
          </p:nvPr>
        </p:nvSpPr>
        <p:spPr/>
        <p:txBody>
          <a:bodyPr/>
          <a:lstStyle/>
          <a:p>
            <a:pPr algn="l">
              <a:buFont typeface="Arial" panose="020B0604020202020204" pitchFamily="34" charset="0"/>
              <a:buChar char="•"/>
            </a:pPr>
            <a:r>
              <a:rPr lang="en-GB" b="0" i="0" dirty="0">
                <a:solidFill>
                  <a:srgbClr val="D1D5DB"/>
                </a:solidFill>
                <a:effectLst/>
                <a:latin typeface="Söhne"/>
              </a:rPr>
              <a:t>The Home section welcomes visitors with captivating visuals and a brief introduction to the DC Universe. It showcases the iconic heroes and villains, highlighting the vast and dynamic world of DC Comics. Users are encouraged to explore the catalogue section to learn more about their favourite characters.</a:t>
            </a:r>
          </a:p>
          <a:p>
            <a:pPr algn="l">
              <a:buFont typeface="Arial" panose="020B0604020202020204" pitchFamily="34" charset="0"/>
              <a:buChar char="•"/>
            </a:pPr>
            <a:r>
              <a:rPr lang="en-GB" b="0" i="0" dirty="0">
                <a:solidFill>
                  <a:srgbClr val="D1D5DB"/>
                </a:solidFill>
                <a:effectLst/>
                <a:latin typeface="Söhne"/>
              </a:rPr>
              <a:t>The homepage also includes links to my social media profiles and a button that directs visitors to the "About Me" section of the site.</a:t>
            </a:r>
          </a:p>
          <a:p>
            <a:endParaRPr dirty="0"/>
          </a:p>
        </p:txBody>
      </p:sp>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endParaRPr dirty="0"/>
          </a:p>
        </p:txBody>
      </p:sp>
      <p:sp>
        <p:nvSpPr>
          <p:cNvPr id="4" name="Content Placeholder 3">
            <a:extLst>
              <a:ext uri="{FF2B5EF4-FFF2-40B4-BE49-F238E27FC236}">
                <a16:creationId xmlns:a16="http://schemas.microsoft.com/office/drawing/2014/main" id="{47A75877-779F-71F1-505F-FF5790A19EB2}"/>
              </a:ext>
            </a:extLst>
          </p:cNvPr>
          <p:cNvSpPr>
            <a:spLocks noGrp="1"/>
          </p:cNvSpPr>
          <p:nvPr>
            <p:ph idx="1"/>
          </p:nvPr>
        </p:nvSpPr>
        <p:spPr/>
        <p:txBody>
          <a:bodyPr/>
          <a:lstStyle/>
          <a:p>
            <a:pPr algn="l">
              <a:buFont typeface="Arial" panose="020B0604020202020204" pitchFamily="34" charset="0"/>
              <a:buChar char="•"/>
            </a:pPr>
            <a:r>
              <a:rPr lang="en-GB" b="0" i="0" dirty="0">
                <a:solidFill>
                  <a:srgbClr val="D1D5DB"/>
                </a:solidFill>
                <a:effectLst/>
                <a:latin typeface="Söhne"/>
              </a:rPr>
              <a:t>The About section provides an overview of the DC Universe, emphasizing its rich history and diverse characters. It showcases the compelling stories and captivating narratives that have captivated fans for decades.</a:t>
            </a:r>
          </a:p>
          <a:p>
            <a:pPr algn="l">
              <a:buFont typeface="Arial" panose="020B0604020202020204" pitchFamily="34" charset="0"/>
              <a:buChar char="•"/>
            </a:pPr>
            <a:r>
              <a:rPr lang="en-GB" b="0" i="0" dirty="0">
                <a:solidFill>
                  <a:srgbClr val="D1D5DB"/>
                </a:solidFill>
                <a:effectLst/>
                <a:latin typeface="Söhne"/>
              </a:rPr>
              <a:t>The “</a:t>
            </a:r>
            <a:r>
              <a:rPr lang="en-GB" dirty="0">
                <a:solidFill>
                  <a:srgbClr val="D1D5DB"/>
                </a:solidFill>
                <a:latin typeface="Söhne"/>
              </a:rPr>
              <a:t>Read More</a:t>
            </a:r>
            <a:r>
              <a:rPr lang="en-GB" b="0" i="0" dirty="0">
                <a:solidFill>
                  <a:srgbClr val="D1D5DB"/>
                </a:solidFill>
                <a:effectLst/>
                <a:latin typeface="Söhne"/>
              </a:rPr>
              <a:t>" button in this section takes us to another page that has </a:t>
            </a:r>
            <a:r>
              <a:rPr lang="en-GB" dirty="0">
                <a:solidFill>
                  <a:srgbClr val="D1D5DB"/>
                </a:solidFill>
                <a:latin typeface="Söhne"/>
              </a:rPr>
              <a:t>different information about the </a:t>
            </a:r>
            <a:r>
              <a:rPr lang="en-GB" dirty="0" err="1">
                <a:solidFill>
                  <a:srgbClr val="D1D5DB"/>
                </a:solidFill>
                <a:latin typeface="Söhne"/>
              </a:rPr>
              <a:t>dcu</a:t>
            </a:r>
            <a:r>
              <a:rPr lang="en-GB" b="0" i="0" dirty="0">
                <a:solidFill>
                  <a:srgbClr val="D1D5DB"/>
                </a:solidFill>
                <a:effectLst/>
                <a:latin typeface="Söhne"/>
              </a:rPr>
              <a:t>.</a:t>
            </a:r>
          </a:p>
          <a:p>
            <a:endParaRPr lang="en-US" dirty="0"/>
          </a:p>
        </p:txBody>
      </p:sp>
    </p:spTree>
    <p:extLst>
      <p:ext uri="{BB962C8B-B14F-4D97-AF65-F5344CB8AC3E}">
        <p14:creationId xmlns:p14="http://schemas.microsoft.com/office/powerpoint/2010/main" val="115302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Catalogue</a:t>
            </a:r>
            <a:endParaRPr dirty="0"/>
          </a:p>
        </p:txBody>
      </p:sp>
      <p:sp>
        <p:nvSpPr>
          <p:cNvPr id="3" name="Text Placeholder 2"/>
          <p:cNvSpPr>
            <a:spLocks noGrp="1"/>
          </p:cNvSpPr>
          <p:nvPr>
            <p:ph idx="1"/>
          </p:nvPr>
        </p:nvSpPr>
        <p:spPr/>
        <p:txBody>
          <a:bodyPr>
            <a:normAutofit/>
          </a:bodyPr>
          <a:lstStyle/>
          <a:p>
            <a:pPr algn="l">
              <a:buFont typeface="Arial" panose="020B0604020202020204" pitchFamily="34" charset="0"/>
              <a:buChar char="•"/>
            </a:pPr>
            <a:r>
              <a:rPr lang="en-GB" b="0" i="0" dirty="0">
                <a:solidFill>
                  <a:srgbClr val="D1D5DB"/>
                </a:solidFill>
                <a:effectLst/>
                <a:latin typeface="Söhne"/>
              </a:rPr>
              <a:t>The Catalogue includes Heroes, Villains, and Antiheroes sections delve deeper into the DC Universe's iconic characters. Each section presents a collection of heroes, villains, and antiheroes, accompanied by descriptions that showcase their unique qualities and contributions to the DC Universe.</a:t>
            </a:r>
          </a:p>
          <a:p>
            <a:pPr algn="l">
              <a:buFont typeface="Arial" panose="020B0604020202020204" pitchFamily="34" charset="0"/>
              <a:buChar char="•"/>
            </a:pPr>
            <a:r>
              <a:rPr lang="en-GB" dirty="0">
                <a:solidFill>
                  <a:srgbClr val="D1D5DB"/>
                </a:solidFill>
                <a:latin typeface="Söhne"/>
              </a:rPr>
              <a:t>By click the ‘read more’ button you are taken to a different page that has some </a:t>
            </a:r>
            <a:r>
              <a:rPr lang="en-GB" dirty="0" err="1">
                <a:solidFill>
                  <a:srgbClr val="D1D5DB"/>
                </a:solidFill>
                <a:latin typeface="Söhne"/>
              </a:rPr>
              <a:t>dcu</a:t>
            </a:r>
            <a:r>
              <a:rPr lang="en-GB" dirty="0">
                <a:solidFill>
                  <a:srgbClr val="D1D5DB"/>
                </a:solidFill>
                <a:latin typeface="Söhne"/>
              </a:rPr>
              <a:t> heroes on them and some fact about them</a:t>
            </a:r>
            <a:endParaRPr dirty="0"/>
          </a:p>
        </p:txBody>
      </p:sp>
    </p:spTree>
    <p:extLst>
      <p:ext uri="{BB962C8B-B14F-4D97-AF65-F5344CB8AC3E}">
        <p14:creationId xmlns:p14="http://schemas.microsoft.com/office/powerpoint/2010/main" val="344443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a:t>
            </a:r>
            <a:endParaRPr dirty="0"/>
          </a:p>
        </p:txBody>
      </p:sp>
      <p:sp>
        <p:nvSpPr>
          <p:cNvPr id="4" name="Content Placeholder 3"/>
          <p:cNvSpPr>
            <a:spLocks noGrp="1"/>
          </p:cNvSpPr>
          <p:nvPr>
            <p:ph idx="1"/>
          </p:nvPr>
        </p:nvSpPr>
        <p:spPr/>
        <p:txBody>
          <a:bodyPr/>
          <a:lstStyle/>
          <a:p>
            <a:pPr algn="l">
              <a:buFont typeface="Arial" panose="020B0604020202020204" pitchFamily="34" charset="0"/>
              <a:buChar char="•"/>
            </a:pPr>
            <a:r>
              <a:rPr lang="en-GB" b="0" i="0" dirty="0">
                <a:solidFill>
                  <a:srgbClr val="D1D5DB"/>
                </a:solidFill>
                <a:effectLst/>
                <a:latin typeface="Söhne"/>
              </a:rPr>
              <a:t>The Portfolio section showcases the latest projects in movies, series, and games related to the DC Universe. Users can explore and immerse themselves in the DC Universe's multimedia offerings, reliving classic moments and discovering new adventures.</a:t>
            </a:r>
          </a:p>
          <a:p>
            <a:pPr algn="l">
              <a:buFont typeface="Arial" panose="020B0604020202020204" pitchFamily="34" charset="0"/>
              <a:buChar char="•"/>
            </a:pPr>
            <a:r>
              <a:rPr lang="en-GB" dirty="0">
                <a:solidFill>
                  <a:srgbClr val="D1D5DB"/>
                </a:solidFill>
                <a:latin typeface="Söhne"/>
              </a:rPr>
              <a:t>By clicking on the icon you are taken to a different page which has some of the latest series and movies in the </a:t>
            </a:r>
            <a:r>
              <a:rPr lang="en-GB" dirty="0" err="1">
                <a:solidFill>
                  <a:srgbClr val="D1D5DB"/>
                </a:solidFill>
                <a:latin typeface="Söhne"/>
              </a:rPr>
              <a:t>dcu</a:t>
            </a:r>
            <a:endParaRPr lang="en-US" dirty="0"/>
          </a:p>
        </p:txBody>
      </p:sp>
    </p:spTree>
    <p:extLst>
      <p:ext uri="{BB962C8B-B14F-4D97-AF65-F5344CB8AC3E}">
        <p14:creationId xmlns:p14="http://schemas.microsoft.com/office/powerpoint/2010/main" val="147584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a:t>
            </a:r>
            <a:endParaRPr dirty="0"/>
          </a:p>
        </p:txBody>
      </p:sp>
      <p:sp>
        <p:nvSpPr>
          <p:cNvPr id="3" name="Content Placeholder 2">
            <a:extLst>
              <a:ext uri="{FF2B5EF4-FFF2-40B4-BE49-F238E27FC236}">
                <a16:creationId xmlns:a16="http://schemas.microsoft.com/office/drawing/2014/main" id="{6ABB1781-255B-1B97-C831-B98F2B166D39}"/>
              </a:ext>
            </a:extLst>
          </p:cNvPr>
          <p:cNvSpPr>
            <a:spLocks noGrp="1"/>
          </p:cNvSpPr>
          <p:nvPr>
            <p:ph idx="1"/>
          </p:nvPr>
        </p:nvSpPr>
        <p:spPr/>
        <p:txBody>
          <a:bodyPr/>
          <a:lstStyle/>
          <a:p>
            <a:pPr algn="l">
              <a:buFont typeface="Arial" panose="020B0604020202020204" pitchFamily="34" charset="0"/>
              <a:buChar char="•"/>
            </a:pPr>
            <a:r>
              <a:rPr lang="en-GB" b="0" i="0" dirty="0">
                <a:solidFill>
                  <a:srgbClr val="D1D5DB"/>
                </a:solidFill>
                <a:effectLst/>
                <a:latin typeface="Söhne"/>
              </a:rPr>
              <a:t>The Contact section provides a means for users to reach out and connect with the website administrators. A contact form allows users to send messages and inquiries, fostering interaction and engagement.</a:t>
            </a:r>
          </a:p>
          <a:p>
            <a:pPr algn="l">
              <a:buFont typeface="Arial" panose="020B0604020202020204" pitchFamily="34" charset="0"/>
              <a:buChar char="•"/>
            </a:pPr>
            <a:r>
              <a:rPr lang="en-GB" b="0" i="0" dirty="0">
                <a:solidFill>
                  <a:srgbClr val="D1D5DB"/>
                </a:solidFill>
                <a:effectLst/>
                <a:latin typeface="Söhne"/>
              </a:rPr>
              <a:t>This section includes a contact form where visitors can enter their name, email address, and message.</a:t>
            </a:r>
            <a:endParaRPr lang="en-US" b="0" i="0" dirty="0">
              <a:solidFill>
                <a:srgbClr val="D1D5DB"/>
              </a:solidFill>
              <a:effectLst/>
              <a:latin typeface="Söhne"/>
            </a:endParaRPr>
          </a:p>
          <a:p>
            <a:pPr algn="l">
              <a:buFont typeface="Arial" panose="020B0604020202020204" pitchFamily="34" charset="0"/>
              <a:buChar char="•"/>
            </a:pPr>
            <a:r>
              <a:rPr lang="en-US" dirty="0">
                <a:solidFill>
                  <a:srgbClr val="D1D5DB"/>
                </a:solidFill>
                <a:latin typeface="Söhne"/>
              </a:rPr>
              <a:t>Footer is also included</a:t>
            </a:r>
            <a:endParaRPr lang="en-GB" b="0" i="0" dirty="0">
              <a:solidFill>
                <a:srgbClr val="D1D5DB"/>
              </a:solidFill>
              <a:effectLst/>
              <a:latin typeface="Söhne"/>
            </a:endParaRPr>
          </a:p>
        </p:txBody>
      </p:sp>
    </p:spTree>
    <p:extLst>
      <p:ext uri="{BB962C8B-B14F-4D97-AF65-F5344CB8AC3E}">
        <p14:creationId xmlns:p14="http://schemas.microsoft.com/office/powerpoint/2010/main" val="21598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6903-57C5-0E54-9FDB-D65C2635A152}"/>
              </a:ext>
            </a:extLst>
          </p:cNvPr>
          <p:cNvSpPr>
            <a:spLocks noGrp="1"/>
          </p:cNvSpPr>
          <p:nvPr>
            <p:ph type="title"/>
          </p:nvPr>
        </p:nvSpPr>
        <p:spPr>
          <a:xfrm>
            <a:off x="1524000" y="381000"/>
            <a:ext cx="9144000" cy="838200"/>
          </a:xfrm>
        </p:spPr>
        <p:txBody>
          <a:bodyPr/>
          <a:lstStyle/>
          <a:p>
            <a:r>
              <a:rPr lang="en-US" dirty="0"/>
              <a:t>CSS Overview</a:t>
            </a:r>
          </a:p>
        </p:txBody>
      </p:sp>
      <p:sp>
        <p:nvSpPr>
          <p:cNvPr id="3" name="Content Placeholder 2">
            <a:extLst>
              <a:ext uri="{FF2B5EF4-FFF2-40B4-BE49-F238E27FC236}">
                <a16:creationId xmlns:a16="http://schemas.microsoft.com/office/drawing/2014/main" id="{69AB6FE7-8F36-4041-3BB7-24731274D838}"/>
              </a:ext>
            </a:extLst>
          </p:cNvPr>
          <p:cNvSpPr>
            <a:spLocks noGrp="1"/>
          </p:cNvSpPr>
          <p:nvPr>
            <p:ph idx="1"/>
          </p:nvPr>
        </p:nvSpPr>
        <p:spPr>
          <a:xfrm>
            <a:off x="1524000" y="1143000"/>
            <a:ext cx="9144000" cy="4953000"/>
          </a:xfrm>
        </p:spPr>
        <p:txBody>
          <a:bodyPr>
            <a:noAutofit/>
          </a:bodyPr>
          <a:lstStyle/>
          <a:p>
            <a:r>
              <a:rPr lang="en-GB" sz="1400" dirty="0"/>
              <a:t>Universal settings: Resets margins, padding, box-sizing, and other properties.</a:t>
            </a:r>
          </a:p>
          <a:p>
            <a:r>
              <a:rPr lang="en-GB" sz="1400" dirty="0"/>
              <a:t>Root variables: Define custom variables for background </a:t>
            </a:r>
            <a:r>
              <a:rPr lang="en-GB" sz="1400" dirty="0" err="1"/>
              <a:t>colors</a:t>
            </a:r>
            <a:r>
              <a:rPr lang="en-GB" sz="1400" dirty="0"/>
              <a:t>, text </a:t>
            </a:r>
            <a:r>
              <a:rPr lang="en-GB" sz="1400" dirty="0" err="1"/>
              <a:t>colors</a:t>
            </a:r>
            <a:r>
              <a:rPr lang="en-GB" sz="1400" dirty="0"/>
              <a:t>, and main </a:t>
            </a:r>
            <a:r>
              <a:rPr lang="en-GB" sz="1400" dirty="0" err="1"/>
              <a:t>colors</a:t>
            </a:r>
            <a:r>
              <a:rPr lang="en-GB" sz="1400" dirty="0"/>
              <a:t>.</a:t>
            </a:r>
          </a:p>
          <a:p>
            <a:r>
              <a:rPr lang="en-GB" sz="1400" dirty="0"/>
              <a:t>HTML and body: Sets base font size, background </a:t>
            </a:r>
            <a:r>
              <a:rPr lang="en-GB" sz="1400" dirty="0" err="1"/>
              <a:t>color</a:t>
            </a:r>
            <a:r>
              <a:rPr lang="en-GB" sz="1400" dirty="0"/>
              <a:t>, and text </a:t>
            </a:r>
            <a:r>
              <a:rPr lang="en-GB" sz="1400" dirty="0" err="1"/>
              <a:t>color</a:t>
            </a:r>
            <a:r>
              <a:rPr lang="en-GB" sz="1400" dirty="0"/>
              <a:t>.</a:t>
            </a:r>
          </a:p>
          <a:p>
            <a:r>
              <a:rPr lang="en-GB" sz="1400" dirty="0"/>
              <a:t>Sections: Defines styling for sections, including minimum height and padding.</a:t>
            </a:r>
          </a:p>
          <a:p>
            <a:r>
              <a:rPr lang="en-GB" sz="1400" dirty="0"/>
              <a:t>Header: Styles the website header, including position, background, and navigation links.</a:t>
            </a:r>
          </a:p>
          <a:p>
            <a:r>
              <a:rPr lang="en-GB" sz="1400" dirty="0"/>
              <a:t>Home section: </a:t>
            </a:r>
            <a:r>
              <a:rPr lang="en-GB" sz="1400" dirty="0" err="1"/>
              <a:t>Centers</a:t>
            </a:r>
            <a:r>
              <a:rPr lang="en-GB" sz="1400" dirty="0"/>
              <a:t> and aligns content, including headings, text, and social media links.</a:t>
            </a:r>
          </a:p>
          <a:p>
            <a:r>
              <a:rPr lang="en-GB" sz="1400" dirty="0"/>
              <a:t>About section: Styles the background image and content, such as headings and paragraphs.</a:t>
            </a:r>
          </a:p>
          <a:p>
            <a:r>
              <a:rPr lang="en-GB" sz="1400" dirty="0"/>
              <a:t>Heroes section: Styles the section headings.</a:t>
            </a:r>
          </a:p>
          <a:p>
            <a:r>
              <a:rPr lang="en-GB" sz="1400" dirty="0"/>
              <a:t>Services section: Styles the container and individual service boxes, including icons and text.</a:t>
            </a:r>
          </a:p>
          <a:p>
            <a:r>
              <a:rPr lang="en-GB" sz="1400" dirty="0"/>
              <a:t>Portfolio section: Styles the section and individual portfolio items, including images and overlay layers.</a:t>
            </a:r>
          </a:p>
          <a:p>
            <a:r>
              <a:rPr lang="en-GB" sz="1400" dirty="0"/>
              <a:t>Contact section: Styles the section, including headings and form elements.</a:t>
            </a:r>
          </a:p>
          <a:p>
            <a:r>
              <a:rPr lang="en-GB" sz="1400" dirty="0"/>
              <a:t>Footer: Styles the footer section, including background, text, and social media icons.</a:t>
            </a:r>
          </a:p>
          <a:p>
            <a:r>
              <a:rPr lang="en-GB" sz="1400" dirty="0"/>
              <a:t>Media queries: Adjusts layout and styles for different screen sizes.</a:t>
            </a:r>
            <a:endParaRPr lang="en-US" sz="1400" dirty="0"/>
          </a:p>
        </p:txBody>
      </p:sp>
    </p:spTree>
    <p:extLst>
      <p:ext uri="{BB962C8B-B14F-4D97-AF65-F5344CB8AC3E}">
        <p14:creationId xmlns:p14="http://schemas.microsoft.com/office/powerpoint/2010/main" val="3661180859"/>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132</TotalTime>
  <Words>1138</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Candara</vt:lpstr>
      <vt:lpstr>Consolas</vt:lpstr>
      <vt:lpstr>Söhne</vt:lpstr>
      <vt:lpstr>Tech Computer 16x9</vt:lpstr>
      <vt:lpstr>The DCU Website</vt:lpstr>
      <vt:lpstr>Presentation Content </vt:lpstr>
      <vt:lpstr>Website Overview</vt:lpstr>
      <vt:lpstr>The Home Page</vt:lpstr>
      <vt:lpstr>About Me</vt:lpstr>
      <vt:lpstr>Catalogue</vt:lpstr>
      <vt:lpstr>Portfolio</vt:lpstr>
      <vt:lpstr>Contact</vt:lpstr>
      <vt:lpstr>CSS Overview</vt:lpstr>
      <vt:lpstr>The CSS Animation</vt:lpstr>
      <vt:lpstr>JS Overview</vt:lpstr>
      <vt:lpstr>Libaries used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Profile Website</dc:title>
  <dc:creator>Ахмед Алкалі Мохаммед</dc:creator>
  <cp:lastModifiedBy>Ахмед Алкалі Мохаммед</cp:lastModifiedBy>
  <cp:revision>7</cp:revision>
  <dcterms:created xsi:type="dcterms:W3CDTF">2023-05-03T14:55:12Z</dcterms:created>
  <dcterms:modified xsi:type="dcterms:W3CDTF">2023-05-25T15:08:27Z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