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44539bbc00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44539bbc00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4539bbc00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44539bbc00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45f950d2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45f950d2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445f950d2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445f950d2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445f950d2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445f950d2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44539bbc00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44539bbc00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44539bbc00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44539bbc00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4539bbc00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44539bbc0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4287d8aa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4287d8aa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4539bbc00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4539bbc00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45f950d2c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45f950d2c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45f950d2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45f950d2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445f950d2c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445f950d2c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44539bbc00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44539bbc00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0" y="490"/>
            <a:ext cx="5153705" cy="5134399"/>
            <a:chOff x="0" y="75"/>
            <a:chExt cx="5153705" cy="5152950"/>
          </a:xfrm>
        </p:grpSpPr>
        <p:sp>
          <p:nvSpPr>
            <p:cNvPr id="57" name="Google Shape;57;p14"/>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62" name="Google Shape;62;p14"/>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4" name="Shape 64"/>
        <p:cNvGrpSpPr/>
        <p:nvPr/>
      </p:nvGrpSpPr>
      <p:grpSpPr>
        <a:xfrm>
          <a:off x="0" y="0"/>
          <a:ext cx="0" cy="0"/>
          <a:chOff x="0" y="0"/>
          <a:chExt cx="0" cy="0"/>
        </a:xfrm>
      </p:grpSpPr>
      <p:grpSp>
        <p:nvGrpSpPr>
          <p:cNvPr id="65" name="Google Shape;65;p15"/>
          <p:cNvGrpSpPr/>
          <p:nvPr/>
        </p:nvGrpSpPr>
        <p:grpSpPr>
          <a:xfrm>
            <a:off x="4406400" y="0"/>
            <a:ext cx="4737600" cy="5143065"/>
            <a:chOff x="4406400" y="0"/>
            <a:chExt cx="4737600" cy="5143065"/>
          </a:xfrm>
        </p:grpSpPr>
        <p:sp>
          <p:nvSpPr>
            <p:cNvPr id="66" name="Google Shape;66;p15"/>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5"/>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5"/>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5"/>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5"/>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5"/>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5" name="Google Shape;8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6" name="Shape 86"/>
        <p:cNvGrpSpPr/>
        <p:nvPr/>
      </p:nvGrpSpPr>
      <p:grpSpPr>
        <a:xfrm>
          <a:off x="0" y="0"/>
          <a:ext cx="0" cy="0"/>
          <a:chOff x="0" y="0"/>
          <a:chExt cx="0" cy="0"/>
        </a:xfrm>
      </p:grpSpPr>
      <p:grpSp>
        <p:nvGrpSpPr>
          <p:cNvPr id="87" name="Google Shape;87;p16"/>
          <p:cNvGrpSpPr/>
          <p:nvPr/>
        </p:nvGrpSpPr>
        <p:grpSpPr>
          <a:xfrm>
            <a:off x="0" y="381001"/>
            <a:ext cx="1037850" cy="1016287"/>
            <a:chOff x="0" y="381001"/>
            <a:chExt cx="1037850" cy="1016287"/>
          </a:xfrm>
        </p:grpSpPr>
        <p:sp>
          <p:nvSpPr>
            <p:cNvPr id="88" name="Google Shape;88;p1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1" name="Google Shape;91;p1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17"/>
          <p:cNvGrpSpPr/>
          <p:nvPr/>
        </p:nvGrpSpPr>
        <p:grpSpPr>
          <a:xfrm>
            <a:off x="0" y="381001"/>
            <a:ext cx="1037850" cy="1016287"/>
            <a:chOff x="0" y="381001"/>
            <a:chExt cx="1037850" cy="1016287"/>
          </a:xfrm>
        </p:grpSpPr>
        <p:sp>
          <p:nvSpPr>
            <p:cNvPr id="95" name="Google Shape;95;p1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 name="Google Shape;98;p17"/>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17"/>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18"/>
          <p:cNvGrpSpPr/>
          <p:nvPr/>
        </p:nvGrpSpPr>
        <p:grpSpPr>
          <a:xfrm>
            <a:off x="0" y="381001"/>
            <a:ext cx="1037850" cy="1016287"/>
            <a:chOff x="0" y="381001"/>
            <a:chExt cx="1037850" cy="1016287"/>
          </a:xfrm>
        </p:grpSpPr>
        <p:sp>
          <p:nvSpPr>
            <p:cNvPr id="103" name="Google Shape;103;p18"/>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06" name="Google Shape;10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19"/>
          <p:cNvGrpSpPr/>
          <p:nvPr/>
        </p:nvGrpSpPr>
        <p:grpSpPr>
          <a:xfrm>
            <a:off x="0" y="381001"/>
            <a:ext cx="1037850" cy="1016287"/>
            <a:chOff x="0" y="381001"/>
            <a:chExt cx="1037850" cy="1016287"/>
          </a:xfrm>
        </p:grpSpPr>
        <p:sp>
          <p:nvSpPr>
            <p:cNvPr id="109" name="Google Shape;109;p1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19"/>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2" name="Google Shape;112;p19"/>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3" name="Google Shape;11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4" name="Shape 114"/>
        <p:cNvGrpSpPr/>
        <p:nvPr/>
      </p:nvGrpSpPr>
      <p:grpSpPr>
        <a:xfrm>
          <a:off x="0" y="0"/>
          <a:ext cx="0" cy="0"/>
          <a:chOff x="0" y="0"/>
          <a:chExt cx="0" cy="0"/>
        </a:xfrm>
      </p:grpSpPr>
      <p:grpSp>
        <p:nvGrpSpPr>
          <p:cNvPr id="115" name="Google Shape;115;p20"/>
          <p:cNvGrpSpPr/>
          <p:nvPr/>
        </p:nvGrpSpPr>
        <p:grpSpPr>
          <a:xfrm>
            <a:off x="4406400" y="0"/>
            <a:ext cx="4737600" cy="5143500"/>
            <a:chOff x="4406400" y="0"/>
            <a:chExt cx="4737600" cy="5143500"/>
          </a:xfrm>
        </p:grpSpPr>
        <p:sp>
          <p:nvSpPr>
            <p:cNvPr id="116" name="Google Shape;116;p20"/>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0"/>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0"/>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0"/>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0"/>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0"/>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0"/>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0"/>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0"/>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20"/>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6" name="Shape 136"/>
        <p:cNvGrpSpPr/>
        <p:nvPr/>
      </p:nvGrpSpPr>
      <p:grpSpPr>
        <a:xfrm>
          <a:off x="0" y="0"/>
          <a:ext cx="0" cy="0"/>
          <a:chOff x="0" y="0"/>
          <a:chExt cx="0" cy="0"/>
        </a:xfrm>
      </p:grpSpPr>
      <p:grpSp>
        <p:nvGrpSpPr>
          <p:cNvPr id="137" name="Google Shape;137;p21"/>
          <p:cNvGrpSpPr/>
          <p:nvPr/>
        </p:nvGrpSpPr>
        <p:grpSpPr>
          <a:xfrm>
            <a:off x="0" y="381001"/>
            <a:ext cx="1037850" cy="1016287"/>
            <a:chOff x="0" y="381001"/>
            <a:chExt cx="1037850" cy="1016287"/>
          </a:xfrm>
        </p:grpSpPr>
        <p:sp>
          <p:nvSpPr>
            <p:cNvPr id="138" name="Google Shape;138;p2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21"/>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41" name="Google Shape;141;p21"/>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42" name="Google Shape;142;p21"/>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grpSp>
        <p:nvGrpSpPr>
          <p:cNvPr id="145" name="Google Shape;145;p22"/>
          <p:cNvGrpSpPr/>
          <p:nvPr/>
        </p:nvGrpSpPr>
        <p:grpSpPr>
          <a:xfrm>
            <a:off x="0" y="4128572"/>
            <a:ext cx="698925" cy="684657"/>
            <a:chOff x="0" y="3785672"/>
            <a:chExt cx="698925" cy="684657"/>
          </a:xfrm>
        </p:grpSpPr>
        <p:sp>
          <p:nvSpPr>
            <p:cNvPr id="146" name="Google Shape;146;p22"/>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2"/>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2"/>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50" name="Shape 150"/>
        <p:cNvGrpSpPr/>
        <p:nvPr/>
      </p:nvGrpSpPr>
      <p:grpSpPr>
        <a:xfrm>
          <a:off x="0" y="0"/>
          <a:ext cx="0" cy="0"/>
          <a:chOff x="0" y="0"/>
          <a:chExt cx="0" cy="0"/>
        </a:xfrm>
      </p:grpSpPr>
      <p:grpSp>
        <p:nvGrpSpPr>
          <p:cNvPr id="151" name="Google Shape;151;p23"/>
          <p:cNvGrpSpPr/>
          <p:nvPr/>
        </p:nvGrpSpPr>
        <p:grpSpPr>
          <a:xfrm>
            <a:off x="4406400" y="0"/>
            <a:ext cx="4737600" cy="5143065"/>
            <a:chOff x="4406400" y="0"/>
            <a:chExt cx="4737600" cy="5143065"/>
          </a:xfrm>
        </p:grpSpPr>
        <p:sp>
          <p:nvSpPr>
            <p:cNvPr id="152" name="Google Shape;152;p2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2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2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2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3"/>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71" name="Google Shape;171;p23"/>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72" name="Google Shape;17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3" name="Shape 173"/>
        <p:cNvGrpSpPr/>
        <p:nvPr/>
      </p:nvGrpSpPr>
      <p:grpSpPr>
        <a:xfrm>
          <a:off x="0" y="0"/>
          <a:ext cx="0" cy="0"/>
          <a:chOff x="0" y="0"/>
          <a:chExt cx="0" cy="0"/>
        </a:xfrm>
      </p:grpSpPr>
      <p:sp>
        <p:nvSpPr>
          <p:cNvPr id="174" name="Google Shape;17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5"/>
          <p:cNvSpPr txBox="1"/>
          <p:nvPr>
            <p:ph type="ctrTitle"/>
          </p:nvPr>
        </p:nvSpPr>
        <p:spPr>
          <a:xfrm>
            <a:off x="3057825" y="1182050"/>
            <a:ext cx="6226200" cy="18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3300"/>
              <a:t>Stock Price Time Series Forecast: Exploratory Data Analytics</a:t>
            </a:r>
            <a:endParaRPr b="1" sz="3300"/>
          </a:p>
        </p:txBody>
      </p:sp>
      <p:sp>
        <p:nvSpPr>
          <p:cNvPr id="180" name="Google Shape;180;p25"/>
          <p:cNvSpPr txBox="1"/>
          <p:nvPr>
            <p:ph idx="1" type="subTitle"/>
          </p:nvPr>
        </p:nvSpPr>
        <p:spPr>
          <a:xfrm>
            <a:off x="4435575" y="3623175"/>
            <a:ext cx="3470700" cy="5061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None/>
            </a:pPr>
            <a:r>
              <a:rPr b="1" lang="en" sz="1400">
                <a:latin typeface="Times New Roman"/>
                <a:ea typeface="Times New Roman"/>
                <a:cs typeface="Times New Roman"/>
                <a:sym typeface="Times New Roman"/>
              </a:rPr>
              <a:t>Group 8:</a:t>
            </a:r>
            <a:r>
              <a:rPr lang="en" sz="1400">
                <a:latin typeface="Times New Roman"/>
                <a:ea typeface="Times New Roman"/>
                <a:cs typeface="Times New Roman"/>
                <a:sym typeface="Times New Roman"/>
              </a:rPr>
              <a:t> Ahmad Javed, Steven Sullivan, Robert Lignowski, Uditi Shah</a:t>
            </a:r>
            <a:endParaRPr sz="140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Next Step: Pipeline Model</a:t>
            </a:r>
            <a:endParaRPr b="1"/>
          </a:p>
        </p:txBody>
      </p:sp>
      <p:sp>
        <p:nvSpPr>
          <p:cNvPr id="238" name="Google Shape;238;p34"/>
          <p:cNvSpPr txBox="1"/>
          <p:nvPr>
            <p:ph idx="1" type="body"/>
          </p:nvPr>
        </p:nvSpPr>
        <p:spPr>
          <a:xfrm>
            <a:off x="947900" y="1173225"/>
            <a:ext cx="7583400" cy="37605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Time Series Forecasting</a:t>
            </a:r>
            <a:endParaRPr sz="1700"/>
          </a:p>
          <a:p>
            <a:pPr indent="-323850" lvl="1" marL="914400" rtl="0" algn="l">
              <a:spcBef>
                <a:spcPts val="0"/>
              </a:spcBef>
              <a:spcAft>
                <a:spcPts val="0"/>
              </a:spcAft>
              <a:buSzPts val="1500"/>
              <a:buChar char="○"/>
            </a:pPr>
            <a:r>
              <a:rPr lang="en" sz="1500"/>
              <a:t>Using historical data to predict future values </a:t>
            </a:r>
            <a:endParaRPr sz="1500"/>
          </a:p>
          <a:p>
            <a:pPr indent="-323850" lvl="2" marL="1371600" rtl="0" algn="l">
              <a:spcBef>
                <a:spcPts val="0"/>
              </a:spcBef>
              <a:spcAft>
                <a:spcPts val="0"/>
              </a:spcAft>
              <a:buSzPts val="1500"/>
              <a:buChar char="■"/>
            </a:pPr>
            <a:r>
              <a:rPr lang="en" sz="1500"/>
              <a:t>In this case, looking at trends in stock prices to predict future prices</a:t>
            </a:r>
            <a:endParaRPr sz="1500"/>
          </a:p>
          <a:p>
            <a:pPr indent="-336550" lvl="0" marL="457200" rtl="0" algn="l">
              <a:spcBef>
                <a:spcPts val="0"/>
              </a:spcBef>
              <a:spcAft>
                <a:spcPts val="0"/>
              </a:spcAft>
              <a:buSzPts val="1700"/>
              <a:buChar char="●"/>
            </a:pPr>
            <a:r>
              <a:rPr lang="en" sz="1700"/>
              <a:t>Different approaches to </a:t>
            </a:r>
            <a:r>
              <a:rPr lang="en" sz="1700"/>
              <a:t>choose</a:t>
            </a:r>
            <a:r>
              <a:rPr lang="en" sz="1700"/>
              <a:t> from</a:t>
            </a:r>
            <a:endParaRPr sz="1700"/>
          </a:p>
          <a:p>
            <a:pPr indent="-323850" lvl="1" marL="914400" rtl="0" algn="l">
              <a:spcBef>
                <a:spcPts val="0"/>
              </a:spcBef>
              <a:spcAft>
                <a:spcPts val="0"/>
              </a:spcAft>
              <a:buSzPts val="1500"/>
              <a:buChar char="○"/>
            </a:pPr>
            <a:r>
              <a:rPr lang="en" sz="1500"/>
              <a:t>ARIMA - AutoRegressive Integrated Moving Average</a:t>
            </a:r>
            <a:endParaRPr sz="1500"/>
          </a:p>
          <a:p>
            <a:pPr indent="-323850" lvl="2" marL="1371600" rtl="0" algn="l">
              <a:spcBef>
                <a:spcPts val="0"/>
              </a:spcBef>
              <a:spcAft>
                <a:spcPts val="0"/>
              </a:spcAft>
              <a:buSzPts val="1500"/>
              <a:buChar char="■"/>
            </a:pPr>
            <a:r>
              <a:rPr lang="en" sz="1500"/>
              <a:t>S</a:t>
            </a:r>
            <a:r>
              <a:rPr lang="en" sz="1500"/>
              <a:t>tatistical model used for analyzing and forecasting time series data by combining autoregression, differencing, and moving averages to capture patterns over time.</a:t>
            </a:r>
            <a:endParaRPr sz="1500"/>
          </a:p>
          <a:p>
            <a:pPr indent="-323850" lvl="1" marL="914400" rtl="0" algn="l">
              <a:spcBef>
                <a:spcPts val="0"/>
              </a:spcBef>
              <a:spcAft>
                <a:spcPts val="0"/>
              </a:spcAft>
              <a:buSzPts val="1500"/>
              <a:buChar char="○"/>
            </a:pPr>
            <a:r>
              <a:rPr lang="en" sz="1500"/>
              <a:t>Other Machine learning models</a:t>
            </a:r>
            <a:endParaRPr sz="1500"/>
          </a:p>
          <a:p>
            <a:pPr indent="-323850" lvl="2" marL="1371600" rtl="0" algn="l">
              <a:spcBef>
                <a:spcPts val="0"/>
              </a:spcBef>
              <a:spcAft>
                <a:spcPts val="0"/>
              </a:spcAft>
              <a:buSzPts val="1500"/>
              <a:buChar char="■"/>
            </a:pPr>
            <a:r>
              <a:rPr lang="en" sz="1500"/>
              <a:t>Linear Regression</a:t>
            </a:r>
            <a:endParaRPr sz="1500"/>
          </a:p>
          <a:p>
            <a:pPr indent="-323850" lvl="2" marL="1371600" rtl="0" algn="l">
              <a:spcBef>
                <a:spcPts val="0"/>
              </a:spcBef>
              <a:spcAft>
                <a:spcPts val="0"/>
              </a:spcAft>
              <a:buSzPts val="1500"/>
              <a:buChar char="■"/>
            </a:pPr>
            <a:r>
              <a:rPr lang="en" sz="1500"/>
              <a:t>Random forest</a:t>
            </a:r>
            <a:endParaRPr sz="1500"/>
          </a:p>
          <a:p>
            <a:pPr indent="-323850" lvl="2" marL="1371600" rtl="0" algn="l">
              <a:spcBef>
                <a:spcPts val="0"/>
              </a:spcBef>
              <a:spcAft>
                <a:spcPts val="0"/>
              </a:spcAft>
              <a:buSzPts val="1500"/>
              <a:buChar char="■"/>
            </a:pPr>
            <a:r>
              <a:rPr lang="en" sz="1500"/>
              <a:t>XGBoost</a:t>
            </a:r>
            <a:endParaRPr sz="1500"/>
          </a:p>
          <a:p>
            <a:pPr indent="-323850" lvl="2" marL="1371600" rtl="0" algn="l">
              <a:spcBef>
                <a:spcPts val="0"/>
              </a:spcBef>
              <a:spcAft>
                <a:spcPts val="0"/>
              </a:spcAft>
              <a:buSzPts val="1500"/>
              <a:buChar char="■"/>
            </a:pPr>
            <a:r>
              <a:rPr lang="en" sz="1500"/>
              <a:t>LSTM (Long Short-Term Memory)</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288"/>
              <a:t>Key Lessons: </a:t>
            </a:r>
            <a:r>
              <a:rPr b="1" lang="en" sz="2288"/>
              <a:t>Data Acquisition and Preprocessing</a:t>
            </a:r>
            <a:endParaRPr b="1" sz="2288"/>
          </a:p>
          <a:p>
            <a:pPr indent="0" lvl="0" marL="0" rtl="0" algn="l">
              <a:spcBef>
                <a:spcPts val="0"/>
              </a:spcBef>
              <a:spcAft>
                <a:spcPts val="0"/>
              </a:spcAft>
              <a:buNone/>
            </a:pPr>
            <a:r>
              <a:t/>
            </a:r>
            <a:endParaRPr b="1"/>
          </a:p>
        </p:txBody>
      </p:sp>
      <p:sp>
        <p:nvSpPr>
          <p:cNvPr id="244" name="Google Shape;244;p35"/>
          <p:cNvSpPr txBox="1"/>
          <p:nvPr>
            <p:ph idx="1" type="body"/>
          </p:nvPr>
        </p:nvSpPr>
        <p:spPr>
          <a:xfrm>
            <a:off x="1128875" y="1368100"/>
            <a:ext cx="7207500" cy="3483600"/>
          </a:xfrm>
          <a:prstGeom prst="rect">
            <a:avLst/>
          </a:prstGeom>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 sz="1400"/>
              <a:t>Ensuring the data is clean and consistent is crucial for accurate analysis. Missing values in key columns such as volume and price can distort results. Addressing this by filling missing data with median values helps maintain the integrity of the dataset.</a:t>
            </a:r>
            <a:endParaRPr sz="1400"/>
          </a:p>
          <a:p>
            <a:pPr indent="0" lvl="0" marL="457200" rtl="0" algn="l">
              <a:lnSpc>
                <a:spcPct val="100000"/>
              </a:lnSpc>
              <a:spcBef>
                <a:spcPts val="120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When working with multiple data sources (e.g., Ford, Volkswagen, Toyota, and Tesla), it's essential to standardize columns like volume and percentage change. This involves converting units (e.g., "M" for millions) and removing non-numeric characters to ensure consistency and comparability across datasets.</a:t>
            </a:r>
            <a:endParaRPr sz="1400"/>
          </a:p>
          <a:p>
            <a:pPr indent="0" lvl="0" marL="457200" rtl="0" algn="l">
              <a:lnSpc>
                <a:spcPct val="100000"/>
              </a:lnSpc>
              <a:spcBef>
                <a:spcPts val="1200"/>
              </a:spcBef>
              <a:spcAft>
                <a:spcPts val="0"/>
              </a:spcAft>
              <a:buNone/>
            </a:pPr>
            <a:r>
              <a:t/>
            </a:r>
            <a:endParaRPr sz="1400"/>
          </a:p>
          <a:p>
            <a:pPr indent="-317500" lvl="0" marL="457200" rtl="0" algn="l">
              <a:lnSpc>
                <a:spcPct val="100000"/>
              </a:lnSpc>
              <a:spcBef>
                <a:spcPts val="0"/>
              </a:spcBef>
              <a:spcAft>
                <a:spcPts val="0"/>
              </a:spcAft>
              <a:buSzPts val="1400"/>
              <a:buChar char="●"/>
            </a:pPr>
            <a:r>
              <a:rPr lang="en" sz="1400"/>
              <a:t>Outliers, identified through visualizations like box plots, can heavily influence stock price analysis. It's important to identify and address outliers to improve the accuracy and reliability of the results.</a:t>
            </a:r>
            <a:endParaRPr sz="14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Key Lessons: </a:t>
            </a:r>
            <a:r>
              <a:rPr b="1" lang="en"/>
              <a:t>Exploratory Data Analysis (EDA)</a:t>
            </a:r>
            <a:endParaRPr b="1"/>
          </a:p>
          <a:p>
            <a:pPr indent="0" lvl="0" marL="0" rtl="0" algn="l">
              <a:spcBef>
                <a:spcPts val="0"/>
              </a:spcBef>
              <a:spcAft>
                <a:spcPts val="0"/>
              </a:spcAft>
              <a:buNone/>
            </a:pPr>
            <a:r>
              <a:t/>
            </a:r>
            <a:endParaRPr/>
          </a:p>
        </p:txBody>
      </p:sp>
      <p:sp>
        <p:nvSpPr>
          <p:cNvPr id="250" name="Google Shape;250;p36"/>
          <p:cNvSpPr txBox="1"/>
          <p:nvPr>
            <p:ph idx="1" type="body"/>
          </p:nvPr>
        </p:nvSpPr>
        <p:spPr>
          <a:xfrm>
            <a:off x="1140500" y="1353150"/>
            <a:ext cx="7038900" cy="3588600"/>
          </a:xfrm>
          <a:prstGeom prst="rect">
            <a:avLst/>
          </a:prstGeom>
        </p:spPr>
        <p:txBody>
          <a:bodyPr anchorCtr="0" anchor="t" bIns="91425" lIns="91425" spcFirstLastPara="1" rIns="91425" wrap="square" tIns="91425">
            <a:normAutofit fontScale="77500" lnSpcReduction="20000"/>
          </a:bodyPr>
          <a:lstStyle/>
          <a:p>
            <a:pPr indent="-319643" lvl="0" marL="457200" rtl="0" algn="l">
              <a:spcBef>
                <a:spcPts val="0"/>
              </a:spcBef>
              <a:spcAft>
                <a:spcPts val="0"/>
              </a:spcAft>
              <a:buSzPct val="100000"/>
              <a:buChar char="●"/>
            </a:pPr>
            <a:r>
              <a:rPr lang="en" sz="1850"/>
              <a:t>Visualizing data, such as stock prices and trading volumes over time, is key to identifying trends and spotting outliers. For example, spikes in trading activity and significant price movements on specific days provide valuable insights into market behavior.</a:t>
            </a:r>
            <a:endParaRPr sz="1850"/>
          </a:p>
          <a:p>
            <a:pPr indent="0" lvl="0" marL="457200" rtl="0" algn="l">
              <a:spcBef>
                <a:spcPts val="1200"/>
              </a:spcBef>
              <a:spcAft>
                <a:spcPts val="0"/>
              </a:spcAft>
              <a:buNone/>
            </a:pPr>
            <a:r>
              <a:t/>
            </a:r>
            <a:endParaRPr sz="1800"/>
          </a:p>
          <a:p>
            <a:pPr indent="-319643" lvl="0" marL="457200" rtl="0" algn="l">
              <a:spcBef>
                <a:spcPts val="0"/>
              </a:spcBef>
              <a:spcAft>
                <a:spcPts val="0"/>
              </a:spcAft>
              <a:buSzPct val="100000"/>
              <a:buChar char="●"/>
            </a:pPr>
            <a:r>
              <a:rPr lang="en" sz="1850"/>
              <a:t>By analyzing the correlations between variables, we identified which factors were most relevant for predictive modeling. This process helps reduce redundancy in the model and ensures that the focus is on the most impactful features.</a:t>
            </a:r>
            <a:endParaRPr sz="1850"/>
          </a:p>
          <a:p>
            <a:pPr indent="0" lvl="0" marL="457200" rtl="0" algn="l">
              <a:spcBef>
                <a:spcPts val="1200"/>
              </a:spcBef>
              <a:spcAft>
                <a:spcPts val="0"/>
              </a:spcAft>
              <a:buNone/>
            </a:pPr>
            <a:r>
              <a:t/>
            </a:r>
            <a:endParaRPr sz="1800"/>
          </a:p>
          <a:p>
            <a:pPr indent="-319643" lvl="0" marL="457200" rtl="0" algn="l">
              <a:spcBef>
                <a:spcPts val="0"/>
              </a:spcBef>
              <a:spcAft>
                <a:spcPts val="0"/>
              </a:spcAft>
              <a:buSzPct val="100000"/>
              <a:buChar char="●"/>
            </a:pPr>
            <a:r>
              <a:rPr lang="en" sz="1850"/>
              <a:t>Ensuring that the date column is formatted consistently is essential for time series analysis. Inconsistent date formats can lead to misalignment of data across different stocks, potentially disrupting the accuracy of the analysis.</a:t>
            </a:r>
            <a:endParaRPr sz="1850"/>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Key Lessons: What Influences Car Stocks?</a:t>
            </a:r>
            <a:endParaRPr b="1"/>
          </a:p>
          <a:p>
            <a:pPr indent="0" lvl="0" marL="0" rtl="0" algn="l">
              <a:spcBef>
                <a:spcPts val="0"/>
              </a:spcBef>
              <a:spcAft>
                <a:spcPts val="0"/>
              </a:spcAft>
              <a:buNone/>
            </a:pPr>
            <a:r>
              <a:t/>
            </a:r>
            <a:endParaRPr/>
          </a:p>
        </p:txBody>
      </p:sp>
      <p:sp>
        <p:nvSpPr>
          <p:cNvPr id="256" name="Google Shape;256;p37"/>
          <p:cNvSpPr txBox="1"/>
          <p:nvPr>
            <p:ph idx="1" type="body"/>
          </p:nvPr>
        </p:nvSpPr>
        <p:spPr>
          <a:xfrm>
            <a:off x="1297500" y="1307850"/>
            <a:ext cx="3101100" cy="3342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Macroeconomic Factors</a:t>
            </a:r>
            <a:endParaRPr/>
          </a:p>
          <a:p>
            <a:pPr indent="-298450" lvl="1" marL="914400" rtl="0" algn="l">
              <a:spcBef>
                <a:spcPts val="0"/>
              </a:spcBef>
              <a:spcAft>
                <a:spcPts val="0"/>
              </a:spcAft>
              <a:buSzPts val="1100"/>
              <a:buChar char="○"/>
            </a:pPr>
            <a:r>
              <a:rPr lang="en"/>
              <a:t>Interest Rates</a:t>
            </a:r>
            <a:endParaRPr/>
          </a:p>
          <a:p>
            <a:pPr indent="-298450" lvl="1" marL="914400" rtl="0" algn="l">
              <a:spcBef>
                <a:spcPts val="0"/>
              </a:spcBef>
              <a:spcAft>
                <a:spcPts val="0"/>
              </a:spcAft>
              <a:buSzPts val="1100"/>
              <a:buChar char="○"/>
            </a:pPr>
            <a:r>
              <a:rPr lang="en"/>
              <a:t>Inflation</a:t>
            </a:r>
            <a:endParaRPr/>
          </a:p>
          <a:p>
            <a:pPr indent="-298450" lvl="1" marL="914400" rtl="0" algn="l">
              <a:spcBef>
                <a:spcPts val="0"/>
              </a:spcBef>
              <a:spcAft>
                <a:spcPts val="0"/>
              </a:spcAft>
              <a:buSzPts val="1100"/>
              <a:buChar char="○"/>
            </a:pPr>
            <a:r>
              <a:rPr lang="en"/>
              <a:t>Consumer Spending</a:t>
            </a:r>
            <a:endParaRPr/>
          </a:p>
          <a:p>
            <a:pPr indent="0" lvl="0" marL="914400" rtl="0" algn="l">
              <a:spcBef>
                <a:spcPts val="1200"/>
              </a:spcBef>
              <a:spcAft>
                <a:spcPts val="0"/>
              </a:spcAft>
              <a:buNone/>
            </a:pPr>
            <a:r>
              <a:t/>
            </a:r>
            <a:endParaRPr/>
          </a:p>
          <a:p>
            <a:pPr indent="-311150" lvl="0" marL="457200" rtl="0" algn="l">
              <a:spcBef>
                <a:spcPts val="0"/>
              </a:spcBef>
              <a:spcAft>
                <a:spcPts val="0"/>
              </a:spcAft>
              <a:buSzPts val="1300"/>
              <a:buChar char="●"/>
            </a:pPr>
            <a:r>
              <a:rPr lang="en"/>
              <a:t>Industry Specific Factors</a:t>
            </a:r>
            <a:endParaRPr/>
          </a:p>
          <a:p>
            <a:pPr indent="-298450" lvl="1" marL="914400" rtl="0" algn="l">
              <a:spcBef>
                <a:spcPts val="0"/>
              </a:spcBef>
              <a:spcAft>
                <a:spcPts val="0"/>
              </a:spcAft>
              <a:buSzPts val="1100"/>
              <a:buChar char="○"/>
            </a:pPr>
            <a:r>
              <a:rPr lang="en"/>
              <a:t>Car Sales &amp; Demands</a:t>
            </a:r>
            <a:endParaRPr/>
          </a:p>
          <a:p>
            <a:pPr indent="-298450" lvl="1" marL="914400" rtl="0" algn="l">
              <a:spcBef>
                <a:spcPts val="0"/>
              </a:spcBef>
              <a:spcAft>
                <a:spcPts val="0"/>
              </a:spcAft>
              <a:buSzPts val="1100"/>
              <a:buChar char="○"/>
            </a:pPr>
            <a:r>
              <a:rPr lang="en"/>
              <a:t>EV Transition</a:t>
            </a:r>
            <a:endParaRPr/>
          </a:p>
          <a:p>
            <a:pPr indent="-298450" lvl="1" marL="914400" rtl="0" algn="l">
              <a:spcBef>
                <a:spcPts val="0"/>
              </a:spcBef>
              <a:spcAft>
                <a:spcPts val="0"/>
              </a:spcAft>
              <a:buSzPts val="1100"/>
              <a:buChar char="○"/>
            </a:pPr>
            <a:r>
              <a:rPr lang="en"/>
              <a:t>Vehicle </a:t>
            </a:r>
            <a:r>
              <a:rPr lang="en"/>
              <a:t>recalls</a:t>
            </a:r>
            <a:endParaRPr/>
          </a:p>
          <a:p>
            <a:pPr indent="0" lvl="0" marL="914400" rtl="0" algn="l">
              <a:spcBef>
                <a:spcPts val="1200"/>
              </a:spcBef>
              <a:spcAft>
                <a:spcPts val="0"/>
              </a:spcAft>
              <a:buNone/>
            </a:pPr>
            <a:r>
              <a:t/>
            </a:r>
            <a:endParaRPr/>
          </a:p>
          <a:p>
            <a:pPr indent="-311150" lvl="0" marL="457200" rtl="0" algn="l">
              <a:spcBef>
                <a:spcPts val="0"/>
              </a:spcBef>
              <a:spcAft>
                <a:spcPts val="0"/>
              </a:spcAft>
              <a:buSzPts val="1300"/>
              <a:buChar char="●"/>
            </a:pPr>
            <a:r>
              <a:rPr lang="en"/>
              <a:t>Market &amp; Competitor Factors</a:t>
            </a:r>
            <a:endParaRPr/>
          </a:p>
          <a:p>
            <a:pPr indent="-298450" lvl="1" marL="914400" rtl="0" algn="l">
              <a:spcBef>
                <a:spcPts val="0"/>
              </a:spcBef>
              <a:spcAft>
                <a:spcPts val="0"/>
              </a:spcAft>
              <a:buSzPts val="1100"/>
              <a:buChar char="○"/>
            </a:pPr>
            <a:r>
              <a:rPr lang="en"/>
              <a:t>Earning Reports</a:t>
            </a:r>
            <a:endParaRPr/>
          </a:p>
          <a:p>
            <a:pPr indent="-298450" lvl="1" marL="914400" rtl="0" algn="l">
              <a:spcBef>
                <a:spcPts val="0"/>
              </a:spcBef>
              <a:spcAft>
                <a:spcPts val="0"/>
              </a:spcAft>
              <a:buSzPts val="1100"/>
              <a:buChar char="○"/>
            </a:pPr>
            <a:r>
              <a:rPr lang="en"/>
              <a:t>Mergers &amp; Acquisitions</a:t>
            </a:r>
            <a:endParaRPr/>
          </a:p>
          <a:p>
            <a:pPr indent="-298450" lvl="1" marL="914400" rtl="0" algn="l">
              <a:spcBef>
                <a:spcPts val="0"/>
              </a:spcBef>
              <a:spcAft>
                <a:spcPts val="0"/>
              </a:spcAft>
              <a:buSzPts val="1100"/>
              <a:buChar char="○"/>
            </a:pPr>
            <a:r>
              <a:rPr lang="en"/>
              <a:t>Partnerships</a:t>
            </a:r>
            <a:endParaRPr/>
          </a:p>
        </p:txBody>
      </p:sp>
      <p:sp>
        <p:nvSpPr>
          <p:cNvPr id="257" name="Google Shape;257;p37"/>
          <p:cNvSpPr txBox="1"/>
          <p:nvPr>
            <p:ph idx="1" type="body"/>
          </p:nvPr>
        </p:nvSpPr>
        <p:spPr>
          <a:xfrm>
            <a:off x="4546825" y="1307750"/>
            <a:ext cx="3238800" cy="3171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Government Policies &amp; Regulations</a:t>
            </a:r>
            <a:endParaRPr/>
          </a:p>
          <a:p>
            <a:pPr indent="-298450" lvl="1" marL="914400" rtl="0" algn="l">
              <a:spcBef>
                <a:spcPts val="0"/>
              </a:spcBef>
              <a:spcAft>
                <a:spcPts val="0"/>
              </a:spcAft>
              <a:buSzPts val="1100"/>
              <a:buChar char="○"/>
            </a:pPr>
            <a:r>
              <a:rPr lang="en"/>
              <a:t>Emission</a:t>
            </a:r>
            <a:r>
              <a:rPr lang="en"/>
              <a:t> Standards</a:t>
            </a:r>
            <a:endParaRPr/>
          </a:p>
          <a:p>
            <a:pPr indent="-298450" lvl="1" marL="914400" rtl="0" algn="l">
              <a:spcBef>
                <a:spcPts val="0"/>
              </a:spcBef>
              <a:spcAft>
                <a:spcPts val="0"/>
              </a:spcAft>
              <a:buSzPts val="1100"/>
              <a:buChar char="○"/>
            </a:pPr>
            <a:r>
              <a:rPr lang="en"/>
              <a:t>EV incentives (tax </a:t>
            </a:r>
            <a:r>
              <a:rPr lang="en"/>
              <a:t>credits</a:t>
            </a:r>
            <a:r>
              <a:rPr lang="en"/>
              <a:t>)</a:t>
            </a:r>
            <a:endParaRPr/>
          </a:p>
          <a:p>
            <a:pPr indent="-298450" lvl="1" marL="914400" rtl="0" algn="l">
              <a:spcBef>
                <a:spcPts val="0"/>
              </a:spcBef>
              <a:spcAft>
                <a:spcPts val="0"/>
              </a:spcAft>
              <a:buSzPts val="1100"/>
              <a:buChar char="○"/>
            </a:pPr>
            <a:r>
              <a:rPr lang="en"/>
              <a:t>Trade policies &amp; </a:t>
            </a:r>
            <a:r>
              <a:rPr lang="en"/>
              <a:t>Tariffs</a:t>
            </a:r>
            <a:endParaRPr/>
          </a:p>
          <a:p>
            <a:pPr indent="0" lvl="0" marL="914400" rtl="0" algn="l">
              <a:spcBef>
                <a:spcPts val="1200"/>
              </a:spcBef>
              <a:spcAft>
                <a:spcPts val="0"/>
              </a:spcAft>
              <a:buNone/>
            </a:pPr>
            <a:r>
              <a:t/>
            </a:r>
            <a:endParaRPr/>
          </a:p>
          <a:p>
            <a:pPr indent="-311150" lvl="0" marL="457200" rtl="0" algn="l">
              <a:spcBef>
                <a:spcPts val="0"/>
              </a:spcBef>
              <a:spcAft>
                <a:spcPts val="0"/>
              </a:spcAft>
              <a:buSzPts val="1300"/>
              <a:buChar char="●"/>
            </a:pPr>
            <a:r>
              <a:rPr lang="en"/>
              <a:t>Global Events &amp; Disruptions</a:t>
            </a:r>
            <a:endParaRPr/>
          </a:p>
          <a:p>
            <a:pPr indent="-298450" lvl="1" marL="914400" rtl="0" algn="l">
              <a:spcBef>
                <a:spcPts val="0"/>
              </a:spcBef>
              <a:spcAft>
                <a:spcPts val="0"/>
              </a:spcAft>
              <a:buSzPts val="1100"/>
              <a:buChar char="○"/>
            </a:pPr>
            <a:r>
              <a:rPr lang="en"/>
              <a:t>Geopolitical</a:t>
            </a:r>
            <a:r>
              <a:rPr lang="en"/>
              <a:t> Conflicts</a:t>
            </a:r>
            <a:endParaRPr/>
          </a:p>
          <a:p>
            <a:pPr indent="-298450" lvl="1" marL="914400" rtl="0" algn="l">
              <a:spcBef>
                <a:spcPts val="0"/>
              </a:spcBef>
              <a:spcAft>
                <a:spcPts val="0"/>
              </a:spcAft>
              <a:buSzPts val="1100"/>
              <a:buChar char="○"/>
            </a:pPr>
            <a:r>
              <a:rPr lang="en"/>
              <a:t>Trade Wars</a:t>
            </a:r>
            <a:endParaRPr/>
          </a:p>
          <a:p>
            <a:pPr indent="-298450" lvl="1" marL="914400" rtl="0" algn="l">
              <a:spcBef>
                <a:spcPts val="0"/>
              </a:spcBef>
              <a:spcAft>
                <a:spcPts val="0"/>
              </a:spcAft>
              <a:buSzPts val="1100"/>
              <a:buChar char="○"/>
            </a:pPr>
            <a:r>
              <a:rPr lang="en"/>
              <a:t>Pandemics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Next Steps</a:t>
            </a:r>
            <a:r>
              <a:rPr lang="en"/>
              <a:t> </a:t>
            </a:r>
            <a:endParaRPr/>
          </a:p>
        </p:txBody>
      </p:sp>
      <p:sp>
        <p:nvSpPr>
          <p:cNvPr id="263" name="Google Shape;263;p38"/>
          <p:cNvSpPr txBox="1"/>
          <p:nvPr>
            <p:ph idx="1" type="body"/>
          </p:nvPr>
        </p:nvSpPr>
        <p:spPr>
          <a:xfrm>
            <a:off x="1155450" y="1166250"/>
            <a:ext cx="7038900" cy="3782700"/>
          </a:xfrm>
          <a:prstGeom prst="rect">
            <a:avLst/>
          </a:prstGeom>
        </p:spPr>
        <p:txBody>
          <a:bodyPr anchorCtr="0" anchor="t" bIns="91425" lIns="91425" spcFirstLastPara="1" rIns="91425" wrap="square" tIns="91425">
            <a:noAutofit/>
          </a:bodyPr>
          <a:lstStyle/>
          <a:p>
            <a:pPr indent="-313141" lvl="0" marL="457200" rtl="0" algn="l">
              <a:lnSpc>
                <a:spcPct val="95000"/>
              </a:lnSpc>
              <a:spcBef>
                <a:spcPts val="0"/>
              </a:spcBef>
              <a:spcAft>
                <a:spcPts val="0"/>
              </a:spcAft>
              <a:buSzPts val="1331"/>
              <a:buChar char="●"/>
            </a:pPr>
            <a:r>
              <a:rPr b="1" lang="en" sz="1331"/>
              <a:t>Date-Time Indexing</a:t>
            </a:r>
            <a:endParaRPr sz="1331"/>
          </a:p>
          <a:p>
            <a:pPr indent="-306791" lvl="1" marL="914400" rtl="0" algn="l">
              <a:lnSpc>
                <a:spcPct val="95000"/>
              </a:lnSpc>
              <a:spcBef>
                <a:spcPts val="0"/>
              </a:spcBef>
              <a:spcAft>
                <a:spcPts val="0"/>
              </a:spcAft>
              <a:buSzPts val="1231"/>
              <a:buChar char="○"/>
            </a:pPr>
            <a:r>
              <a:rPr lang="en" sz="1231"/>
              <a:t>It’s crucial to index a dataset by date and ensure the date column is in the correct datetime format. This step is vital for time series analysis, as it preserves the order of data points.</a:t>
            </a:r>
            <a:endParaRPr sz="1231"/>
          </a:p>
          <a:p>
            <a:pPr indent="0" lvl="0" marL="914400" rtl="0" algn="l">
              <a:lnSpc>
                <a:spcPct val="95000"/>
              </a:lnSpc>
              <a:spcBef>
                <a:spcPts val="1200"/>
              </a:spcBef>
              <a:spcAft>
                <a:spcPts val="0"/>
              </a:spcAft>
              <a:buSzPts val="275"/>
              <a:buNone/>
            </a:pPr>
            <a:r>
              <a:t/>
            </a:r>
            <a:endParaRPr sz="777"/>
          </a:p>
          <a:p>
            <a:pPr indent="-313141" lvl="0" marL="457200" rtl="0" algn="l">
              <a:lnSpc>
                <a:spcPct val="95000"/>
              </a:lnSpc>
              <a:spcBef>
                <a:spcPts val="0"/>
              </a:spcBef>
              <a:spcAft>
                <a:spcPts val="0"/>
              </a:spcAft>
              <a:buSzPts val="1331"/>
              <a:buChar char="●"/>
            </a:pPr>
            <a:r>
              <a:rPr b="1" lang="en" sz="1331"/>
              <a:t>Stationarity Check</a:t>
            </a:r>
            <a:endParaRPr sz="1331"/>
          </a:p>
          <a:p>
            <a:pPr indent="-306791" lvl="1" marL="914400" rtl="0" algn="l">
              <a:lnSpc>
                <a:spcPct val="95000"/>
              </a:lnSpc>
              <a:spcBef>
                <a:spcPts val="0"/>
              </a:spcBef>
              <a:spcAft>
                <a:spcPts val="0"/>
              </a:spcAft>
              <a:buSzPts val="1231"/>
              <a:buChar char="○"/>
            </a:pPr>
            <a:r>
              <a:rPr lang="en" sz="1231"/>
              <a:t>ARIMA models require the time series to be stationary, meaning that its statistical properties, such as mean and variance, remain constant over time. Ensuring stationarity is a key step in preparing the data for accurate modeling.</a:t>
            </a:r>
            <a:endParaRPr sz="1231"/>
          </a:p>
          <a:p>
            <a:pPr indent="0" lvl="0" marL="457200" rtl="0" algn="l">
              <a:lnSpc>
                <a:spcPct val="95000"/>
              </a:lnSpc>
              <a:spcBef>
                <a:spcPts val="1200"/>
              </a:spcBef>
              <a:spcAft>
                <a:spcPts val="0"/>
              </a:spcAft>
              <a:buSzPts val="275"/>
              <a:buNone/>
            </a:pPr>
            <a:r>
              <a:t/>
            </a:r>
            <a:endParaRPr sz="777"/>
          </a:p>
          <a:p>
            <a:pPr indent="-311150" lvl="0" marL="457200" rtl="0" algn="l">
              <a:lnSpc>
                <a:spcPct val="95000"/>
              </a:lnSpc>
              <a:spcBef>
                <a:spcPts val="0"/>
              </a:spcBef>
              <a:spcAft>
                <a:spcPts val="0"/>
              </a:spcAft>
              <a:buSzPts val="1300"/>
              <a:buChar char="●"/>
            </a:pPr>
            <a:r>
              <a:rPr b="1" lang="en"/>
              <a:t>Additional Analysis </a:t>
            </a:r>
            <a:endParaRPr b="1"/>
          </a:p>
          <a:p>
            <a:pPr indent="-304800" lvl="1" marL="914400" rtl="0" algn="l">
              <a:lnSpc>
                <a:spcPct val="95000"/>
              </a:lnSpc>
              <a:spcBef>
                <a:spcPts val="0"/>
              </a:spcBef>
              <a:spcAft>
                <a:spcPts val="0"/>
              </a:spcAft>
              <a:buSzPts val="1200"/>
              <a:buChar char="○"/>
            </a:pPr>
            <a:r>
              <a:rPr lang="en" sz="1200"/>
              <a:t>To enhance predictive power, adding external data sources (e.g., news article, social media trends) related to the companies can provide additional insights</a:t>
            </a:r>
            <a:endParaRPr sz="1200"/>
          </a:p>
          <a:p>
            <a:pPr indent="0" lvl="0" marL="914400" rtl="0" algn="l">
              <a:lnSpc>
                <a:spcPct val="95000"/>
              </a:lnSpc>
              <a:spcBef>
                <a:spcPts val="1200"/>
              </a:spcBef>
              <a:spcAft>
                <a:spcPts val="0"/>
              </a:spcAft>
              <a:buNone/>
            </a:pPr>
            <a:r>
              <a:t/>
            </a:r>
            <a:endParaRPr sz="1200"/>
          </a:p>
          <a:p>
            <a:pPr indent="-311150" lvl="0" marL="457200" rtl="0" algn="l">
              <a:lnSpc>
                <a:spcPct val="95000"/>
              </a:lnSpc>
              <a:spcBef>
                <a:spcPts val="0"/>
              </a:spcBef>
              <a:spcAft>
                <a:spcPts val="0"/>
              </a:spcAft>
              <a:buSzPts val="1300"/>
              <a:buChar char="●"/>
            </a:pPr>
            <a:r>
              <a:rPr b="1" lang="en"/>
              <a:t>Model Validation</a:t>
            </a:r>
            <a:r>
              <a:rPr lang="en"/>
              <a:t>: </a:t>
            </a:r>
            <a:endParaRPr/>
          </a:p>
          <a:p>
            <a:pPr indent="-304800" lvl="1" marL="914400" rtl="0" algn="l">
              <a:lnSpc>
                <a:spcPct val="95000"/>
              </a:lnSpc>
              <a:spcBef>
                <a:spcPts val="0"/>
              </a:spcBef>
              <a:spcAft>
                <a:spcPts val="0"/>
              </a:spcAft>
              <a:buSzPts val="1200"/>
              <a:buChar char="○"/>
            </a:pPr>
            <a:r>
              <a:rPr lang="en" sz="1200"/>
              <a:t>It’s important to validate our model using unseen future data (January - March 2025) to ensure that our model performs well in predicting outcomes which will result in providing long-term accuracy.</a:t>
            </a:r>
            <a:endParaRPr sz="1200"/>
          </a:p>
          <a:p>
            <a:pPr indent="0" lvl="0" marL="0" rtl="0" algn="l">
              <a:lnSpc>
                <a:spcPct val="95000"/>
              </a:lnSpc>
              <a:spcBef>
                <a:spcPts val="1200"/>
              </a:spcBef>
              <a:spcAft>
                <a:spcPts val="1200"/>
              </a:spcAft>
              <a:buSzPts val="275"/>
              <a:buNone/>
            </a:pPr>
            <a:r>
              <a:t/>
            </a:r>
            <a:endParaRPr sz="275">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Project Summary/ Recap</a:t>
            </a:r>
            <a:endParaRPr/>
          </a:p>
        </p:txBody>
      </p:sp>
      <p:sp>
        <p:nvSpPr>
          <p:cNvPr id="186" name="Google Shape;186;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None/>
            </a:pPr>
            <a:r>
              <a:rPr lang="en"/>
              <a:t>Our project details the acquisition and preprocessing of historical stock data for Ford, Volkswagen, Toyota, and Tesla from Investing.com. We selected these companies to analyze trends in both traditional and electric vehicle markets. The acquisition process involved downloading structured CSV files, ensuring consistency, and standardizing formats for accurate analysis. During preprocessing, we handled missing values, inconsistent volume formatting, and data noise using statistical methods like median imputation and numerical conversions. Standardizing date formats enabled effective time-series analysis, ensuring data integrity for predictive modeling and financial insights.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1110675" y="75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192" name="Google Shape;192;p27"/>
          <p:cNvSpPr txBox="1"/>
          <p:nvPr>
            <p:ph idx="1" type="body"/>
          </p:nvPr>
        </p:nvSpPr>
        <p:spPr>
          <a:xfrm>
            <a:off x="745050" y="1168825"/>
            <a:ext cx="7653900" cy="2911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t/>
            </a:r>
            <a:endParaRPr/>
          </a:p>
          <a:p>
            <a:pPr indent="0" lvl="0" marL="0" rtl="0" algn="l">
              <a:spcBef>
                <a:spcPts val="1200"/>
              </a:spcBef>
              <a:spcAft>
                <a:spcPts val="0"/>
              </a:spcAft>
              <a:buNone/>
            </a:pPr>
            <a:r>
              <a:rPr lang="en"/>
              <a:t>Data Overview:</a:t>
            </a:r>
            <a:endParaRPr/>
          </a:p>
          <a:p>
            <a:pPr indent="-311150" lvl="0" marL="457200" rtl="0" algn="l">
              <a:spcBef>
                <a:spcPts val="1200"/>
              </a:spcBef>
              <a:spcAft>
                <a:spcPts val="0"/>
              </a:spcAft>
              <a:buClr>
                <a:schemeClr val="lt1"/>
              </a:buClr>
              <a:buSzPts val="1300"/>
              <a:buFont typeface="Arial"/>
              <a:buChar char="●"/>
            </a:pPr>
            <a:r>
              <a:rPr lang="en"/>
              <a:t>Source: Investing.com &amp; Microsoft Excel</a:t>
            </a:r>
            <a:endParaRPr/>
          </a:p>
          <a:p>
            <a:pPr indent="-311150" lvl="0" marL="457200" rtl="0" algn="l">
              <a:spcBef>
                <a:spcPts val="0"/>
              </a:spcBef>
              <a:spcAft>
                <a:spcPts val="0"/>
              </a:spcAft>
              <a:buClr>
                <a:schemeClr val="lt1"/>
              </a:buClr>
              <a:buSzPts val="1300"/>
              <a:buFont typeface="Arial"/>
              <a:buChar char="●"/>
            </a:pPr>
            <a:r>
              <a:rPr lang="en"/>
              <a:t>Date Range: Jan 2, 2020 – Jan 2, 2025</a:t>
            </a:r>
            <a:endParaRPr/>
          </a:p>
          <a:p>
            <a:pPr indent="-311150" lvl="0" marL="457200" rtl="0" algn="l">
              <a:spcBef>
                <a:spcPts val="0"/>
              </a:spcBef>
              <a:spcAft>
                <a:spcPts val="0"/>
              </a:spcAft>
              <a:buClr>
                <a:schemeClr val="lt1"/>
              </a:buClr>
              <a:buSzPts val="1300"/>
              <a:buFont typeface="Arial"/>
              <a:buChar char="●"/>
            </a:pPr>
            <a:r>
              <a:rPr lang="en"/>
              <a:t>Features: Close, Open, High, Low, Volume, % Change</a:t>
            </a:r>
            <a:endParaRPr/>
          </a:p>
          <a:p>
            <a:pPr indent="0" lvl="0" marL="0" rtl="0" algn="l">
              <a:spcBef>
                <a:spcPts val="1200"/>
              </a:spcBef>
              <a:spcAft>
                <a:spcPts val="0"/>
              </a:spcAft>
              <a:buNone/>
            </a:pPr>
            <a:r>
              <a:rPr lang="en"/>
              <a:t>Data Cleaning &amp; Processing:</a:t>
            </a:r>
            <a:endParaRPr/>
          </a:p>
          <a:p>
            <a:pPr indent="-311150" lvl="0" marL="457200" rtl="0" algn="l">
              <a:spcBef>
                <a:spcPts val="1200"/>
              </a:spcBef>
              <a:spcAft>
                <a:spcPts val="0"/>
              </a:spcAft>
              <a:buClr>
                <a:schemeClr val="lt1"/>
              </a:buClr>
              <a:buSzPts val="1300"/>
              <a:buFont typeface="Arial"/>
              <a:buChar char="●"/>
            </a:pPr>
            <a:r>
              <a:rPr lang="en"/>
              <a:t>Converted date to datetime format</a:t>
            </a:r>
            <a:endParaRPr/>
          </a:p>
          <a:p>
            <a:pPr indent="-311150" lvl="0" marL="457200" rtl="0" algn="l">
              <a:spcBef>
                <a:spcPts val="0"/>
              </a:spcBef>
              <a:spcAft>
                <a:spcPts val="0"/>
              </a:spcAft>
              <a:buClr>
                <a:schemeClr val="lt1"/>
              </a:buClr>
              <a:buSzPts val="1300"/>
              <a:buFont typeface="Arial"/>
              <a:buChar char="●"/>
            </a:pPr>
            <a:r>
              <a:rPr lang="en"/>
              <a:t>Cleaned Volume &amp; % Change columns</a:t>
            </a:r>
            <a:endParaRPr/>
          </a:p>
          <a:p>
            <a:pPr indent="-311150" lvl="0" marL="457200" rtl="0" algn="l">
              <a:spcBef>
                <a:spcPts val="0"/>
              </a:spcBef>
              <a:spcAft>
                <a:spcPts val="0"/>
              </a:spcAft>
              <a:buClr>
                <a:schemeClr val="lt1"/>
              </a:buClr>
              <a:buSzPts val="1300"/>
              <a:buFont typeface="Arial"/>
              <a:buChar char="●"/>
            </a:pPr>
            <a:r>
              <a:rPr lang="en"/>
              <a:t>Ensured no missing values</a:t>
            </a:r>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Exploratory Data Analysis</a:t>
            </a:r>
            <a:endParaRPr/>
          </a:p>
        </p:txBody>
      </p:sp>
      <p:sp>
        <p:nvSpPr>
          <p:cNvPr id="198" name="Google Shape;198;p28"/>
          <p:cNvSpPr txBox="1"/>
          <p:nvPr>
            <p:ph idx="1" type="body"/>
          </p:nvPr>
        </p:nvSpPr>
        <p:spPr>
          <a:xfrm>
            <a:off x="357150" y="1510575"/>
            <a:ext cx="7038900" cy="2911200"/>
          </a:xfrm>
          <a:prstGeom prst="rect">
            <a:avLst/>
          </a:prstGeom>
        </p:spPr>
        <p:txBody>
          <a:bodyPr anchorCtr="0" anchor="t" bIns="91425" lIns="91425" spcFirstLastPara="1" rIns="91425" wrap="square" tIns="91425">
            <a:noAutofit/>
          </a:bodyPr>
          <a:lstStyle/>
          <a:p>
            <a:pPr indent="0" lvl="0" marL="0" rtl="0" algn="l">
              <a:lnSpc>
                <a:spcPct val="105000"/>
              </a:lnSpc>
              <a:spcBef>
                <a:spcPts val="1200"/>
              </a:spcBef>
              <a:spcAft>
                <a:spcPts val="0"/>
              </a:spcAft>
              <a:buNone/>
            </a:pPr>
            <a:r>
              <a:rPr lang="en"/>
              <a:t>Key Insights:</a:t>
            </a:r>
            <a:endParaRPr/>
          </a:p>
          <a:p>
            <a:pPr indent="-311150" lvl="0" marL="457200" rtl="0" algn="l">
              <a:lnSpc>
                <a:spcPct val="105000"/>
              </a:lnSpc>
              <a:spcBef>
                <a:spcPts val="1200"/>
              </a:spcBef>
              <a:spcAft>
                <a:spcPts val="0"/>
              </a:spcAft>
              <a:buClr>
                <a:schemeClr val="lt1"/>
              </a:buClr>
              <a:buSzPts val="1300"/>
              <a:buFont typeface="Arial"/>
              <a:buChar char="●"/>
            </a:pPr>
            <a:r>
              <a:rPr lang="en"/>
              <a:t>Stock Trend: Fluctuations observed over five years</a:t>
            </a:r>
            <a:endParaRPr/>
          </a:p>
          <a:p>
            <a:pPr indent="-311150" lvl="0" marL="457200" rtl="0" algn="l">
              <a:lnSpc>
                <a:spcPct val="105000"/>
              </a:lnSpc>
              <a:spcBef>
                <a:spcPts val="0"/>
              </a:spcBef>
              <a:spcAft>
                <a:spcPts val="0"/>
              </a:spcAft>
              <a:buClr>
                <a:schemeClr val="lt1"/>
              </a:buClr>
              <a:buSzPts val="1300"/>
              <a:buFont typeface="Arial"/>
              <a:buChar char="●"/>
            </a:pPr>
            <a:r>
              <a:rPr lang="en"/>
              <a:t>Volume Trends: Spikes during major market events</a:t>
            </a:r>
            <a:endParaRPr/>
          </a:p>
          <a:p>
            <a:pPr indent="-311150" lvl="0" marL="457200" rtl="0" algn="l">
              <a:lnSpc>
                <a:spcPct val="105000"/>
              </a:lnSpc>
              <a:spcBef>
                <a:spcPts val="0"/>
              </a:spcBef>
              <a:spcAft>
                <a:spcPts val="0"/>
              </a:spcAft>
              <a:buClr>
                <a:schemeClr val="lt1"/>
              </a:buClr>
              <a:buSzPts val="1300"/>
              <a:buFont typeface="Arial"/>
              <a:buChar char="●"/>
            </a:pPr>
            <a:r>
              <a:rPr lang="en"/>
              <a:t>Closing Price Distribution: Normal with outliers</a:t>
            </a:r>
            <a:endParaRPr/>
          </a:p>
          <a:p>
            <a:pPr indent="-311150" lvl="0" marL="457200" rtl="0" algn="l">
              <a:lnSpc>
                <a:spcPct val="105000"/>
              </a:lnSpc>
              <a:spcBef>
                <a:spcPts val="0"/>
              </a:spcBef>
              <a:spcAft>
                <a:spcPts val="0"/>
              </a:spcAft>
              <a:buClr>
                <a:schemeClr val="lt1"/>
              </a:buClr>
              <a:buSzPts val="1300"/>
              <a:buFont typeface="Arial"/>
              <a:buChar char="●"/>
            </a:pPr>
            <a:r>
              <a:rPr lang="en"/>
              <a:t>Correlation: High correlation among price features</a:t>
            </a:r>
            <a:endParaRPr/>
          </a:p>
          <a:p>
            <a:pPr indent="0" lvl="0" marL="0" rtl="0" algn="l">
              <a:lnSpc>
                <a:spcPct val="105000"/>
              </a:lnSpc>
              <a:spcBef>
                <a:spcPts val="1200"/>
              </a:spcBef>
              <a:spcAft>
                <a:spcPts val="0"/>
              </a:spcAft>
              <a:buNone/>
            </a:pPr>
            <a:r>
              <a:rPr lang="en"/>
              <a:t>Visualizations:</a:t>
            </a:r>
            <a:endParaRPr/>
          </a:p>
          <a:p>
            <a:pPr indent="-311150" lvl="0" marL="457200" rtl="0" algn="l">
              <a:lnSpc>
                <a:spcPct val="105000"/>
              </a:lnSpc>
              <a:spcBef>
                <a:spcPts val="1200"/>
              </a:spcBef>
              <a:spcAft>
                <a:spcPts val="0"/>
              </a:spcAft>
              <a:buClr>
                <a:schemeClr val="lt1"/>
              </a:buClr>
              <a:buSzPts val="1300"/>
              <a:buFont typeface="Arial"/>
              <a:buChar char="●"/>
            </a:pPr>
            <a:r>
              <a:rPr lang="en"/>
              <a:t>Line Charts: Closing price &amp; volume trends</a:t>
            </a:r>
            <a:endParaRPr/>
          </a:p>
          <a:p>
            <a:pPr indent="-311150" lvl="0" marL="457200" rtl="0" algn="l">
              <a:lnSpc>
                <a:spcPct val="105000"/>
              </a:lnSpc>
              <a:spcBef>
                <a:spcPts val="0"/>
              </a:spcBef>
              <a:spcAft>
                <a:spcPts val="0"/>
              </a:spcAft>
              <a:buClr>
                <a:schemeClr val="lt1"/>
              </a:buClr>
              <a:buSzPts val="1300"/>
              <a:buFont typeface="Arial"/>
              <a:buChar char="●"/>
            </a:pPr>
            <a:r>
              <a:rPr lang="en"/>
              <a:t>Histograms: Price &amp; volume distribution</a:t>
            </a:r>
            <a:endParaRPr/>
          </a:p>
          <a:p>
            <a:pPr indent="-311150" lvl="0" marL="457200" rtl="0" algn="l">
              <a:lnSpc>
                <a:spcPct val="105000"/>
              </a:lnSpc>
              <a:spcBef>
                <a:spcPts val="0"/>
              </a:spcBef>
              <a:spcAft>
                <a:spcPts val="0"/>
              </a:spcAft>
              <a:buClr>
                <a:schemeClr val="lt1"/>
              </a:buClr>
              <a:buSzPts val="1300"/>
              <a:buFont typeface="Arial"/>
              <a:buChar char="●"/>
            </a:pPr>
            <a:r>
              <a:rPr lang="en"/>
              <a:t>Box Plot: Outlier detection</a:t>
            </a:r>
            <a:endParaRPr/>
          </a:p>
          <a:p>
            <a:pPr indent="-311150" lvl="0" marL="457200" rtl="0" algn="l">
              <a:lnSpc>
                <a:spcPct val="105000"/>
              </a:lnSpc>
              <a:spcBef>
                <a:spcPts val="0"/>
              </a:spcBef>
              <a:spcAft>
                <a:spcPts val="0"/>
              </a:spcAft>
              <a:buClr>
                <a:schemeClr val="lt1"/>
              </a:buClr>
              <a:buSzPts val="1300"/>
              <a:buFont typeface="Arial"/>
              <a:buChar char="●"/>
            </a:pPr>
            <a:r>
              <a:rPr lang="en"/>
              <a:t>Heatmap: Feature correlations</a:t>
            </a:r>
            <a:endParaRPr/>
          </a:p>
          <a:p>
            <a:pPr indent="0" lvl="0" marL="0" rtl="0" algn="l">
              <a:lnSpc>
                <a:spcPct val="105000"/>
              </a:lnSpc>
              <a:spcBef>
                <a:spcPts val="1200"/>
              </a:spcBef>
              <a:spcAft>
                <a:spcPts val="1200"/>
              </a:spcAft>
              <a:buNone/>
            </a:pPr>
            <a:r>
              <a:t/>
            </a:r>
            <a:endParaRPr/>
          </a:p>
        </p:txBody>
      </p:sp>
      <p:pic>
        <p:nvPicPr>
          <p:cNvPr id="199" name="Google Shape;199;p28" title="Screenshot 2025-03-20 at 8.48.08 PM.png"/>
          <p:cNvPicPr preferRelativeResize="0"/>
          <p:nvPr/>
        </p:nvPicPr>
        <p:blipFill>
          <a:blip r:embed="rId3">
            <a:alphaModFix/>
          </a:blip>
          <a:stretch>
            <a:fillRect/>
          </a:stretch>
        </p:blipFill>
        <p:spPr>
          <a:xfrm>
            <a:off x="4894100" y="1510563"/>
            <a:ext cx="3654776" cy="2645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Purpose of </a:t>
            </a:r>
            <a:r>
              <a:rPr b="1" lang="en"/>
              <a:t>Feature Engineering</a:t>
            </a:r>
            <a:endParaRPr b="1"/>
          </a:p>
        </p:txBody>
      </p:sp>
      <p:sp>
        <p:nvSpPr>
          <p:cNvPr id="205" name="Google Shape;205;p29"/>
          <p:cNvSpPr txBox="1"/>
          <p:nvPr>
            <p:ph idx="1" type="body"/>
          </p:nvPr>
        </p:nvSpPr>
        <p:spPr>
          <a:xfrm>
            <a:off x="1297500" y="13806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Why Feature Engineering?</a:t>
            </a:r>
            <a:endParaRPr b="1" sz="1500"/>
          </a:p>
          <a:p>
            <a:pPr indent="-311150" lvl="0" marL="457200" rtl="0" algn="l">
              <a:lnSpc>
                <a:spcPct val="150000"/>
              </a:lnSpc>
              <a:spcBef>
                <a:spcPts val="1200"/>
              </a:spcBef>
              <a:spcAft>
                <a:spcPts val="0"/>
              </a:spcAft>
              <a:buSzPts val="1300"/>
              <a:buChar char="●"/>
            </a:pPr>
            <a:r>
              <a:rPr lang="en"/>
              <a:t>Transforms raw stock data into more meaningful inputs.</a:t>
            </a:r>
            <a:endParaRPr/>
          </a:p>
          <a:p>
            <a:pPr indent="-311150" lvl="0" marL="457200" rtl="0" algn="l">
              <a:lnSpc>
                <a:spcPct val="150000"/>
              </a:lnSpc>
              <a:spcBef>
                <a:spcPts val="0"/>
              </a:spcBef>
              <a:spcAft>
                <a:spcPts val="0"/>
              </a:spcAft>
              <a:buSzPts val="1300"/>
              <a:buChar char="●"/>
            </a:pPr>
            <a:r>
              <a:rPr lang="en"/>
              <a:t>Helps models recognize trends, seasonality, and volatility.</a:t>
            </a:r>
            <a:endParaRPr/>
          </a:p>
          <a:p>
            <a:pPr indent="-311150" lvl="0" marL="457200" rtl="0" algn="l">
              <a:lnSpc>
                <a:spcPct val="150000"/>
              </a:lnSpc>
              <a:spcBef>
                <a:spcPts val="0"/>
              </a:spcBef>
              <a:spcAft>
                <a:spcPts val="0"/>
              </a:spcAft>
              <a:buSzPts val="1300"/>
              <a:buChar char="●"/>
            </a:pPr>
            <a:r>
              <a:rPr lang="en"/>
              <a:t>Reduces redundancy by removing highly correlated features.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1208525" y="571725"/>
            <a:ext cx="7038900" cy="59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Rolling Averages &amp; Trend Smoothing</a:t>
            </a:r>
            <a:endParaRPr b="1"/>
          </a:p>
        </p:txBody>
      </p:sp>
      <p:sp>
        <p:nvSpPr>
          <p:cNvPr id="211" name="Google Shape;211;p30"/>
          <p:cNvSpPr txBox="1"/>
          <p:nvPr>
            <p:ph idx="1" type="body"/>
          </p:nvPr>
        </p:nvSpPr>
        <p:spPr>
          <a:xfrm>
            <a:off x="1137325" y="1165725"/>
            <a:ext cx="2840400" cy="344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Key Features Created:</a:t>
            </a:r>
            <a:endParaRPr b="1" sz="1500"/>
          </a:p>
          <a:p>
            <a:pPr indent="-311150" lvl="0" marL="457200" rtl="0" algn="l">
              <a:lnSpc>
                <a:spcPct val="150000"/>
              </a:lnSpc>
              <a:spcBef>
                <a:spcPts val="1200"/>
              </a:spcBef>
              <a:spcAft>
                <a:spcPts val="0"/>
              </a:spcAft>
              <a:buSzPts val="1300"/>
              <a:buChar char="●"/>
            </a:pPr>
            <a:r>
              <a:rPr lang="en"/>
              <a:t>Weekly &amp; Monthly Moving Averages: Smoothed price trends.</a:t>
            </a:r>
            <a:endParaRPr/>
          </a:p>
          <a:p>
            <a:pPr indent="-311150" lvl="0" marL="457200" rtl="0" algn="l">
              <a:lnSpc>
                <a:spcPct val="150000"/>
              </a:lnSpc>
              <a:spcBef>
                <a:spcPts val="0"/>
              </a:spcBef>
              <a:spcAft>
                <a:spcPts val="0"/>
              </a:spcAft>
              <a:buSzPts val="1300"/>
              <a:buChar char="●"/>
            </a:pPr>
            <a:r>
              <a:rPr lang="en"/>
              <a:t>Trend Extraction: Identified long-term stock movements.</a:t>
            </a:r>
            <a:endParaRPr/>
          </a:p>
          <a:p>
            <a:pPr indent="-311150" lvl="0" marL="457200" rtl="0" algn="l">
              <a:lnSpc>
                <a:spcPct val="150000"/>
              </a:lnSpc>
              <a:spcBef>
                <a:spcPts val="0"/>
              </a:spcBef>
              <a:spcAft>
                <a:spcPts val="0"/>
              </a:spcAft>
              <a:buSzPts val="1300"/>
              <a:buChar char="●"/>
            </a:pPr>
            <a:r>
              <a:rPr lang="en"/>
              <a:t>Volatility Measures: Quantified price fluctuations.</a:t>
            </a:r>
            <a:endParaRPr/>
          </a:p>
        </p:txBody>
      </p:sp>
      <p:pic>
        <p:nvPicPr>
          <p:cNvPr id="212" name="Google Shape;212;p30" title="download.png"/>
          <p:cNvPicPr preferRelativeResize="0"/>
          <p:nvPr/>
        </p:nvPicPr>
        <p:blipFill>
          <a:blip r:embed="rId3">
            <a:alphaModFix/>
          </a:blip>
          <a:stretch>
            <a:fillRect/>
          </a:stretch>
        </p:blipFill>
        <p:spPr>
          <a:xfrm>
            <a:off x="4048925" y="1291689"/>
            <a:ext cx="5009449" cy="2751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1229100" y="518025"/>
            <a:ext cx="6685800" cy="63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Correlation Analysis &amp; Feature Selection</a:t>
            </a:r>
            <a:endParaRPr b="1"/>
          </a:p>
        </p:txBody>
      </p:sp>
      <p:sp>
        <p:nvSpPr>
          <p:cNvPr id="218" name="Google Shape;218;p31"/>
          <p:cNvSpPr txBox="1"/>
          <p:nvPr>
            <p:ph idx="1" type="body"/>
          </p:nvPr>
        </p:nvSpPr>
        <p:spPr>
          <a:xfrm>
            <a:off x="1229100" y="1089025"/>
            <a:ext cx="2989800" cy="363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t>Findings from Correlation Analysis:</a:t>
            </a:r>
            <a:endParaRPr b="1" sz="1500"/>
          </a:p>
          <a:p>
            <a:pPr indent="-311150" lvl="0" marL="457200" rtl="0" algn="l">
              <a:lnSpc>
                <a:spcPct val="150000"/>
              </a:lnSpc>
              <a:spcBef>
                <a:spcPts val="1200"/>
              </a:spcBef>
              <a:spcAft>
                <a:spcPts val="0"/>
              </a:spcAft>
              <a:buSzPts val="1300"/>
              <a:buChar char="●"/>
            </a:pPr>
            <a:r>
              <a:rPr lang="en"/>
              <a:t>High correlation among Open, High, Low, and Close prices → Some features removed.</a:t>
            </a:r>
            <a:endParaRPr/>
          </a:p>
          <a:p>
            <a:pPr indent="-311150" lvl="0" marL="457200" rtl="0" algn="l">
              <a:lnSpc>
                <a:spcPct val="150000"/>
              </a:lnSpc>
              <a:spcBef>
                <a:spcPts val="0"/>
              </a:spcBef>
              <a:spcAft>
                <a:spcPts val="0"/>
              </a:spcAft>
              <a:buSzPts val="1300"/>
              <a:buChar char="●"/>
            </a:pPr>
            <a:r>
              <a:rPr lang="en"/>
              <a:t>Trading Volume had weak correlation with stock prices.</a:t>
            </a:r>
            <a:endParaRPr/>
          </a:p>
          <a:p>
            <a:pPr indent="-311150" lvl="0" marL="457200" rtl="0" algn="l">
              <a:lnSpc>
                <a:spcPct val="150000"/>
              </a:lnSpc>
              <a:spcBef>
                <a:spcPts val="0"/>
              </a:spcBef>
              <a:spcAft>
                <a:spcPts val="0"/>
              </a:spcAft>
              <a:buSzPts val="1300"/>
              <a:buChar char="●"/>
            </a:pPr>
            <a:r>
              <a:rPr lang="en"/>
              <a:t>7-day Moving Average &amp; 30-day Volatility retained as meaningful features.</a:t>
            </a:r>
            <a:endParaRPr/>
          </a:p>
        </p:txBody>
      </p:sp>
      <p:pic>
        <p:nvPicPr>
          <p:cNvPr id="219" name="Google Shape;219;p31"/>
          <p:cNvPicPr preferRelativeResize="0"/>
          <p:nvPr/>
        </p:nvPicPr>
        <p:blipFill>
          <a:blip r:embed="rId3">
            <a:alphaModFix/>
          </a:blip>
          <a:stretch>
            <a:fillRect/>
          </a:stretch>
        </p:blipFill>
        <p:spPr>
          <a:xfrm>
            <a:off x="4512800" y="1089025"/>
            <a:ext cx="4172424" cy="352952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Impact of Feature Engineering</a:t>
            </a:r>
            <a:endParaRPr b="1"/>
          </a:p>
        </p:txBody>
      </p:sp>
      <p:sp>
        <p:nvSpPr>
          <p:cNvPr id="225" name="Google Shape;225;p32"/>
          <p:cNvSpPr txBox="1"/>
          <p:nvPr>
            <p:ph idx="1" type="body"/>
          </p:nvPr>
        </p:nvSpPr>
        <p:spPr>
          <a:xfrm>
            <a:off x="1244100" y="1033650"/>
            <a:ext cx="2964900" cy="352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500"/>
              <a:t>Key Takeaways from Feature Engineering:</a:t>
            </a:r>
            <a:endParaRPr b="1" sz="1500"/>
          </a:p>
          <a:p>
            <a:pPr indent="-311150" lvl="0" marL="457200" rtl="0" algn="l">
              <a:lnSpc>
                <a:spcPct val="150000"/>
              </a:lnSpc>
              <a:spcBef>
                <a:spcPts val="1200"/>
              </a:spcBef>
              <a:spcAft>
                <a:spcPts val="0"/>
              </a:spcAft>
              <a:buSzPts val="1300"/>
              <a:buChar char="●"/>
            </a:pPr>
            <a:r>
              <a:rPr lang="en"/>
              <a:t>Improved Trend Detection: Rolling averages reduced short-term noise.</a:t>
            </a:r>
            <a:endParaRPr/>
          </a:p>
          <a:p>
            <a:pPr indent="-311150" lvl="0" marL="457200" rtl="0" algn="l">
              <a:lnSpc>
                <a:spcPct val="150000"/>
              </a:lnSpc>
              <a:spcBef>
                <a:spcPts val="0"/>
              </a:spcBef>
              <a:spcAft>
                <a:spcPts val="0"/>
              </a:spcAft>
              <a:buSzPts val="1300"/>
              <a:buChar char="●"/>
            </a:pPr>
            <a:r>
              <a:rPr lang="en"/>
              <a:t>Stronger Predictive Power: Selected key features while removing redundancies.</a:t>
            </a:r>
            <a:endParaRPr/>
          </a:p>
          <a:p>
            <a:pPr indent="-311150" lvl="0" marL="457200" rtl="0" algn="l">
              <a:lnSpc>
                <a:spcPct val="150000"/>
              </a:lnSpc>
              <a:spcBef>
                <a:spcPts val="0"/>
              </a:spcBef>
              <a:spcAft>
                <a:spcPts val="0"/>
              </a:spcAft>
              <a:buSzPts val="1300"/>
              <a:buChar char="●"/>
            </a:pPr>
            <a:r>
              <a:rPr lang="en"/>
              <a:t>More Efficient Model: Simplified dataset, making training faster.</a:t>
            </a:r>
            <a:endParaRPr/>
          </a:p>
          <a:p>
            <a:pPr indent="0" lvl="0" marL="0" rtl="0" algn="l">
              <a:spcBef>
                <a:spcPts val="1200"/>
              </a:spcBef>
              <a:spcAft>
                <a:spcPts val="1200"/>
              </a:spcAft>
              <a:buNone/>
            </a:pPr>
            <a:r>
              <a:t/>
            </a:r>
            <a:endParaRPr b="1"/>
          </a:p>
        </p:txBody>
      </p:sp>
      <p:pic>
        <p:nvPicPr>
          <p:cNvPr id="226" name="Google Shape;226;p32"/>
          <p:cNvPicPr preferRelativeResize="0"/>
          <p:nvPr/>
        </p:nvPicPr>
        <p:blipFill>
          <a:blip r:embed="rId3">
            <a:alphaModFix/>
          </a:blip>
          <a:stretch>
            <a:fillRect/>
          </a:stretch>
        </p:blipFill>
        <p:spPr>
          <a:xfrm>
            <a:off x="4388200" y="1219413"/>
            <a:ext cx="4193400" cy="30333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Finalized</a:t>
            </a:r>
            <a:r>
              <a:rPr b="1" lang="en"/>
              <a:t> Data</a:t>
            </a:r>
            <a:endParaRPr b="1"/>
          </a:p>
        </p:txBody>
      </p:sp>
      <p:sp>
        <p:nvSpPr>
          <p:cNvPr id="232" name="Google Shape;232;p33"/>
          <p:cNvSpPr txBox="1"/>
          <p:nvPr>
            <p:ph idx="1" type="body"/>
          </p:nvPr>
        </p:nvSpPr>
        <p:spPr>
          <a:xfrm>
            <a:off x="955675" y="1173225"/>
            <a:ext cx="7380600" cy="3480900"/>
          </a:xfrm>
          <a:prstGeom prst="rect">
            <a:avLst/>
          </a:prstGeom>
        </p:spPr>
        <p:txBody>
          <a:bodyPr anchorCtr="0" anchor="t" bIns="91425" lIns="91425" spcFirstLastPara="1" rIns="91425" wrap="square" tIns="91425">
            <a:normAutofit fontScale="92500" lnSpcReduction="20000"/>
          </a:bodyPr>
          <a:lstStyle/>
          <a:p>
            <a:pPr indent="-330442" lvl="0" marL="457200" rtl="0" algn="l">
              <a:spcBef>
                <a:spcPts val="0"/>
              </a:spcBef>
              <a:spcAft>
                <a:spcPts val="0"/>
              </a:spcAft>
              <a:buSzPct val="100000"/>
              <a:buChar char="●"/>
            </a:pPr>
            <a:r>
              <a:rPr lang="en" sz="1733"/>
              <a:t>Cleaned, and verified</a:t>
            </a:r>
            <a:endParaRPr sz="1733"/>
          </a:p>
          <a:p>
            <a:pPr indent="-318695" lvl="1" marL="914400" rtl="0" algn="l">
              <a:spcBef>
                <a:spcPts val="0"/>
              </a:spcBef>
              <a:spcAft>
                <a:spcPts val="0"/>
              </a:spcAft>
              <a:buSzPct val="100000"/>
              <a:buChar char="○"/>
            </a:pPr>
            <a:r>
              <a:rPr lang="en" sz="1533"/>
              <a:t>Converted to datetime</a:t>
            </a:r>
            <a:endParaRPr sz="1533"/>
          </a:p>
          <a:p>
            <a:pPr indent="-318695" lvl="1" marL="914400" rtl="0" algn="l">
              <a:spcBef>
                <a:spcPts val="0"/>
              </a:spcBef>
              <a:spcAft>
                <a:spcPts val="0"/>
              </a:spcAft>
              <a:buSzPct val="100000"/>
              <a:buChar char="○"/>
            </a:pPr>
            <a:r>
              <a:rPr lang="en" sz="1533"/>
              <a:t>Dropped missing variables</a:t>
            </a:r>
            <a:endParaRPr sz="1533"/>
          </a:p>
          <a:p>
            <a:pPr indent="-330442" lvl="0" marL="457200" rtl="0" algn="l">
              <a:spcBef>
                <a:spcPts val="0"/>
              </a:spcBef>
              <a:spcAft>
                <a:spcPts val="0"/>
              </a:spcAft>
              <a:buSzPct val="100000"/>
              <a:buChar char="●"/>
            </a:pPr>
            <a:r>
              <a:rPr lang="en" sz="1733"/>
              <a:t>Taken steps to deal with leakage</a:t>
            </a:r>
            <a:endParaRPr sz="1733"/>
          </a:p>
          <a:p>
            <a:pPr indent="-318695" lvl="1" marL="914400" rtl="0" algn="l">
              <a:spcBef>
                <a:spcPts val="0"/>
              </a:spcBef>
              <a:spcAft>
                <a:spcPts val="0"/>
              </a:spcAft>
              <a:buSzPct val="100000"/>
              <a:buChar char="○"/>
            </a:pPr>
            <a:r>
              <a:rPr lang="en" sz="1533"/>
              <a:t>Created lagging features </a:t>
            </a:r>
            <a:endParaRPr sz="1533"/>
          </a:p>
          <a:p>
            <a:pPr indent="-318695" lvl="1" marL="914400" rtl="0" algn="l">
              <a:spcBef>
                <a:spcPts val="0"/>
              </a:spcBef>
              <a:spcAft>
                <a:spcPts val="0"/>
              </a:spcAft>
              <a:buSzPct val="100000"/>
              <a:buChar char="○"/>
            </a:pPr>
            <a:r>
              <a:rPr lang="en" sz="1533"/>
              <a:t>Lagging features are important for time series </a:t>
            </a:r>
            <a:r>
              <a:rPr lang="en" sz="1533"/>
              <a:t>forecasting</a:t>
            </a:r>
            <a:endParaRPr sz="1533"/>
          </a:p>
          <a:p>
            <a:pPr indent="-318695" lvl="2" marL="1371600" rtl="0" algn="l">
              <a:spcBef>
                <a:spcPts val="0"/>
              </a:spcBef>
              <a:spcAft>
                <a:spcPts val="0"/>
              </a:spcAft>
              <a:buSzPct val="100000"/>
              <a:buChar char="■"/>
            </a:pPr>
            <a:r>
              <a:rPr lang="en" sz="1533"/>
              <a:t>Help show trends and seasonality</a:t>
            </a:r>
            <a:endParaRPr sz="1533"/>
          </a:p>
          <a:p>
            <a:pPr indent="-318695" lvl="2" marL="1371600" rtl="0" algn="l">
              <a:spcBef>
                <a:spcPts val="0"/>
              </a:spcBef>
              <a:spcAft>
                <a:spcPts val="0"/>
              </a:spcAft>
              <a:buSzPct val="100000"/>
              <a:buChar char="■"/>
            </a:pPr>
            <a:r>
              <a:rPr lang="en" sz="1533"/>
              <a:t>Enable models to learn from past behavior</a:t>
            </a:r>
            <a:endParaRPr sz="1533"/>
          </a:p>
          <a:p>
            <a:pPr indent="-318695" lvl="1" marL="914400" rtl="0" algn="l">
              <a:spcBef>
                <a:spcPts val="0"/>
              </a:spcBef>
              <a:spcAft>
                <a:spcPts val="0"/>
              </a:spcAft>
              <a:buSzPct val="100000"/>
              <a:buChar char="○"/>
            </a:pPr>
            <a:r>
              <a:rPr lang="en" sz="1533"/>
              <a:t>Data leakage interferes with lagging </a:t>
            </a:r>
            <a:r>
              <a:rPr lang="en" sz="1533"/>
              <a:t>because</a:t>
            </a:r>
            <a:r>
              <a:rPr lang="en" sz="1533"/>
              <a:t> it inserts data from the “future” into the analysis</a:t>
            </a:r>
            <a:endParaRPr sz="1533"/>
          </a:p>
          <a:p>
            <a:pPr indent="-318695" lvl="2" marL="1371600" rtl="0" algn="l">
              <a:spcBef>
                <a:spcPts val="0"/>
              </a:spcBef>
              <a:spcAft>
                <a:spcPts val="0"/>
              </a:spcAft>
              <a:buSzPct val="100000"/>
              <a:buChar char="■"/>
            </a:pPr>
            <a:r>
              <a:rPr lang="en" sz="1533"/>
              <a:t>Therefore, it is helpful to shift </a:t>
            </a:r>
            <a:r>
              <a:rPr lang="en" sz="1533"/>
              <a:t>the</a:t>
            </a:r>
            <a:r>
              <a:rPr lang="en" sz="1533"/>
              <a:t> data slightly so only data from before a certain point is used.  </a:t>
            </a:r>
            <a:endParaRPr sz="1533"/>
          </a:p>
          <a:p>
            <a:pPr indent="-330442" lvl="0" marL="457200" rtl="0" algn="l">
              <a:spcBef>
                <a:spcPts val="0"/>
              </a:spcBef>
              <a:spcAft>
                <a:spcPts val="0"/>
              </a:spcAft>
              <a:buSzPct val="100000"/>
              <a:buChar char="●"/>
            </a:pPr>
            <a:r>
              <a:rPr lang="en" sz="1733"/>
              <a:t>Splitting</a:t>
            </a:r>
            <a:endParaRPr sz="1733"/>
          </a:p>
          <a:p>
            <a:pPr indent="-318695" lvl="1" marL="914400" rtl="0" algn="l">
              <a:spcBef>
                <a:spcPts val="0"/>
              </a:spcBef>
              <a:spcAft>
                <a:spcPts val="0"/>
              </a:spcAft>
              <a:buSzPct val="100000"/>
              <a:buChar char="○"/>
            </a:pPr>
            <a:r>
              <a:rPr lang="en" sz="1533"/>
              <a:t>Splitting data into training (80%) and testing (20%)</a:t>
            </a:r>
            <a:endParaRPr sz="1533"/>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