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9" r:id="rId5"/>
    <p:sldId id="257" r:id="rId6"/>
    <p:sldId id="258" r:id="rId7"/>
    <p:sldId id="260" r:id="rId8"/>
    <p:sldId id="262" r:id="rId9"/>
    <p:sldId id="263" r:id="rId10"/>
    <p:sldId id="264" r:id="rId11"/>
    <p:sldId id="265" r:id="rId12"/>
    <p:sldId id="266" r:id="rId13"/>
    <p:sldId id="267" r:id="rId14"/>
    <p:sldId id="270" r:id="rId15"/>
    <p:sldId id="271" r:id="rId16"/>
    <p:sldId id="272" r:id="rId17"/>
    <p:sldId id="273" r:id="rId18"/>
    <p:sldId id="274" r:id="rId19"/>
    <p:sldId id="275" r:id="rId20"/>
    <p:sldId id="276" r:id="rId21"/>
    <p:sldId id="277" r:id="rId22"/>
    <p:sldId id="288"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93447" autoAdjust="0"/>
  </p:normalViewPr>
  <p:slideViewPr>
    <p:cSldViewPr snapToGrid="0">
      <p:cViewPr varScale="1">
        <p:scale>
          <a:sx n="63" d="100"/>
          <a:sy n="63" d="100"/>
        </p:scale>
        <p:origin x="6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5.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innerShdw blurRad="63500" dist="50800" dir="13500000">
              <a:prstClr val="black">
                <a:alpha val="50000"/>
              </a:prstClr>
            </a:innerShdw>
          </a:effectLst>
          <a:extLst>
            <a:ext uri="{909E8E84-426E-40DD-AFC4-6F175D3DCCD1}">
              <a14:hiddenFill xmlns:a14="http://schemas.microsoft.com/office/drawing/2010/main">
                <a:solidFill>
                  <a:schemeClr val="accent2">
                    <a:lumMod val="75000"/>
                  </a:schemeClr>
                </a:solidFill>
              </a14:hiddenFill>
            </a:ext>
          </a:extLst>
        </p:spPr>
        <p:style>
          <a:lnRef idx="0">
            <a:srgbClr val="FFFFFF"/>
          </a:lnRef>
          <a:fillRef idx="1">
            <a:schemeClr val="accent1"/>
          </a:fillRef>
          <a:effectRef idx="1">
            <a:schemeClr val="accent1"/>
          </a:effectRef>
          <a:fontRef idx="minor">
            <a:schemeClr val="lt1"/>
          </a:fontRef>
        </p:style>
        <p:txBody>
          <a:bodyPr/>
          <a:lstStyle/>
          <a:p>
            <a:pPr algn="ctr"/>
            <a:r>
              <a:rPr lang="en-US" b="1" dirty="0">
                <a:latin typeface="Times New Roman" panose="02020603050405020304" charset="0"/>
                <a:cs typeface="Times New Roman" panose="02020603050405020304" charset="0"/>
              </a:rPr>
              <a:t>DISCRETE MATHEMATICS PROJECT</a:t>
            </a:r>
            <a:endParaRPr lang="en-US"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26745" y="1843405"/>
            <a:ext cx="10949305" cy="2510155"/>
          </a:xfrm>
        </p:spPr>
        <p:txBody>
          <a:bodyPr/>
          <a:lstStyle/>
          <a:p>
            <a:r>
              <a:rPr lang="en-US" sz="2400" b="1" dirty="0">
                <a:latin typeface="Times New Roman" panose="02020603050405020304" charset="0"/>
                <a:cs typeface="Times New Roman" panose="02020603050405020304" charset="0"/>
                <a:sym typeface="+mn-ea"/>
              </a:rPr>
              <a:t>By:</a:t>
            </a:r>
            <a:endParaRPr lang="en-US" sz="2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400" dirty="0">
                <a:latin typeface="Times New Roman" panose="02020603050405020304" charset="0"/>
                <a:cs typeface="Times New Roman" panose="02020603050405020304" charset="0"/>
                <a:sym typeface="+mn-ea"/>
              </a:rPr>
              <a:t>Hannan Mushtaq (2023-CS-85)</a:t>
            </a:r>
            <a:endParaRPr lang="en-US" sz="2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M Ahmad (2023-CS-69)</a:t>
            </a:r>
            <a:endParaRPr lang="en-US" sz="2400" b="1" dirty="0">
              <a:latin typeface="Times New Roman" panose="02020603050405020304" charset="0"/>
              <a:cs typeface="Times New Roman" panose="02020603050405020304" charset="0"/>
              <a:sym typeface="+mn-ea"/>
            </a:endParaRPr>
          </a:p>
          <a:p>
            <a:pPr>
              <a:buFont typeface="Arial" panose="020B0604020202020204" pitchFamily="34" charset="0"/>
            </a:pPr>
            <a:r>
              <a:rPr lang="en-US" sz="2400" b="1" dirty="0">
                <a:latin typeface="Times New Roman" panose="02020603050405020304" charset="0"/>
                <a:cs typeface="Times New Roman" panose="02020603050405020304" charset="0"/>
                <a:sym typeface="+mn-ea"/>
              </a:rPr>
              <a:t>To:</a:t>
            </a:r>
            <a:endParaRPr lang="en-US" sz="2400" b="1" dirty="0">
              <a:latin typeface="Times New Roman" panose="02020603050405020304" charset="0"/>
              <a:cs typeface="Times New Roman" panose="02020603050405020304" charset="0"/>
              <a:sym typeface="+mn-ea"/>
            </a:endParaRPr>
          </a:p>
          <a:p>
            <a:pPr>
              <a:buFont typeface="Arial" panose="020B0604020202020204" pitchFamily="34" charset="0"/>
            </a:pPr>
            <a:r>
              <a:rPr lang="en-US" sz="1800" dirty="0">
                <a:latin typeface="Times New Roman" panose="02020603050405020304" charset="0"/>
                <a:cs typeface="Times New Roman" panose="02020603050405020304" charset="0"/>
                <a:sym typeface="+mn-ea"/>
              </a:rPr>
              <a:t>SIR WAQAS ALI</a:t>
            </a:r>
            <a:endParaRPr lang="en-US" sz="1800" dirty="0">
              <a:latin typeface="Times New Roman" panose="02020603050405020304" charset="0"/>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018540"/>
          </a:xfr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b="1" dirty="0">
                <a:latin typeface="Times New Roman" panose="02020603050405020304" charset="0"/>
                <a:cs typeface="Times New Roman" panose="02020603050405020304" charset="0"/>
              </a:rPr>
              <a:t>PART B</a:t>
            </a:r>
            <a:endParaRPr lang="en-US" b="1" dirty="0">
              <a:latin typeface="Times New Roman" panose="02020603050405020304" charset="0"/>
              <a:cs typeface="Times New Roman" panose="02020603050405020304" charset="0"/>
            </a:endParaRPr>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926195" y="2703830"/>
            <a:ext cx="2209800" cy="2076450"/>
          </a:xfrm>
        </p:spPr>
      </p:pic>
      <p:sp>
        <p:nvSpPr>
          <p:cNvPr id="11" name="TextBox 10"/>
          <p:cNvSpPr txBox="1"/>
          <p:nvPr/>
        </p:nvSpPr>
        <p:spPr>
          <a:xfrm>
            <a:off x="777240" y="1665605"/>
            <a:ext cx="7904480" cy="3783330"/>
          </a:xfrm>
          <a:prstGeom prst="rect">
            <a:avLst/>
          </a:prstGeom>
          <a:noFill/>
        </p:spPr>
        <p:txBody>
          <a:bodyPr wrap="square" rtlCol="0">
            <a:noAutofit/>
          </a:bodyPr>
          <a:lstStyle/>
          <a:p>
            <a:r>
              <a:rPr lang="en-US" sz="3200" b="1" i="0" dirty="0">
                <a:effectLst/>
                <a:latin typeface="Times New Roman" panose="02020603050405020304" charset="0"/>
                <a:cs typeface="Times New Roman" panose="02020603050405020304" charset="0"/>
              </a:rPr>
              <a:t>TIC TAC TOE</a:t>
            </a:r>
            <a:endParaRPr lang="en-US" sz="2400" b="0" i="0" dirty="0">
              <a:effectLst/>
              <a:latin typeface="Times New Roman" panose="02020603050405020304" charset="0"/>
              <a:cs typeface="Times New Roman" panose="02020603050405020304" charset="0"/>
            </a:endParaRPr>
          </a:p>
          <a:p>
            <a:endParaRPr lang="en-US" sz="2400" b="0" i="0" dirty="0">
              <a:effectLst/>
              <a:latin typeface="Times New Roman" panose="02020603050405020304" charset="0"/>
              <a:cs typeface="Times New Roman" panose="02020603050405020304" charset="0"/>
            </a:endParaRPr>
          </a:p>
          <a:p>
            <a:r>
              <a:rPr lang="en-US" sz="2400" b="0" i="0" dirty="0">
                <a:effectLst/>
                <a:latin typeface="Times New Roman" panose="02020603050405020304" charset="0"/>
                <a:cs typeface="Times New Roman" panose="02020603050405020304" charset="0"/>
              </a:rPr>
              <a:t>Certainly! Tic-Tac-Toe is a game that can be neatly illustrated and explored using graphs. Imagine each potential state of the Tic-Tac-Toe board as a point on a map, and the lines connecting these points representing the legal moves you can make in the game. The main objective is to grasp how the game unfolds, what potential results might emerge, and the smart strategies that can lead to victory.</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861695"/>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lstStyle/>
          <a:p>
            <a:pPr algn="ctr"/>
            <a:r>
              <a:rPr lang="en-US" b="1" dirty="0">
                <a:latin typeface="Times New Roman" panose="02020603050405020304" charset="0"/>
                <a:cs typeface="Times New Roman" panose="02020603050405020304" charset="0"/>
              </a:rPr>
              <a:t>VERTICES AND EDGES</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92480" y="964565"/>
            <a:ext cx="6167120" cy="4976495"/>
          </a:xfrm>
        </p:spPr>
        <p:txBody>
          <a:bodyPr/>
          <a:lstStyle/>
          <a:p>
            <a:pPr marL="0" indent="0" algn="l">
              <a:buNone/>
            </a:pPr>
            <a:endParaRPr lang="en-US" sz="2400" b="1" i="0" dirty="0">
              <a:effectLst/>
              <a:latin typeface="Times New Roman" panose="02020603050405020304" charset="0"/>
              <a:cs typeface="Times New Roman" panose="02020603050405020304" charset="0"/>
            </a:endParaRPr>
          </a:p>
          <a:p>
            <a:pPr marL="0" indent="0" algn="l">
              <a:buNone/>
            </a:pPr>
            <a:r>
              <a:rPr lang="en-US" sz="2400" b="1" i="0" dirty="0">
                <a:effectLst/>
                <a:latin typeface="Times New Roman" panose="02020603050405020304" charset="0"/>
                <a:cs typeface="Times New Roman" panose="02020603050405020304" charset="0"/>
              </a:rPr>
              <a:t>Vertices (Nodes):</a:t>
            </a:r>
            <a:r>
              <a:rPr lang="en-US" sz="2400" b="0" i="0" dirty="0">
                <a:effectLst/>
                <a:latin typeface="Times New Roman" panose="02020603050405020304" charset="0"/>
                <a:cs typeface="Times New Roman" panose="02020603050405020304" charset="0"/>
              </a:rPr>
              <a:t> Each node in the graph represents a unique state of the Tic-Tac-Toe board. A state includes the placement of </a:t>
            </a:r>
            <a:r>
              <a:rPr lang="en-US" sz="2400" b="0" i="0" dirty="0" err="1">
                <a:effectLst/>
                <a:latin typeface="Times New Roman" panose="02020603050405020304" charset="0"/>
                <a:cs typeface="Times New Roman" panose="02020603050405020304" charset="0"/>
              </a:rPr>
              <a:t>Xs</a:t>
            </a:r>
            <a:r>
              <a:rPr lang="en-US" sz="2400" b="0" i="0" dirty="0">
                <a:effectLst/>
                <a:latin typeface="Times New Roman" panose="02020603050405020304" charset="0"/>
                <a:cs typeface="Times New Roman" panose="02020603050405020304" charset="0"/>
              </a:rPr>
              <a:t> and </a:t>
            </a:r>
            <a:r>
              <a:rPr lang="en-US" sz="2400" b="0" i="0" dirty="0" err="1">
                <a:effectLst/>
                <a:latin typeface="Times New Roman" panose="02020603050405020304" charset="0"/>
                <a:cs typeface="Times New Roman" panose="02020603050405020304" charset="0"/>
              </a:rPr>
              <a:t>Os</a:t>
            </a:r>
            <a:r>
              <a:rPr lang="en-US" sz="2400" b="0" i="0" dirty="0">
                <a:effectLst/>
                <a:latin typeface="Times New Roman" panose="02020603050405020304" charset="0"/>
                <a:cs typeface="Times New Roman" panose="02020603050405020304" charset="0"/>
              </a:rPr>
              <a:t> on the 3x3 grid. There are 9 possible positions on the board, and each position can be either empty, occupied by an X, or occupied by an O.</a:t>
            </a:r>
            <a:endParaRPr lang="en-US" sz="2400" b="0" i="0" dirty="0">
              <a:effectLst/>
              <a:latin typeface="Times New Roman" panose="02020603050405020304" charset="0"/>
              <a:cs typeface="Times New Roman" panose="02020603050405020304" charset="0"/>
            </a:endParaRPr>
          </a:p>
          <a:p>
            <a:pPr marL="0" indent="0" algn="l">
              <a:buNone/>
            </a:pPr>
            <a:r>
              <a:rPr lang="en-US" sz="2400" b="1" i="0" dirty="0">
                <a:effectLst/>
                <a:latin typeface="Times New Roman" panose="02020603050405020304" charset="0"/>
                <a:cs typeface="Times New Roman" panose="02020603050405020304" charset="0"/>
              </a:rPr>
              <a:t>Edges:</a:t>
            </a:r>
            <a:r>
              <a:rPr lang="en-US" sz="2400" b="0" i="0" dirty="0">
                <a:effectLst/>
                <a:latin typeface="Times New Roman" panose="02020603050405020304" charset="0"/>
                <a:cs typeface="Times New Roman" panose="02020603050405020304" charset="0"/>
              </a:rPr>
              <a:t> Directed edges represent valid moves from one game state to another. For example, if an empty cell allows placing an X or an O, there is a directed edge from the current state to the next state after making that move.</a:t>
            </a:r>
            <a:endParaRPr lang="en-US" sz="2400" b="0" i="0" dirty="0">
              <a:effectLst/>
              <a:latin typeface="Times New Roman" panose="02020603050405020304" charset="0"/>
              <a:cs typeface="Times New Roman" panose="02020603050405020304" charset="0"/>
            </a:endParaRPr>
          </a:p>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27545" y="1973580"/>
            <a:ext cx="4815840" cy="35458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90500"/>
            <a:ext cx="10972800" cy="848360"/>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ANALYSIS</a:t>
            </a:r>
            <a:endParaRPr lang="en-US" b="1">
              <a:latin typeface="Times New Roman" panose="02020603050405020304" charset="0"/>
              <a:cs typeface="Times New Roman" panose="02020603050405020304" charset="0"/>
            </a:endParaRPr>
          </a:p>
        </p:txBody>
      </p:sp>
      <p:sp>
        <p:nvSpPr>
          <p:cNvPr id="2" name="TextBox 1"/>
          <p:cNvSpPr txBox="1"/>
          <p:nvPr/>
        </p:nvSpPr>
        <p:spPr>
          <a:xfrm>
            <a:off x="1049655" y="1398270"/>
            <a:ext cx="4551680" cy="4061460"/>
          </a:xfrm>
          <a:prstGeom prst="rect">
            <a:avLst/>
          </a:prstGeom>
          <a:noFill/>
        </p:spPr>
        <p:txBody>
          <a:bodyPr wrap="square" rtlCol="0">
            <a:spAutoFit/>
          </a:bodyPr>
          <a:lstStyle/>
          <a:p>
            <a:pPr algn="l"/>
            <a:endParaRPr lang="en-US" sz="2400" b="1" i="0" dirty="0">
              <a:effectLst/>
              <a:latin typeface="Times New Roman" panose="02020603050405020304" charset="0"/>
              <a:cs typeface="Times New Roman" panose="02020603050405020304" charset="0"/>
            </a:endParaRPr>
          </a:p>
          <a:p>
            <a:pPr indent="0" algn="l">
              <a:buFont typeface="Arial" panose="020B0604020202020204" pitchFamily="34" charset="0"/>
              <a:buNone/>
            </a:pPr>
            <a:r>
              <a:rPr lang="en-US" sz="2400" b="1" i="0" dirty="0">
                <a:effectLst/>
                <a:latin typeface="Times New Roman" panose="02020603050405020304" charset="0"/>
                <a:cs typeface="Times New Roman" panose="02020603050405020304" charset="0"/>
              </a:rPr>
              <a:t>Game Trees:</a:t>
            </a:r>
            <a:r>
              <a:rPr lang="en-US" sz="2400" b="0" i="0" dirty="0">
                <a:effectLst/>
                <a:latin typeface="Times New Roman" panose="02020603050405020304" charset="0"/>
                <a:cs typeface="Times New Roman" panose="02020603050405020304" charset="0"/>
              </a:rPr>
              <a:t> The graph structure can be visualized as a game tree, where each level represents a move in the game.</a:t>
            </a:r>
            <a:endParaRPr lang="en-US" sz="2400" b="0" i="0" dirty="0">
              <a:effectLst/>
              <a:latin typeface="Söhne"/>
            </a:endParaRPr>
          </a:p>
          <a:p>
            <a:pPr algn="l"/>
            <a:endParaRPr lang="en-US" sz="2400" b="0" i="0" dirty="0">
              <a:effectLst/>
              <a:latin typeface="Söhne"/>
            </a:endParaRPr>
          </a:p>
          <a:p>
            <a:pPr indent="0" algn="l">
              <a:buFont typeface="Arial" panose="020B0604020202020204" pitchFamily="34" charset="0"/>
              <a:buNone/>
            </a:pPr>
            <a:r>
              <a:rPr lang="en-US" sz="2400" b="1" i="0" dirty="0">
                <a:effectLst/>
                <a:latin typeface="Times New Roman" panose="02020603050405020304" charset="0"/>
                <a:cs typeface="Times New Roman" panose="02020603050405020304" charset="0"/>
              </a:rPr>
              <a:t>Strategy Analysis:</a:t>
            </a:r>
            <a:r>
              <a:rPr lang="en-US" sz="2400" b="0" i="0" dirty="0">
                <a:effectLst/>
                <a:latin typeface="Times New Roman" panose="02020603050405020304" charset="0"/>
                <a:cs typeface="Times New Roman" panose="02020603050405020304" charset="0"/>
              </a:rPr>
              <a:t> Analyzing the graph helps identify optimal strategies, winning paths, and possible counter-moves</a:t>
            </a:r>
            <a:endParaRPr lang="en-US" sz="2400" b="0" i="0" dirty="0">
              <a:effectLst/>
              <a:latin typeface="Söhne"/>
            </a:endParaRPr>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17895" y="1155065"/>
            <a:ext cx="5554345" cy="4632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2010"/>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NUMBER THEORY</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endParaRPr lang="en-US"/>
          </a:p>
          <a:p>
            <a:pPr marL="0" indent="0">
              <a:buNone/>
            </a:pPr>
            <a:r>
              <a:rPr lang="en-US" b="1">
                <a:latin typeface="Times New Roman" panose="02020603050405020304" charset="0"/>
                <a:cs typeface="Times New Roman" panose="02020603050405020304" charset="0"/>
                <a:sym typeface="+mn-ea"/>
              </a:rPr>
              <a:t>Q. 	Programming Tasks In Number Theory</a:t>
            </a:r>
            <a:endParaRPr lang="en-US"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sym typeface="+mn-ea"/>
              </a:rPr>
              <a:t> a.	Prime Factorization</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sym typeface="+mn-ea"/>
              </a:rPr>
              <a:t> b.	Euclidean Algorithm For GCD</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sym typeface="+mn-ea"/>
              </a:rPr>
              <a:t> c.	LCM Calculation</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sym typeface="+mn-ea"/>
              </a:rPr>
              <a:t> d.	Bezout Coefficients</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sym typeface="+mn-ea"/>
              </a:rPr>
              <a:t> e.	Modular Inverse</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sym typeface="+mn-ea"/>
              </a:rPr>
              <a:t> f.	RSA Encryption</a:t>
            </a:r>
            <a:endParaRPr lang="en-US" sz="2800">
              <a:latin typeface="Times New Roman" panose="02020603050405020304" charset="0"/>
              <a:cs typeface="Times New Roman" panose="02020603050405020304" charset="0"/>
              <a:sym typeface="+mn-ea"/>
            </a:endParaRPr>
          </a:p>
          <a:p>
            <a:pPr marL="0" indent="0">
              <a:buNone/>
            </a:pPr>
            <a:r>
              <a:rPr lang="en-US" sz="2800">
                <a:latin typeface="Times New Roman" panose="02020603050405020304" charset="0"/>
                <a:cs typeface="Times New Roman" panose="02020603050405020304" charset="0"/>
              </a:rPr>
              <a:t> g.	RSA Decryption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13435"/>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A. PRIME FACTORIZATION </a:t>
            </a:r>
            <a:endParaRPr lang="en-US" b="1">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p:txBody>
          <a:bodyPr/>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OUTPUT: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pic>
        <p:nvPicPr>
          <p:cNvPr id="7" name="Content Placeholder 6"/>
          <p:cNvPicPr>
            <a:picLocks noChangeAspect="1"/>
          </p:cNvPicPr>
          <p:nvPr>
            <p:ph sz="half" idx="1"/>
          </p:nvPr>
        </p:nvPicPr>
        <p:blipFill>
          <a:blip r:embed="rId1"/>
          <a:stretch>
            <a:fillRect/>
          </a:stretch>
        </p:blipFill>
        <p:spPr>
          <a:xfrm>
            <a:off x="609600" y="1275715"/>
            <a:ext cx="5384800" cy="4750435"/>
          </a:xfrm>
          <a:prstGeom prst="rect">
            <a:avLst/>
          </a:prstGeom>
        </p:spPr>
      </p:pic>
      <p:pic>
        <p:nvPicPr>
          <p:cNvPr id="8" name="Picture 7"/>
          <p:cNvPicPr>
            <a:picLocks noChangeAspect="1"/>
          </p:cNvPicPr>
          <p:nvPr/>
        </p:nvPicPr>
        <p:blipFill>
          <a:blip r:embed="rId2"/>
          <a:stretch>
            <a:fillRect/>
          </a:stretch>
        </p:blipFill>
        <p:spPr>
          <a:xfrm>
            <a:off x="6197600" y="2410460"/>
            <a:ext cx="4538345" cy="23444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94385"/>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B. EUCLIDEAN ALGORITHM FOR GCD</a:t>
            </a:r>
            <a:endParaRPr lang="en-US" b="1">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OUTPUT: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609600" y="1323975"/>
            <a:ext cx="5486400" cy="4576445"/>
          </a:xfrm>
          <a:prstGeom prst="rect">
            <a:avLst/>
          </a:prstGeom>
        </p:spPr>
      </p:pic>
      <p:pic>
        <p:nvPicPr>
          <p:cNvPr id="6" name="Picture 5"/>
          <p:cNvPicPr>
            <a:picLocks noChangeAspect="1"/>
          </p:cNvPicPr>
          <p:nvPr/>
        </p:nvPicPr>
        <p:blipFill>
          <a:blip r:embed="rId2"/>
          <a:stretch>
            <a:fillRect/>
          </a:stretch>
        </p:blipFill>
        <p:spPr>
          <a:xfrm>
            <a:off x="6197600" y="2348230"/>
            <a:ext cx="4337050" cy="27000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6435" y="190500"/>
            <a:ext cx="10972800" cy="784860"/>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C. LCM CALCULATION</a:t>
            </a:r>
            <a:endParaRPr lang="en-US" b="1">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pPr marL="0" indent="0">
              <a:buNone/>
            </a:pPr>
            <a:endParaRPr lang="en-US"/>
          </a:p>
          <a:p>
            <a:pPr marL="0" indent="0">
              <a:buNone/>
            </a:pPr>
            <a:r>
              <a:rPr lang="en-US">
                <a:latin typeface="Times New Roman" panose="02020603050405020304" charset="0"/>
                <a:cs typeface="Times New Roman" panose="02020603050405020304" charset="0"/>
              </a:rPr>
              <a:t>OUTPUT: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638175" y="1174750"/>
            <a:ext cx="5326380" cy="4789170"/>
          </a:xfrm>
          <a:prstGeom prst="rect">
            <a:avLst/>
          </a:prstGeom>
        </p:spPr>
      </p:pic>
      <p:pic>
        <p:nvPicPr>
          <p:cNvPr id="6" name="Picture 5"/>
          <p:cNvPicPr>
            <a:picLocks noChangeAspect="1"/>
          </p:cNvPicPr>
          <p:nvPr/>
        </p:nvPicPr>
        <p:blipFill>
          <a:blip r:embed="rId2"/>
          <a:stretch>
            <a:fillRect/>
          </a:stretch>
        </p:blipFill>
        <p:spPr>
          <a:xfrm>
            <a:off x="6197600" y="2366645"/>
            <a:ext cx="4290060" cy="26435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70585"/>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D. BEZOUT COEFFICIENTS</a:t>
            </a:r>
            <a:endParaRPr lang="en-US" b="1">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OUTPUT: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609600" y="1280795"/>
            <a:ext cx="5486400" cy="4470400"/>
          </a:xfrm>
          <a:prstGeom prst="rect">
            <a:avLst/>
          </a:prstGeom>
        </p:spPr>
      </p:pic>
      <p:pic>
        <p:nvPicPr>
          <p:cNvPr id="6" name="Picture 5"/>
          <p:cNvPicPr>
            <a:picLocks noChangeAspect="1"/>
          </p:cNvPicPr>
          <p:nvPr/>
        </p:nvPicPr>
        <p:blipFill>
          <a:blip r:embed="rId2"/>
          <a:stretch>
            <a:fillRect/>
          </a:stretch>
        </p:blipFill>
        <p:spPr>
          <a:xfrm>
            <a:off x="6197600" y="2593340"/>
            <a:ext cx="4480560" cy="24815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84860"/>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E. MODULAR INVERSE</a:t>
            </a:r>
            <a:endParaRPr lang="en-US" b="1">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pPr marL="0" indent="0">
              <a:buNone/>
            </a:pPr>
            <a:endParaRPr lang="en-US"/>
          </a:p>
          <a:p>
            <a:pPr marL="0" indent="0">
              <a:buNone/>
            </a:pPr>
            <a:r>
              <a:rPr lang="en-US">
                <a:latin typeface="Times New Roman" panose="02020603050405020304" charset="0"/>
                <a:cs typeface="Times New Roman" panose="02020603050405020304" charset="0"/>
              </a:rPr>
              <a:t>OUTPUT: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609600" y="1403350"/>
            <a:ext cx="5486400" cy="3879215"/>
          </a:xfrm>
          <a:prstGeom prst="rect">
            <a:avLst/>
          </a:prstGeom>
        </p:spPr>
      </p:pic>
      <p:pic>
        <p:nvPicPr>
          <p:cNvPr id="6" name="Picture 5"/>
          <p:cNvPicPr>
            <a:picLocks noChangeAspect="1"/>
          </p:cNvPicPr>
          <p:nvPr/>
        </p:nvPicPr>
        <p:blipFill>
          <a:blip r:embed="rId2"/>
          <a:stretch>
            <a:fillRect/>
          </a:stretch>
        </p:blipFill>
        <p:spPr>
          <a:xfrm>
            <a:off x="6197600" y="2662555"/>
            <a:ext cx="5384165" cy="18218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13435"/>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F. RSA ENCRYPTION</a:t>
            </a:r>
            <a:endParaRPr lang="en-US" b="1">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OUTPUT: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728345" y="1174750"/>
            <a:ext cx="5156200" cy="4866005"/>
          </a:xfrm>
          <a:prstGeom prst="rect">
            <a:avLst/>
          </a:prstGeom>
        </p:spPr>
      </p:pic>
      <p:pic>
        <p:nvPicPr>
          <p:cNvPr id="6" name="Picture 5"/>
          <p:cNvPicPr>
            <a:picLocks noChangeAspect="1"/>
          </p:cNvPicPr>
          <p:nvPr/>
        </p:nvPicPr>
        <p:blipFill>
          <a:blip r:embed="rId2"/>
          <a:stretch>
            <a:fillRect/>
          </a:stretch>
        </p:blipFill>
        <p:spPr>
          <a:xfrm>
            <a:off x="6197600" y="2654300"/>
            <a:ext cx="3835400" cy="16751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984250"/>
          </a:xfrm>
          <a:effectLst>
            <a:innerShdw blurRad="63500" dist="50800" dir="13500000">
              <a:prstClr val="black">
                <a:alpha val="50000"/>
              </a:prstClr>
            </a:innerShdw>
          </a:effectLst>
        </p:spPr>
        <p:style>
          <a:lnRef idx="3">
            <a:schemeClr val="lt1"/>
          </a:lnRef>
          <a:fillRef idx="1">
            <a:schemeClr val="accent1"/>
          </a:fillRef>
          <a:effectRef idx="1">
            <a:schemeClr val="accent1"/>
          </a:effectRef>
          <a:fontRef idx="minor">
            <a:schemeClr val="lt1"/>
          </a:fontRef>
        </p:style>
        <p:txBody>
          <a:bodyPr/>
          <a:lstStyle/>
          <a:p>
            <a:pPr algn="ctr"/>
            <a:r>
              <a:rPr lang="en-US" b="1" dirty="0">
                <a:latin typeface="Times New Roman" panose="02020603050405020304" charset="0"/>
                <a:cs typeface="Times New Roman" panose="02020603050405020304" charset="0"/>
              </a:rPr>
              <a:t>CONTENTS</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r>
              <a:rPr lang="en-US" dirty="0"/>
              <a:t>Graph Theory</a:t>
            </a:r>
            <a:endParaRPr lang="en-US" dirty="0"/>
          </a:p>
          <a:p>
            <a:r>
              <a:rPr lang="en-US" dirty="0"/>
              <a:t>Number Theory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2645"/>
          </a:xfrm>
        </p:spPr>
        <p:txBody>
          <a:bodyPr/>
          <a:p>
            <a:endParaRPr lang="en-US"/>
          </a:p>
        </p:txBody>
      </p:sp>
      <p:sp>
        <p:nvSpPr>
          <p:cNvPr id="4" name="Content Placeholder 3"/>
          <p:cNvSpPr>
            <a:spLocks noGrp="1"/>
          </p:cNvSpPr>
          <p:nvPr>
            <p:ph sz="half" idx="2"/>
          </p:nvPr>
        </p:nvSpPr>
        <p:spPr/>
        <p:txBody>
          <a:bodyPr/>
          <a:p>
            <a:pPr marL="0" indent="0">
              <a:buNone/>
            </a:pPr>
            <a:endParaRPr lang="en-US"/>
          </a:p>
          <a:p>
            <a:pPr marL="0" indent="0">
              <a:buNone/>
            </a:pPr>
            <a:r>
              <a:rPr lang="en-US">
                <a:latin typeface="Times New Roman" panose="02020603050405020304" charset="0"/>
                <a:cs typeface="Times New Roman" panose="02020603050405020304" charset="0"/>
              </a:rPr>
              <a:t>OUTPUT: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sp>
        <p:nvSpPr>
          <p:cNvPr id="5" name="Title 1"/>
          <p:cNvSpPr>
            <a:spLocks noGrp="1"/>
          </p:cNvSpPr>
          <p:nvPr/>
        </p:nvSpPr>
        <p:spPr>
          <a:xfrm>
            <a:off x="609600" y="190500"/>
            <a:ext cx="10972800" cy="813435"/>
          </a:xfrm>
          <a:prstGeom prst="rect">
            <a:avLst/>
          </a:prstGeo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ctr"/>
            <a:r>
              <a:rPr lang="en-US" b="1">
                <a:latin typeface="Times New Roman" panose="02020603050405020304" charset="0"/>
                <a:cs typeface="Times New Roman" panose="02020603050405020304" charset="0"/>
              </a:rPr>
              <a:t>G. RSA DECRYPTION</a:t>
            </a:r>
            <a:endParaRPr lang="en-US" b="1">
              <a:latin typeface="Times New Roman" panose="02020603050405020304" charset="0"/>
              <a:cs typeface="Times New Roman" panose="02020603050405020304" charset="0"/>
            </a:endParaRPr>
          </a:p>
        </p:txBody>
      </p:sp>
      <p:pic>
        <p:nvPicPr>
          <p:cNvPr id="6" name="Content Placeholder 5"/>
          <p:cNvPicPr>
            <a:picLocks noChangeAspect="1"/>
          </p:cNvPicPr>
          <p:nvPr>
            <p:ph sz="half" idx="1"/>
          </p:nvPr>
        </p:nvPicPr>
        <p:blipFill>
          <a:blip r:embed="rId1"/>
          <a:stretch>
            <a:fillRect/>
          </a:stretch>
        </p:blipFill>
        <p:spPr>
          <a:xfrm>
            <a:off x="609600" y="1174750"/>
            <a:ext cx="5414010" cy="4810125"/>
          </a:xfrm>
          <a:prstGeom prst="rect">
            <a:avLst/>
          </a:prstGeom>
        </p:spPr>
      </p:pic>
      <p:pic>
        <p:nvPicPr>
          <p:cNvPr id="7" name="Picture 6"/>
          <p:cNvPicPr>
            <a:picLocks noChangeAspect="1"/>
          </p:cNvPicPr>
          <p:nvPr/>
        </p:nvPicPr>
        <p:blipFill>
          <a:blip r:embed="rId2"/>
          <a:stretch>
            <a:fillRect/>
          </a:stretch>
        </p:blipFill>
        <p:spPr>
          <a:xfrm>
            <a:off x="6197600" y="2647950"/>
            <a:ext cx="3479800" cy="16300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90500"/>
            <a:ext cx="10972800" cy="831215"/>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CONCLUSION</a:t>
            </a:r>
            <a:endParaRPr lang="en-US" b="1">
              <a:latin typeface="Times New Roman" panose="02020603050405020304" charset="0"/>
              <a:cs typeface="Times New Roman" panose="02020603050405020304" charset="0"/>
            </a:endParaRPr>
          </a:p>
        </p:txBody>
      </p:sp>
      <p:sp>
        <p:nvSpPr>
          <p:cNvPr id="6" name="Content Placeholder 5"/>
          <p:cNvSpPr>
            <a:spLocks noGrp="1"/>
          </p:cNvSpPr>
          <p:nvPr>
            <p:ph idx="1"/>
          </p:nvPr>
        </p:nvSpPr>
        <p:spPr/>
        <p:txBody>
          <a:bodyPr/>
          <a:p>
            <a:pPr marL="0" indent="0">
              <a:buNone/>
            </a:pPr>
            <a:endParaRPr lang="en-US"/>
          </a:p>
          <a:p>
            <a:pPr marL="0" indent="457200">
              <a:buNone/>
            </a:pPr>
            <a:r>
              <a:rPr lang="en-US">
                <a:latin typeface="Times New Roman" panose="02020603050405020304" charset="0"/>
                <a:cs typeface="Times New Roman" panose="02020603050405020304" charset="0"/>
              </a:rPr>
              <a:t>That was all from my side. Make sure to check out my partner</a:t>
            </a:r>
            <a:endParaRPr lang="en-US">
              <a:latin typeface="Times New Roman" panose="02020603050405020304" charset="0"/>
              <a:cs typeface="Times New Roman" panose="02020603050405020304" charset="0"/>
            </a:endParaRPr>
          </a:p>
          <a:p>
            <a:pPr marL="0" indent="457200">
              <a:buNone/>
            </a:pPr>
            <a:r>
              <a:rPr lang="en-US" b="1">
                <a:latin typeface="Times New Roman" panose="02020603050405020304" charset="0"/>
                <a:cs typeface="Times New Roman" panose="02020603050405020304" charset="0"/>
              </a:rPr>
              <a:t>Hannan Mushtaq’s </a:t>
            </a:r>
            <a:r>
              <a:rPr lang="en-US">
                <a:latin typeface="Times New Roman" panose="02020603050405020304" charset="0"/>
                <a:cs typeface="Times New Roman" panose="02020603050405020304" charset="0"/>
              </a:rPr>
              <a:t>LinkedIn for the rest of the project’s </a:t>
            </a:r>
            <a:endParaRPr lang="en-US">
              <a:latin typeface="Times New Roman" panose="02020603050405020304" charset="0"/>
              <a:cs typeface="Times New Roman" panose="02020603050405020304" charset="0"/>
            </a:endParaRPr>
          </a:p>
          <a:p>
            <a:pPr marL="0" indent="457200">
              <a:buNone/>
            </a:pPr>
            <a:r>
              <a:rPr lang="en-US">
                <a:latin typeface="Times New Roman" panose="02020603050405020304" charset="0"/>
                <a:cs typeface="Times New Roman" panose="02020603050405020304" charset="0"/>
              </a:rPr>
              <a:t>video demonstration.</a:t>
            </a:r>
            <a:endParaRPr lang="en-US">
              <a:latin typeface="Times New Roman" panose="02020603050405020304" charset="0"/>
              <a:cs typeface="Times New Roman" panose="02020603050405020304" charset="0"/>
            </a:endParaRPr>
          </a:p>
          <a:p>
            <a:pPr marL="0" indent="45720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90500"/>
            <a:ext cx="10972800" cy="5699125"/>
          </a:xfrm>
        </p:spPr>
        <p:txBody>
          <a:bodyPr/>
          <a:p>
            <a:pPr algn="ctr"/>
            <a:r>
              <a:rPr lang="en-US" sz="6600" b="1">
                <a:solidFill>
                  <a:srgbClr val="FF0000"/>
                </a:solidFill>
              </a:rPr>
              <a:t>THE END!</a:t>
            </a:r>
            <a:br>
              <a:rPr lang="en-US" sz="6600" b="1">
                <a:solidFill>
                  <a:srgbClr val="FF0000"/>
                </a:solidFill>
              </a:rPr>
            </a:br>
            <a:r>
              <a:rPr lang="en-US" sz="6600" b="1">
                <a:solidFill>
                  <a:srgbClr val="FF0000"/>
                </a:solidFill>
              </a:rPr>
              <a:t>THANKS!</a:t>
            </a:r>
            <a:endParaRPr lang="en-US" sz="6600"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90905"/>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GRAPH THEORY (QUESTION 1)</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endParaRPr lang="en-US"/>
          </a:p>
          <a:p>
            <a:pPr marL="0" indent="0">
              <a:buNone/>
            </a:pPr>
            <a:r>
              <a:rPr lang="en-US" b="1">
                <a:latin typeface="Times New Roman" panose="02020603050405020304" charset="0"/>
                <a:cs typeface="Times New Roman" panose="02020603050405020304" charset="0"/>
              </a:rPr>
              <a:t>Q.	Analysis of Games Using Graph Theory</a:t>
            </a:r>
            <a:endParaRPr lang="en-US" b="1">
              <a:latin typeface="Times New Roman" panose="02020603050405020304" charset="0"/>
              <a:cs typeface="Times New Roman" panose="02020603050405020304" charset="0"/>
            </a:endParaRPr>
          </a:p>
          <a:p>
            <a:pPr marL="0" indent="457200">
              <a:buNone/>
            </a:pPr>
            <a:endParaRPr lang="en-US" sz="2400" b="1">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Investigate how certain games can be represented and analyzed using graph theory (at least two games).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Is Tic-Tac-Toe an example of a game that can be represented with  graphs? Describe the graph and what you are trying to achieve or avoid. Consider studying Tic-Tac-Toe generalizations.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018540"/>
          </a:xfr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b="1" dirty="0">
                <a:latin typeface="Times New Roman" panose="02020603050405020304" charset="0"/>
                <a:cs typeface="Times New Roman" panose="02020603050405020304" charset="0"/>
              </a:rPr>
              <a:t>PART A (GAME 1)</a:t>
            </a:r>
            <a:endParaRPr lang="en-US" b="1" dirty="0">
              <a:latin typeface="Times New Roman" panose="02020603050405020304" charset="0"/>
              <a:cs typeface="Times New Roman" panose="02020603050405020304"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09600" y="3200399"/>
            <a:ext cx="10862615" cy="2896251"/>
          </a:xfrm>
        </p:spPr>
      </p:pic>
      <p:sp>
        <p:nvSpPr>
          <p:cNvPr id="7" name="TextBox 6"/>
          <p:cNvSpPr txBox="1"/>
          <p:nvPr/>
        </p:nvSpPr>
        <p:spPr>
          <a:xfrm>
            <a:off x="889786" y="1452155"/>
            <a:ext cx="11078693" cy="1630045"/>
          </a:xfrm>
          <a:prstGeom prst="rect">
            <a:avLst/>
          </a:prstGeom>
          <a:noFill/>
        </p:spPr>
        <p:txBody>
          <a:bodyPr wrap="square" rtlCol="0">
            <a:spAutoFit/>
          </a:bodyPr>
          <a:lstStyle/>
          <a:p>
            <a:r>
              <a:rPr lang="en-US" sz="2800" b="1" dirty="0">
                <a:latin typeface="Times New Roman" panose="02020603050405020304" charset="0"/>
                <a:cs typeface="Times New Roman" panose="02020603050405020304" charset="0"/>
              </a:rPr>
              <a:t>Game 1: Football</a:t>
            </a:r>
            <a:br>
              <a:rPr lang="en-US"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rPr>
              <a:t>W</a:t>
            </a:r>
            <a:r>
              <a:rPr lang="en-US" sz="2400" b="0" i="0" dirty="0">
                <a:effectLst/>
                <a:latin typeface="Times New Roman" panose="02020603050405020304" charset="0"/>
                <a:cs typeface="Times New Roman" panose="02020603050405020304" charset="0"/>
              </a:rPr>
              <a:t>e can model and analyze various aspects of football, including player interactions, passing networks, and team dynamics. Here's a simplified explanation of how football can be conceptualized using graph theory.</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90500"/>
            <a:ext cx="10972800" cy="1025525"/>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VERTICES IN FOOTBALL</a:t>
            </a:r>
            <a:endParaRPr lang="en-US" b="1">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extLst>
              <a:ext uri="{BEBA8EAE-BF5A-486C-A8C5-ECC9F3942E4B}">
                <a14:imgProps xmlns:a14="http://schemas.microsoft.com/office/drawing/2010/main">
                  <a14:imgLayer r:embed="rId2">
                    <a14:imgEffect>
                      <a14:backgroundRemoval t="9091" b="99174" l="0" r="89450">
                        <a14:foregroundMark x1="84862" y1="4132" x2="85321" y2="73554"/>
                        <a14:foregroundMark x1="85321" y1="73554" x2="77523" y2="89256"/>
                        <a14:foregroundMark x1="77523" y1="89256" x2="917" y2="85950"/>
                        <a14:foregroundMark x1="917" y1="85950" x2="0" y2="86777"/>
                        <a14:foregroundMark x1="89908" y1="76033" x2="89908" y2="76033"/>
                        <a14:foregroundMark x1="89908" y1="76033" x2="90826" y2="47934"/>
                        <a14:foregroundMark x1="90826" y1="47934" x2="88073" y2="31405"/>
                        <a14:foregroundMark x1="88073" y1="31405" x2="91284" y2="11570"/>
                        <a14:foregroundMark x1="91284" y1="11570" x2="91743" y2="51240"/>
                        <a14:foregroundMark x1="91743" y1="51240" x2="96789" y2="66942"/>
                        <a14:foregroundMark x1="96789" y1="66942" x2="83945" y2="94215"/>
                        <a14:foregroundMark x1="83945" y1="94215" x2="72018" y2="89256"/>
                        <a14:foregroundMark x1="72018" y1="89256" x2="61927" y2="96694"/>
                        <a14:foregroundMark x1="61927" y1="96694" x2="35321" y2="95868"/>
                        <a14:foregroundMark x1="35321" y1="95868" x2="27064" y2="85124"/>
                        <a14:foregroundMark x1="27064" y1="85124" x2="15138" y2="95868"/>
                        <a14:foregroundMark x1="15138" y1="95868" x2="4587" y2="93388"/>
                        <a14:foregroundMark x1="4587" y1="93388" x2="1835" y2="87603"/>
                        <a14:foregroundMark x1="20183" y1="97521" x2="19725" y2="99174"/>
                      </a14:backgroundRemoval>
                    </a14:imgEffect>
                  </a14:imgLayer>
                </a14:imgProps>
              </a:ext>
              <a:ext uri="{28A0092B-C50C-407E-A947-70E740481C1C}">
                <a14:useLocalDpi xmlns:a14="http://schemas.microsoft.com/office/drawing/2010/main" val="0"/>
              </a:ext>
            </a:extLst>
          </a:blip>
          <a:stretch>
            <a:fillRect/>
          </a:stretch>
        </p:blipFill>
        <p:spPr>
          <a:xfrm>
            <a:off x="8082346" y="2275325"/>
            <a:ext cx="4109545" cy="3151297"/>
          </a:xfrm>
          <a:prstGeom prst="rect">
            <a:avLst/>
          </a:prstGeom>
        </p:spPr>
      </p:pic>
      <p:sp>
        <p:nvSpPr>
          <p:cNvPr id="7" name="TextBox 6"/>
          <p:cNvSpPr txBox="1"/>
          <p:nvPr/>
        </p:nvSpPr>
        <p:spPr>
          <a:xfrm>
            <a:off x="984885" y="1397000"/>
            <a:ext cx="6930390" cy="4523105"/>
          </a:xfrm>
          <a:prstGeom prst="rect">
            <a:avLst/>
          </a:prstGeom>
          <a:noFill/>
        </p:spPr>
        <p:txBody>
          <a:bodyPr wrap="square" rtlCol="0">
            <a:spAutoFit/>
          </a:bodyPr>
          <a:lstStyle/>
          <a:p>
            <a:pPr algn="l"/>
            <a:endParaRPr lang="en-US" sz="3200" b="0" i="0" dirty="0">
              <a:effectLst/>
              <a:latin typeface="Times New Roman" panose="02020603050405020304" charset="0"/>
              <a:cs typeface="Times New Roman" panose="02020603050405020304" charset="0"/>
            </a:endParaRPr>
          </a:p>
          <a:p>
            <a:pPr indent="0" algn="l">
              <a:buFont typeface="Arial" panose="020B0604020202020204" pitchFamily="34" charset="0"/>
              <a:buNone/>
            </a:pPr>
            <a:r>
              <a:rPr lang="en-US" sz="3200" b="1" i="0" dirty="0">
                <a:effectLst/>
                <a:latin typeface="Times New Roman" panose="02020603050405020304" charset="0"/>
                <a:cs typeface="Times New Roman" panose="02020603050405020304" charset="0"/>
              </a:rPr>
              <a:t>Players:</a:t>
            </a:r>
            <a:r>
              <a:rPr lang="en-US" sz="3200" b="0" i="0" dirty="0">
                <a:effectLst/>
                <a:latin typeface="Times New Roman" panose="02020603050405020304" charset="0"/>
                <a:cs typeface="Times New Roman" panose="02020603050405020304" charset="0"/>
              </a:rPr>
              <a:t> Each player on the field is represented as a vertex in the graph. The vertices are blue circles in the ground.</a:t>
            </a:r>
            <a:endParaRPr lang="en-US" sz="3200" b="0" i="0" dirty="0">
              <a:effectLst/>
              <a:latin typeface="Times New Roman" panose="02020603050405020304" charset="0"/>
              <a:cs typeface="Times New Roman" panose="02020603050405020304" charset="0"/>
            </a:endParaRPr>
          </a:p>
          <a:p>
            <a:pPr indent="0" algn="l">
              <a:buFont typeface="Arial" panose="020B0604020202020204" pitchFamily="34" charset="0"/>
              <a:buNone/>
            </a:pPr>
            <a:r>
              <a:rPr lang="en-US" sz="3200" b="1" i="0" dirty="0">
                <a:effectLst/>
                <a:latin typeface="Times New Roman" panose="02020603050405020304" charset="0"/>
                <a:cs typeface="Times New Roman" panose="02020603050405020304" charset="0"/>
              </a:rPr>
              <a:t>Ball:</a:t>
            </a:r>
            <a:r>
              <a:rPr lang="en-US" sz="3200" b="0" i="0" dirty="0">
                <a:effectLst/>
                <a:latin typeface="Times New Roman" panose="02020603050405020304" charset="0"/>
                <a:cs typeface="Times New Roman" panose="02020603050405020304" charset="0"/>
              </a:rPr>
              <a:t> The ball itself is a vertex in the graph, representing its position on the field.</a:t>
            </a:r>
            <a:endParaRPr lang="en-US" sz="3200" b="0" i="0" dirty="0">
              <a:effectLst/>
              <a:latin typeface="Times New Roman" panose="02020603050405020304" charset="0"/>
              <a:cs typeface="Times New Roman" panose="02020603050405020304" charset="0"/>
            </a:endParaRPr>
          </a:p>
          <a:p>
            <a:pPr indent="0" algn="l">
              <a:buFont typeface="Arial" panose="020B0604020202020204" pitchFamily="34" charset="0"/>
              <a:buNone/>
            </a:pPr>
            <a:r>
              <a:rPr lang="en-US" sz="3200" b="1" i="0" dirty="0">
                <a:effectLst/>
                <a:latin typeface="Times New Roman" panose="02020603050405020304" charset="0"/>
                <a:cs typeface="Times New Roman" panose="02020603050405020304" charset="0"/>
              </a:rPr>
              <a:t>Goal Posts:</a:t>
            </a:r>
            <a:r>
              <a:rPr lang="en-US" sz="3200" b="0" i="0" dirty="0">
                <a:effectLst/>
                <a:latin typeface="Times New Roman" panose="02020603050405020304" charset="0"/>
                <a:cs typeface="Times New Roman" panose="02020603050405020304" charset="0"/>
              </a:rPr>
              <a:t> Each goal post is a vertex in the graph.</a:t>
            </a:r>
            <a:endParaRPr lang="en-US" sz="3200" b="0" i="0" dirty="0">
              <a:effectLst/>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822960"/>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EDGES IN FOOTBALL</a:t>
            </a:r>
            <a:endParaRPr lang="en-US" b="1">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48575" y="2330132"/>
            <a:ext cx="4543425" cy="2897823"/>
          </a:xfrm>
          <a:prstGeom prst="rect">
            <a:avLst/>
          </a:prstGeom>
        </p:spPr>
      </p:pic>
      <p:sp>
        <p:nvSpPr>
          <p:cNvPr id="4" name="TextBox 3"/>
          <p:cNvSpPr txBox="1"/>
          <p:nvPr/>
        </p:nvSpPr>
        <p:spPr>
          <a:xfrm>
            <a:off x="609600" y="1851660"/>
            <a:ext cx="6965950" cy="3854450"/>
          </a:xfrm>
          <a:prstGeom prst="rect">
            <a:avLst/>
          </a:prstGeom>
          <a:noFill/>
        </p:spPr>
        <p:txBody>
          <a:bodyPr wrap="square" rtlCol="0">
            <a:noAutofit/>
          </a:bodyPr>
          <a:lstStyle/>
          <a:p>
            <a:pPr algn="l"/>
            <a:r>
              <a:rPr lang="en-US" sz="2000" b="1" i="0" dirty="0">
                <a:effectLst/>
                <a:latin typeface="Times New Roman" panose="02020603050405020304" charset="0"/>
                <a:cs typeface="Times New Roman" panose="02020603050405020304" charset="0"/>
              </a:rPr>
              <a:t>Player Connections:</a:t>
            </a:r>
            <a:r>
              <a:rPr lang="en-US" sz="2000" b="0" i="0" dirty="0">
                <a:effectLst/>
                <a:latin typeface="Times New Roman" panose="02020603050405020304" charset="0"/>
                <a:cs typeface="Times New Roman" panose="02020603050405020304" charset="0"/>
              </a:rPr>
              <a:t> Edges between players represent interactions, such as passes or movements between them. If player A passes to player B, there is an edge between vertices A and B.</a:t>
            </a:r>
            <a:endParaRPr lang="en-US" sz="2000" b="0" i="0" dirty="0">
              <a:effectLst/>
              <a:latin typeface="Times New Roman" panose="02020603050405020304" charset="0"/>
              <a:cs typeface="Times New Roman" panose="02020603050405020304" charset="0"/>
            </a:endParaRPr>
          </a:p>
          <a:p>
            <a:pPr indent="0" algn="l">
              <a:buFont typeface="Arial" panose="020B0604020202020204" pitchFamily="34" charset="0"/>
              <a:buNone/>
            </a:pPr>
            <a:r>
              <a:rPr lang="en-US" sz="2000" b="1" i="0" dirty="0">
                <a:effectLst/>
                <a:latin typeface="Times New Roman" panose="02020603050405020304" charset="0"/>
                <a:cs typeface="Times New Roman" panose="02020603050405020304" charset="0"/>
              </a:rPr>
              <a:t>Ball Movements:</a:t>
            </a:r>
            <a:r>
              <a:rPr lang="en-US" sz="2000" b="0" i="0" dirty="0">
                <a:effectLst/>
                <a:latin typeface="Times New Roman" panose="02020603050405020304" charset="0"/>
                <a:cs typeface="Times New Roman" panose="02020603050405020304" charset="0"/>
              </a:rPr>
              <a:t> Edges represent the movement of the ball. For example, if a player kicks the ball, there is an edge connecting the player's vertex to the ball's vertex.</a:t>
            </a:r>
            <a:endParaRPr lang="en-US" sz="2000" b="0" i="0" dirty="0">
              <a:effectLst/>
              <a:latin typeface="Times New Roman" panose="02020603050405020304" charset="0"/>
              <a:cs typeface="Times New Roman" panose="02020603050405020304" charset="0"/>
            </a:endParaRPr>
          </a:p>
          <a:p>
            <a:pPr indent="0" algn="l">
              <a:buFont typeface="Arial" panose="020B0604020202020204" pitchFamily="34" charset="0"/>
              <a:buNone/>
            </a:pPr>
            <a:r>
              <a:rPr lang="en-US" sz="2000" b="1" i="0" dirty="0">
                <a:effectLst/>
                <a:latin typeface="Times New Roman" panose="02020603050405020304" charset="0"/>
                <a:cs typeface="Times New Roman" panose="02020603050405020304" charset="0"/>
              </a:rPr>
              <a:t>Goal Attempts:</a:t>
            </a:r>
            <a:r>
              <a:rPr lang="en-US" sz="2000" b="0" i="0" dirty="0">
                <a:effectLst/>
                <a:latin typeface="Times New Roman" panose="02020603050405020304" charset="0"/>
                <a:cs typeface="Times New Roman" panose="02020603050405020304" charset="0"/>
              </a:rPr>
              <a:t> Edges can be used to represent attempts to score goals. For instance, if a player shoots towards the goal, there's an edge connecting the player to the goal.</a:t>
            </a:r>
            <a:endParaRPr lang="en-US" sz="2000" b="0" i="0" dirty="0">
              <a:effectLst/>
              <a:latin typeface="Times New Roman" panose="02020603050405020304" charset="0"/>
              <a:cs typeface="Times New Roman" panose="02020603050405020304" charset="0"/>
            </a:endParaRPr>
          </a:p>
          <a:p>
            <a:r>
              <a:rPr lang="en-US" sz="2000" b="1" i="0" dirty="0">
                <a:effectLst/>
                <a:latin typeface="Times New Roman" panose="02020603050405020304" charset="0"/>
                <a:cs typeface="Times New Roman" panose="02020603050405020304" charset="0"/>
              </a:rPr>
              <a:t>Dynamic Graphs:</a:t>
            </a:r>
            <a:r>
              <a:rPr lang="en-US" sz="2000" b="0" i="0" dirty="0">
                <a:effectLst/>
                <a:latin typeface="Times New Roman" panose="02020603050405020304" charset="0"/>
                <a:cs typeface="Times New Roman" panose="02020603050405020304" charset="0"/>
              </a:rPr>
              <a:t> The football field is dynamic, and the graph representation changes rapidly during the game as players move, pass, and interact</a:t>
            </a:r>
            <a:endParaRPr lang="en-US" sz="2000" b="0" i="0" dirty="0">
              <a:effectLst/>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018540"/>
          </a:xfr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b="1" dirty="0">
                <a:latin typeface="Times New Roman" panose="02020603050405020304" charset="0"/>
                <a:cs typeface="Times New Roman" panose="02020603050405020304" charset="0"/>
              </a:rPr>
              <a:t>PART A (GAME 2)</a:t>
            </a:r>
            <a:endParaRPr lang="en-US" b="1" dirty="0">
              <a:latin typeface="Times New Roman" panose="02020603050405020304" charset="0"/>
              <a:cs typeface="Times New Roman" panose="02020603050405020304" charset="0"/>
            </a:endParaRPr>
          </a:p>
        </p:txBody>
      </p:sp>
      <p:sp>
        <p:nvSpPr>
          <p:cNvPr id="7" name="TextBox 6"/>
          <p:cNvSpPr txBox="1"/>
          <p:nvPr/>
        </p:nvSpPr>
        <p:spPr>
          <a:xfrm>
            <a:off x="763270" y="1663700"/>
            <a:ext cx="5462270" cy="3530600"/>
          </a:xfrm>
          <a:prstGeom prst="rect">
            <a:avLst/>
          </a:prstGeom>
          <a:noFill/>
        </p:spPr>
        <p:txBody>
          <a:bodyPr wrap="square" rtlCol="0">
            <a:noAutofit/>
          </a:bodyPr>
          <a:lstStyle/>
          <a:p>
            <a:endParaRPr lang="en-US" sz="2800" b="1" dirty="0">
              <a:latin typeface="Times New Roman" panose="02020603050405020304" charset="0"/>
              <a:cs typeface="Times New Roman" panose="02020603050405020304" charset="0"/>
            </a:endParaRPr>
          </a:p>
          <a:p>
            <a:r>
              <a:rPr lang="en-US" sz="2800" b="1" dirty="0">
                <a:latin typeface="Times New Roman" panose="02020603050405020304" charset="0"/>
                <a:cs typeface="Times New Roman" panose="02020603050405020304" charset="0"/>
              </a:rPr>
              <a:t>Game no.2: Snooker</a:t>
            </a:r>
            <a:endParaRPr lang="en-US" sz="2800" b="1" dirty="0">
              <a:latin typeface="Times New Roman" panose="02020603050405020304" charset="0"/>
              <a:cs typeface="Times New Roman" panose="02020603050405020304" charset="0"/>
            </a:endParaRPr>
          </a:p>
          <a:p>
            <a:br>
              <a:rPr lang="en-US" dirty="0">
                <a:latin typeface="Times New Roman" panose="02020603050405020304" charset="0"/>
                <a:cs typeface="Times New Roman" panose="02020603050405020304" charset="0"/>
              </a:rPr>
            </a:br>
            <a:r>
              <a:rPr lang="en-US" sz="2400" b="0" i="0" dirty="0">
                <a:effectLst/>
                <a:latin typeface="Times New Roman" panose="02020603050405020304" charset="0"/>
                <a:cs typeface="Times New Roman" panose="02020603050405020304" charset="0"/>
              </a:rPr>
              <a:t>In snooker, a game that is played on a rectangular table covered with a green cloth, graph theory can be used to model and analyze different aspects of the game. Let's break down how snooker can be conceptualized using graph theory</a:t>
            </a:r>
            <a:endParaRPr lang="en-US" sz="2400" dirty="0">
              <a:latin typeface="Times New Roman" panose="02020603050405020304" charset="0"/>
              <a:cs typeface="Times New Roman" panose="02020603050405020304" charset="0"/>
            </a:endParaRPr>
          </a:p>
        </p:txBody>
      </p:sp>
      <p:pic>
        <p:nvPicPr>
          <p:cNvPr id="12" name="Content Placeholder 1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225540" y="2185670"/>
            <a:ext cx="5363210" cy="2665730"/>
          </a:xfrm>
        </p:spPr>
      </p:pic>
      <p:sp>
        <p:nvSpPr>
          <p:cNvPr id="1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rgbClr val="FFFFFF"/>
                </a:solidFill>
                <a:effectLst/>
                <a:latin typeface="Söhne"/>
              </a:rPr>
              <a:t> 3.5</a:t>
            </a:r>
            <a:endParaRPr kumimoji="0" lang="en-US" altLang="en-US" sz="1000" b="1" i="0" u="none" strike="noStrike" cap="none" normalizeH="0" baseline="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Söhne"/>
              </a:rPr>
              <a:t>  </a:t>
            </a:r>
            <a:r>
              <a:rPr kumimoji="0" lang="en-US" altLang="en-US" sz="1400" b="0" i="0" u="none" strike="noStrike" cap="none" normalizeH="0" baseline="0">
                <a:ln>
                  <a:noFill/>
                </a:ln>
                <a:solidFill>
                  <a:schemeClr val="tx1"/>
                </a:solidFill>
                <a:effectLst/>
                <a:latin typeface="Söhne"/>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AutoShape 2" descr="User"/>
          <p:cNvSpPr>
            <a:spLocks noChangeAspect="1" noChangeArrowheads="1"/>
          </p:cNvSpPr>
          <p:nvPr/>
        </p:nvSpPr>
        <p:spPr bwMode="auto">
          <a:xfrm>
            <a:off x="57150" y="-3016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976630"/>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VERTICES IN SNOOKER</a:t>
            </a:r>
            <a:endParaRPr lang="en-US" b="1">
              <a:latin typeface="Times New Roman" panose="02020603050405020304" charset="0"/>
              <a:cs typeface="Times New Roman" panose="02020603050405020304" charset="0"/>
            </a:endParaRPr>
          </a:p>
        </p:txBody>
      </p:sp>
      <p:sp>
        <p:nvSpPr>
          <p:cNvPr id="7" name="TextBox 6"/>
          <p:cNvSpPr txBox="1"/>
          <p:nvPr/>
        </p:nvSpPr>
        <p:spPr>
          <a:xfrm>
            <a:off x="680720" y="1005205"/>
            <a:ext cx="7081520" cy="4525645"/>
          </a:xfrm>
          <a:prstGeom prst="rect">
            <a:avLst/>
          </a:prstGeom>
          <a:noFill/>
        </p:spPr>
        <p:txBody>
          <a:bodyPr wrap="square" rtlCol="0">
            <a:noAutofit/>
          </a:bodyPr>
          <a:lstStyle/>
          <a:p>
            <a:pPr algn="l"/>
            <a:endParaRPr lang="en-US" sz="3200" b="0" i="0" dirty="0">
              <a:effectLst/>
              <a:latin typeface="Times New Roman" panose="02020603050405020304" charset="0"/>
              <a:cs typeface="Times New Roman" panose="02020603050405020304" charset="0"/>
            </a:endParaRPr>
          </a:p>
          <a:p>
            <a:pPr indent="0" algn="l">
              <a:buFont typeface="Arial" panose="020B0604020202020204" pitchFamily="34" charset="0"/>
              <a:buNone/>
            </a:pPr>
            <a:r>
              <a:rPr lang="en-US" sz="3200" b="1" i="0" dirty="0">
                <a:effectLst/>
                <a:latin typeface="Times New Roman" panose="02020603050405020304" charset="0"/>
                <a:cs typeface="Times New Roman" panose="02020603050405020304" charset="0"/>
              </a:rPr>
              <a:t>Balls:</a:t>
            </a:r>
            <a:r>
              <a:rPr lang="en-US" sz="3200" b="0" i="0" dirty="0">
                <a:effectLst/>
                <a:latin typeface="Times New Roman" panose="02020603050405020304" charset="0"/>
                <a:cs typeface="Times New Roman" panose="02020603050405020304" charset="0"/>
              </a:rPr>
              <a:t> Each ball on the snooker table, including the red balls and the colored balls (yellow, green, brown, blue, pink, black), is represented as a vertex in the graph.</a:t>
            </a:r>
            <a:endParaRPr lang="en-US" sz="3200" b="0" i="0" dirty="0">
              <a:effectLst/>
              <a:latin typeface="Times New Roman" panose="02020603050405020304" charset="0"/>
              <a:cs typeface="Times New Roman" panose="02020603050405020304" charset="0"/>
            </a:endParaRPr>
          </a:p>
          <a:p>
            <a:pPr indent="0" algn="l">
              <a:buFont typeface="Arial" panose="020B0604020202020204" pitchFamily="34" charset="0"/>
              <a:buNone/>
            </a:pPr>
            <a:r>
              <a:rPr lang="en-US" sz="3200" b="1" i="0" dirty="0">
                <a:effectLst/>
                <a:latin typeface="Times New Roman" panose="02020603050405020304" charset="0"/>
                <a:cs typeface="Times New Roman" panose="02020603050405020304" charset="0"/>
              </a:rPr>
              <a:t>Cue Ball:</a:t>
            </a:r>
            <a:r>
              <a:rPr lang="en-US" sz="3200" b="0" i="0" dirty="0">
                <a:effectLst/>
                <a:latin typeface="Times New Roman" panose="02020603050405020304" charset="0"/>
                <a:cs typeface="Times New Roman" panose="02020603050405020304" charset="0"/>
              </a:rPr>
              <a:t> The white cue ball is also a vertex.</a:t>
            </a:r>
            <a:endParaRPr lang="en-US" sz="3200" b="0" i="0" dirty="0">
              <a:effectLst/>
              <a:latin typeface="Times New Roman" panose="02020603050405020304" charset="0"/>
              <a:cs typeface="Times New Roman" panose="02020603050405020304" charset="0"/>
            </a:endParaRPr>
          </a:p>
          <a:p>
            <a:pPr indent="0" algn="l">
              <a:buFont typeface="Arial" panose="020B0604020202020204" pitchFamily="34" charset="0"/>
              <a:buNone/>
            </a:pPr>
            <a:r>
              <a:rPr lang="en-US" sz="3200" b="1" dirty="0">
                <a:latin typeface="Times New Roman" panose="02020603050405020304" charset="0"/>
                <a:cs typeface="Times New Roman" panose="02020603050405020304" charset="0"/>
              </a:rPr>
              <a:t>Pockets:</a:t>
            </a:r>
            <a:r>
              <a:rPr lang="en-US" sz="3200" dirty="0">
                <a:latin typeface="Times New Roman" panose="02020603050405020304" charset="0"/>
                <a:cs typeface="Times New Roman" panose="02020603050405020304" charset="0"/>
              </a:rPr>
              <a:t> The pockets in the table are also the vertices.</a:t>
            </a:r>
            <a:endParaRPr lang="en-US" sz="3200" dirty="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8400" y="2630503"/>
            <a:ext cx="4531360" cy="2295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976630"/>
          </a:xfrm>
          <a:effectLst>
            <a:innerShdw blurRad="63500" dist="50800" dir="13500000">
              <a:prstClr val="black">
                <a:alpha val="50000"/>
              </a:prstClr>
            </a:innerShdw>
          </a:effectLst>
        </p:spPr>
        <p:style>
          <a:lnRef idx="2">
            <a:schemeClr val="lt1"/>
          </a:lnRef>
          <a:fillRef idx="1">
            <a:schemeClr val="accent1"/>
          </a:fillRef>
          <a:effectRef idx="1">
            <a:schemeClr val="accent1"/>
          </a:effectRef>
          <a:fontRef idx="minor">
            <a:schemeClr val="lt1"/>
          </a:fontRef>
        </p:style>
        <p:txBody>
          <a:bodyPr/>
          <a:p>
            <a:pPr algn="ctr"/>
            <a:r>
              <a:rPr lang="en-US" b="1">
                <a:latin typeface="Times New Roman" panose="02020603050405020304" charset="0"/>
                <a:cs typeface="Times New Roman" panose="02020603050405020304" charset="0"/>
              </a:rPr>
              <a:t>EDGES IN SNOOKER</a:t>
            </a:r>
            <a:endParaRPr lang="en-US" b="1">
              <a:latin typeface="Times New Roman" panose="02020603050405020304" charset="0"/>
              <a:cs typeface="Times New Roman" panose="02020603050405020304" charset="0"/>
            </a:endParaRPr>
          </a:p>
        </p:txBody>
      </p:sp>
      <p:sp>
        <p:nvSpPr>
          <p:cNvPr id="4" name="TextBox 3"/>
          <p:cNvSpPr txBox="1"/>
          <p:nvPr/>
        </p:nvSpPr>
        <p:spPr>
          <a:xfrm>
            <a:off x="570865" y="1336040"/>
            <a:ext cx="6715760" cy="5634990"/>
          </a:xfrm>
          <a:prstGeom prst="rect">
            <a:avLst/>
          </a:prstGeom>
          <a:noFill/>
        </p:spPr>
        <p:txBody>
          <a:bodyPr wrap="square" rtlCol="0">
            <a:noAutofit/>
          </a:bodyPr>
          <a:lstStyle/>
          <a:p>
            <a:pPr indent="0" algn="l">
              <a:buFont typeface="+mj-lt"/>
              <a:buNone/>
            </a:pPr>
            <a:endParaRPr lang="en-US" sz="2400" b="0" i="0" dirty="0">
              <a:effectLst/>
              <a:latin typeface="Times New Roman" panose="02020603050405020304" charset="0"/>
              <a:cs typeface="Times New Roman" panose="02020603050405020304" charset="0"/>
            </a:endParaRPr>
          </a:p>
          <a:p>
            <a:pPr lvl="1" indent="0" algn="l">
              <a:buFont typeface="+mj-lt"/>
              <a:buNone/>
            </a:pPr>
            <a:r>
              <a:rPr lang="en-US" sz="2100" b="1" i="0" dirty="0">
                <a:effectLst/>
                <a:latin typeface="Times New Roman" panose="02020603050405020304" charset="0"/>
                <a:cs typeface="Times New Roman" panose="02020603050405020304" charset="0"/>
              </a:rPr>
              <a:t>Cue Ball Movements:</a:t>
            </a:r>
            <a:r>
              <a:rPr lang="en-US" sz="2100" b="0" i="0" dirty="0">
                <a:effectLst/>
                <a:latin typeface="Times New Roman" panose="02020603050405020304" charset="0"/>
                <a:cs typeface="Times New Roman" panose="02020603050405020304" charset="0"/>
              </a:rPr>
              <a:t> Edges between the cue ball and other balls represent shots or movements made by the player. When a player hits a ball with the cue ball, there is an edge between the cue ball and the target ball.</a:t>
            </a:r>
            <a:endParaRPr lang="en-US" sz="2100" b="0" i="0" dirty="0">
              <a:effectLst/>
              <a:latin typeface="Times New Roman" panose="02020603050405020304" charset="0"/>
              <a:cs typeface="Times New Roman" panose="02020603050405020304" charset="0"/>
            </a:endParaRPr>
          </a:p>
          <a:p>
            <a:pPr lvl="1" indent="0" algn="l">
              <a:buFont typeface="+mj-lt"/>
              <a:buNone/>
            </a:pPr>
            <a:r>
              <a:rPr lang="en-US" sz="2100" b="1" i="0" dirty="0">
                <a:effectLst/>
                <a:latin typeface="Times New Roman" panose="02020603050405020304" charset="0"/>
                <a:cs typeface="Times New Roman" panose="02020603050405020304" charset="0"/>
              </a:rPr>
              <a:t>Ball Pockets:</a:t>
            </a:r>
            <a:r>
              <a:rPr lang="en-US" sz="2100" b="0" i="0" dirty="0">
                <a:effectLst/>
                <a:latin typeface="Times New Roman" panose="02020603050405020304" charset="0"/>
                <a:cs typeface="Times New Roman" panose="02020603050405020304" charset="0"/>
              </a:rPr>
              <a:t> Edges between balls and pockets represent successful shots or the movement of balls into pockets. When a ball is potted, there is an edge between the ball and the corresponding pocket.</a:t>
            </a:r>
            <a:endParaRPr lang="en-US" sz="2100" b="0" i="0" dirty="0">
              <a:effectLst/>
              <a:latin typeface="Times New Roman" panose="02020603050405020304" charset="0"/>
              <a:cs typeface="Times New Roman" panose="02020603050405020304" charset="0"/>
            </a:endParaRPr>
          </a:p>
          <a:p>
            <a:pPr lvl="1" indent="0" algn="l">
              <a:buFont typeface="+mj-lt"/>
              <a:buNone/>
            </a:pPr>
            <a:r>
              <a:rPr lang="en-US" sz="2100" b="1" i="0" dirty="0">
                <a:effectLst/>
                <a:latin typeface="Times New Roman" panose="02020603050405020304" charset="0"/>
                <a:cs typeface="Times New Roman" panose="02020603050405020304" charset="0"/>
              </a:rPr>
              <a:t>Dynamic Graphs:</a:t>
            </a:r>
            <a:r>
              <a:rPr lang="en-US" sz="2100" b="0" i="0" dirty="0">
                <a:effectLst/>
                <a:latin typeface="Times New Roman" panose="02020603050405020304" charset="0"/>
                <a:cs typeface="Times New Roman" panose="02020603050405020304" charset="0"/>
              </a:rPr>
              <a:t> The graph representation changes dynamically as players take shots, pot balls, and the positions of balls on the table evolve</a:t>
            </a:r>
            <a:endParaRPr lang="en-US" sz="2400" b="0" i="0" dirty="0">
              <a:effectLst/>
              <a:latin typeface="Times New Roman" panose="02020603050405020304" charset="0"/>
              <a:cs typeface="Times New Roman" panose="02020603050405020304" charset="0"/>
            </a:endParaRPr>
          </a:p>
          <a:p>
            <a:pPr algn="l"/>
            <a:endParaRPr lang="en-US" sz="2400" dirty="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87920" y="2398077"/>
            <a:ext cx="4480559" cy="2833688"/>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4561</Words>
  <Application>WPS Presentation</Application>
  <PresentationFormat>Widescreen</PresentationFormat>
  <Paragraphs>133</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Times New Roman</vt:lpstr>
      <vt:lpstr>Söhne</vt:lpstr>
      <vt:lpstr>RomanS</vt:lpstr>
      <vt:lpstr>Microsoft YaHei</vt:lpstr>
      <vt:lpstr>Arial Unicode MS</vt:lpstr>
      <vt:lpstr>Calibri</vt:lpstr>
      <vt:lpstr>Orange Waves</vt:lpstr>
      <vt:lpstr>DISCRETE MATHEMATICS PROJECT</vt:lpstr>
      <vt:lpstr>CONTENTS</vt:lpstr>
      <vt:lpstr>GRAPH THEORY (QUESTION 1)</vt:lpstr>
      <vt:lpstr>PART A (GAME 1)</vt:lpstr>
      <vt:lpstr>VERTICES IN FOOTBALL</vt:lpstr>
      <vt:lpstr>EDGES IN FOOTBALL</vt:lpstr>
      <vt:lpstr>PART A (GAME 2)</vt:lpstr>
      <vt:lpstr>VERTICES IN SNOOKER</vt:lpstr>
      <vt:lpstr>EDGES IN SNOOKER</vt:lpstr>
      <vt:lpstr>PART B</vt:lpstr>
      <vt:lpstr>VERTICES AND EDGES</vt:lpstr>
      <vt:lpstr>ANALYSIS</vt:lpstr>
      <vt:lpstr>NUMBER THEORY</vt:lpstr>
      <vt:lpstr>A. PRIME FACTORIZATION </vt:lpstr>
      <vt:lpstr>B. EUCLIDEAN ALGORITHM FOR GCD</vt:lpstr>
      <vt:lpstr>C. LCM CALCULATION</vt:lpstr>
      <vt:lpstr>D. BEZOUT COEFFICIENTS</vt:lpstr>
      <vt:lpstr>E. MODULAR INVERSE</vt:lpstr>
      <vt:lpstr>F. RSA ENCRYPTION</vt:lpstr>
      <vt:lpstr>PowerPoint 演示文稿</vt:lpstr>
      <vt:lpstr>PowerPoint 演示文稿</vt:lpstr>
      <vt:lpstr>THE END! 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PROJECT</dc:title>
  <dc:creator>Ahmad here</dc:creator>
  <cp:lastModifiedBy>hp</cp:lastModifiedBy>
  <cp:revision>41</cp:revision>
  <dcterms:created xsi:type="dcterms:W3CDTF">2023-12-30T13:56:00Z</dcterms:created>
  <dcterms:modified xsi:type="dcterms:W3CDTF">2023-12-31T10:00:33Z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87E55B54D35A4081B81D7F9EAC6E12BF_11</vt:lpwstr>
  </property>
  <property fmtid="{D5CDD505-2E9C-101B-9397-08002B2CF9AE}" pid="3" name="KSOProductBuildVer">
    <vt:lpwstr>1033-12.2.0.13359</vt:lpwstr>
  </property>
</Properties>
</file>