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68" r:id="rId3"/>
  </p:sldMasterIdLst>
  <p:sldIdLst>
    <p:sldId id="257" r:id="rId4"/>
    <p:sldId id="258" r:id="rId5"/>
    <p:sldId id="259" r:id="rId6"/>
    <p:sldId id="268" r:id="rId7"/>
    <p:sldId id="260" r:id="rId8"/>
    <p:sldId id="265" r:id="rId9"/>
    <p:sldId id="270" r:id="rId10"/>
    <p:sldId id="276" r:id="rId11"/>
    <p:sldId id="261" r:id="rId12"/>
    <p:sldId id="271" r:id="rId13"/>
    <p:sldId id="262" r:id="rId14"/>
    <p:sldId id="264" r:id="rId15"/>
    <p:sldId id="277" r:id="rId16"/>
    <p:sldId id="278" r:id="rId17"/>
    <p:sldId id="279" r:id="rId18"/>
    <p:sldId id="280" r:id="rId19"/>
    <p:sldId id="281" r:id="rId20"/>
    <p:sldId id="282" r:id="rId21"/>
    <p:sldId id="266" r:id="rId22"/>
    <p:sldId id="274" r:id="rId2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C3E"/>
    <a:srgbClr val="000000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932" autoAdjust="0"/>
  </p:normalViewPr>
  <p:slideViewPr>
    <p:cSldViewPr snapToGrid="0" snapToObjects="1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00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639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127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096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026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312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124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6908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820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48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2280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7716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3585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205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4458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5793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6245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614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92332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03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488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4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252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23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2017/12/27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88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Liu1209/Node-PAS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86000" y="2080634"/>
            <a:ext cx="4572000" cy="63158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3200" b="1" dirty="0" smtClean="0">
                <a:solidFill>
                  <a:srgbClr val="FFFFFF"/>
                </a:solidFill>
              </a:rPr>
              <a:t>軟體工程期末報告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1430558" y="2787755"/>
            <a:ext cx="9144000" cy="24115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第一組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:</a:t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		105598003 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劉彥麟 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/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		105598069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 楊雅雯 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/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		106598038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 李柏霖 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/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		106598048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 郭士銓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/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>		106598053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 (本文)"/>
              </a:rPr>
              <a:t> 陳韻文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  <a:t/>
            </a:r>
            <a:br>
              <a:rPr lang="en-US" altLang="zh-TW" sz="2200" b="1" dirty="0" smtClean="0">
                <a:solidFill>
                  <a:schemeClr val="bg1"/>
                </a:solidFill>
                <a:latin typeface="微軟正黑體 (本文)"/>
              </a:rPr>
            </a:br>
            <a:endParaRPr lang="zh-TW" altLang="en-US" sz="2200" b="1" dirty="0">
              <a:solidFill>
                <a:schemeClr val="bg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9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251520" y="1508410"/>
            <a:ext cx="1295077" cy="943406"/>
            <a:chOff x="216595" y="2343151"/>
            <a:chExt cx="1952624" cy="1422400"/>
          </a:xfrm>
          <a:solidFill>
            <a:srgbClr val="00000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flipH="1">
              <a:off x="686495" y="2343151"/>
              <a:ext cx="760412" cy="285750"/>
            </a:xfrm>
            <a:custGeom>
              <a:avLst/>
              <a:gdLst>
                <a:gd name="T0" fmla="*/ 0 w 21"/>
                <a:gd name="T1" fmla="*/ 6 h 8"/>
                <a:gd name="T2" fmla="*/ 2 w 21"/>
                <a:gd name="T3" fmla="*/ 8 h 8"/>
                <a:gd name="T4" fmla="*/ 19 w 21"/>
                <a:gd name="T5" fmla="*/ 8 h 8"/>
                <a:gd name="T6" fmla="*/ 21 w 21"/>
                <a:gd name="T7" fmla="*/ 6 h 8"/>
                <a:gd name="T8" fmla="*/ 21 w 21"/>
                <a:gd name="T9" fmla="*/ 1 h 8"/>
                <a:gd name="T10" fmla="*/ 19 w 21"/>
                <a:gd name="T11" fmla="*/ 0 h 8"/>
                <a:gd name="T12" fmla="*/ 2 w 21"/>
                <a:gd name="T13" fmla="*/ 0 h 8"/>
                <a:gd name="T14" fmla="*/ 0 w 21"/>
                <a:gd name="T15" fmla="*/ 1 h 8"/>
                <a:gd name="T16" fmla="*/ 0 w 21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">
                  <a:moveTo>
                    <a:pt x="0" y="6"/>
                  </a:moveTo>
                  <a:cubicBezTo>
                    <a:pt x="0" y="7"/>
                    <a:pt x="1" y="8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flipH="1">
              <a:off x="867470" y="2698751"/>
              <a:ext cx="398462" cy="142875"/>
            </a:xfrm>
            <a:custGeom>
              <a:avLst/>
              <a:gdLst>
                <a:gd name="T0" fmla="*/ 0 w 11"/>
                <a:gd name="T1" fmla="*/ 3 h 4"/>
                <a:gd name="T2" fmla="*/ 1 w 11"/>
                <a:gd name="T3" fmla="*/ 4 h 4"/>
                <a:gd name="T4" fmla="*/ 10 w 11"/>
                <a:gd name="T5" fmla="*/ 4 h 4"/>
                <a:gd name="T6" fmla="*/ 11 w 11"/>
                <a:gd name="T7" fmla="*/ 3 h 4"/>
                <a:gd name="T8" fmla="*/ 11 w 11"/>
                <a:gd name="T9" fmla="*/ 1 h 4"/>
                <a:gd name="T10" fmla="*/ 10 w 11"/>
                <a:gd name="T11" fmla="*/ 0 h 4"/>
                <a:gd name="T12" fmla="*/ 1 w 11"/>
                <a:gd name="T13" fmla="*/ 0 h 4"/>
                <a:gd name="T14" fmla="*/ 0 w 11"/>
                <a:gd name="T15" fmla="*/ 1 h 4"/>
                <a:gd name="T16" fmla="*/ 0 w 11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flipH="1">
              <a:off x="1843782" y="3694113"/>
              <a:ext cx="325437" cy="714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 flipH="1">
              <a:off x="397570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68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68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 flipH="1">
              <a:off x="216595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45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45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542032" y="2913063"/>
              <a:ext cx="1627187" cy="709613"/>
            </a:xfrm>
            <a:custGeom>
              <a:avLst/>
              <a:gdLst>
                <a:gd name="T0" fmla="*/ 6 w 45"/>
                <a:gd name="T1" fmla="*/ 3 h 20"/>
                <a:gd name="T2" fmla="*/ 17 w 45"/>
                <a:gd name="T3" fmla="*/ 0 h 20"/>
                <a:gd name="T4" fmla="*/ 42 w 45"/>
                <a:gd name="T5" fmla="*/ 0 h 20"/>
                <a:gd name="T6" fmla="*/ 45 w 45"/>
                <a:gd name="T7" fmla="*/ 9 h 20"/>
                <a:gd name="T8" fmla="*/ 17 w 45"/>
                <a:gd name="T9" fmla="*/ 9 h 20"/>
                <a:gd name="T10" fmla="*/ 9 w 45"/>
                <a:gd name="T11" fmla="*/ 16 h 20"/>
                <a:gd name="T12" fmla="*/ 9 w 45"/>
                <a:gd name="T13" fmla="*/ 20 h 20"/>
                <a:gd name="T14" fmla="*/ 0 w 45"/>
                <a:gd name="T15" fmla="*/ 20 h 20"/>
                <a:gd name="T16" fmla="*/ 0 w 45"/>
                <a:gd name="T17" fmla="*/ 16 h 20"/>
                <a:gd name="T18" fmla="*/ 6 w 45"/>
                <a:gd name="T1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0">
                  <a:moveTo>
                    <a:pt x="6" y="3"/>
                  </a:moveTo>
                  <a:cubicBezTo>
                    <a:pt x="10" y="0"/>
                    <a:pt x="14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9"/>
                    <a:pt x="9" y="11"/>
                    <a:pt x="9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5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470595" y="3019426"/>
              <a:ext cx="1228725" cy="425450"/>
            </a:xfrm>
            <a:custGeom>
              <a:avLst/>
              <a:gdLst>
                <a:gd name="T0" fmla="*/ 5 w 34"/>
                <a:gd name="T1" fmla="*/ 6 h 12"/>
                <a:gd name="T2" fmla="*/ 17 w 34"/>
                <a:gd name="T3" fmla="*/ 12 h 12"/>
                <a:gd name="T4" fmla="*/ 30 w 34"/>
                <a:gd name="T5" fmla="*/ 6 h 12"/>
                <a:gd name="T6" fmla="*/ 17 w 34"/>
                <a:gd name="T7" fmla="*/ 0 h 12"/>
                <a:gd name="T8" fmla="*/ 5 w 3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">
                  <a:moveTo>
                    <a:pt x="5" y="6"/>
                  </a:moveTo>
                  <a:cubicBezTo>
                    <a:pt x="14" y="6"/>
                    <a:pt x="10" y="12"/>
                    <a:pt x="17" y="12"/>
                  </a:cubicBezTo>
                  <a:cubicBezTo>
                    <a:pt x="25" y="12"/>
                    <a:pt x="21" y="6"/>
                    <a:pt x="30" y="6"/>
                  </a:cubicBezTo>
                  <a:cubicBezTo>
                    <a:pt x="34" y="6"/>
                    <a:pt x="25" y="0"/>
                    <a:pt x="17" y="0"/>
                  </a:cubicBezTo>
                  <a:cubicBezTo>
                    <a:pt x="10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Freeform 12"/>
          <p:cNvSpPr>
            <a:spLocks noChangeAspect="1"/>
          </p:cNvSpPr>
          <p:nvPr/>
        </p:nvSpPr>
        <p:spPr bwMode="auto">
          <a:xfrm flipH="1">
            <a:off x="1233585" y="2518247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5"/>
          <p:cNvSpPr>
            <a:spLocks noChangeAspect="1"/>
          </p:cNvSpPr>
          <p:nvPr/>
        </p:nvSpPr>
        <p:spPr bwMode="auto">
          <a:xfrm flipH="1">
            <a:off x="1278207" y="3292634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5"/>
          <p:cNvSpPr>
            <a:spLocks noChangeAspect="1"/>
          </p:cNvSpPr>
          <p:nvPr/>
        </p:nvSpPr>
        <p:spPr bwMode="auto">
          <a:xfrm flipH="1">
            <a:off x="1088989" y="399335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5"/>
          <p:cNvSpPr>
            <a:spLocks noChangeAspect="1"/>
          </p:cNvSpPr>
          <p:nvPr/>
        </p:nvSpPr>
        <p:spPr bwMode="auto">
          <a:xfrm flipH="1">
            <a:off x="1607712" y="365078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3436239" y="1121855"/>
            <a:ext cx="4185516" cy="30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1E2327"/>
                </a:solidFill>
              </a:rPr>
              <a:t>Project Execute Plan(PEP</a:t>
            </a:r>
            <a:r>
              <a:rPr lang="en-US" altLang="zh-TW" sz="1200" b="1" dirty="0" smtClean="0">
                <a:solidFill>
                  <a:srgbClr val="1E2327"/>
                </a:solidFill>
              </a:rPr>
              <a:t>)</a:t>
            </a:r>
            <a:endParaRPr lang="en-US" altLang="zh-CN" sz="1200" b="1" dirty="0" smtClean="0">
              <a:solidFill>
                <a:srgbClr val="1E2327"/>
              </a:solidFill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 flipH="1">
            <a:off x="3092545" y="92328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3436239" y="1772554"/>
            <a:ext cx="418551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TW" sz="1200" b="1" dirty="0">
                <a:solidFill>
                  <a:srgbClr val="000000"/>
                </a:solidFill>
              </a:rPr>
              <a:t>System Requirement Specification(SRS</a:t>
            </a:r>
            <a:r>
              <a:rPr lang="en-US" altLang="zh-TW" sz="1200" b="1" dirty="0" smtClean="0">
                <a:solidFill>
                  <a:srgbClr val="000000"/>
                </a:solidFill>
              </a:rPr>
              <a:t>)</a:t>
            </a:r>
            <a:r>
              <a:rPr lang="zh-CN" altLang="en-US" sz="1000" b="1" dirty="0" smtClean="0">
                <a:solidFill>
                  <a:srgbClr val="000000"/>
                </a:solidFill>
              </a:rPr>
              <a:t>。</a:t>
            </a:r>
            <a:endParaRPr lang="zh-CN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flipH="1">
            <a:off x="3084761" y="1603172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3436239" y="2517072"/>
            <a:ext cx="418551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TW" sz="1200" b="1" dirty="0">
                <a:solidFill>
                  <a:srgbClr val="000000"/>
                </a:solidFill>
              </a:rPr>
              <a:t>System Development Document(SDD</a:t>
            </a:r>
            <a:r>
              <a:rPr lang="en-US" altLang="zh-TW" sz="1200" b="1" dirty="0" smtClean="0">
                <a:solidFill>
                  <a:srgbClr val="000000"/>
                </a:solidFill>
              </a:rPr>
              <a:t>)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 flipH="1">
            <a:off x="3056068" y="2332516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3436239" y="3230977"/>
            <a:ext cx="418551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TW" sz="1200" b="1" dirty="0">
                <a:solidFill>
                  <a:srgbClr val="000000"/>
                </a:solidFill>
              </a:rPr>
              <a:t>System Testing Document(STD) </a:t>
            </a:r>
            <a:r>
              <a:rPr lang="zh-CN" altLang="en-US" sz="1000" b="1" dirty="0" smtClean="0">
                <a:solidFill>
                  <a:srgbClr val="000000"/>
                </a:solidFill>
              </a:rPr>
              <a:t>。</a:t>
            </a:r>
            <a:endParaRPr lang="zh-CN" altLang="en-US" sz="1000" b="1" dirty="0">
              <a:solidFill>
                <a:srgbClr val="000000"/>
              </a:solidFill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 flipH="1">
            <a:off x="3055649" y="303547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9269" y="286122"/>
            <a:ext cx="70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Overall </a:t>
            </a:r>
            <a:r>
              <a:rPr lang="en-US" altLang="zh-TW" sz="2800" b="1" dirty="0" smtClean="0">
                <a:solidFill>
                  <a:srgbClr val="000000"/>
                </a:solidFill>
              </a:rPr>
              <a:t>Project Deliverables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3436239" y="4625547"/>
            <a:ext cx="418551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TW" sz="1200" b="1" dirty="0">
                <a:solidFill>
                  <a:srgbClr val="000000"/>
                </a:solidFill>
              </a:rPr>
              <a:t>Automated testing script(Selenium</a:t>
            </a:r>
            <a:r>
              <a:rPr lang="en-US" altLang="zh-TW" sz="1200" b="1" dirty="0" smtClean="0">
                <a:solidFill>
                  <a:srgbClr val="000000"/>
                </a:solidFill>
              </a:rPr>
              <a:t>) 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>
            <a:off x="3055650" y="4424015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3436239" y="3869068"/>
            <a:ext cx="538119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TW" sz="1200" b="1" dirty="0">
                <a:solidFill>
                  <a:srgbClr val="000000"/>
                </a:solidFill>
              </a:rPr>
              <a:t>Source</a:t>
            </a:r>
            <a:r>
              <a:rPr lang="zh-TW" altLang="en-US" sz="1200" b="1" dirty="0">
                <a:solidFill>
                  <a:srgbClr val="000000"/>
                </a:solidFill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</a:rPr>
              <a:t>code:</a:t>
            </a:r>
            <a:r>
              <a:rPr lang="zh-TW" altLang="en-US" sz="1200" b="1" dirty="0">
                <a:solidFill>
                  <a:srgbClr val="000000"/>
                </a:solidFill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altLang="zh-TW" sz="1200" b="1" dirty="0" smtClean="0">
                <a:solidFill>
                  <a:srgbClr val="000000"/>
                </a:solidFill>
                <a:hlinkClick r:id="rId2"/>
              </a:rPr>
              <a:t>github.com/LeoLiu1209/Node-PASS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 flipH="1">
            <a:off x="3055648" y="372478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856850" y="1362203"/>
            <a:ext cx="7602279" cy="2657138"/>
            <a:chOff x="1440256" y="1277530"/>
            <a:chExt cx="7602279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2994084" y="2261126"/>
              <a:ext cx="6048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DD1C3E"/>
                  </a:solidFill>
                </a:rPr>
                <a:t>Change History </a:t>
              </a:r>
              <a:r>
                <a:rPr lang="en-US" altLang="zh-TW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of</a:t>
              </a:r>
              <a:r>
                <a:rPr lang="en-US" altLang="zh-TW" sz="3200" b="1" dirty="0">
                  <a:solidFill>
                    <a:srgbClr val="DD1C3E"/>
                  </a:solidFill>
                </a:rPr>
                <a:t> The Project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-329157" y="227048"/>
            <a:ext cx="7147480" cy="9250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0000"/>
                </a:solidFill>
              </a:rPr>
              <a:t>Change History of The Project</a:t>
            </a:r>
            <a:endParaRPr lang="zh-TW" altLang="en-US" sz="3200" b="1" dirty="0">
              <a:solidFill>
                <a:srgbClr val="000000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l="1428" t="22099" r="2761" b="9452"/>
          <a:stretch/>
        </p:blipFill>
        <p:spPr>
          <a:xfrm>
            <a:off x="901052" y="945727"/>
            <a:ext cx="7050506" cy="412688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52" y="1306286"/>
            <a:ext cx="5648319" cy="5197566"/>
          </a:xfrm>
          <a:prstGeom prst="rect">
            <a:avLst/>
          </a:prstGeom>
        </p:spPr>
      </p:pic>
      <p:sp>
        <p:nvSpPr>
          <p:cNvPr id="48" name="椭圆 8"/>
          <p:cNvSpPr/>
          <p:nvPr/>
        </p:nvSpPr>
        <p:spPr>
          <a:xfrm>
            <a:off x="7548510" y="2923738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1" y="2872571"/>
            <a:ext cx="1722483" cy="9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-329157" y="227048"/>
            <a:ext cx="7147480" cy="9250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0000"/>
                </a:solidFill>
              </a:rPr>
              <a:t>Change History of The Project</a:t>
            </a:r>
            <a:endParaRPr lang="zh-TW" altLang="en-US" sz="3200" b="1" dirty="0">
              <a:solidFill>
                <a:srgbClr val="000000"/>
              </a:solidFill>
            </a:endParaRPr>
          </a:p>
        </p:txBody>
      </p:sp>
      <p:sp>
        <p:nvSpPr>
          <p:cNvPr id="48" name="椭圆 8"/>
          <p:cNvSpPr/>
          <p:nvPr/>
        </p:nvSpPr>
        <p:spPr>
          <a:xfrm>
            <a:off x="7548510" y="2923738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49" name="椭圆 8"/>
          <p:cNvSpPr/>
          <p:nvPr/>
        </p:nvSpPr>
        <p:spPr>
          <a:xfrm>
            <a:off x="6831954" y="732135"/>
            <a:ext cx="1433112" cy="1385872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" y="924518"/>
            <a:ext cx="6581481" cy="399843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07054" y="2451401"/>
            <a:ext cx="3210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00"/>
                </a:solidFill>
              </a:rPr>
              <a:t>造成重大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FAIL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的原因 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:</a:t>
            </a:r>
            <a:endParaRPr lang="en-US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b="1" dirty="0" smtClean="0">
                <a:solidFill>
                  <a:srgbClr val="000000"/>
                </a:solidFill>
              </a:rPr>
              <a:t>#33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 權限未設定完全</a:t>
            </a:r>
            <a:endParaRPr lang="en-US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b="1" dirty="0" smtClean="0">
                <a:solidFill>
                  <a:srgbClr val="000000"/>
                </a:solidFill>
              </a:rPr>
              <a:t>#37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Jenkin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設定改變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	</a:t>
            </a:r>
          </a:p>
          <a:p>
            <a:r>
              <a:rPr lang="en-US" altLang="zh-TW" sz="2000" b="1" dirty="0" smtClean="0">
                <a:solidFill>
                  <a:srgbClr val="DD1C3E"/>
                </a:solidFill>
              </a:rPr>
              <a:t>#64-76</a:t>
            </a:r>
            <a:r>
              <a:rPr lang="zh-TW" altLang="en-US" sz="2000" b="1" dirty="0" smtClean="0">
                <a:solidFill>
                  <a:srgbClr val="DD1C3E"/>
                </a:solidFill>
              </a:rPr>
              <a:t>資料庫</a:t>
            </a:r>
            <a:r>
              <a:rPr lang="zh-TW" altLang="en-US" sz="2000" b="1" dirty="0" smtClean="0">
                <a:solidFill>
                  <a:srgbClr val="DD1C3E"/>
                </a:solidFill>
              </a:rPr>
              <a:t>未清乾淨</a:t>
            </a:r>
            <a:endParaRPr lang="en-US" altLang="zh-TW" sz="2000" b="1" dirty="0" smtClean="0">
              <a:solidFill>
                <a:srgbClr val="DD1C3E"/>
              </a:solidFill>
            </a:endParaRPr>
          </a:p>
          <a:p>
            <a:r>
              <a:rPr lang="en-US" altLang="zh-TW" sz="2000" b="1" dirty="0" smtClean="0">
                <a:solidFill>
                  <a:srgbClr val="DD1C3E"/>
                </a:solidFill>
              </a:rPr>
              <a:t>#64-76</a:t>
            </a:r>
            <a:r>
              <a:rPr lang="zh-TW" altLang="en-US" sz="2000" b="1" dirty="0" smtClean="0">
                <a:solidFill>
                  <a:srgbClr val="DD1C3E"/>
                </a:solidFill>
              </a:rPr>
              <a:t>更改</a:t>
            </a:r>
            <a:r>
              <a:rPr lang="zh-TW" altLang="en-US" sz="2000" b="1" dirty="0" smtClean="0">
                <a:solidFill>
                  <a:srgbClr val="DD1C3E"/>
                </a:solidFill>
              </a:rPr>
              <a:t>介面內容，但</a:t>
            </a:r>
            <a:r>
              <a:rPr lang="en-US" altLang="zh-TW" sz="2000" b="1" dirty="0" smtClean="0">
                <a:solidFill>
                  <a:srgbClr val="DD1C3E"/>
                </a:solidFill>
              </a:rPr>
              <a:t>AT</a:t>
            </a:r>
            <a:r>
              <a:rPr lang="zh-TW" altLang="en-US" sz="2000" b="1" dirty="0" smtClean="0">
                <a:solidFill>
                  <a:srgbClr val="DD1C3E"/>
                </a:solidFill>
              </a:rPr>
              <a:t>未更新</a:t>
            </a:r>
            <a:endParaRPr lang="zh-TW" altLang="en-US" sz="2000" b="1" dirty="0">
              <a:solidFill>
                <a:srgbClr val="DD1C3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47" y="880534"/>
            <a:ext cx="824984" cy="11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263136" y="1362203"/>
            <a:ext cx="8880864" cy="2554545"/>
            <a:chOff x="1440031" y="1277530"/>
            <a:chExt cx="8880864" cy="2554545"/>
          </a:xfrm>
        </p:grpSpPr>
        <p:sp>
          <p:nvSpPr>
            <p:cNvPr id="3" name="文本框 2"/>
            <p:cNvSpPr txBox="1"/>
            <p:nvPr/>
          </p:nvSpPr>
          <p:spPr>
            <a:xfrm>
              <a:off x="2948364" y="1568795"/>
              <a:ext cx="73725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DD1C3E"/>
                  </a:solidFill>
                </a:rPr>
                <a:t>Evaluation to Consistency </a:t>
              </a:r>
              <a:r>
                <a:rPr lang="en-US" altLang="zh-TW" sz="3200" b="1" dirty="0" smtClean="0">
                  <a:solidFill>
                    <a:srgbClr val="DD1C3E"/>
                  </a:solidFill>
                </a:rPr>
                <a:t>of Design </a:t>
              </a:r>
              <a:br>
                <a:rPr lang="en-US" altLang="zh-TW" sz="3200" b="1" dirty="0" smtClean="0">
                  <a:solidFill>
                    <a:srgbClr val="DD1C3E"/>
                  </a:solidFill>
                </a:rPr>
              </a:br>
              <a:r>
                <a:rPr lang="en-US" altLang="zh-TW" sz="3200" b="1" dirty="0" smtClean="0">
                  <a:solidFill>
                    <a:srgbClr val="DD1C3E"/>
                  </a:solidFill>
                </a:rPr>
                <a:t>					</a:t>
              </a:r>
              <a:r>
                <a:rPr lang="en-US" altLang="zh-TW" sz="3200" b="1" dirty="0" smtClean="0">
                  <a:solidFill>
                    <a:schemeClr val="bg1">
                      <a:lumMod val="95000"/>
                    </a:schemeClr>
                  </a:solidFill>
                </a:rPr>
                <a:t>and</a:t>
              </a:r>
              <a:r>
                <a:rPr lang="en-US" altLang="zh-TW" sz="3200" b="1" dirty="0" smtClean="0">
                  <a:solidFill>
                    <a:srgbClr val="DD1C3E"/>
                  </a:solidFill>
                </a:rPr>
                <a:t> </a:t>
              </a:r>
              <a:br>
                <a:rPr lang="en-US" altLang="zh-TW" sz="3200" b="1" dirty="0" smtClean="0">
                  <a:solidFill>
                    <a:srgbClr val="DD1C3E"/>
                  </a:solidFill>
                </a:rPr>
              </a:br>
              <a:r>
                <a:rPr lang="en-US" altLang="zh-TW" sz="3200" b="1" dirty="0" smtClean="0">
                  <a:solidFill>
                    <a:srgbClr val="DD1C3E"/>
                  </a:solidFill>
                </a:rPr>
                <a:t>			Implementation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031" y="1277530"/>
              <a:ext cx="1606530" cy="2554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5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262467" cy="547305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0" y="53544"/>
            <a:ext cx="9094334" cy="4937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Evaluation to Consistency of Design and Implementation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sp>
        <p:nvSpPr>
          <p:cNvPr id="48" name="椭圆 8"/>
          <p:cNvSpPr/>
          <p:nvPr/>
        </p:nvSpPr>
        <p:spPr>
          <a:xfrm>
            <a:off x="7548510" y="2923738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5030" t="721"/>
          <a:stretch/>
        </p:blipFill>
        <p:spPr>
          <a:xfrm rot="5400000">
            <a:off x="1717132" y="-70157"/>
            <a:ext cx="4650039" cy="5777276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633836" y="3632189"/>
            <a:ext cx="836879" cy="899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916554" y="921248"/>
            <a:ext cx="1138342" cy="13747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55" y="547305"/>
            <a:ext cx="5584965" cy="448411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580138" y="3631623"/>
            <a:ext cx="593294" cy="691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62467" cy="547305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0" y="53544"/>
            <a:ext cx="9094334" cy="4937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Evaluation to Consistency of Design and Implementation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66" y="949626"/>
            <a:ext cx="827720" cy="121880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666631" y="818754"/>
            <a:ext cx="1041145" cy="1421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9042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424490" y="1653468"/>
            <a:ext cx="6086631" cy="2554545"/>
            <a:chOff x="1333239" y="1277530"/>
            <a:chExt cx="6086631" cy="2554545"/>
          </a:xfrm>
        </p:grpSpPr>
        <p:sp>
          <p:nvSpPr>
            <p:cNvPr id="3" name="文本框 2"/>
            <p:cNvSpPr txBox="1"/>
            <p:nvPr/>
          </p:nvSpPr>
          <p:spPr>
            <a:xfrm>
              <a:off x="3121899" y="2262414"/>
              <a:ext cx="4297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DD1C3E"/>
                  </a:solidFill>
                </a:rPr>
                <a:t>Project retrospective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33239" y="1277530"/>
              <a:ext cx="1606530" cy="2554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6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966" y="1106389"/>
            <a:ext cx="2782110" cy="3396128"/>
          </a:xfrm>
          <a:prstGeom prst="rect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610925" y="1106389"/>
            <a:ext cx="3063243" cy="3396128"/>
          </a:xfrm>
          <a:prstGeom prst="rect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6"/>
          <p:cNvCxnSpPr/>
          <p:nvPr/>
        </p:nvCxnSpPr>
        <p:spPr>
          <a:xfrm>
            <a:off x="574006" y="2472784"/>
            <a:ext cx="80949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8"/>
          <p:cNvSpPr>
            <a:spLocks noChangeAspect="1" noEditPoints="1"/>
          </p:cNvSpPr>
          <p:nvPr/>
        </p:nvSpPr>
        <p:spPr bwMode="auto">
          <a:xfrm>
            <a:off x="2170252" y="1384011"/>
            <a:ext cx="399970" cy="482982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31"/>
          <p:cNvSpPr>
            <a:spLocks noChangeAspect="1" noEditPoints="1"/>
          </p:cNvSpPr>
          <p:nvPr/>
        </p:nvSpPr>
        <p:spPr bwMode="auto">
          <a:xfrm>
            <a:off x="5800353" y="1365388"/>
            <a:ext cx="486699" cy="482982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2467" y="69050"/>
            <a:ext cx="423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Project retrospective</a:t>
            </a:r>
            <a:endParaRPr kumimoji="1" lang="zh-CN" altLang="en-US" sz="2800" b="1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1217023" y="2594580"/>
            <a:ext cx="2532017" cy="110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1. 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每天都有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daily</a:t>
            </a:r>
            <a:r>
              <a:rPr lang="zh-TW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Scrum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2. 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有持續整</a:t>
            </a:r>
            <a:r>
              <a:rPr lang="zh-TW" altLang="en-US" sz="1400" b="1" dirty="0">
                <a:solidFill>
                  <a:schemeClr val="bg1"/>
                </a:solidFill>
              </a:rPr>
              <a:t>合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3. 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有自動化測試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1831222" y="1928921"/>
            <a:ext cx="118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Good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4887774" y="1970020"/>
            <a:ext cx="358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Could be better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4966151" y="2553335"/>
            <a:ext cx="2532017" cy="110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1.</a:t>
            </a:r>
            <a:r>
              <a:rPr lang="zh-TW" altLang="en-US" sz="1400" b="1" dirty="0">
                <a:solidFill>
                  <a:schemeClr val="bg1"/>
                </a:solidFill>
              </a:rPr>
              <a:t>開成一個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STORY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2. PUSH </a:t>
            </a:r>
            <a:r>
              <a:rPr lang="zh-TW" altLang="en-US" sz="1400" b="1" dirty="0">
                <a:solidFill>
                  <a:schemeClr val="bg1"/>
                </a:solidFill>
              </a:rPr>
              <a:t>前要先找人看過</a:t>
            </a: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3.</a:t>
            </a:r>
            <a:r>
              <a:rPr lang="zh-TW" altLang="en-US" sz="1400" b="1" dirty="0">
                <a:solidFill>
                  <a:schemeClr val="bg1"/>
                </a:solidFill>
              </a:rPr>
              <a:t>更改程式前需確認測試內容</a:t>
            </a: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4.</a:t>
            </a:r>
            <a:r>
              <a:rPr lang="zh-TW" altLang="en-US" sz="1400" b="1" dirty="0">
                <a:solidFill>
                  <a:schemeClr val="bg1"/>
                </a:solidFill>
              </a:rPr>
              <a:t>每天確認測試情況</a:t>
            </a: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6662" y="1736537"/>
            <a:ext cx="2262109" cy="1799820"/>
          </a:xfrm>
          <a:prstGeom prst="ellipse">
            <a:avLst/>
          </a:prstGeom>
          <a:noFill/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rgbClr val="FFFFFF"/>
                </a:solidFill>
              </a:rPr>
              <a:t>DEMO</a:t>
            </a:r>
            <a:endParaRPr kumimoji="1" lang="zh-CN" altLang="en-US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13016" y="-7682"/>
            <a:ext cx="6230984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Overall Project Deliverables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330" y="298569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Outline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7316" y="135893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62749" y="1177519"/>
            <a:ext cx="3884417" cy="871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Analysis and Design Models</a:t>
            </a:r>
          </a:p>
          <a:p>
            <a:pPr>
              <a:lnSpc>
                <a:spcPct val="110000"/>
              </a:lnSpc>
            </a:pP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175627" y="1931577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62749" y="1987352"/>
            <a:ext cx="44809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/>
              <a:t>Overall Project </a:t>
            </a:r>
            <a:r>
              <a:rPr lang="en-US" altLang="zh-TW" dirty="0" smtClean="0"/>
              <a:t>Deliverables</a:t>
            </a:r>
            <a:endParaRPr lang="en-US" altLang="zh-TW" dirty="0"/>
          </a:p>
        </p:txBody>
      </p:sp>
      <p:sp>
        <p:nvSpPr>
          <p:cNvPr id="21" name="文本框 20"/>
          <p:cNvSpPr txBox="1"/>
          <p:nvPr/>
        </p:nvSpPr>
        <p:spPr>
          <a:xfrm>
            <a:off x="3256311" y="945194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175627" y="2664945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89854" y="3356021"/>
            <a:ext cx="4662538" cy="100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Evaluation </a:t>
            </a:r>
            <a:r>
              <a:rPr lang="en-US" altLang="zh-TW" dirty="0"/>
              <a:t>to Consistency of Design and Implementation</a:t>
            </a:r>
          </a:p>
          <a:p>
            <a:pPr>
              <a:lnSpc>
                <a:spcPct val="110000"/>
              </a:lnSpc>
            </a:pPr>
            <a:endParaRPr kumimoji="1" lang="zh-CN" altLang="en-US" b="1" dirty="0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87316" y="1728389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175627" y="344519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39998" y="4188794"/>
            <a:ext cx="4319714" cy="1040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Project retrospective</a:t>
            </a:r>
            <a:endParaRPr lang="zh-TW" altLang="en-US" sz="2800" dirty="0"/>
          </a:p>
          <a:p>
            <a:pPr>
              <a:lnSpc>
                <a:spcPct val="110000"/>
              </a:lnSpc>
            </a:pP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87316" y="2489888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4175627" y="420669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8"/>
          <p:cNvSpPr txBox="1"/>
          <p:nvPr/>
        </p:nvSpPr>
        <p:spPr>
          <a:xfrm>
            <a:off x="3287587" y="3270142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05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27" name="文本框 28"/>
          <p:cNvSpPr txBox="1"/>
          <p:nvPr/>
        </p:nvSpPr>
        <p:spPr>
          <a:xfrm>
            <a:off x="3287587" y="403164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06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32" name="文本框 19"/>
          <p:cNvSpPr txBox="1"/>
          <p:nvPr/>
        </p:nvSpPr>
        <p:spPr>
          <a:xfrm>
            <a:off x="4462750" y="2877162"/>
            <a:ext cx="4480953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Change History of The Project</a:t>
            </a:r>
          </a:p>
          <a:p>
            <a:pPr>
              <a:lnSpc>
                <a:spcPct val="110000"/>
              </a:lnSpc>
            </a:pPr>
            <a:endParaRPr kumimoji="1" lang="zh-CN" altLang="en-US" b="1" dirty="0">
              <a:solidFill>
                <a:srgbClr val="1E2327"/>
              </a:solidFill>
            </a:endParaRPr>
          </a:p>
        </p:txBody>
      </p:sp>
      <p:cxnSp>
        <p:nvCxnSpPr>
          <p:cNvPr id="33" name="直线连接符 17"/>
          <p:cNvCxnSpPr/>
          <p:nvPr/>
        </p:nvCxnSpPr>
        <p:spPr>
          <a:xfrm>
            <a:off x="4155132" y="1120251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17"/>
          <p:cNvCxnSpPr/>
          <p:nvPr/>
        </p:nvCxnSpPr>
        <p:spPr>
          <a:xfrm>
            <a:off x="4151049" y="33696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16"/>
          <p:cNvSpPr txBox="1"/>
          <p:nvPr/>
        </p:nvSpPr>
        <p:spPr>
          <a:xfrm>
            <a:off x="4458666" y="298569"/>
            <a:ext cx="44937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/>
              <a:t>Personal Evaluation to Project Contributions</a:t>
            </a:r>
          </a:p>
        </p:txBody>
      </p:sp>
    </p:spTree>
    <p:extLst>
      <p:ext uri="{BB962C8B-B14F-4D97-AF65-F5344CB8AC3E}">
        <p14:creationId xmlns:p14="http://schemas.microsoft.com/office/powerpoint/2010/main" val="4110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9-29_SingaporeNight_EN-CA6421925784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2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521823" y="1380341"/>
            <a:ext cx="5658984" cy="2657138"/>
            <a:chOff x="1440256" y="1277530"/>
            <a:chExt cx="5243983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2711269" y="1598162"/>
              <a:ext cx="39729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DD1C3E"/>
                  </a:solidFill>
                </a:rPr>
                <a:t>Personal Evaluation </a:t>
              </a:r>
              <a:br>
                <a:rPr kumimoji="1" lang="en-US" altLang="zh-CN" sz="3200" b="1" dirty="0" smtClean="0">
                  <a:solidFill>
                    <a:srgbClr val="DD1C3E"/>
                  </a:solidFill>
                </a:rPr>
              </a:br>
              <a:r>
                <a:rPr kumimoji="1" lang="en-US" altLang="zh-CN" sz="3200" b="1" dirty="0" smtClean="0">
                  <a:solidFill>
                    <a:srgbClr val="DD1C3E"/>
                  </a:solidFill>
                </a:rPr>
                <a:t>			  </a:t>
              </a:r>
              <a:r>
                <a:rPr kumimoji="1" lang="en-US" altLang="zh-CN" sz="3200" b="1" dirty="0" smtClean="0">
                  <a:solidFill>
                    <a:schemeClr val="bg1">
                      <a:lumMod val="95000"/>
                    </a:schemeClr>
                  </a:solidFill>
                </a:rPr>
                <a:t>To</a:t>
              </a:r>
              <a:r>
                <a:rPr kumimoji="1" lang="en-US" altLang="zh-CN" sz="3200" b="1" dirty="0" smtClean="0">
                  <a:solidFill>
                    <a:srgbClr val="DD1C3E"/>
                  </a:solidFill>
                </a:rPr>
                <a:t> </a:t>
              </a:r>
              <a:br>
                <a:rPr kumimoji="1" lang="en-US" altLang="zh-CN" sz="3200" b="1" dirty="0" smtClean="0">
                  <a:solidFill>
                    <a:srgbClr val="DD1C3E"/>
                  </a:solidFill>
                </a:rPr>
              </a:br>
              <a:r>
                <a:rPr kumimoji="1" lang="en-US" altLang="zh-CN" sz="3200" b="1" dirty="0" smtClean="0">
                  <a:solidFill>
                    <a:srgbClr val="DD1C3E"/>
                  </a:solidFill>
                </a:rPr>
                <a:t>Project Contribution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254468"/>
            <a:ext cx="7921413" cy="52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b="1" dirty="0">
                <a:solidFill>
                  <a:srgbClr val="000000"/>
                </a:solidFill>
              </a:rPr>
              <a:t>Personal Evaluation to Project Contributions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68292" y="1317650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2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7300" y="1308029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4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graphicFrame>
        <p:nvGraphicFramePr>
          <p:cNvPr id="2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902512"/>
              </p:ext>
            </p:extLst>
          </p:nvPr>
        </p:nvGraphicFramePr>
        <p:xfrm>
          <a:off x="54428" y="1133114"/>
          <a:ext cx="8932820" cy="37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64"/>
                <a:gridCol w="1786564"/>
                <a:gridCol w="1786564"/>
                <a:gridCol w="1786564"/>
                <a:gridCol w="1786564"/>
              </a:tblGrid>
              <a:tr h="96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　　　　　　　　　　　　　</a:t>
                      </a:r>
                    </a:p>
                    <a:p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成員</a:t>
                      </a:r>
                      <a:endParaRPr lang="zh-TW" altLang="en-US" dirty="0"/>
                    </a:p>
                  </a:txBody>
                  <a:tcPr>
                    <a:solidFill>
                      <a:srgbClr val="DD1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</a:t>
                      </a:r>
                      <a:endParaRPr lang="zh-TW" altLang="en-US" dirty="0"/>
                    </a:p>
                  </a:txBody>
                  <a:tcPr>
                    <a:solidFill>
                      <a:srgbClr val="DD1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開發</a:t>
                      </a:r>
                      <a:endParaRPr lang="en-US" altLang="zh-TW" dirty="0" smtClean="0"/>
                    </a:p>
                  </a:txBody>
                  <a:tcPr>
                    <a:solidFill>
                      <a:srgbClr val="DD1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文件</a:t>
                      </a:r>
                      <a:endParaRPr lang="en-US" altLang="zh-TW" dirty="0" smtClean="0"/>
                    </a:p>
                  </a:txBody>
                  <a:tcPr>
                    <a:solidFill>
                      <a:srgbClr val="DD1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CI</a:t>
                      </a:r>
                      <a:r>
                        <a:rPr lang="zh-TW" altLang="en-US" dirty="0" smtClean="0"/>
                        <a:t>維護</a:t>
                      </a:r>
                      <a:endParaRPr lang="en-US" altLang="zh-TW" dirty="0" smtClean="0"/>
                    </a:p>
                  </a:txBody>
                  <a:tcPr>
                    <a:solidFill>
                      <a:srgbClr val="DD1C3E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  劉彥麟 </a:t>
                      </a:r>
                      <a:r>
                        <a:rPr lang="zh-TW" alt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altLang="zh-TW" sz="18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32%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楊雅雯 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陳韻文 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李柏霖 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郭士銓 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</a:rPr>
                        <a:t>％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781140" y="1133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工作項目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54428" y="1164665"/>
            <a:ext cx="1741715" cy="8907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3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9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63827" y="1261771"/>
            <a:ext cx="7333929" cy="2657138"/>
            <a:chOff x="1440256" y="1277530"/>
            <a:chExt cx="7333929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2142104"/>
              <a:ext cx="5727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DD1C3E"/>
                  </a:solidFill>
                </a:rPr>
                <a:t>Analysis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 and </a:t>
              </a:r>
              <a:r>
                <a:rPr lang="en-US" altLang="zh-TW" sz="3200" b="1" dirty="0">
                  <a:solidFill>
                    <a:srgbClr val="DD1C3E"/>
                  </a:solidFill>
                </a:rPr>
                <a:t>Design Models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7" y="384295"/>
            <a:ext cx="4899307" cy="4574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82"/>
            <a:ext cx="262467" cy="535395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7" y="182"/>
            <a:ext cx="430300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b="1" dirty="0">
                <a:solidFill>
                  <a:srgbClr val="000000"/>
                </a:solidFill>
              </a:rPr>
              <a:t>Use Case Diagram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1917" y="2410152"/>
            <a:ext cx="268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1E2327"/>
                </a:solidFill>
              </a:rPr>
              <a:t>批改作業</a:t>
            </a:r>
            <a:endParaRPr kumimoji="1" lang="en-US" altLang="zh-CN" sz="2800" b="1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6691"/>
            <a:ext cx="262467" cy="555332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17" y="-17668"/>
            <a:ext cx="7498957" cy="52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b="1" dirty="0">
                <a:solidFill>
                  <a:srgbClr val="1E2327"/>
                </a:solidFill>
              </a:rPr>
              <a:t>Sequence </a:t>
            </a:r>
            <a:r>
              <a:rPr lang="en-US" altLang="zh-TW" sz="2800" b="1" dirty="0" smtClean="0">
                <a:solidFill>
                  <a:srgbClr val="1E2327"/>
                </a:solidFill>
              </a:rPr>
              <a:t>Diagram (</a:t>
            </a:r>
            <a:r>
              <a:rPr lang="zh-TW" altLang="en-US" sz="2800" b="1" dirty="0" smtClean="0">
                <a:solidFill>
                  <a:srgbClr val="1E2327"/>
                </a:solidFill>
              </a:rPr>
              <a:t>人工</a:t>
            </a:r>
            <a:r>
              <a:rPr lang="zh-TW" altLang="en-US" sz="2800" b="1" dirty="0">
                <a:solidFill>
                  <a:srgbClr val="1E2327"/>
                </a:solidFill>
              </a:rPr>
              <a:t>批改</a:t>
            </a:r>
            <a:r>
              <a:rPr lang="zh-TW" altLang="en-US" sz="2800" b="1" dirty="0" smtClean="0">
                <a:solidFill>
                  <a:srgbClr val="1E2327"/>
                </a:solidFill>
              </a:rPr>
              <a:t>作業</a:t>
            </a:r>
            <a:r>
              <a:rPr lang="en-US" altLang="zh-TW" sz="2800" b="1" dirty="0" smtClean="0">
                <a:solidFill>
                  <a:srgbClr val="1E2327"/>
                </a:solidFill>
              </a:rPr>
              <a:t>)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0" y="548640"/>
            <a:ext cx="8372959" cy="45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6691"/>
            <a:ext cx="262467" cy="555332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17" y="-17668"/>
            <a:ext cx="7498957" cy="52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b="1" dirty="0">
                <a:solidFill>
                  <a:srgbClr val="000000"/>
                </a:solidFill>
              </a:rPr>
              <a:t>Sequence </a:t>
            </a:r>
            <a:r>
              <a:rPr lang="en-US" altLang="zh-TW" sz="2800" b="1" dirty="0" smtClean="0">
                <a:solidFill>
                  <a:srgbClr val="000000"/>
                </a:solidFill>
              </a:rPr>
              <a:t>Diagram (</a:t>
            </a:r>
            <a:r>
              <a:rPr lang="en-US" altLang="zh-TW" sz="2800" b="1" dirty="0">
                <a:solidFill>
                  <a:srgbClr val="000000"/>
                </a:solidFill>
              </a:rPr>
              <a:t>Jenkins</a:t>
            </a:r>
            <a:r>
              <a:rPr lang="zh-TW" altLang="en-US" sz="2800" b="1" dirty="0">
                <a:solidFill>
                  <a:srgbClr val="000000"/>
                </a:solidFill>
              </a:rPr>
              <a:t>自動批改作業</a:t>
            </a:r>
            <a:r>
              <a:rPr lang="en-US" altLang="zh-TW" sz="2800" b="1" dirty="0" smtClean="0">
                <a:solidFill>
                  <a:srgbClr val="000000"/>
                </a:solidFill>
              </a:rPr>
              <a:t>)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675611"/>
            <a:ext cx="6996030" cy="42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11575" y="1243181"/>
            <a:ext cx="7248970" cy="2657138"/>
            <a:chOff x="1440256" y="1277530"/>
            <a:chExt cx="7248970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2142104"/>
              <a:ext cx="5642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DD1C3E"/>
                  </a:solidFill>
                </a:rPr>
                <a:t>Overall Project Deliverables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307</Words>
  <Application>Microsoft Office PowerPoint</Application>
  <PresentationFormat>如螢幕大小 (16:9)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微软雅黑</vt:lpstr>
      <vt:lpstr>黑体</vt:lpstr>
      <vt:lpstr>微軟正黑體</vt:lpstr>
      <vt:lpstr>微軟正黑體 (本文)</vt:lpstr>
      <vt:lpstr>Arial</vt:lpstr>
      <vt:lpstr>Century Gothic</vt:lpstr>
      <vt:lpstr>Segoe UI Light</vt:lpstr>
      <vt:lpstr>Office 主题</vt:lpstr>
      <vt:lpstr>1_Office 主题</vt:lpstr>
      <vt:lpstr>2_Office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wayne</cp:lastModifiedBy>
  <cp:revision>67</cp:revision>
  <dcterms:created xsi:type="dcterms:W3CDTF">2015-04-26T00:57:12Z</dcterms:created>
  <dcterms:modified xsi:type="dcterms:W3CDTF">2017-12-27T12:49:45Z</dcterms:modified>
</cp:coreProperties>
</file>