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6D2AF0-531D-4786-97E0-4F5BC9771CEB}">
  <a:tblStyle styleId="{876D2AF0-531D-4786-97E0-4F5BC9771C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21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OpenSans-bold.fntdata"/><Relationship Id="rId1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53bfb6b8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1053bfb6b8f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665ae75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0665ae7591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63121ab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063121ab2e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_TUD_weiß-blau" showMasterSp="0">
  <p:cSld name="1_Titelfolie_TUD_weiß-blau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0">
                <a:schemeClr val="accent2"/>
              </a:gs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06348" y="329323"/>
            <a:ext cx="1465253" cy="544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04" y="349731"/>
            <a:ext cx="1764738" cy="51318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idx="1" type="body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1"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2" type="subTitle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3" type="body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4" type="body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5" type="body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folie_TUD_weiß-blau" showMasterSp="0">
  <p:cSld name="2_Titelfolie_TUD_weiß-blau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0">
                <a:schemeClr val="accent5"/>
              </a:gs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0304" y="349731"/>
            <a:ext cx="1764738" cy="51318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2" type="subTitle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3" type="body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4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5" type="body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6348" y="329323"/>
            <a:ext cx="1465253" cy="54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elfolie_TUD_Foto_a" showMasterSp="0">
  <p:cSld name="4_Titelfolie_TUD_Foto_a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/>
          <p:nvPr>
            <p:ph idx="2" type="pic"/>
          </p:nvPr>
        </p:nvSpPr>
        <p:spPr>
          <a:xfrm>
            <a:off x="0" y="1204913"/>
            <a:ext cx="12192000" cy="565308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290304" y="349731"/>
            <a:ext cx="1776060" cy="514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3" type="body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4" type="subTitle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2"/>
          <p:cNvSpPr txBox="1"/>
          <p:nvPr>
            <p:ph idx="5" type="body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6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7" type="body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06" name="Google Shape;1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6348" y="329323"/>
            <a:ext cx="1465253" cy="54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el und 8 Bilder">
  <p:cSld name="6_Titel und 8 Bil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/>
          <p:nvPr>
            <p:ph idx="2" type="pic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0" name="Google Shape;110;p13"/>
          <p:cNvSpPr/>
          <p:nvPr>
            <p:ph idx="3" type="pic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1" name="Google Shape;111;p13"/>
          <p:cNvSpPr/>
          <p:nvPr>
            <p:ph idx="4" type="pic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2" name="Google Shape;112;p13"/>
          <p:cNvSpPr/>
          <p:nvPr>
            <p:ph idx="5" type="pic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3" name="Google Shape;113;p13"/>
          <p:cNvSpPr/>
          <p:nvPr>
            <p:ph idx="6" type="pic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4" name="Google Shape;114;p13"/>
          <p:cNvSpPr/>
          <p:nvPr>
            <p:ph idx="7" type="pic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5" name="Google Shape;115;p13"/>
          <p:cNvSpPr/>
          <p:nvPr>
            <p:ph idx="8" type="pic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6" name="Google Shape;116;p13"/>
          <p:cNvSpPr/>
          <p:nvPr>
            <p:ph idx="9" type="pic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folie_TUD_weiß-blau" showMasterSp="0">
  <p:cSld name="3_Titelfolie_TUD_weiß-blau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0">
                <a:srgbClr val="951B81"/>
              </a:gs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0304" y="349731"/>
            <a:ext cx="1764738" cy="51318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2" type="subTitle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4"/>
          <p:cNvSpPr txBox="1"/>
          <p:nvPr>
            <p:ph idx="3" type="body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4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5" type="body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6348" y="329323"/>
            <a:ext cx="1465253" cy="54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elfolie_TUD_weiß-blau" showMasterSp="0">
  <p:cSld name="4_Titelfolie_TUD_weiß-blau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0">
                <a:srgbClr val="DE2526"/>
              </a:gs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" name="Google Shape;12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0304" y="349731"/>
            <a:ext cx="1764738" cy="51318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 txBox="1"/>
          <p:nvPr>
            <p:ph idx="1" type="body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2" type="subTitle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3" name="Google Shape;133;p15"/>
          <p:cNvSpPr txBox="1"/>
          <p:nvPr>
            <p:ph idx="3" type="body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4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5" type="body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6348" y="329323"/>
            <a:ext cx="1465253" cy="54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elfolie_TUD_weiß-blau" showMasterSp="0">
  <p:cSld name="5_Titelfolie_TUD_weiß-blau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/>
          <p:nvPr/>
        </p:nvSpPr>
        <p:spPr>
          <a:xfrm>
            <a:off x="3151994" y="2563831"/>
            <a:ext cx="9050720" cy="4317954"/>
          </a:xfrm>
          <a:custGeom>
            <a:rect b="b" l="l" r="r" t="t"/>
            <a:pathLst>
              <a:path extrusionOk="0" h="3981196" w="8344852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-1" y="3692352"/>
            <a:ext cx="9555747" cy="3185710"/>
          </a:xfrm>
          <a:custGeom>
            <a:rect b="b" l="l" r="r" t="t"/>
            <a:pathLst>
              <a:path extrusionOk="0" h="2937256" w="8810492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2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-709" y="2302249"/>
            <a:ext cx="6020777" cy="4581946"/>
          </a:xfrm>
          <a:custGeom>
            <a:rect b="b" l="l" r="r" t="t"/>
            <a:pathLst>
              <a:path extrusionOk="0" h="4224599" w="5551215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0304" y="349731"/>
            <a:ext cx="1764738" cy="51318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2" type="subTitle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5" name="Google Shape;145;p16"/>
          <p:cNvSpPr txBox="1"/>
          <p:nvPr>
            <p:ph idx="3" type="body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idx="4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5" type="body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6348" y="329323"/>
            <a:ext cx="1465253" cy="54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2 Inhalte_">
  <p:cSld name="2_Titel und 2 Inhalte_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74713" y="1481138"/>
            <a:ext cx="5195887" cy="436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52" name="Google Shape;152;p17"/>
          <p:cNvSpPr txBox="1"/>
          <p:nvPr>
            <p:ph idx="2" type="body"/>
          </p:nvPr>
        </p:nvSpPr>
        <p:spPr>
          <a:xfrm>
            <a:off x="6267450" y="1481138"/>
            <a:ext cx="5195887" cy="436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 und Bild">
  <p:cSld name="2_Titel und Inhalt und Bild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/>
          <p:nvPr>
            <p:ph idx="2" type="pic"/>
          </p:nvPr>
        </p:nvSpPr>
        <p:spPr>
          <a:xfrm>
            <a:off x="8070849" y="1484314"/>
            <a:ext cx="3384549" cy="4344985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874713" y="1484313"/>
            <a:ext cx="6999287" cy="435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 und Bild_quer">
  <p:cSld name="2_Titel und Inhalt und Bild_quer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/>
          <p:nvPr>
            <p:ph idx="2" type="pic"/>
          </p:nvPr>
        </p:nvSpPr>
        <p:spPr>
          <a:xfrm>
            <a:off x="0" y="4101152"/>
            <a:ext cx="12191999" cy="2028186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874713" y="1484313"/>
            <a:ext cx="10580687" cy="23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 und Bild_">
  <p:cSld name="2_Titel und Inhalt und Bild_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0"/>
          <p:cNvSpPr/>
          <p:nvPr>
            <p:ph idx="2" type="pic"/>
          </p:nvPr>
        </p:nvSpPr>
        <p:spPr>
          <a:xfrm>
            <a:off x="8070849" y="1484314"/>
            <a:ext cx="4121151" cy="4645024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874713" y="1484313"/>
            <a:ext cx="6999287" cy="435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ein Inhalt">
  <p:cSld name="2_Titel und ein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3 Inhalte">
  <p:cSld name="3_Titel und 3 Inhalt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874713" y="1481138"/>
            <a:ext cx="3398837" cy="436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2" type="body"/>
          </p:nvPr>
        </p:nvSpPr>
        <p:spPr>
          <a:xfrm>
            <a:off x="4457699" y="1481138"/>
            <a:ext cx="3416301" cy="436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3" type="body"/>
          </p:nvPr>
        </p:nvSpPr>
        <p:spPr>
          <a:xfrm>
            <a:off x="8070850" y="1481138"/>
            <a:ext cx="3384550" cy="436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el und 4 Inhalte">
  <p:cSld name="4_Titel und 4 Inhalte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>
            <p:ph idx="2" type="pic"/>
          </p:nvPr>
        </p:nvSpPr>
        <p:spPr>
          <a:xfrm>
            <a:off x="874711" y="1484313"/>
            <a:ext cx="4300539" cy="13320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22"/>
          <p:cNvSpPr/>
          <p:nvPr>
            <p:ph idx="3" type="pic"/>
          </p:nvPr>
        </p:nvSpPr>
        <p:spPr>
          <a:xfrm>
            <a:off x="874712" y="2943181"/>
            <a:ext cx="4300537" cy="13320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2"/>
          <p:cNvSpPr/>
          <p:nvPr>
            <p:ph idx="4" type="pic"/>
          </p:nvPr>
        </p:nvSpPr>
        <p:spPr>
          <a:xfrm>
            <a:off x="874710" y="4402050"/>
            <a:ext cx="4300537" cy="1427249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5365750" y="1484313"/>
            <a:ext cx="6089650" cy="435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2 Titel und 2 Inhalte">
  <p:cSld name="5_2 Titel und 2 Inhalt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b="1" lang="de-DE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Titelmasterformat durch Klicken bearbeiten</a:t>
            </a:r>
            <a:endParaRPr/>
          </a:p>
        </p:txBody>
      </p:sp>
      <p:sp>
        <p:nvSpPr>
          <p:cNvPr id="178" name="Google Shape;178;p23"/>
          <p:cNvSpPr txBox="1"/>
          <p:nvPr>
            <p:ph type="title"/>
          </p:nvPr>
        </p:nvSpPr>
        <p:spPr>
          <a:xfrm>
            <a:off x="874712" y="367507"/>
            <a:ext cx="5195887" cy="662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874713" y="1484313"/>
            <a:ext cx="5195887" cy="435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2" type="body"/>
          </p:nvPr>
        </p:nvSpPr>
        <p:spPr>
          <a:xfrm>
            <a:off x="6273895" y="1486586"/>
            <a:ext cx="5195887" cy="435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el und 18 Bilder">
  <p:cSld name="6_Titel und 18 Bild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/>
          <p:nvPr>
            <p:ph idx="2" type="pic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4" name="Google Shape;184;p24"/>
          <p:cNvSpPr/>
          <p:nvPr>
            <p:ph idx="3" type="pic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5" name="Google Shape;185;p24"/>
          <p:cNvSpPr/>
          <p:nvPr>
            <p:ph idx="4" type="pic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6" name="Google Shape;186;p24"/>
          <p:cNvSpPr/>
          <p:nvPr>
            <p:ph idx="5" type="pic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7" name="Google Shape;187;p24"/>
          <p:cNvSpPr/>
          <p:nvPr>
            <p:ph idx="6" type="pic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8" name="Google Shape;188;p24"/>
          <p:cNvSpPr/>
          <p:nvPr>
            <p:ph idx="7" type="pic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9" name="Google Shape;189;p24"/>
          <p:cNvSpPr/>
          <p:nvPr>
            <p:ph idx="8" type="pic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0" name="Google Shape;190;p24"/>
          <p:cNvSpPr/>
          <p:nvPr>
            <p:ph idx="9" type="pic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1" name="Google Shape;191;p24"/>
          <p:cNvSpPr/>
          <p:nvPr>
            <p:ph idx="13" type="pic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2" name="Google Shape;192;p24"/>
          <p:cNvSpPr/>
          <p:nvPr>
            <p:ph idx="14" type="pic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3" name="Google Shape;193;p24"/>
          <p:cNvSpPr/>
          <p:nvPr>
            <p:ph idx="15" type="pic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4" name="Google Shape;194;p24"/>
          <p:cNvSpPr/>
          <p:nvPr>
            <p:ph idx="16" type="pic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5" name="Google Shape;195;p24"/>
          <p:cNvSpPr/>
          <p:nvPr>
            <p:ph idx="17" type="pic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6" name="Google Shape;196;p24"/>
          <p:cNvSpPr/>
          <p:nvPr>
            <p:ph idx="18" type="pic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7" name="Google Shape;197;p24"/>
          <p:cNvSpPr/>
          <p:nvPr>
            <p:ph idx="19" type="pic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8" name="Google Shape;198;p24"/>
          <p:cNvSpPr/>
          <p:nvPr>
            <p:ph idx="20" type="pic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9" name="Google Shape;199;p24"/>
          <p:cNvSpPr/>
          <p:nvPr>
            <p:ph idx="21" type="pic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0" name="Google Shape;200;p24"/>
          <p:cNvSpPr/>
          <p:nvPr>
            <p:ph idx="22" type="pic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el und 6 Bilder_">
  <p:cSld name="6_Titel und 6 Bilder_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5"/>
          <p:cNvSpPr/>
          <p:nvPr>
            <p:ph idx="2" type="pic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4" name="Google Shape;204;p25"/>
          <p:cNvSpPr/>
          <p:nvPr>
            <p:ph idx="3" type="pic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5" name="Google Shape;205;p25"/>
          <p:cNvSpPr/>
          <p:nvPr>
            <p:ph idx="4" type="pic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6" name="Google Shape;206;p25"/>
          <p:cNvSpPr/>
          <p:nvPr>
            <p:ph idx="5" type="pic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7" name="Google Shape;207;p25"/>
          <p:cNvSpPr/>
          <p:nvPr>
            <p:ph idx="6" type="pic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8" name="Google Shape;208;p25"/>
          <p:cNvSpPr/>
          <p:nvPr>
            <p:ph idx="7" type="pic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Nur Titel">
  <p:cSld name="2_Nur Titel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7"/>
          <p:cNvSpPr/>
          <p:nvPr>
            <p:ph idx="2" type="pic"/>
          </p:nvPr>
        </p:nvSpPr>
        <p:spPr>
          <a:xfrm>
            <a:off x="0" y="1030288"/>
            <a:ext cx="12192000" cy="50990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>
  <p:cSld name="Leer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/>
          <p:nvPr>
            <p:ph idx="2" type="pic"/>
          </p:nvPr>
        </p:nvSpPr>
        <p:spPr>
          <a:xfrm>
            <a:off x="0" y="6"/>
            <a:ext cx="12192000" cy="612933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enutzerdefiniertes Layout">
  <p:cSld name="1_Benutzerdefiniertes Layou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0">
                <a:schemeClr val="accent2"/>
              </a:gs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enutzerdefiniertes Layout">
  <p:cSld name="2_Benutzerdefiniertes Layou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0">
                <a:schemeClr val="accent5"/>
              </a:gs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30"/>
          <p:cNvSpPr txBox="1"/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1"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nutzerdefiniertes Layout">
  <p:cSld name="Benutzerdefiniertes Layou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0">
                <a:schemeClr val="accent2"/>
              </a:gs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1"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enutzerdefiniertes Layout">
  <p:cSld name="3_Benutzerdefiniertes Layou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/>
          <p:nvPr>
            <p:ph idx="2" type="pic"/>
          </p:nvPr>
        </p:nvSpPr>
        <p:spPr>
          <a:xfrm>
            <a:off x="0" y="0"/>
            <a:ext cx="12192000" cy="61293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6" name="Google Shape;226;p31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_TUD_Foto_ganzseitig_b" showMasterSp="0">
  <p:cSld name="1_Titelfolie_TUD_Foto_ganzseitig_b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1022400" y="3077308"/>
            <a:ext cx="176566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00305D"/>
              </a:buClr>
              <a:buSzPts val="1600"/>
              <a:buNone/>
              <a:defRPr sz="1600">
                <a:solidFill>
                  <a:srgbClr val="00305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type="title"/>
          </p:nvPr>
        </p:nvSpPr>
        <p:spPr>
          <a:xfrm>
            <a:off x="1022352" y="4060898"/>
            <a:ext cx="3904966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2"/>
          <p:cNvSpPr txBox="1"/>
          <p:nvPr>
            <p:ph idx="3" type="subTitle"/>
          </p:nvPr>
        </p:nvSpPr>
        <p:spPr>
          <a:xfrm>
            <a:off x="1022352" y="5253428"/>
            <a:ext cx="6054400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rgbClr val="00305D"/>
              </a:buClr>
              <a:buSzPts val="1600"/>
              <a:buNone/>
              <a:defRPr b="0">
                <a:solidFill>
                  <a:srgbClr val="00305D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3" name="Google Shape;233;p32"/>
          <p:cNvSpPr txBox="1"/>
          <p:nvPr>
            <p:ph idx="4" type="body"/>
          </p:nvPr>
        </p:nvSpPr>
        <p:spPr>
          <a:xfrm>
            <a:off x="1022401" y="3363237"/>
            <a:ext cx="3101669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00305D"/>
              </a:buClr>
              <a:buSzPts val="1600"/>
              <a:buNone/>
              <a:defRPr b="0" sz="1600">
                <a:solidFill>
                  <a:srgbClr val="00305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34" name="Google Shape;234;p32"/>
          <p:cNvSpPr txBox="1"/>
          <p:nvPr>
            <p:ph idx="5" type="body"/>
          </p:nvPr>
        </p:nvSpPr>
        <p:spPr>
          <a:xfrm>
            <a:off x="1022349" y="4600801"/>
            <a:ext cx="4766996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35" name="Google Shape;235;p32"/>
          <p:cNvSpPr txBox="1"/>
          <p:nvPr>
            <p:ph idx="6" type="body"/>
          </p:nvPr>
        </p:nvSpPr>
        <p:spPr>
          <a:xfrm>
            <a:off x="1022401" y="5537833"/>
            <a:ext cx="5491747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36" name="Google Shape;236;p32"/>
          <p:cNvSpPr txBox="1"/>
          <p:nvPr>
            <p:ph idx="7" type="body"/>
          </p:nvPr>
        </p:nvSpPr>
        <p:spPr>
          <a:xfrm>
            <a:off x="389467" y="355599"/>
            <a:ext cx="1987200" cy="432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237" name="Google Shape;2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2395" y="328249"/>
            <a:ext cx="1139206" cy="554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_TUD_Foto_ganzseitig_w" showMasterSp="0">
  <p:cSld name="1_Titelfolie_TUD_Foto_ganzseitig_w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389467" y="355599"/>
            <a:ext cx="1987200" cy="432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41" name="Google Shape;241;p33"/>
          <p:cNvSpPr txBox="1"/>
          <p:nvPr>
            <p:ph idx="3" type="body"/>
          </p:nvPr>
        </p:nvSpPr>
        <p:spPr>
          <a:xfrm>
            <a:off x="1022400" y="3077308"/>
            <a:ext cx="176566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00305D"/>
              </a:buClr>
              <a:buSzPts val="1600"/>
              <a:buNone/>
              <a:defRPr sz="1600">
                <a:solidFill>
                  <a:srgbClr val="00305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42" name="Google Shape;242;p33"/>
          <p:cNvSpPr txBox="1"/>
          <p:nvPr>
            <p:ph type="title"/>
          </p:nvPr>
        </p:nvSpPr>
        <p:spPr>
          <a:xfrm>
            <a:off x="1022352" y="4060898"/>
            <a:ext cx="3904966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3"/>
          <p:cNvSpPr txBox="1"/>
          <p:nvPr>
            <p:ph idx="4" type="subTitle"/>
          </p:nvPr>
        </p:nvSpPr>
        <p:spPr>
          <a:xfrm>
            <a:off x="1022352" y="5253428"/>
            <a:ext cx="6054400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rgbClr val="00305D"/>
              </a:buClr>
              <a:buSzPts val="1600"/>
              <a:buNone/>
              <a:defRPr b="0">
                <a:solidFill>
                  <a:srgbClr val="00305D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4" name="Google Shape;244;p33"/>
          <p:cNvSpPr txBox="1"/>
          <p:nvPr>
            <p:ph idx="5" type="body"/>
          </p:nvPr>
        </p:nvSpPr>
        <p:spPr>
          <a:xfrm>
            <a:off x="1022401" y="3363237"/>
            <a:ext cx="3101669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00305D"/>
              </a:buClr>
              <a:buSzPts val="1600"/>
              <a:buNone/>
              <a:defRPr b="0" sz="1600">
                <a:solidFill>
                  <a:srgbClr val="00305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45" name="Google Shape;245;p33"/>
          <p:cNvSpPr txBox="1"/>
          <p:nvPr>
            <p:ph idx="6" type="body"/>
          </p:nvPr>
        </p:nvSpPr>
        <p:spPr>
          <a:xfrm>
            <a:off x="1022349" y="4600801"/>
            <a:ext cx="4766996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46" name="Google Shape;246;p33"/>
          <p:cNvSpPr txBox="1"/>
          <p:nvPr>
            <p:ph idx="7" type="body"/>
          </p:nvPr>
        </p:nvSpPr>
        <p:spPr>
          <a:xfrm>
            <a:off x="1022401" y="5537833"/>
            <a:ext cx="5491747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247" name="Google Shape;24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0355" y="328249"/>
            <a:ext cx="1139756" cy="5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_TUD_weiß-grün" showMasterSp="0">
  <p:cSld name="1_Titelfolie_TUD_weiß-grü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/>
          <p:nvPr/>
        </p:nvSpPr>
        <p:spPr>
          <a:xfrm>
            <a:off x="0" y="1154112"/>
            <a:ext cx="12192000" cy="5703888"/>
          </a:xfrm>
          <a:prstGeom prst="rect">
            <a:avLst/>
          </a:prstGeom>
          <a:gradFill>
            <a:gsLst>
              <a:gs pos="0">
                <a:schemeClr val="accent5"/>
              </a:gs>
              <a:gs pos="80000">
                <a:schemeClr val="accent4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0" name="Google Shape;25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3009" y="349732"/>
            <a:ext cx="1985608" cy="43306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1022400" y="3077308"/>
            <a:ext cx="176566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00305D"/>
              </a:buClr>
              <a:buSzPts val="1600"/>
              <a:buNone/>
              <a:defRPr sz="1600">
                <a:solidFill>
                  <a:srgbClr val="00305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type="title"/>
          </p:nvPr>
        </p:nvSpPr>
        <p:spPr>
          <a:xfrm>
            <a:off x="1022352" y="4060898"/>
            <a:ext cx="3904966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4"/>
          <p:cNvSpPr txBox="1"/>
          <p:nvPr>
            <p:ph idx="2" type="subTitle"/>
          </p:nvPr>
        </p:nvSpPr>
        <p:spPr>
          <a:xfrm>
            <a:off x="1022352" y="5253428"/>
            <a:ext cx="6054400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rgbClr val="00305D"/>
              </a:buClr>
              <a:buSzPts val="1600"/>
              <a:buNone/>
              <a:defRPr b="0">
                <a:solidFill>
                  <a:srgbClr val="00305D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4" name="Google Shape;254;p34"/>
          <p:cNvSpPr txBox="1"/>
          <p:nvPr>
            <p:ph idx="3" type="body"/>
          </p:nvPr>
        </p:nvSpPr>
        <p:spPr>
          <a:xfrm>
            <a:off x="1022401" y="3363237"/>
            <a:ext cx="3101669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00305D"/>
              </a:buClr>
              <a:buSzPts val="1600"/>
              <a:buNone/>
              <a:defRPr b="0" sz="1600">
                <a:solidFill>
                  <a:srgbClr val="00305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55" name="Google Shape;255;p34"/>
          <p:cNvSpPr txBox="1"/>
          <p:nvPr>
            <p:ph idx="4" type="body"/>
          </p:nvPr>
        </p:nvSpPr>
        <p:spPr>
          <a:xfrm>
            <a:off x="1022349" y="4600801"/>
            <a:ext cx="4766996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56" name="Google Shape;256;p34"/>
          <p:cNvSpPr txBox="1"/>
          <p:nvPr>
            <p:ph idx="5" type="body"/>
          </p:nvPr>
        </p:nvSpPr>
        <p:spPr>
          <a:xfrm>
            <a:off x="1022401" y="5537833"/>
            <a:ext cx="5491747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6348" y="329323"/>
            <a:ext cx="1465253" cy="54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_TUD_Foto" showMasterSp="0">
  <p:cSld name="1_Titelfolie_TUD_Foto">
    <p:bg>
      <p:bgPr>
        <a:solidFill>
          <a:srgbClr val="F2F2F2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/>
          <p:nvPr>
            <p:ph idx="2" type="pic"/>
          </p:nvPr>
        </p:nvSpPr>
        <p:spPr>
          <a:xfrm>
            <a:off x="0" y="1154113"/>
            <a:ext cx="12192000" cy="5703887"/>
          </a:xfrm>
          <a:prstGeom prst="rect">
            <a:avLst/>
          </a:prstGeom>
          <a:noFill/>
          <a:ln>
            <a:noFill/>
          </a:ln>
        </p:spPr>
      </p:sp>
      <p:pic>
        <p:nvPicPr>
          <p:cNvPr id="260" name="Google Shape;26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3009" y="349732"/>
            <a:ext cx="1985608" cy="43306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1022401" y="3077308"/>
            <a:ext cx="1692959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3600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00305D"/>
              </a:buClr>
              <a:buSzPts val="1600"/>
              <a:buNone/>
              <a:defRPr sz="1600">
                <a:solidFill>
                  <a:srgbClr val="00305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62" name="Google Shape;262;p35"/>
          <p:cNvSpPr txBox="1"/>
          <p:nvPr>
            <p:ph type="title"/>
          </p:nvPr>
        </p:nvSpPr>
        <p:spPr>
          <a:xfrm>
            <a:off x="1022352" y="4060898"/>
            <a:ext cx="3832263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3600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5"/>
          <p:cNvSpPr txBox="1"/>
          <p:nvPr>
            <p:ph idx="3" type="subTitle"/>
          </p:nvPr>
        </p:nvSpPr>
        <p:spPr>
          <a:xfrm>
            <a:off x="1022353" y="5253428"/>
            <a:ext cx="5981697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36000" spcFirstLastPara="1" rIns="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rgbClr val="00305D"/>
              </a:buClr>
              <a:buSzPts val="1600"/>
              <a:buNone/>
              <a:defRPr b="0">
                <a:solidFill>
                  <a:srgbClr val="00305D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4" name="Google Shape;264;p35"/>
          <p:cNvSpPr txBox="1"/>
          <p:nvPr>
            <p:ph idx="4" type="body"/>
          </p:nvPr>
        </p:nvSpPr>
        <p:spPr>
          <a:xfrm>
            <a:off x="1022400" y="3363237"/>
            <a:ext cx="3028966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3600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00305D"/>
              </a:buClr>
              <a:buSzPts val="1600"/>
              <a:buNone/>
              <a:defRPr b="0" sz="1600">
                <a:solidFill>
                  <a:srgbClr val="00305D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65" name="Google Shape;265;p35"/>
          <p:cNvSpPr txBox="1"/>
          <p:nvPr>
            <p:ph idx="5" type="body"/>
          </p:nvPr>
        </p:nvSpPr>
        <p:spPr>
          <a:xfrm>
            <a:off x="1022350" y="4600801"/>
            <a:ext cx="4694293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36000" spcFirstLastPara="1" rIns="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66" name="Google Shape;266;p35"/>
          <p:cNvSpPr txBox="1"/>
          <p:nvPr>
            <p:ph idx="6" type="body"/>
          </p:nvPr>
        </p:nvSpPr>
        <p:spPr>
          <a:xfrm>
            <a:off x="1022400" y="5537833"/>
            <a:ext cx="5419044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36000" spcFirstLastPara="1" rIns="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267" name="Google Shape;26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6348" y="329323"/>
            <a:ext cx="1465253" cy="54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el und 15 Bilder">
  <p:cSld name="5_Titel und 15 Bild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527050" y="341833"/>
            <a:ext cx="11151569" cy="436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6"/>
          <p:cNvSpPr/>
          <p:nvPr>
            <p:ph idx="2" type="pic"/>
          </p:nvPr>
        </p:nvSpPr>
        <p:spPr>
          <a:xfrm>
            <a:off x="527051" y="991716"/>
            <a:ext cx="2088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1" name="Google Shape;271;p36"/>
          <p:cNvSpPr/>
          <p:nvPr>
            <p:ph idx="3" type="pic"/>
          </p:nvPr>
        </p:nvSpPr>
        <p:spPr>
          <a:xfrm>
            <a:off x="2792701" y="991716"/>
            <a:ext cx="2088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2" name="Google Shape;272;p36"/>
          <p:cNvSpPr/>
          <p:nvPr>
            <p:ph idx="4" type="pic"/>
          </p:nvPr>
        </p:nvSpPr>
        <p:spPr>
          <a:xfrm>
            <a:off x="5058352" y="991716"/>
            <a:ext cx="2088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3" name="Google Shape;273;p36"/>
          <p:cNvSpPr/>
          <p:nvPr>
            <p:ph idx="5" type="pic"/>
          </p:nvPr>
        </p:nvSpPr>
        <p:spPr>
          <a:xfrm>
            <a:off x="7324003" y="991716"/>
            <a:ext cx="2088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4" name="Google Shape;274;p36"/>
          <p:cNvSpPr/>
          <p:nvPr>
            <p:ph idx="6" type="pic"/>
          </p:nvPr>
        </p:nvSpPr>
        <p:spPr>
          <a:xfrm>
            <a:off x="9589651" y="991716"/>
            <a:ext cx="2088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5" name="Google Shape;275;p36"/>
          <p:cNvSpPr/>
          <p:nvPr>
            <p:ph idx="7" type="pic"/>
          </p:nvPr>
        </p:nvSpPr>
        <p:spPr>
          <a:xfrm>
            <a:off x="537115" y="2701307"/>
            <a:ext cx="2088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6" name="Google Shape;276;p36"/>
          <p:cNvSpPr/>
          <p:nvPr>
            <p:ph idx="8" type="pic"/>
          </p:nvPr>
        </p:nvSpPr>
        <p:spPr>
          <a:xfrm>
            <a:off x="2802765" y="2701307"/>
            <a:ext cx="2088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7" name="Google Shape;277;p36"/>
          <p:cNvSpPr/>
          <p:nvPr>
            <p:ph idx="9" type="pic"/>
          </p:nvPr>
        </p:nvSpPr>
        <p:spPr>
          <a:xfrm>
            <a:off x="5068416" y="2701307"/>
            <a:ext cx="2088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8" name="Google Shape;278;p36"/>
          <p:cNvSpPr/>
          <p:nvPr>
            <p:ph idx="13" type="pic"/>
          </p:nvPr>
        </p:nvSpPr>
        <p:spPr>
          <a:xfrm>
            <a:off x="7334067" y="2701307"/>
            <a:ext cx="2088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9" name="Google Shape;279;p36"/>
          <p:cNvSpPr/>
          <p:nvPr>
            <p:ph idx="14" type="pic"/>
          </p:nvPr>
        </p:nvSpPr>
        <p:spPr>
          <a:xfrm>
            <a:off x="9599715" y="2701307"/>
            <a:ext cx="2088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0" name="Google Shape;280;p36"/>
          <p:cNvSpPr/>
          <p:nvPr>
            <p:ph idx="15" type="pic"/>
          </p:nvPr>
        </p:nvSpPr>
        <p:spPr>
          <a:xfrm>
            <a:off x="535109" y="4401847"/>
            <a:ext cx="2088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1" name="Google Shape;281;p36"/>
          <p:cNvSpPr/>
          <p:nvPr>
            <p:ph idx="16" type="pic"/>
          </p:nvPr>
        </p:nvSpPr>
        <p:spPr>
          <a:xfrm>
            <a:off x="2800760" y="4401847"/>
            <a:ext cx="2088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2" name="Google Shape;282;p36"/>
          <p:cNvSpPr/>
          <p:nvPr>
            <p:ph idx="17" type="pic"/>
          </p:nvPr>
        </p:nvSpPr>
        <p:spPr>
          <a:xfrm>
            <a:off x="5066411" y="4401847"/>
            <a:ext cx="2088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3" name="Google Shape;283;p36"/>
          <p:cNvSpPr/>
          <p:nvPr>
            <p:ph idx="18" type="pic"/>
          </p:nvPr>
        </p:nvSpPr>
        <p:spPr>
          <a:xfrm>
            <a:off x="7332061" y="4401847"/>
            <a:ext cx="2088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4" name="Google Shape;284;p36"/>
          <p:cNvSpPr/>
          <p:nvPr>
            <p:ph idx="19" type="pic"/>
          </p:nvPr>
        </p:nvSpPr>
        <p:spPr>
          <a:xfrm>
            <a:off x="9597709" y="4401847"/>
            <a:ext cx="2088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2 Inhalte">
  <p:cSld name="2_Titel und 2 Inhalt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/>
          <p:nvPr>
            <p:ph idx="2" type="pic"/>
          </p:nvPr>
        </p:nvSpPr>
        <p:spPr>
          <a:xfrm>
            <a:off x="6267449" y="1484314"/>
            <a:ext cx="5187950" cy="4344985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74713" y="1484313"/>
            <a:ext cx="5195887" cy="435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_TUD_blau" showMasterSp="0">
  <p:cSld name="1_Titelfolie_TUD_blau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06348" y="329323"/>
            <a:ext cx="1465252" cy="544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04" y="349731"/>
            <a:ext cx="1770911" cy="5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1"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subTitle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5" type="body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_TUD_blauverlauf" showMasterSp="0">
  <p:cSld name="1_Titelfolie_TUD_blauverlauf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0">
                <a:schemeClr val="accent2"/>
              </a:gs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0304" y="349731"/>
            <a:ext cx="1770911" cy="5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1"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3" type="body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4" type="body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5" type="body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6348" y="329323"/>
            <a:ext cx="1465252" cy="54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_TUD_weiß" showMasterSp="0">
  <p:cSld name="1_Titelfolie_TUD_weiß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0304" y="349731"/>
            <a:ext cx="1764738" cy="51318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>
            <p:ph idx="1" type="body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2" type="subTitle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3" type="body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4" type="body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5" type="body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6348" y="329323"/>
            <a:ext cx="1465253" cy="54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folie_TUD_Foto_a" showMasterSp="0">
  <p:cSld name="2_Titelfolie_TUD_Foto_a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290304" y="349731"/>
            <a:ext cx="1776060" cy="514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3" type="body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4" type="subTitle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5" type="body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6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7" type="body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6348" y="329323"/>
            <a:ext cx="1465253" cy="54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folie_TUD_weiß+Foto" showMasterSp="0">
  <p:cSld name="3_Titelfolie_TUD_weiß+Foto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691585" y="328249"/>
            <a:ext cx="1219680" cy="554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3" type="body"/>
          </p:nvPr>
        </p:nvSpPr>
        <p:spPr>
          <a:xfrm>
            <a:off x="290304" y="349731"/>
            <a:ext cx="1776060" cy="5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4" type="body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5" type="subTitle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6" type="body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7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8" type="body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35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10.xml"/><Relationship Id="rId3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13.xml"/><Relationship Id="rId37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12.xml"/><Relationship Id="rId3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  <a:defRPr b="1" i="0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—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–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—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–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2126100" y="6319800"/>
            <a:ext cx="4836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None/>
            </a:pPr>
            <a:r>
              <a:rPr lang="de-DE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Zwischenpräsentation SWT-Projekt, 10.12.2021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Georg Kunze, Ahmad Abu Zahra, </a:t>
            </a:r>
            <a:r>
              <a:rPr lang="de-DE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Robert Menzel, </a:t>
            </a:r>
            <a:r>
              <a:rPr lang="de-DE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Adrian Scholze, Tuấn Giang Trịnh, Jan Biedermann 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3216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None/>
            </a:pPr>
            <a:br>
              <a:rPr b="0" i="0" lang="de-DE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de-DE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Folie </a:t>
            </a:r>
            <a:fld id="{00000000-1234-1234-1234-123412341234}" type="slidenum">
              <a:rPr b="0" i="0" lang="de-DE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6293" y="6336706"/>
            <a:ext cx="1115691" cy="324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60614" y="6319797"/>
            <a:ext cx="958637" cy="35597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992">
          <p15:clr>
            <a:srgbClr val="F26B43"/>
          </p15:clr>
        </p15:guide>
        <p15:guide id="2" pos="1120">
          <p15:clr>
            <a:srgbClr val="F26B43"/>
          </p15:clr>
        </p15:guide>
        <p15:guide id="3" pos="1676">
          <p15:clr>
            <a:srgbClr val="F26B43"/>
          </p15:clr>
        </p15:guide>
        <p15:guide id="4" pos="1556">
          <p15:clr>
            <a:srgbClr val="F26B43"/>
          </p15:clr>
        </p15:guide>
        <p15:guide id="5" pos="2252">
          <p15:clr>
            <a:srgbClr val="F26B43"/>
          </p15:clr>
        </p15:guide>
        <p15:guide id="6" pos="2128">
          <p15:clr>
            <a:srgbClr val="F26B43"/>
          </p15:clr>
        </p15:guide>
        <p15:guide id="7" pos="3824">
          <p15:clr>
            <a:srgbClr val="F26B43"/>
          </p15:clr>
        </p15:guide>
        <p15:guide id="8" pos="3948">
          <p15:clr>
            <a:srgbClr val="F26B43"/>
          </p15:clr>
        </p15:guide>
        <p15:guide id="9" pos="4384">
          <p15:clr>
            <a:srgbClr val="F26B43"/>
          </p15:clr>
        </p15:guide>
        <p15:guide id="10" pos="4508">
          <p15:clr>
            <a:srgbClr val="F26B43"/>
          </p15:clr>
        </p15:guide>
        <p15:guide id="11" pos="6788">
          <p15:clr>
            <a:srgbClr val="F26B43"/>
          </p15:clr>
        </p15:guide>
        <p15:guide id="12" pos="6656">
          <p15:clr>
            <a:srgbClr val="F26B43"/>
          </p15:clr>
        </p15:guide>
        <p15:guide id="13" pos="4960">
          <p15:clr>
            <a:srgbClr val="F26B43"/>
          </p15:clr>
        </p15:guide>
        <p15:guide id="14" pos="5084">
          <p15:clr>
            <a:srgbClr val="F26B43"/>
          </p15:clr>
        </p15:guide>
        <p15:guide id="15" orient="horz" pos="538">
          <p15:clr>
            <a:srgbClr val="F26B43"/>
          </p15:clr>
        </p15:guide>
        <p15:guide id="16" pos="551">
          <p15:clr>
            <a:srgbClr val="F26B43"/>
          </p15:clr>
        </p15:guide>
        <p15:guide id="17" pos="6092">
          <p15:clr>
            <a:srgbClr val="F26B43"/>
          </p15:clr>
        </p15:guide>
        <p15:guide id="18" pos="6216">
          <p15:clr>
            <a:srgbClr val="F26B43"/>
          </p15:clr>
        </p15:guide>
        <p15:guide id="19" pos="2692">
          <p15:clr>
            <a:srgbClr val="F26B43"/>
          </p15:clr>
        </p15:guide>
        <p15:guide id="20" pos="2808">
          <p15:clr>
            <a:srgbClr val="F26B43"/>
          </p15:clr>
        </p15:guide>
        <p15:guide id="21" pos="3260">
          <p15:clr>
            <a:srgbClr val="F26B43"/>
          </p15:clr>
        </p15:guide>
        <p15:guide id="22" pos="3380">
          <p15:clr>
            <a:srgbClr val="F26B43"/>
          </p15:clr>
        </p15:guide>
        <p15:guide id="23" pos="5520">
          <p15:clr>
            <a:srgbClr val="F26B43"/>
          </p15:clr>
        </p15:guide>
        <p15:guide id="24" orient="horz" pos="933">
          <p15:clr>
            <a:srgbClr val="F26B43"/>
          </p15:clr>
        </p15:guide>
        <p15:guide id="25" orient="horz" pos="759">
          <p15:clr>
            <a:srgbClr val="F26B43"/>
          </p15:clr>
        </p15:guide>
        <p15:guide id="26" orient="horz" pos="218">
          <p15:clr>
            <a:srgbClr val="F26B43"/>
          </p15:clr>
        </p15:guide>
        <p15:guide id="27" orient="horz" pos="3680">
          <p15:clr>
            <a:srgbClr val="F26B43"/>
          </p15:clr>
        </p15:guide>
        <p15:guide id="28" orient="horz" pos="3861">
          <p15:clr>
            <a:srgbClr val="F26B43"/>
          </p15:clr>
        </p15:guide>
        <p15:guide id="29" orient="horz" pos="2130">
          <p15:clr>
            <a:srgbClr val="F26B43"/>
          </p15:clr>
        </p15:guide>
        <p15:guide id="30" pos="5648">
          <p15:clr>
            <a:srgbClr val="F26B43"/>
          </p15:clr>
        </p15:guide>
        <p15:guide id="31" orient="horz" pos="649">
          <p15:clr>
            <a:srgbClr val="F26B43"/>
          </p15:clr>
        </p15:guide>
        <p15:guide id="32" pos="7216">
          <p15:clr>
            <a:srgbClr val="F26B43"/>
          </p15:clr>
        </p15:guide>
        <p15:guide id="33" orient="horz" pos="3988">
          <p15:clr>
            <a:srgbClr val="F26B43"/>
          </p15:clr>
        </p15:guide>
        <p15:guide id="34" orient="horz" pos="4196">
          <p15:clr>
            <a:srgbClr val="F26B43"/>
          </p15:clr>
        </p15:guide>
        <p15:guide id="35" pos="318">
          <p15:clr>
            <a:srgbClr val="F26B43"/>
          </p15:clr>
        </p15:guide>
        <p15:guide id="36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4925"/>
            <a:ext cx="12287149" cy="5759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7"/>
          <p:cNvSpPr txBox="1"/>
          <p:nvPr>
            <p:ph type="title"/>
          </p:nvPr>
        </p:nvSpPr>
        <p:spPr>
          <a:xfrm>
            <a:off x="1035375" y="4067575"/>
            <a:ext cx="6667200" cy="1847100"/>
          </a:xfrm>
          <a:prstGeom prst="rect">
            <a:avLst/>
          </a:prstGeom>
          <a:solidFill>
            <a:schemeClr val="lt1">
              <a:alpha val="89800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</a:pPr>
            <a:r>
              <a:rPr lang="de-DE">
                <a:solidFill>
                  <a:schemeClr val="accent1"/>
                </a:solidFill>
              </a:rPr>
              <a:t>Zwischenpräsentation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</a:pPr>
            <a:r>
              <a:rPr b="0" lang="de-DE">
                <a:solidFill>
                  <a:schemeClr val="accent1"/>
                </a:solidFill>
              </a:rPr>
              <a:t>zum Softwaretechnologie-Projekt</a:t>
            </a:r>
            <a:endParaRPr b="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</a:pPr>
            <a:r>
              <a:t/>
            </a:r>
            <a:endParaRPr b="0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</a:pPr>
            <a:r>
              <a:rPr b="0" lang="de-DE" sz="2800">
                <a:solidFill>
                  <a:schemeClr val="accent2"/>
                </a:solidFill>
              </a:rPr>
              <a:t>Gruppe 4</a:t>
            </a:r>
            <a:endParaRPr b="0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lang="de-DE"/>
              <a:t>Ergebnisse aus Analyse- und Entwurfsphase </a:t>
            </a:r>
            <a:br>
              <a:rPr lang="de-DE"/>
            </a:br>
            <a:r>
              <a:rPr b="0" lang="de-DE"/>
              <a:t>Funktionale Anforderungen</a:t>
            </a:r>
            <a:endParaRPr/>
          </a:p>
        </p:txBody>
      </p:sp>
      <p:sp>
        <p:nvSpPr>
          <p:cNvPr id="344" name="Google Shape;344;p46"/>
          <p:cNvSpPr txBox="1"/>
          <p:nvPr/>
        </p:nvSpPr>
        <p:spPr>
          <a:xfrm>
            <a:off x="874700" y="1755501"/>
            <a:ext cx="105807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●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Die wichtigsten Muss-Kriterien: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○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Festivals Zeitraum, Location, Künstler, Equipment etc. zuweisen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○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Lageplan für Festivals anpassen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○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Finanzübersicht für Planungsteam und Manager der FVIV GmbH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○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Tickets generieren und Verkaufsdaten erfassen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○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Nachrichten zwischen Festivalleiter und Personal ermöglichen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●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Eine Auswahl von Kann-Kriterien</a:t>
            </a: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○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Ticketkontrolle per QR-Code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○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Locationübersicht, Showplan, etc. filtern und sortieren</a:t>
            </a:r>
            <a:b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039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7"/>
          <p:cNvSpPr txBox="1"/>
          <p:nvPr>
            <p:ph type="title"/>
          </p:nvPr>
        </p:nvSpPr>
        <p:spPr>
          <a:xfrm>
            <a:off x="1073950" y="4137850"/>
            <a:ext cx="3783000" cy="985200"/>
          </a:xfrm>
          <a:prstGeom prst="rect">
            <a:avLst/>
          </a:prstGeom>
          <a:solidFill>
            <a:schemeClr val="lt1">
              <a:alpha val="89800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</a:pPr>
            <a:r>
              <a:rPr lang="de-DE"/>
              <a:t>Präsentation der Anwendung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/>
          <p:nvPr>
            <p:ph type="title"/>
          </p:nvPr>
        </p:nvSpPr>
        <p:spPr>
          <a:xfrm>
            <a:off x="977112" y="4210234"/>
            <a:ext cx="1058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Wir danken fürs Zuhören!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lang="de-DE"/>
              <a:t>Inhalte </a:t>
            </a:r>
            <a:endParaRPr b="0"/>
          </a:p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874711" y="1484313"/>
            <a:ext cx="10580700" cy="4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b="1" lang="de-DE"/>
              <a:t>Ergebnisse aus Analyse- und Entwurfsphase</a:t>
            </a:r>
            <a:endParaRPr/>
          </a:p>
          <a:p>
            <a:pPr indent="-251999" lvl="2" marL="251999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de-DE"/>
              <a:t>Packagediagramm (Adrian und Ahmad)</a:t>
            </a:r>
            <a:endParaRPr/>
          </a:p>
          <a:p>
            <a:pPr indent="-251999" lvl="2" marL="251999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de-DE"/>
              <a:t>Qualitätsziele und Randbedingungen (Robert)</a:t>
            </a:r>
            <a:endParaRPr/>
          </a:p>
          <a:p>
            <a:pPr indent="-251999" lvl="2" marL="251999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/>
              <a:t>Aufbau der Software und Produktnutzung (Georg)</a:t>
            </a:r>
            <a:endParaRPr/>
          </a:p>
          <a:p>
            <a:pPr indent="-251999" lvl="2" marL="251999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/>
              <a:t>Zielstellung und Nutzen des Projekts (Tuan)</a:t>
            </a:r>
            <a:endParaRPr/>
          </a:p>
          <a:p>
            <a:pPr indent="-251999" lvl="2" marL="251999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/>
              <a:t>Funktionale Anforderungen (Jan)</a:t>
            </a:r>
            <a:endParaRPr/>
          </a:p>
          <a:p>
            <a:pPr indent="0" lvl="0" marL="251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b="1" lang="de-DE"/>
              <a:t>Präsentation der Anwendung </a:t>
            </a:r>
            <a:r>
              <a:rPr lang="de-DE"/>
              <a:t>(Georg)</a:t>
            </a:r>
            <a:endParaRPr/>
          </a:p>
          <a:p>
            <a:pPr indent="0" lvl="1" marL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de-DE"/>
              <a:t>Diskussion mit dem Tutor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lang="de-DE"/>
              <a:t>Ergebnisse aus Analyse- und Entwurfsphase</a:t>
            </a:r>
            <a:r>
              <a:rPr lang="de-DE"/>
              <a:t> </a:t>
            </a:r>
            <a:br>
              <a:rPr lang="de-DE"/>
            </a:br>
            <a:r>
              <a:rPr b="0" lang="de-DE"/>
              <a:t>Packagediagramm</a:t>
            </a:r>
            <a:endParaRPr/>
          </a:p>
        </p:txBody>
      </p:sp>
      <p:pic>
        <p:nvPicPr>
          <p:cNvPr id="302" name="Google Shape;3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00" y="1273100"/>
            <a:ext cx="6499099" cy="462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9800" y="0"/>
            <a:ext cx="76123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lang="de-DE"/>
              <a:t>Ergebnisse aus Analyse- und Entwurfsphase </a:t>
            </a:r>
            <a:br>
              <a:rPr lang="de-DE"/>
            </a:br>
            <a:r>
              <a:rPr b="0" lang="de-DE"/>
              <a:t>Qualitätsziele und Randbedingungen</a:t>
            </a:r>
            <a:endParaRPr/>
          </a:p>
        </p:txBody>
      </p:sp>
      <p:sp>
        <p:nvSpPr>
          <p:cNvPr id="314" name="Google Shape;314;p41"/>
          <p:cNvSpPr txBox="1"/>
          <p:nvPr/>
        </p:nvSpPr>
        <p:spPr>
          <a:xfrm>
            <a:off x="874700" y="1755500"/>
            <a:ext cx="108639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●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Hardware-Vorgaben: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○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Client: </a:t>
            </a: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muss eine Website anzeigen → min. 4Gb RAM, 1-2 CPU Kerne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○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Server: hostet eine Website → RAM und CPU bedarf hängt von Anzahl und Größe der Veranstaltungen ab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●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Software-Vorgaben: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○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Browserunterstützung: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○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Chrome ab version 92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○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Firefox ab version 85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○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Java-version: 16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●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    Vorgaben zum Betrieb der Software: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○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Der Server kann in einem CLI ausgeführt werden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○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Der Client erfordert eine grafische Oberfläche mit Webbrowser</a:t>
            </a:r>
            <a:b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lang="de-DE"/>
              <a:t>Ergebnisse aus Analyse- und Entwurfsphase </a:t>
            </a:r>
            <a:br>
              <a:rPr lang="de-DE"/>
            </a:br>
            <a:r>
              <a:rPr b="0" lang="de-DE"/>
              <a:t>Qualitätsziele und Randbedingungen</a:t>
            </a:r>
            <a:endParaRPr/>
          </a:p>
        </p:txBody>
      </p:sp>
      <p:graphicFrame>
        <p:nvGraphicFramePr>
          <p:cNvPr id="320" name="Google Shape;320;p42"/>
          <p:cNvGraphicFramePr/>
          <p:nvPr/>
        </p:nvGraphicFramePr>
        <p:xfrm>
          <a:off x="9525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{876D2AF0-531D-4786-97E0-4F5BC9771CEB}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chemeClr val="lt1"/>
                          </a:solidFill>
                        </a:rPr>
                        <a:t>Qualitätsziel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126000" marB="91425" marR="91425" marL="91425">
                    <a:lnR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>
                          <a:solidFill>
                            <a:schemeClr val="lt1"/>
                          </a:solidFill>
                        </a:rPr>
                        <a:t>Lösungsansatz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solidFill>
                            <a:srgbClr val="00305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Persistente Datenerhaltung</a:t>
                      </a:r>
                      <a:endParaRPr/>
                    </a:p>
                  </a:txBody>
                  <a:tcPr marT="91425" marB="91425" marR="91425" marL="91425">
                    <a:lnR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solidFill>
                            <a:srgbClr val="00305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Verwenden der Javax Entities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solidFill>
                            <a:srgbClr val="00305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Stabile Webanwendung</a:t>
                      </a:r>
                      <a:endParaRPr/>
                    </a:p>
                  </a:txBody>
                  <a:tcPr marT="91425" marB="91425" marR="91425" marL="91425">
                    <a:lnR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solidFill>
                            <a:srgbClr val="00305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Verwenden des Spring Frameworks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solidFill>
                            <a:srgbClr val="00305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Wiederverwendbarkeit</a:t>
                      </a:r>
                      <a:endParaRPr/>
                    </a:p>
                  </a:txBody>
                  <a:tcPr marT="91425" marB="91425" marR="91425" marL="91425">
                    <a:lnR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solidFill>
                            <a:srgbClr val="00305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Komplette Programmierung in OOP und Bausteinen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solidFill>
                            <a:srgbClr val="00305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Fehler</a:t>
                      </a:r>
                      <a:r>
                        <a:rPr lang="de-DE"/>
                        <a:t> </a:t>
                      </a:r>
                      <a:r>
                        <a:rPr lang="de-DE" sz="1600">
                          <a:solidFill>
                            <a:srgbClr val="00305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vermeiden</a:t>
                      </a:r>
                      <a:endParaRPr/>
                    </a:p>
                  </a:txBody>
                  <a:tcPr marT="91425" marB="91425" marR="91425" marL="91425">
                    <a:lnR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>
                          <a:solidFill>
                            <a:srgbClr val="00305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Testen mit dem JUnit Framework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lang="de-DE"/>
              <a:t>Ergebnisse aus Analyse- und Entwurfsphase </a:t>
            </a:r>
            <a:br>
              <a:rPr lang="de-DE"/>
            </a:br>
            <a:r>
              <a:rPr b="0" lang="de-DE"/>
              <a:t>Aufbau der Software und Produktnutzung</a:t>
            </a:r>
            <a:endParaRPr/>
          </a:p>
        </p:txBody>
      </p:sp>
      <p:sp>
        <p:nvSpPr>
          <p:cNvPr id="326" name="Google Shape;326;p43"/>
          <p:cNvSpPr txBox="1"/>
          <p:nvPr/>
        </p:nvSpPr>
        <p:spPr>
          <a:xfrm>
            <a:off x="874700" y="1755501"/>
            <a:ext cx="105807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●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Nutzung: Website an Terminals auf dem Festivalgelände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●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Ohne Login: nur Karte &amp; Zeitplan sichtbar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●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Mit Login: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○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Eine Rolle pro Personengruppe / Beschäftigung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○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Je nach Rolle: unterschiedliche Startseiten &amp; Menüs →</a:t>
            </a: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 unterschiedliche Interaktionen möglich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→  Sicherheit &amp; Übersichtlichkeit</a:t>
            </a:r>
            <a:b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lang="de-DE"/>
              <a:t>Ergebnisse aus Analyse- und Entwurfsphase </a:t>
            </a:r>
            <a:br>
              <a:rPr lang="de-DE"/>
            </a:br>
            <a:r>
              <a:rPr b="0" lang="de-DE"/>
              <a:t>Zielstellung</a:t>
            </a:r>
            <a:endParaRPr/>
          </a:p>
        </p:txBody>
      </p:sp>
      <p:sp>
        <p:nvSpPr>
          <p:cNvPr id="332" name="Google Shape;332;p44"/>
          <p:cNvSpPr txBox="1"/>
          <p:nvPr/>
        </p:nvSpPr>
        <p:spPr>
          <a:xfrm>
            <a:off x="874725" y="1704949"/>
            <a:ext cx="101700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●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Erstellen eine Webseite für FVIV GmBH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○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Stabil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○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Nicht ausbremsen 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●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Code schreiben mit Java (Spring Boot, Salespoint), HTML(css)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○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Gut lesbar, gut kommentiert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○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Ohne Codeverschmutzung und Doppelungen schreiben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○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Wiederverwendbar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395999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14400" lvl="2" marL="468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4130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lang="de-DE"/>
              <a:t>Ergebnisse aus Analyse- und Entwurfsphase </a:t>
            </a:r>
            <a:br>
              <a:rPr lang="de-DE"/>
            </a:br>
            <a:r>
              <a:rPr b="0" lang="de-DE"/>
              <a:t>Was wir durch das Projekt erhalten</a:t>
            </a:r>
            <a:endParaRPr/>
          </a:p>
        </p:txBody>
      </p:sp>
      <p:sp>
        <p:nvSpPr>
          <p:cNvPr id="338" name="Google Shape;338;p45"/>
          <p:cNvSpPr txBox="1"/>
          <p:nvPr/>
        </p:nvSpPr>
        <p:spPr>
          <a:xfrm>
            <a:off x="874700" y="1755501"/>
            <a:ext cx="105807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●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Struktur von einem Softwareprojekt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●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Teamarbeit, Kommunikation und Aufgabenverteilung</a:t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05E"/>
              </a:buClr>
              <a:buSzPts val="1600"/>
              <a:buFont typeface="Open Sans"/>
              <a:buChar char="●"/>
            </a:pPr>
            <a: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  <a:t>Zeitverwaltung</a:t>
            </a:r>
            <a:b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de-DE" sz="1600">
                <a:solidFill>
                  <a:srgbClr val="00305E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0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