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8F35E-3E13-47D3-8AD5-D12004E4077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5AC26-75CB-4675-92E1-21E5EE23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62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7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1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5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C91D-6029-42A0-A464-983BFB41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A1C-C524-4806-878F-E5D4F989F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9949-FA3D-420B-A813-59E918FC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E3DF-8DE7-47EF-8102-4D4C25C9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D7FE-FD18-4869-8EA1-38A92B6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7D27-4057-4C66-80BC-038D6F0C22F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E769E-4E2E-45DE-8F27-A8BC866F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4FE5-49DB-47AE-BBEF-1717B4B1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lang="en-US" b="1" dirty="0"/>
              <a:t>Gold Price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2403C-ACEF-4CFF-96BE-B0F8F4BAB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096899"/>
          </a:xfrm>
        </p:spPr>
        <p:txBody>
          <a:bodyPr/>
          <a:lstStyle/>
          <a:p>
            <a:r>
              <a:rPr lang="en-US" dirty="0"/>
              <a:t>Analyzing historical trends, developing predictive models, and formulating trading strategies.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D890E-4D67-45E5-A8DB-032C679B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61" y="4108359"/>
            <a:ext cx="4078311" cy="3058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60514-6BE9-4933-81FB-17D0E1F137A2}"/>
              </a:ext>
            </a:extLst>
          </p:cNvPr>
          <p:cNvSpPr txBox="1"/>
          <p:nvPr/>
        </p:nvSpPr>
        <p:spPr>
          <a:xfrm>
            <a:off x="920839" y="103031"/>
            <a:ext cx="206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AHMAD ALI</a:t>
            </a:r>
          </a:p>
        </p:txBody>
      </p:sp>
    </p:spTree>
    <p:extLst>
      <p:ext uri="{BB962C8B-B14F-4D97-AF65-F5344CB8AC3E}">
        <p14:creationId xmlns:p14="http://schemas.microsoft.com/office/powerpoint/2010/main" val="305187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4D92-CD87-4449-851A-663DBEAF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ARIMA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5B18-1F07-4D39-BDF8-BBC32A42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209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Fit ARIMA model to gold price data.</a:t>
            </a:r>
          </a:p>
          <a:p>
            <a:r>
              <a:rPr lang="en-US" sz="2000" dirty="0"/>
              <a:t>2. Forecast future prices.</a:t>
            </a:r>
          </a:p>
          <a:p>
            <a:r>
              <a:rPr lang="en-US" sz="2000" dirty="0"/>
              <a:t>3. Plot original data and forecast.</a:t>
            </a:r>
          </a:p>
          <a:p>
            <a:r>
              <a:rPr lang="en-US" sz="2000" dirty="0"/>
              <a:t>4. Evaluate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531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C0E-DC35-49D4-A52F-541E78A0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Trading Strategy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20E7-D608-4ED0-8DB3-FDEB01C6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9217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Formulate and </a:t>
            </a:r>
            <a:r>
              <a:rPr lang="en-US" sz="2000" dirty="0" err="1"/>
              <a:t>backtest</a:t>
            </a:r>
            <a:r>
              <a:rPr lang="en-US" sz="2000" dirty="0"/>
              <a:t> trading strategies.</a:t>
            </a:r>
          </a:p>
          <a:p>
            <a:r>
              <a:rPr lang="en-US" sz="2000" dirty="0"/>
              <a:t>2. Explore reverse trading strategies for profit maximization.</a:t>
            </a:r>
          </a:p>
          <a:p>
            <a:r>
              <a:rPr lang="en-US" sz="2000" dirty="0"/>
              <a:t>3. Example: Moving average crossover strategy.</a:t>
            </a:r>
          </a:p>
        </p:txBody>
      </p:sp>
    </p:spTree>
    <p:extLst>
      <p:ext uri="{BB962C8B-B14F-4D97-AF65-F5344CB8AC3E}">
        <p14:creationId xmlns:p14="http://schemas.microsoft.com/office/powerpoint/2010/main" val="21133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F764-4E23-4079-8A25-F31C243F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Moving Average Crossover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0CC6-36E4-45DF-8238-E081BC23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209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Implement a simple moving average crossover strategy.</a:t>
            </a:r>
          </a:p>
          <a:p>
            <a:r>
              <a:rPr lang="en-US" sz="2000" dirty="0"/>
              <a:t>2. Generate buy/sell signals based on crossover.</a:t>
            </a:r>
          </a:p>
          <a:p>
            <a:r>
              <a:rPr lang="en-US" sz="2000" dirty="0"/>
              <a:t>3. Calculate and plot cumulative returns.</a:t>
            </a:r>
          </a:p>
        </p:txBody>
      </p:sp>
    </p:spTree>
    <p:extLst>
      <p:ext uri="{BB962C8B-B14F-4D97-AF65-F5344CB8AC3E}">
        <p14:creationId xmlns:p14="http://schemas.microsoft.com/office/powerpoint/2010/main" val="360289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334-EA17-4528-B45D-D325F70F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Market 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995BD-B4C7-4E59-AF54-9F5251F5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0504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Investigate the impact of market events on gold prices.</a:t>
            </a:r>
          </a:p>
          <a:p>
            <a:r>
              <a:rPr lang="en-US" sz="2000" dirty="0"/>
              <a:t>2. Assess market sentiment and its influence on price movements.</a:t>
            </a:r>
          </a:p>
          <a:p>
            <a:r>
              <a:rPr lang="en-US" sz="2000" dirty="0"/>
              <a:t>3. Example: Impact of US Fed Interest Rate Decisions and Brexit.</a:t>
            </a:r>
          </a:p>
        </p:txBody>
      </p:sp>
    </p:spTree>
    <p:extLst>
      <p:ext uri="{BB962C8B-B14F-4D97-AF65-F5344CB8AC3E}">
        <p14:creationId xmlns:p14="http://schemas.microsoft.com/office/powerpoint/2010/main" val="5834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146D-7AE0-4517-8773-78008E13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Event Impact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372C-7BCD-4006-9A6E-A7B73CBB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2725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Identify and analyze the impact of major events.</a:t>
            </a:r>
          </a:p>
          <a:p>
            <a:r>
              <a:rPr lang="en-US" sz="2000" dirty="0"/>
              <a:t>2. Extract price data around event dates.</a:t>
            </a:r>
          </a:p>
          <a:p>
            <a:r>
              <a:rPr lang="en-US" sz="2000" dirty="0"/>
              <a:t>3. Compare prices before and after events.</a:t>
            </a:r>
          </a:p>
        </p:txBody>
      </p:sp>
    </p:spTree>
    <p:extLst>
      <p:ext uri="{BB962C8B-B14F-4D97-AF65-F5344CB8AC3E}">
        <p14:creationId xmlns:p14="http://schemas.microsoft.com/office/powerpoint/2010/main" val="279742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7146-09B2-4FA9-8336-4ADF2F73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9873-DEC4-4500-96D0-16643392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9217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Conduct statistical tests to gain insights into gold price movements.</a:t>
            </a:r>
          </a:p>
          <a:p>
            <a:r>
              <a:rPr lang="en-US" sz="2000" dirty="0"/>
              <a:t>2. Explore correlations with external factors and macroeconomic indicators.</a:t>
            </a:r>
          </a:p>
          <a:p>
            <a:r>
              <a:rPr lang="en-US" sz="2000" dirty="0"/>
              <a:t>3. Example: Correlation analysis with USD Index.</a:t>
            </a:r>
          </a:p>
        </p:txBody>
      </p:sp>
    </p:spTree>
    <p:extLst>
      <p:ext uri="{BB962C8B-B14F-4D97-AF65-F5344CB8AC3E}">
        <p14:creationId xmlns:p14="http://schemas.microsoft.com/office/powerpoint/2010/main" val="19066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6F90-2F13-45F7-95B0-793BCFF4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Correlation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19F9-1390-4D74-9D4B-817E9A75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1792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Correlation analysis with external factors (e.g., USD Index).</a:t>
            </a:r>
          </a:p>
          <a:p>
            <a:r>
              <a:rPr lang="en-US" sz="2000" dirty="0"/>
              <a:t>2. Plot correlation heatmap to visualize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59971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662D-3125-4344-8AEE-A7130EBD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01273"/>
            <a:ext cx="8596668" cy="1320800"/>
          </a:xfrm>
        </p:spPr>
        <p:txBody>
          <a:bodyPr/>
          <a:lstStyle/>
          <a:p>
            <a:r>
              <a:rPr lang="en-US" b="1" dirty="0"/>
              <a:t>Expected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4397C-F88B-42B4-A43E-75F5739B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62585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Time series visualizations illustrating trends and patterns.</a:t>
            </a:r>
          </a:p>
          <a:p>
            <a:r>
              <a:rPr lang="en-US" sz="2000" dirty="0"/>
              <a:t>2. Predictive models for gold price forecasting.</a:t>
            </a:r>
          </a:p>
          <a:p>
            <a:r>
              <a:rPr lang="en-US" sz="2000" dirty="0"/>
              <a:t>3. Back-tested trading strategies with performance metrics.</a:t>
            </a:r>
          </a:p>
          <a:p>
            <a:r>
              <a:rPr lang="en-US" sz="2000" dirty="0"/>
              <a:t>4. Market sentiment analysis reports.</a:t>
            </a:r>
          </a:p>
          <a:p>
            <a:r>
              <a:rPr lang="en-US" sz="2000" dirty="0"/>
              <a:t>5. Statistical analyses of gold price movements.</a:t>
            </a:r>
          </a:p>
        </p:txBody>
      </p:sp>
    </p:spTree>
    <p:extLst>
      <p:ext uri="{BB962C8B-B14F-4D97-AF65-F5344CB8AC3E}">
        <p14:creationId xmlns:p14="http://schemas.microsoft.com/office/powerpoint/2010/main" val="231698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C987-88AC-4152-81E3-4B075C0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CEBD-7741-464C-8160-852574D4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209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provides a comprehensive analysis of historical gold prices, enabling informed decision-making and development of effective trading strategies. By leveraging advanced modeling techniques and market sentiment analysis, we aim to uncover valuable insights into the gold market.</a:t>
            </a:r>
          </a:p>
        </p:txBody>
      </p:sp>
    </p:spTree>
    <p:extLst>
      <p:ext uri="{BB962C8B-B14F-4D97-AF65-F5344CB8AC3E}">
        <p14:creationId xmlns:p14="http://schemas.microsoft.com/office/powerpoint/2010/main" val="21635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250B-ABEF-4523-86EC-70322F41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1" y="1136003"/>
            <a:ext cx="8596668" cy="1320800"/>
          </a:xfrm>
        </p:spPr>
        <p:txBody>
          <a:bodyPr/>
          <a:lstStyle/>
          <a:p>
            <a:r>
              <a:rPr lang="en-US" b="1" dirty="0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1FCE-2B2D-4DE6-A507-BE1374FE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456803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/>
              <a:t>Thank you for your attention. We welcome any questions or comments you may have. Acknowledgment:</a:t>
            </a:r>
          </a:p>
          <a:p>
            <a:r>
              <a:rPr lang="en-US" sz="2200" dirty="0" err="1"/>
              <a:t>Mentorness</a:t>
            </a:r>
            <a:r>
              <a:rPr lang="en-US" sz="2200" dirty="0"/>
              <a:t> and team members for support and guidance.</a:t>
            </a:r>
          </a:p>
          <a:p>
            <a:r>
              <a:rPr lang="en-US" sz="2200" dirty="0"/>
              <a:t>Contact Information:</a:t>
            </a:r>
          </a:p>
          <a:p>
            <a:r>
              <a:rPr lang="en-US" sz="2200" dirty="0"/>
              <a:t>arsbussiness786@gmail.com</a:t>
            </a:r>
          </a:p>
          <a:p>
            <a:r>
              <a:rPr lang="en-US" sz="2200" dirty="0"/>
              <a:t>https://www.linkedin.com/in/ahmad-ali-rafique/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46A1-D055-4C48-A282-DF43F771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0969"/>
            <a:ext cx="8596668" cy="1320800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0910-E3F7-4849-8F5A-981F8DAA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98721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leverages a comprehensive dataset of daily gold prices from January 19, 2014, to January 22, 2024. Objectives include time series analysis, advanced modeling, trading strategy development, market sentiment analysis, and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378999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CADB-7DE3-4203-B3E2-7892F749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4603"/>
            <a:ext cx="8596668" cy="1320800"/>
          </a:xfrm>
        </p:spPr>
        <p:txBody>
          <a:bodyPr/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E5C5-C756-44E2-945F-38FAC098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35540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Date: Unique identifier for each trading day.</a:t>
            </a:r>
          </a:p>
          <a:p>
            <a:r>
              <a:rPr lang="en-US" sz="2000" dirty="0"/>
              <a:t>2. Close: Closing price of gold.</a:t>
            </a:r>
          </a:p>
          <a:p>
            <a:r>
              <a:rPr lang="en-US" sz="2000" dirty="0"/>
              <a:t>3. Volume: Gold trading volume.</a:t>
            </a:r>
          </a:p>
          <a:p>
            <a:r>
              <a:rPr lang="en-US" sz="2000" dirty="0"/>
              <a:t>4. Open: Opening price of gold.</a:t>
            </a:r>
          </a:p>
          <a:p>
            <a:r>
              <a:rPr lang="en-US" sz="2000" dirty="0"/>
              <a:t>5. High: Highest price recorded during the trading day.</a:t>
            </a:r>
          </a:p>
          <a:p>
            <a:r>
              <a:rPr lang="en-US" sz="2000" dirty="0"/>
              <a:t>6. Low: Lowest price recorded during the trading day.</a:t>
            </a:r>
          </a:p>
        </p:txBody>
      </p:sp>
    </p:spTree>
    <p:extLst>
      <p:ext uri="{BB962C8B-B14F-4D97-AF65-F5344CB8AC3E}">
        <p14:creationId xmlns:p14="http://schemas.microsoft.com/office/powerpoint/2010/main" val="384967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3373-C7D0-4C7B-AFCC-63E961AC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2028"/>
            <a:ext cx="8596668" cy="1320800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9D9F-EEA7-4539-B071-1E71EBD3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0150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Load and clean the dataset.</a:t>
            </a:r>
          </a:p>
          <a:p>
            <a:r>
              <a:rPr lang="en-US" sz="2000" dirty="0"/>
              <a:t>2. Handle missing values and outliers.</a:t>
            </a:r>
          </a:p>
          <a:p>
            <a:r>
              <a:rPr lang="en-US" sz="2000" dirty="0"/>
              <a:t>3. Convert 'Date' column to datetime format.</a:t>
            </a:r>
          </a:p>
          <a:p>
            <a:r>
              <a:rPr lang="en-US" sz="2000" dirty="0"/>
              <a:t>4. Set 'Date' column as index.</a:t>
            </a:r>
          </a:p>
        </p:txBody>
      </p:sp>
    </p:spTree>
    <p:extLst>
      <p:ext uri="{BB962C8B-B14F-4D97-AF65-F5344CB8AC3E}">
        <p14:creationId xmlns:p14="http://schemas.microsoft.com/office/powerpoint/2010/main" val="371998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B87E-15FA-467E-92B9-2DE05640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5379-F47D-4C4B-9DAA-139E0A38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1438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Visualize closing prices over time.</a:t>
            </a:r>
          </a:p>
          <a:p>
            <a:r>
              <a:rPr lang="en-US" sz="2000" dirty="0"/>
              <a:t>2. Identify trends, seasonality, and outliers.</a:t>
            </a:r>
          </a:p>
          <a:p>
            <a:r>
              <a:rPr lang="en-US" sz="2000" dirty="0"/>
              <a:t>3. Perform basic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44985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CDB2-D187-4EDF-8F29-C6C7E0A1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Time Series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F1916-CD95-490A-AD4A-6190E823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209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Explore historical trends and patterns in gold prices.</a:t>
            </a:r>
          </a:p>
          <a:p>
            <a:r>
              <a:rPr lang="en-US" sz="2000" dirty="0"/>
              <a:t>2. Identify seasonality, cyclicality, and long-term trends.</a:t>
            </a:r>
          </a:p>
          <a:p>
            <a:r>
              <a:rPr lang="en-US" sz="2000" dirty="0"/>
              <a:t>3. Perform seasonal decomposition using STL.</a:t>
            </a:r>
          </a:p>
        </p:txBody>
      </p:sp>
    </p:spTree>
    <p:extLst>
      <p:ext uri="{BB962C8B-B14F-4D97-AF65-F5344CB8AC3E}">
        <p14:creationId xmlns:p14="http://schemas.microsoft.com/office/powerpoint/2010/main" val="560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A1F-46C1-4DCD-95A7-C0889F6F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5668"/>
            <a:ext cx="8596668" cy="1320800"/>
          </a:xfrm>
        </p:spPr>
        <p:txBody>
          <a:bodyPr/>
          <a:lstStyle/>
          <a:p>
            <a:r>
              <a:rPr lang="en-US" b="1" dirty="0"/>
              <a:t>Seasonal Decomposition using 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34761-F59C-4613-8098-BBAFDEA1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3029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Perform seasonal decomposition to separate trend, seasonal, and residual components.</a:t>
            </a:r>
          </a:p>
          <a:p>
            <a:r>
              <a:rPr lang="en-US" sz="2000" dirty="0"/>
              <a:t>2. Visualize the decomposed components.</a:t>
            </a:r>
          </a:p>
        </p:txBody>
      </p:sp>
    </p:spTree>
    <p:extLst>
      <p:ext uri="{BB962C8B-B14F-4D97-AF65-F5344CB8AC3E}">
        <p14:creationId xmlns:p14="http://schemas.microsoft.com/office/powerpoint/2010/main" val="186550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EC9-F1B8-4A9F-B5C8-1BBE6EBA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56427"/>
            <a:ext cx="8596668" cy="1320800"/>
          </a:xfrm>
        </p:spPr>
        <p:txBody>
          <a:bodyPr/>
          <a:lstStyle/>
          <a:p>
            <a:r>
              <a:rPr lang="en-US" b="1" dirty="0"/>
              <a:t>Trend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1805-1FF9-4302-9A84-6BE5FBA1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86131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Calculate moving averages for trend identification.</a:t>
            </a:r>
          </a:p>
          <a:p>
            <a:r>
              <a:rPr lang="en-US" sz="2000" dirty="0"/>
              <a:t>2. Plot original closing prices and moving averages.</a:t>
            </a:r>
          </a:p>
        </p:txBody>
      </p:sp>
    </p:spTree>
    <p:extLst>
      <p:ext uri="{BB962C8B-B14F-4D97-AF65-F5344CB8AC3E}">
        <p14:creationId xmlns:p14="http://schemas.microsoft.com/office/powerpoint/2010/main" val="126010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3C68-4720-4C67-B561-EED1F4DD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b="1" dirty="0"/>
              <a:t>Advanced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1F35F-3B23-47DA-8459-65DB0B5F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9217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1. Develop predictive models to forecast future gold prices.</a:t>
            </a:r>
          </a:p>
          <a:p>
            <a:r>
              <a:rPr lang="en-US" sz="2000" dirty="0"/>
              <a:t>2. Evaluate and compare forecasting algorithms.</a:t>
            </a:r>
          </a:p>
          <a:p>
            <a:r>
              <a:rPr lang="en-US" sz="2000" dirty="0"/>
              <a:t>3. Example: ARIMA model for gold price forecasting.</a:t>
            </a:r>
          </a:p>
        </p:txBody>
      </p:sp>
    </p:spTree>
    <p:extLst>
      <p:ext uri="{BB962C8B-B14F-4D97-AF65-F5344CB8AC3E}">
        <p14:creationId xmlns:p14="http://schemas.microsoft.com/office/powerpoint/2010/main" val="370301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674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Gold Price Analysis and Forecasting</vt:lpstr>
      <vt:lpstr>Project Overview</vt:lpstr>
      <vt:lpstr>Dataset Description</vt:lpstr>
      <vt:lpstr>Data Preprocessing</vt:lpstr>
      <vt:lpstr>Exploratory Data Analysis</vt:lpstr>
      <vt:lpstr>Time Series Analysis</vt:lpstr>
      <vt:lpstr>Seasonal Decomposition using STL</vt:lpstr>
      <vt:lpstr>Trend Identification</vt:lpstr>
      <vt:lpstr>Advanced Modeling</vt:lpstr>
      <vt:lpstr>ARIMA Model</vt:lpstr>
      <vt:lpstr>Trading Strategy Development</vt:lpstr>
      <vt:lpstr>Moving Average Crossover Strategy</vt:lpstr>
      <vt:lpstr>Market Sentiment Analysis</vt:lpstr>
      <vt:lpstr>Event Impact Analysis</vt:lpstr>
      <vt:lpstr>Statistical Analysis</vt:lpstr>
      <vt:lpstr>Correlation Analysis</vt:lpstr>
      <vt:lpstr>Expected Deliverables</vt:lpstr>
      <vt:lpstr>Conclusion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Analysis and Forecasting</dc:title>
  <dc:creator>AHMAD ALI</dc:creator>
  <cp:lastModifiedBy>AHMAD ALI</cp:lastModifiedBy>
  <cp:revision>6</cp:revision>
  <dcterms:created xsi:type="dcterms:W3CDTF">2024-06-26T05:07:13Z</dcterms:created>
  <dcterms:modified xsi:type="dcterms:W3CDTF">2024-06-26T06:42:46Z</dcterms:modified>
</cp:coreProperties>
</file>