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CABAD-C81B-46F0-888F-B97FF3F9ABF3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3D6D-A089-48A5-BE4C-CC74D224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A6CD66-7C4D-44E3-AC2A-1ABD87A22F6C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E93B-9B99-4920-936B-5CB3C58E03D2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0241-9BC6-4FA3-87D8-79D7C1D4944C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1AF1-9CB7-4784-B4B3-18A1E6EC3EBC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7E015B-D95E-4226-B2E1-3A44350F40EF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E3B-D127-4EC6-8EEB-75AD8573247D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E0-C9C0-4085-B797-17F22CFA0DBF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7AAB-33CD-40B4-B615-866C820E220C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426D-E1CE-43AA-AA39-A263CA65BC52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53C832C-DB6F-4CCB-B8F1-690DC0B62302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DD5DBDE-E4CF-4E6D-8001-71A646B96427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127492-5365-4998-B7D4-7A43676D2867}" type="datetime1">
              <a:rPr lang="en-US" smtClean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UML </a:t>
            </a:r>
            <a:r>
              <a:rPr lang="en-US" dirty="0" smtClean="0">
                <a:latin typeface="Bodoni MT" panose="02070603080606020203" pitchFamily="18" charset="0"/>
              </a:rPr>
              <a:t>Class Diagram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209784" cy="3732414"/>
          </a:xfrm>
        </p:spPr>
        <p:txBody>
          <a:bodyPr>
            <a:normAutofit/>
          </a:bodyPr>
          <a:lstStyle/>
          <a:p>
            <a:r>
              <a:rPr lang="en-US" sz="2400" dirty="0"/>
              <a:t>A unary association, also referred to as a self-association, is an association </a:t>
            </a:r>
            <a:r>
              <a:rPr lang="en-US" sz="2400" dirty="0" smtClean="0"/>
              <a:t>between an </a:t>
            </a:r>
            <a:r>
              <a:rPr lang="en-US" sz="2400" dirty="0"/>
              <a:t>object of one class and another object in the same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34" y="2416678"/>
            <a:ext cx="3834938" cy="27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6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1724"/>
            <a:ext cx="10178322" cy="148797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association class </a:t>
            </a:r>
            <a:r>
              <a:rPr lang="en-US" dirty="0"/>
              <a:t>is a class that models an association between two or more</a:t>
            </a:r>
          </a:p>
          <a:p>
            <a:r>
              <a:rPr lang="en-US" dirty="0"/>
              <a:t>classes.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attributes of the association class are the attributes of the association.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83" y="2809701"/>
            <a:ext cx="8665672" cy="31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8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9912315" cy="922713"/>
          </a:xfrm>
        </p:spPr>
        <p:txBody>
          <a:bodyPr/>
          <a:lstStyle/>
          <a:p>
            <a:r>
              <a:rPr lang="en-US" dirty="0" smtClean="0"/>
              <a:t>Composition and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05099"/>
            <a:ext cx="10178322" cy="4574494"/>
          </a:xfrm>
        </p:spPr>
        <p:txBody>
          <a:bodyPr>
            <a:normAutofit/>
          </a:bodyPr>
          <a:lstStyle/>
          <a:p>
            <a:r>
              <a:rPr lang="en-US" dirty="0"/>
              <a:t>Both composition and aggregation hierarchies address a class that is made up </a:t>
            </a:r>
            <a:r>
              <a:rPr lang="en-US" dirty="0" smtClean="0"/>
              <a:t>of other </a:t>
            </a:r>
            <a:r>
              <a:rPr lang="en-US" dirty="0"/>
              <a:t>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Composition and aggregations are special forms of a relationship </a:t>
            </a:r>
            <a:r>
              <a:rPr lang="en-US" dirty="0" smtClean="0"/>
              <a:t>in which </a:t>
            </a:r>
            <a:r>
              <a:rPr lang="en-US" dirty="0"/>
              <a:t>classes are connected by the </a:t>
            </a:r>
            <a:r>
              <a:rPr lang="en-US" i="1" dirty="0"/>
              <a:t>whole/part </a:t>
            </a:r>
            <a:r>
              <a:rPr lang="en-US" dirty="0"/>
              <a:t>relationship.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both cases, the </a:t>
            </a:r>
            <a:r>
              <a:rPr lang="en-US" dirty="0" smtClean="0"/>
              <a:t>relationship between </a:t>
            </a:r>
            <a:r>
              <a:rPr lang="en-US" dirty="0"/>
              <a:t>the parts and the whole is an </a:t>
            </a:r>
            <a:r>
              <a:rPr lang="en-US" i="1" dirty="0"/>
              <a:t>Is part of </a:t>
            </a:r>
            <a:r>
              <a:rPr lang="en-US" dirty="0" smtClean="0"/>
              <a:t>relationship&gt;</a:t>
            </a:r>
          </a:p>
          <a:p>
            <a:r>
              <a:rPr lang="en-US" dirty="0" smtClean="0"/>
              <a:t>A composition </a:t>
            </a:r>
            <a:r>
              <a:rPr lang="en-US" dirty="0"/>
              <a:t>is a stronger relationship than an aggregation, and an </a:t>
            </a:r>
            <a:r>
              <a:rPr lang="en-US" dirty="0" smtClean="0"/>
              <a:t>aggregation is </a:t>
            </a:r>
            <a:r>
              <a:rPr lang="en-US" dirty="0"/>
              <a:t>a stronger relationship than an </a:t>
            </a:r>
            <a:r>
              <a:rPr lang="en-US" dirty="0" smtClean="0"/>
              <a:t>association.</a:t>
            </a:r>
          </a:p>
          <a:p>
            <a:r>
              <a:rPr lang="en-US" dirty="0" smtClean="0"/>
              <a:t>Thus</a:t>
            </a:r>
            <a:r>
              <a:rPr lang="en-US" dirty="0"/>
              <a:t>, the </a:t>
            </a:r>
            <a:r>
              <a:rPr lang="en-US" dirty="0" smtClean="0"/>
              <a:t>part objects </a:t>
            </a:r>
            <a:r>
              <a:rPr lang="en-US" dirty="0"/>
              <a:t>are created, live, and die together with the whole.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part object can </a:t>
            </a:r>
            <a:r>
              <a:rPr lang="en-US" dirty="0" smtClean="0"/>
              <a:t>belong to </a:t>
            </a:r>
            <a:r>
              <a:rPr lang="en-US" dirty="0"/>
              <a:t>only one whole</a:t>
            </a:r>
            <a:r>
              <a:rPr lang="en-US" dirty="0" smtClean="0"/>
              <a:t>.</a:t>
            </a:r>
          </a:p>
          <a:p>
            <a:r>
              <a:rPr lang="en-US" dirty="0"/>
              <a:t>The aggregation hierarchy is a weaker form of whole/part relationship. </a:t>
            </a:r>
            <a:endParaRPr lang="en-US" dirty="0" smtClean="0"/>
          </a:p>
          <a:p>
            <a:r>
              <a:rPr lang="en-US" dirty="0" smtClean="0"/>
              <a:t>In an aggregation</a:t>
            </a:r>
            <a:r>
              <a:rPr lang="en-US" dirty="0"/>
              <a:t>, part instances can be added to and removed from the aggregate whole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addition, a part could belong to more than one aggregation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9363675" cy="739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Composition and Aggregation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3" y="2061556"/>
            <a:ext cx="6593119" cy="2435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13" y="1404326"/>
            <a:ext cx="4967374" cy="35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1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855" y="66501"/>
            <a:ext cx="10178322" cy="71489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Generalization/specialization hierarchy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855" y="789710"/>
            <a:ext cx="6113400" cy="47881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classes are similar but not identical.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have some attributes in </a:t>
            </a:r>
            <a:r>
              <a:rPr lang="en-US" dirty="0" smtClean="0"/>
              <a:t>common and </a:t>
            </a:r>
            <a:r>
              <a:rPr lang="en-US" dirty="0"/>
              <a:t>others that are different.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dirty="0"/>
              <a:t>generalization/specialization hierarchy</a:t>
            </a:r>
            <a:r>
              <a:rPr lang="en-US" dirty="0"/>
              <a:t>, </a:t>
            </a:r>
            <a:r>
              <a:rPr lang="en-US" dirty="0" smtClean="0"/>
              <a:t>common attributes </a:t>
            </a:r>
            <a:r>
              <a:rPr lang="en-US" dirty="0"/>
              <a:t>are abstracted into a generalized class, which is referred to as a </a:t>
            </a:r>
            <a:r>
              <a:rPr lang="en-US" i="1" dirty="0" smtClean="0"/>
              <a:t>superclass.</a:t>
            </a:r>
          </a:p>
          <a:p>
            <a:r>
              <a:rPr lang="en-US" dirty="0"/>
              <a:t>The different attributes are properties of the specialized class, which is referred </a:t>
            </a:r>
            <a:r>
              <a:rPr lang="en-US" dirty="0" smtClean="0"/>
              <a:t>to as </a:t>
            </a:r>
            <a:r>
              <a:rPr lang="en-US" dirty="0"/>
              <a:t>a </a:t>
            </a:r>
            <a:r>
              <a:rPr lang="en-US" i="1" dirty="0"/>
              <a:t>subclass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an </a:t>
            </a:r>
            <a:r>
              <a:rPr lang="en-US" i="1" dirty="0"/>
              <a:t>Is a </a:t>
            </a:r>
            <a:r>
              <a:rPr lang="en-US" dirty="0"/>
              <a:t>relationship between the subclass and the superclass.</a:t>
            </a:r>
          </a:p>
          <a:p>
            <a:r>
              <a:rPr lang="en-US" dirty="0"/>
              <a:t>The superclass is also referred to as a parent class or ancestor class.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subclass </a:t>
            </a:r>
            <a:r>
              <a:rPr lang="en-US" dirty="0" smtClean="0"/>
              <a:t>is also </a:t>
            </a:r>
            <a:r>
              <a:rPr lang="en-US" dirty="0"/>
              <a:t>referred to as a child class or descendent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255" y="2236316"/>
            <a:ext cx="4816613" cy="24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3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020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Bodoni MT" panose="02070603080606020203" pitchFamily="18" charset="0"/>
              </a:rPr>
              <a:t>Class diagram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97558"/>
            <a:ext cx="10178322" cy="4596413"/>
          </a:xfrm>
        </p:spPr>
        <p:txBody>
          <a:bodyPr>
            <a:noAutofit/>
          </a:bodyPr>
          <a:lstStyle/>
          <a:p>
            <a:r>
              <a:rPr lang="en-US" sz="3200" dirty="0" smtClean="0"/>
              <a:t>Class diagram is also known as  static system modeling</a:t>
            </a:r>
          </a:p>
          <a:p>
            <a:r>
              <a:rPr lang="en-US" sz="3200" dirty="0" smtClean="0"/>
              <a:t>It addresses the structural view of a problem.</a:t>
            </a:r>
          </a:p>
          <a:p>
            <a:r>
              <a:rPr lang="en-US" sz="3200" dirty="0" smtClean="0"/>
              <a:t>It defines the:</a:t>
            </a:r>
          </a:p>
          <a:p>
            <a:pPr lvl="1"/>
            <a:r>
              <a:rPr lang="en-US" sz="2800" dirty="0" smtClean="0"/>
              <a:t> classes (concepts) in the system, </a:t>
            </a:r>
          </a:p>
          <a:p>
            <a:pPr lvl="1"/>
            <a:r>
              <a:rPr lang="en-US" sz="2800" dirty="0" smtClean="0"/>
              <a:t>their attributes, </a:t>
            </a:r>
          </a:p>
          <a:p>
            <a:pPr lvl="1"/>
            <a:r>
              <a:rPr lang="en-US" sz="2800" dirty="0" smtClean="0"/>
              <a:t>operations, </a:t>
            </a:r>
          </a:p>
          <a:p>
            <a:pPr lvl="1"/>
            <a:r>
              <a:rPr lang="en-US" sz="2800" dirty="0" smtClean="0"/>
              <a:t>and the relationships between these classes.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2590"/>
          </a:xfrm>
        </p:spPr>
        <p:txBody>
          <a:bodyPr/>
          <a:lstStyle/>
          <a:p>
            <a:r>
              <a:rPr lang="en-US" dirty="0" smtClean="0"/>
              <a:t>Associations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489" y="1354975"/>
            <a:ext cx="10178322" cy="4813069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association </a:t>
            </a:r>
            <a:r>
              <a:rPr lang="en-US" dirty="0"/>
              <a:t>defines a relationship between two or more classes, denoting a static</a:t>
            </a:r>
            <a:r>
              <a:rPr lang="en-US" dirty="0" smtClean="0"/>
              <a:t>, structural </a:t>
            </a:r>
            <a:r>
              <a:rPr lang="en-US" dirty="0"/>
              <a:t>relationship between classes.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Employee </a:t>
            </a:r>
            <a:r>
              <a:rPr lang="en-US" i="1" dirty="0"/>
              <a:t>Works in </a:t>
            </a:r>
            <a:r>
              <a:rPr lang="en-US" dirty="0"/>
              <a:t>Department</a:t>
            </a:r>
            <a:r>
              <a:rPr lang="en-US" dirty="0" smtClean="0"/>
              <a:t>, where </a:t>
            </a:r>
            <a:r>
              <a:rPr lang="en-US" dirty="0"/>
              <a:t>Employee and Department are classes and </a:t>
            </a:r>
            <a:r>
              <a:rPr lang="en-US" i="1" dirty="0"/>
              <a:t>Works in </a:t>
            </a:r>
            <a:r>
              <a:rPr lang="en-US" dirty="0"/>
              <a:t>is an association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Classes are named using nouns, while associations are named using verbs or verb phrases.</a:t>
            </a:r>
          </a:p>
          <a:p>
            <a:r>
              <a:rPr lang="en-US" dirty="0"/>
              <a:t>A </a:t>
            </a:r>
            <a:r>
              <a:rPr lang="en-US" i="1" dirty="0"/>
              <a:t>link </a:t>
            </a:r>
            <a:r>
              <a:rPr lang="en-US" dirty="0"/>
              <a:t>is a connection between instances of the classes (objects) and </a:t>
            </a:r>
            <a:r>
              <a:rPr lang="en-US" dirty="0" smtClean="0"/>
              <a:t>represents an </a:t>
            </a:r>
            <a:r>
              <a:rPr lang="en-US" dirty="0"/>
              <a:t>instance of an association between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Jane </a:t>
            </a:r>
            <a:r>
              <a:rPr lang="en-US" i="1" dirty="0"/>
              <a:t>Works in </a:t>
            </a:r>
            <a:r>
              <a:rPr lang="en-US" dirty="0"/>
              <a:t>Manufacturing</a:t>
            </a:r>
            <a:r>
              <a:rPr lang="en-US" dirty="0" smtClean="0"/>
              <a:t>, where </a:t>
            </a:r>
            <a:r>
              <a:rPr lang="en-US" dirty="0"/>
              <a:t>Jane is an instance of Employee and Manufacturing is an instance </a:t>
            </a:r>
            <a:r>
              <a:rPr lang="en-US" dirty="0" smtClean="0"/>
              <a:t>of Department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link can exist between two objects if, and only if, there is an </a:t>
            </a:r>
            <a:r>
              <a:rPr lang="en-US" dirty="0" smtClean="0"/>
              <a:t>association between </a:t>
            </a:r>
            <a:r>
              <a:rPr lang="en-US" dirty="0"/>
              <a:t>their corresponding classes.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81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Associations..2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39" y="1064029"/>
            <a:ext cx="6383176" cy="5128953"/>
          </a:xfrm>
        </p:spPr>
        <p:txBody>
          <a:bodyPr>
            <a:normAutofit/>
          </a:bodyPr>
          <a:lstStyle/>
          <a:p>
            <a:r>
              <a:rPr lang="en-US" dirty="0"/>
              <a:t>On class diagrams, an association is shown as an arc joining the two class boxes, </a:t>
            </a:r>
            <a:r>
              <a:rPr lang="en-US" dirty="0" smtClean="0"/>
              <a:t>with the </a:t>
            </a:r>
            <a:r>
              <a:rPr lang="en-US" dirty="0"/>
              <a:t>name of the association next to the </a:t>
            </a:r>
            <a:r>
              <a:rPr lang="en-US" dirty="0" smtClean="0"/>
              <a:t>arc.</a:t>
            </a:r>
          </a:p>
          <a:p>
            <a:r>
              <a:rPr lang="en-US" dirty="0"/>
              <a:t>In class diagrams, association names usually read from left to right and top </a:t>
            </a:r>
            <a:r>
              <a:rPr lang="en-US" dirty="0" smtClean="0"/>
              <a:t>to bottom.</a:t>
            </a:r>
          </a:p>
          <a:p>
            <a:r>
              <a:rPr lang="en-US" dirty="0" smtClean="0"/>
              <a:t> </a:t>
            </a:r>
            <a:r>
              <a:rPr lang="en-US" dirty="0"/>
              <a:t>However, on a large class diagram with many classes, classes are usually </a:t>
            </a:r>
            <a:r>
              <a:rPr lang="en-US" dirty="0" smtClean="0"/>
              <a:t>in different </a:t>
            </a:r>
            <a:r>
              <a:rPr lang="en-US" dirty="0"/>
              <a:t>positions relative to each other.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avoid ambiguity when reading </a:t>
            </a:r>
            <a:r>
              <a:rPr lang="en-US" dirty="0" smtClean="0"/>
              <a:t>UML class </a:t>
            </a:r>
            <a:r>
              <a:rPr lang="en-US" dirty="0"/>
              <a:t>diagrams, COMET uses the UML arrowhead notation to point in the direction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764" y="907530"/>
            <a:ext cx="2909974" cy="482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5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1273"/>
          </a:xfrm>
        </p:spPr>
        <p:txBody>
          <a:bodyPr/>
          <a:lstStyle/>
          <a:p>
            <a:r>
              <a:rPr lang="en-US" dirty="0" smtClean="0"/>
              <a:t>Multiplicity of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489" y="1271848"/>
            <a:ext cx="10178322" cy="45719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</a:t>
            </a:r>
            <a:r>
              <a:rPr lang="en-US" sz="2800" i="1" dirty="0"/>
              <a:t>multiplicity </a:t>
            </a:r>
            <a:r>
              <a:rPr lang="en-US" sz="2800" dirty="0"/>
              <a:t>of an association specifies how many instances of one class can</a:t>
            </a:r>
          </a:p>
          <a:p>
            <a:r>
              <a:rPr lang="en-US" sz="2800" dirty="0"/>
              <a:t>relate to a single instance of another class.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multiplicity of an association </a:t>
            </a:r>
            <a:r>
              <a:rPr lang="en-US" sz="2800" dirty="0" smtClean="0"/>
              <a:t>can be </a:t>
            </a:r>
            <a:r>
              <a:rPr lang="en-US" sz="2800" dirty="0"/>
              <a:t>as follows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b="1" dirty="0"/>
              <a:t>One-to-one association. </a:t>
            </a:r>
            <a:endParaRPr lang="en-US" sz="2400" b="1" dirty="0" smtClean="0"/>
          </a:p>
          <a:p>
            <a:pPr lvl="1"/>
            <a:r>
              <a:rPr lang="en-US" sz="2400" b="1" dirty="0"/>
              <a:t>One-to-many </a:t>
            </a:r>
            <a:r>
              <a:rPr lang="en-US" sz="2400" b="1" dirty="0" smtClean="0"/>
              <a:t>association</a:t>
            </a:r>
          </a:p>
          <a:p>
            <a:pPr lvl="1"/>
            <a:r>
              <a:rPr lang="en-US" sz="2400" b="1" dirty="0"/>
              <a:t>Numerically specified </a:t>
            </a:r>
            <a:r>
              <a:rPr lang="en-US" sz="2400" b="1" dirty="0" smtClean="0"/>
              <a:t>association</a:t>
            </a:r>
          </a:p>
          <a:p>
            <a:pPr lvl="1"/>
            <a:r>
              <a:rPr lang="en-US" sz="2400" b="1" dirty="0" smtClean="0"/>
              <a:t>Optional association: </a:t>
            </a:r>
            <a:r>
              <a:rPr lang="en-US" sz="2400" dirty="0"/>
              <a:t>In an optional association, there might not always be </a:t>
            </a:r>
            <a:r>
              <a:rPr lang="en-US" sz="2400" dirty="0" smtClean="0"/>
              <a:t>a link </a:t>
            </a:r>
            <a:r>
              <a:rPr lang="en-US" sz="2400" dirty="0"/>
              <a:t>from an object in one class to an object in the other </a:t>
            </a:r>
            <a:r>
              <a:rPr lang="en-US" sz="2400" dirty="0" smtClean="0"/>
              <a:t>class.</a:t>
            </a:r>
          </a:p>
          <a:p>
            <a:pPr lvl="1"/>
            <a:r>
              <a:rPr lang="en-US" sz="2400" b="1" dirty="0" smtClean="0"/>
              <a:t>Many to many associations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3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36" y="237542"/>
            <a:ext cx="2534828" cy="2714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42" y="247006"/>
            <a:ext cx="2325479" cy="2785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730" y="249382"/>
            <a:ext cx="2120198" cy="28027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475" y="3083051"/>
            <a:ext cx="2785602" cy="3106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704" y="3083051"/>
            <a:ext cx="2455569" cy="31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8174955" cy="6650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class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4" y="1357678"/>
            <a:ext cx="9942975" cy="45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1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8499151" cy="714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66" y="1195283"/>
            <a:ext cx="7691697" cy="46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3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Trinary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88473"/>
            <a:ext cx="10178322" cy="1396537"/>
          </a:xfrm>
        </p:spPr>
        <p:txBody>
          <a:bodyPr/>
          <a:lstStyle/>
          <a:p>
            <a:r>
              <a:rPr lang="en-US" dirty="0"/>
              <a:t>A ternary association is a three-way association among classes.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example of </a:t>
            </a:r>
            <a:r>
              <a:rPr lang="en-US" dirty="0" smtClean="0"/>
              <a:t>a ternary </a:t>
            </a:r>
            <a:r>
              <a:rPr lang="en-US" dirty="0"/>
              <a:t>association is among the classes Buyer, Seller, and Agent.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association </a:t>
            </a:r>
            <a:r>
              <a:rPr lang="en-US" dirty="0" smtClean="0"/>
              <a:t>is that </a:t>
            </a:r>
            <a:r>
              <a:rPr lang="en-US" dirty="0"/>
              <a:t>the Buyer negotiates a price with the Seller through an Agent.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University-CS Dept-Samer Zein(Ph.D)- Refs: Gomaa, H. "Software Modling and Design"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544" y="2643446"/>
            <a:ext cx="6056515" cy="34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1388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tting to Know Your Teacher.potx" id="{DCFE456D-6AC2-45FF-88C6-D1DB2F40480B}" vid="{A4826A3E-1167-47B0-8F2A-65B3122849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971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Bodoni MT</vt:lpstr>
      <vt:lpstr>Calibri</vt:lpstr>
      <vt:lpstr>Gill Sans MT</vt:lpstr>
      <vt:lpstr>Impact</vt:lpstr>
      <vt:lpstr>Badge</vt:lpstr>
      <vt:lpstr>UML Class Diagram</vt:lpstr>
      <vt:lpstr>Class diagram</vt:lpstr>
      <vt:lpstr>Associations between classes</vt:lpstr>
      <vt:lpstr>Associations..2</vt:lpstr>
      <vt:lpstr>Multiplicity of associations</vt:lpstr>
      <vt:lpstr>PowerPoint Presentation</vt:lpstr>
      <vt:lpstr>Example class diagram</vt:lpstr>
      <vt:lpstr>Example attributes</vt:lpstr>
      <vt:lpstr>Trinary association</vt:lpstr>
      <vt:lpstr>Unary associations</vt:lpstr>
      <vt:lpstr>Association Classes</vt:lpstr>
      <vt:lpstr>Composition and aggregation</vt:lpstr>
      <vt:lpstr>Composition and Aggregation</vt:lpstr>
      <vt:lpstr>Generalization/specialization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2019-04-18T10:30:22Z</dcterms:created>
  <dcterms:modified xsi:type="dcterms:W3CDTF">2019-04-21T14:12:47Z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2018-08-20T20:27:48.5157603Z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