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9" r:id="rId3"/>
    <p:sldId id="257" r:id="rId4"/>
    <p:sldId id="294" r:id="rId5"/>
    <p:sldId id="263" r:id="rId6"/>
    <p:sldId id="260" r:id="rId7"/>
    <p:sldId id="299" r:id="rId8"/>
    <p:sldId id="300" r:id="rId9"/>
    <p:sldId id="271" r:id="rId10"/>
    <p:sldId id="270" r:id="rId11"/>
    <p:sldId id="298" r:id="rId12"/>
    <p:sldId id="301" r:id="rId13"/>
    <p:sldId id="295" r:id="rId14"/>
    <p:sldId id="278" r:id="rId15"/>
  </p:sldIdLst>
  <p:sldSz cx="9144000" cy="5143500" type="screen16x9"/>
  <p:notesSz cx="6858000" cy="9144000"/>
  <p:embeddedFontLst>
    <p:embeddedFont>
      <p:font typeface="Adobe Devanagari" panose="02040503050201020203" pitchFamily="18" charset="0"/>
      <p:regular r:id="rId17"/>
      <p:bold r:id="rId18"/>
      <p:italic r:id="rId19"/>
      <p:boldItalic r:id="rId20"/>
    </p:embeddedFont>
    <p:embeddedFont>
      <p:font typeface="Agency FB" panose="020B0503020202020204" pitchFamily="34" charset="0"/>
      <p:regular r:id="rId21"/>
      <p:bold r:id="rId22"/>
    </p:embeddedFont>
    <p:embeddedFont>
      <p:font typeface="Andalus" panose="02020603050405020304" pitchFamily="18" charset="-78"/>
      <p:regular r:id="rId23"/>
    </p:embeddedFont>
    <p:embeddedFont>
      <p:font typeface="Arabic Typesetting" panose="03020402040406030203" pitchFamily="66" charset="-78"/>
      <p:regular r:id="rId24"/>
    </p:embeddedFont>
    <p:embeddedFont>
      <p:font typeface="Barlow Light" panose="00000400000000000000" pitchFamily="2" charset="0"/>
      <p:regular r:id="rId25"/>
      <p:bold r:id="rId26"/>
      <p:italic r:id="rId27"/>
      <p:boldItalic r:id="rId28"/>
    </p:embeddedFont>
    <p:embeddedFont>
      <p:font typeface="Berlin Sans FB" panose="020E0602020502020306" pitchFamily="34" charset="0"/>
      <p:regular r:id="rId29"/>
      <p:bold r:id="rId30"/>
    </p:embeddedFont>
    <p:embeddedFont>
      <p:font typeface="Berlin Sans FB Demi" panose="020E0802020502020306" pitchFamily="34" charset="0"/>
      <p:bold r:id="rId31"/>
    </p:embeddedFont>
    <p:embeddedFont>
      <p:font typeface="Candara Light" panose="020E0502030303020204" pitchFamily="34" charset="0"/>
      <p:regular r:id="rId32"/>
      <p:italic r:id="rId33"/>
    </p:embeddedFont>
    <p:embeddedFont>
      <p:font typeface="EB Garamond" panose="00000500000000000000" pitchFamily="2" charset="0"/>
      <p:regular r:id="rId34"/>
      <p:bold r:id="rId35"/>
      <p:italic r:id="rId36"/>
      <p:boldItalic r:id="rId37"/>
    </p:embeddedFont>
    <p:embeddedFont>
      <p:font typeface="Microsoft JhengHei" panose="020B0604030504040204" pitchFamily="34" charset="-120"/>
      <p:regular r:id="rId38"/>
      <p:bold r:id="rId39"/>
    </p:embeddedFont>
    <p:embeddedFont>
      <p:font typeface="Microsoft YaHei UI Light" panose="020B0502040204020203" pitchFamily="34" charset="-122"/>
      <p:regular r:id="rId40"/>
    </p:embeddedFont>
    <p:embeddedFont>
      <p:font typeface="Montserrat ExtraBold" panose="00000900000000000000" pitchFamily="2" charset="0"/>
      <p:bold r:id="rId41"/>
      <p:boldItalic r:id="rId42"/>
    </p:embeddedFont>
    <p:embeddedFont>
      <p:font typeface="Montserrat Light" panose="00000400000000000000" pitchFamily="2" charset="0"/>
      <p:regular r:id="rId43"/>
      <p:bold r:id="rId44"/>
      <p:italic r:id="rId45"/>
      <p:boldItalic r:id="rId46"/>
    </p:embeddedFont>
    <p:embeddedFont>
      <p:font typeface="Montserrat Medium" panose="00000600000000000000" pitchFamily="2" charset="0"/>
      <p:regular r:id="rId47"/>
      <p:bold r:id="rId48"/>
      <p:italic r:id="rId49"/>
      <p:boldItalic r:id="rId50"/>
    </p:embeddedFont>
    <p:embeddedFont>
      <p:font typeface="Squada One" panose="020B0604020202020204" charset="0"/>
      <p:regular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5DB7AE"/>
    <a:srgbClr val="E2F2F0"/>
    <a:srgbClr val="D7EDEB"/>
    <a:srgbClr val="C3E3E0"/>
    <a:srgbClr val="A3D5D0"/>
    <a:srgbClr val="8BCBC5"/>
    <a:srgbClr val="74C1B9"/>
    <a:srgbClr val="FFFFFF"/>
    <a:srgbClr val="EEF8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C538EE-9371-4F39-A5EC-EA27EA57979A}">
  <a:tblStyle styleId="{D0C538EE-9371-4F39-A5EC-EA27EA57979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4" d="100"/>
          <a:sy n="124" d="100"/>
        </p:scale>
        <p:origin x="17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font" Target="fonts/font26.fntdata"/><Relationship Id="rId47" Type="http://schemas.openxmlformats.org/officeDocument/2006/relationships/font" Target="fonts/font31.fntdata"/><Relationship Id="rId50" Type="http://schemas.openxmlformats.org/officeDocument/2006/relationships/font" Target="fonts/font34.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46" Type="http://schemas.openxmlformats.org/officeDocument/2006/relationships/font" Target="fonts/font30.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font" Target="fonts/font25.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font" Target="fonts/font29.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49" Type="http://schemas.openxmlformats.org/officeDocument/2006/relationships/font" Target="fonts/font33.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font" Target="fonts/font28.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font" Target="fonts/font27.fntdata"/><Relationship Id="rId48" Type="http://schemas.openxmlformats.org/officeDocument/2006/relationships/font" Target="fonts/font32.fntdata"/><Relationship Id="rId8" Type="http://schemas.openxmlformats.org/officeDocument/2006/relationships/slide" Target="slides/slide7.xml"/><Relationship Id="rId51" Type="http://schemas.openxmlformats.org/officeDocument/2006/relationships/font" Target="fonts/font35.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59d6898307_0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59d6898307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4679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56c698b077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56c698b07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532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g5540b6adc3_2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4" name="Google Shape;1864;g5540b6adc3_2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6c698b0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6c698b0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974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56c698b077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56c698b07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2918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59d6898307_0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59d6898307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g59d6898307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5" name="Google Shape;1085;g59d6898307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txBox="1">
            <a:spLocks noGrp="1"/>
          </p:cNvSpPr>
          <p:nvPr>
            <p:ph type="ctrTitle"/>
          </p:nvPr>
        </p:nvSpPr>
        <p:spPr>
          <a:xfrm flipH="1">
            <a:off x="623625" y="2236500"/>
            <a:ext cx="35769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flipH="1">
            <a:off x="623500" y="3116767"/>
            <a:ext cx="36291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5" name="Google Shape;15;p2"/>
          <p:cNvSpPr/>
          <p:nvPr/>
        </p:nvSpPr>
        <p:spPr>
          <a:xfrm>
            <a:off x="4099510" y="-10302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1">
  <p:cSld name="CUSTOM_7">
    <p:spTree>
      <p:nvGrpSpPr>
        <p:cNvPr id="1" name="Shape 39"/>
        <p:cNvGrpSpPr/>
        <p:nvPr/>
      </p:nvGrpSpPr>
      <p:grpSpPr>
        <a:xfrm>
          <a:off x="0" y="0"/>
          <a:ext cx="0" cy="0"/>
          <a:chOff x="0" y="0"/>
          <a:chExt cx="0" cy="0"/>
        </a:xfrm>
      </p:grpSpPr>
      <p:sp>
        <p:nvSpPr>
          <p:cNvPr id="40" name="Google Shape;40;p4"/>
          <p:cNvSpPr/>
          <p:nvPr/>
        </p:nvSpPr>
        <p:spPr>
          <a:xfrm rot="-5400000">
            <a:off x="-101015" y="-226845"/>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9AD7D2">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42" name="Google Shape;42;p4"/>
          <p:cNvSpPr txBox="1">
            <a:spLocks noGrp="1"/>
          </p:cNvSpPr>
          <p:nvPr>
            <p:ph type="subTitle" idx="1"/>
          </p:nvPr>
        </p:nvSpPr>
        <p:spPr>
          <a:xfrm>
            <a:off x="831200" y="2314225"/>
            <a:ext cx="42249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61" name="Google Shape;61;p7"/>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CUSTOM_6_1">
    <p:bg>
      <p:bgPr>
        <a:solidFill>
          <a:srgbClr val="FFFFFF"/>
        </a:solidFill>
        <a:effectLst/>
      </p:bgPr>
    </p:bg>
    <p:spTree>
      <p:nvGrpSpPr>
        <p:cNvPr id="1" name="Shape 75"/>
        <p:cNvGrpSpPr/>
        <p:nvPr/>
      </p:nvGrpSpPr>
      <p:grpSpPr>
        <a:xfrm>
          <a:off x="0" y="0"/>
          <a:ext cx="0" cy="0"/>
          <a:chOff x="0" y="0"/>
          <a:chExt cx="0" cy="0"/>
        </a:xfrm>
      </p:grpSpPr>
      <p:sp>
        <p:nvSpPr>
          <p:cNvPr id="76" name="Google Shape;76;p10"/>
          <p:cNvSpPr/>
          <p:nvPr/>
        </p:nvSpPr>
        <p:spPr>
          <a:xfrm rot="-5400000">
            <a:off x="126769" y="-37550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ctrTitle"/>
          </p:nvPr>
        </p:nvSpPr>
        <p:spPr>
          <a:xfrm>
            <a:off x="477026" y="1557850"/>
            <a:ext cx="4209300" cy="8517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CB64"/>
              </a:buClr>
              <a:buSzPts val="4800"/>
              <a:buNone/>
              <a:defRPr sz="4800">
                <a:solidFill>
                  <a:srgbClr val="FFCB64"/>
                </a:solidFill>
              </a:defRPr>
            </a:lvl1pPr>
            <a:lvl2pPr lvl="1" algn="ctr" rtl="0">
              <a:spcBef>
                <a:spcPts val="0"/>
              </a:spcBef>
              <a:spcAft>
                <a:spcPts val="0"/>
              </a:spcAft>
              <a:buClr>
                <a:srgbClr val="000000"/>
              </a:buClr>
              <a:buSzPts val="4800"/>
              <a:buNone/>
              <a:defRPr sz="4800">
                <a:solidFill>
                  <a:srgbClr val="000000"/>
                </a:solidFill>
              </a:defRPr>
            </a:lvl2pPr>
            <a:lvl3pPr lvl="2" algn="ctr" rtl="0">
              <a:spcBef>
                <a:spcPts val="0"/>
              </a:spcBef>
              <a:spcAft>
                <a:spcPts val="0"/>
              </a:spcAft>
              <a:buClr>
                <a:srgbClr val="000000"/>
              </a:buClr>
              <a:buSzPts val="4800"/>
              <a:buNone/>
              <a:defRPr sz="4800">
                <a:solidFill>
                  <a:srgbClr val="000000"/>
                </a:solidFill>
              </a:defRPr>
            </a:lvl3pPr>
            <a:lvl4pPr lvl="3" algn="ctr" rtl="0">
              <a:spcBef>
                <a:spcPts val="0"/>
              </a:spcBef>
              <a:spcAft>
                <a:spcPts val="0"/>
              </a:spcAft>
              <a:buClr>
                <a:srgbClr val="000000"/>
              </a:buClr>
              <a:buSzPts val="4800"/>
              <a:buNone/>
              <a:defRPr sz="4800">
                <a:solidFill>
                  <a:srgbClr val="000000"/>
                </a:solidFill>
              </a:defRPr>
            </a:lvl4pPr>
            <a:lvl5pPr lvl="4" algn="ctr" rtl="0">
              <a:spcBef>
                <a:spcPts val="0"/>
              </a:spcBef>
              <a:spcAft>
                <a:spcPts val="0"/>
              </a:spcAft>
              <a:buClr>
                <a:srgbClr val="000000"/>
              </a:buClr>
              <a:buSzPts val="4800"/>
              <a:buNone/>
              <a:defRPr sz="4800">
                <a:solidFill>
                  <a:srgbClr val="000000"/>
                </a:solidFill>
              </a:defRPr>
            </a:lvl5pPr>
            <a:lvl6pPr lvl="5" algn="ctr" rtl="0">
              <a:spcBef>
                <a:spcPts val="0"/>
              </a:spcBef>
              <a:spcAft>
                <a:spcPts val="0"/>
              </a:spcAft>
              <a:buClr>
                <a:srgbClr val="000000"/>
              </a:buClr>
              <a:buSzPts val="4800"/>
              <a:buNone/>
              <a:defRPr sz="4800">
                <a:solidFill>
                  <a:srgbClr val="000000"/>
                </a:solidFill>
              </a:defRPr>
            </a:lvl6pPr>
            <a:lvl7pPr lvl="6" algn="ctr" rtl="0">
              <a:spcBef>
                <a:spcPts val="0"/>
              </a:spcBef>
              <a:spcAft>
                <a:spcPts val="0"/>
              </a:spcAft>
              <a:buClr>
                <a:srgbClr val="000000"/>
              </a:buClr>
              <a:buSzPts val="4800"/>
              <a:buNone/>
              <a:defRPr sz="4800">
                <a:solidFill>
                  <a:srgbClr val="000000"/>
                </a:solidFill>
              </a:defRPr>
            </a:lvl7pPr>
            <a:lvl8pPr lvl="7" algn="ctr" rtl="0">
              <a:spcBef>
                <a:spcPts val="0"/>
              </a:spcBef>
              <a:spcAft>
                <a:spcPts val="0"/>
              </a:spcAft>
              <a:buClr>
                <a:srgbClr val="000000"/>
              </a:buClr>
              <a:buSzPts val="4800"/>
              <a:buNone/>
              <a:defRPr sz="4800">
                <a:solidFill>
                  <a:srgbClr val="000000"/>
                </a:solidFill>
              </a:defRPr>
            </a:lvl8pPr>
            <a:lvl9pPr lvl="8" algn="ctr" rtl="0">
              <a:spcBef>
                <a:spcPts val="0"/>
              </a:spcBef>
              <a:spcAft>
                <a:spcPts val="0"/>
              </a:spcAft>
              <a:buClr>
                <a:srgbClr val="000000"/>
              </a:buClr>
              <a:buSzPts val="4800"/>
              <a:buNone/>
              <a:defRPr sz="4800">
                <a:solidFill>
                  <a:srgbClr val="000000"/>
                </a:solidFill>
              </a:defRPr>
            </a:lvl9pPr>
          </a:lstStyle>
          <a:p>
            <a:endParaRPr/>
          </a:p>
        </p:txBody>
      </p:sp>
      <p:sp>
        <p:nvSpPr>
          <p:cNvPr id="78" name="Google Shape;78;p10"/>
          <p:cNvSpPr txBox="1">
            <a:spLocks noGrp="1"/>
          </p:cNvSpPr>
          <p:nvPr>
            <p:ph type="subTitle" idx="1"/>
          </p:nvPr>
        </p:nvSpPr>
        <p:spPr>
          <a:xfrm flipH="1">
            <a:off x="1674026" y="2409550"/>
            <a:ext cx="3012300" cy="167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Clr>
                <a:srgbClr val="000000"/>
              </a:buClr>
              <a:buSzPts val="1200"/>
              <a:buNone/>
              <a:defRPr>
                <a:solidFill>
                  <a:srgbClr val="000000"/>
                </a:solidFill>
              </a:defRPr>
            </a:lvl2pPr>
            <a:lvl3pPr lvl="2" algn="r" rtl="0">
              <a:lnSpc>
                <a:spcPct val="100000"/>
              </a:lnSpc>
              <a:spcBef>
                <a:spcPts val="0"/>
              </a:spcBef>
              <a:spcAft>
                <a:spcPts val="0"/>
              </a:spcAft>
              <a:buClr>
                <a:srgbClr val="000000"/>
              </a:buClr>
              <a:buSzPts val="1200"/>
              <a:buNone/>
              <a:defRPr>
                <a:solidFill>
                  <a:srgbClr val="000000"/>
                </a:solidFill>
              </a:defRPr>
            </a:lvl3pPr>
            <a:lvl4pPr lvl="3" algn="r" rtl="0">
              <a:lnSpc>
                <a:spcPct val="100000"/>
              </a:lnSpc>
              <a:spcBef>
                <a:spcPts val="0"/>
              </a:spcBef>
              <a:spcAft>
                <a:spcPts val="0"/>
              </a:spcAft>
              <a:buClr>
                <a:srgbClr val="000000"/>
              </a:buClr>
              <a:buSzPts val="1200"/>
              <a:buNone/>
              <a:defRPr>
                <a:solidFill>
                  <a:srgbClr val="000000"/>
                </a:solidFill>
              </a:defRPr>
            </a:lvl4pPr>
            <a:lvl5pPr lvl="4" algn="r" rtl="0">
              <a:lnSpc>
                <a:spcPct val="100000"/>
              </a:lnSpc>
              <a:spcBef>
                <a:spcPts val="0"/>
              </a:spcBef>
              <a:spcAft>
                <a:spcPts val="0"/>
              </a:spcAft>
              <a:buClr>
                <a:srgbClr val="000000"/>
              </a:buClr>
              <a:buSzPts val="1200"/>
              <a:buNone/>
              <a:defRPr>
                <a:solidFill>
                  <a:srgbClr val="000000"/>
                </a:solidFill>
              </a:defRPr>
            </a:lvl5pPr>
            <a:lvl6pPr lvl="5" algn="r" rtl="0">
              <a:lnSpc>
                <a:spcPct val="100000"/>
              </a:lnSpc>
              <a:spcBef>
                <a:spcPts val="0"/>
              </a:spcBef>
              <a:spcAft>
                <a:spcPts val="0"/>
              </a:spcAft>
              <a:buClr>
                <a:srgbClr val="000000"/>
              </a:buClr>
              <a:buSzPts val="1200"/>
              <a:buNone/>
              <a:defRPr>
                <a:solidFill>
                  <a:srgbClr val="000000"/>
                </a:solidFill>
              </a:defRPr>
            </a:lvl6pPr>
            <a:lvl7pPr lvl="6" algn="r" rtl="0">
              <a:lnSpc>
                <a:spcPct val="100000"/>
              </a:lnSpc>
              <a:spcBef>
                <a:spcPts val="0"/>
              </a:spcBef>
              <a:spcAft>
                <a:spcPts val="0"/>
              </a:spcAft>
              <a:buClr>
                <a:srgbClr val="000000"/>
              </a:buClr>
              <a:buSzPts val="1200"/>
              <a:buNone/>
              <a:defRPr>
                <a:solidFill>
                  <a:srgbClr val="000000"/>
                </a:solidFill>
              </a:defRPr>
            </a:lvl7pPr>
            <a:lvl8pPr lvl="7" algn="r" rtl="0">
              <a:lnSpc>
                <a:spcPct val="100000"/>
              </a:lnSpc>
              <a:spcBef>
                <a:spcPts val="0"/>
              </a:spcBef>
              <a:spcAft>
                <a:spcPts val="0"/>
              </a:spcAft>
              <a:buClr>
                <a:srgbClr val="000000"/>
              </a:buClr>
              <a:buSzPts val="1200"/>
              <a:buNone/>
              <a:defRPr>
                <a:solidFill>
                  <a:srgbClr val="000000"/>
                </a:solidFill>
              </a:defRPr>
            </a:lvl8pPr>
            <a:lvl9pPr lvl="8" algn="r" rtl="0">
              <a:lnSpc>
                <a:spcPct val="100000"/>
              </a:lnSpc>
              <a:spcBef>
                <a:spcPts val="0"/>
              </a:spcBef>
              <a:spcAft>
                <a:spcPts val="0"/>
              </a:spcAft>
              <a:buClr>
                <a:srgbClr val="000000"/>
              </a:buClr>
              <a:buSzPts val="1200"/>
              <a:buNone/>
              <a:defRPr>
                <a:solidFill>
                  <a:srgbClr val="000000"/>
                </a:solidFill>
              </a:defRPr>
            </a:lvl9pPr>
          </a:lstStyle>
          <a:p>
            <a:endParaRPr/>
          </a:p>
        </p:txBody>
      </p:sp>
      <p:sp>
        <p:nvSpPr>
          <p:cNvPr id="79" name="Google Shape;79;p10"/>
          <p:cNvSpPr txBox="1"/>
          <p:nvPr/>
        </p:nvSpPr>
        <p:spPr>
          <a:xfrm>
            <a:off x="1263550" y="3683250"/>
            <a:ext cx="3398100" cy="1784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300"/>
              </a:spcBef>
              <a:spcAft>
                <a:spcPts val="0"/>
              </a:spcAft>
              <a:buNone/>
            </a:pPr>
            <a:r>
              <a:rPr lang="en" sz="900">
                <a:solidFill>
                  <a:srgbClr val="434343"/>
                </a:solidFill>
                <a:latin typeface="EB Garamond"/>
                <a:ea typeface="EB Garamond"/>
                <a:cs typeface="EB Garamond"/>
                <a:sym typeface="EB Garamond"/>
              </a:rPr>
              <a:t>CREDITS: This presentation template was created by </a:t>
            </a:r>
            <a:r>
              <a:rPr lang="en" sz="900" b="1">
                <a:solidFill>
                  <a:srgbClr val="434343"/>
                </a:solidFill>
                <a:uFill>
                  <a:noFill/>
                </a:uFill>
                <a:latin typeface="EB Garamond"/>
                <a:ea typeface="EB Garamond"/>
                <a:cs typeface="EB Garamond"/>
                <a:sym typeface="EB Garamond"/>
                <a:hlinkClick r:id="rId2">
                  <a:extLst>
                    <a:ext uri="{A12FA001-AC4F-418D-AE19-62706E023703}">
                      <ahyp:hlinkClr xmlns:ahyp="http://schemas.microsoft.com/office/drawing/2018/hyperlinkcolor" val="tx"/>
                    </a:ext>
                  </a:extLst>
                </a:hlinkClick>
              </a:rPr>
              <a:t>Slidesgo</a:t>
            </a:r>
            <a:r>
              <a:rPr lang="en" sz="900">
                <a:solidFill>
                  <a:srgbClr val="434343"/>
                </a:solidFill>
                <a:latin typeface="EB Garamond"/>
                <a:ea typeface="EB Garamond"/>
                <a:cs typeface="EB Garamond"/>
                <a:sym typeface="EB Garamond"/>
              </a:rPr>
              <a:t>, including icons by </a:t>
            </a:r>
            <a:r>
              <a:rPr lang="en" sz="900" b="1">
                <a:solidFill>
                  <a:srgbClr val="434343"/>
                </a:solidFill>
                <a:uFill>
                  <a:noFill/>
                </a:uFill>
                <a:latin typeface="EB Garamond"/>
                <a:ea typeface="EB Garamond"/>
                <a:cs typeface="EB Garamond"/>
                <a:sym typeface="EB Garamond"/>
                <a:hlinkClick r:id="rId3">
                  <a:extLst>
                    <a:ext uri="{A12FA001-AC4F-418D-AE19-62706E023703}">
                      <ahyp:hlinkClr xmlns:ahyp="http://schemas.microsoft.com/office/drawing/2018/hyperlinkcolor" val="tx"/>
                    </a:ext>
                  </a:extLst>
                </a:hlinkClick>
              </a:rPr>
              <a:t>Flaticon</a:t>
            </a:r>
            <a:r>
              <a:rPr lang="en" sz="900">
                <a:solidFill>
                  <a:srgbClr val="434343"/>
                </a:solidFill>
                <a:latin typeface="EB Garamond"/>
                <a:ea typeface="EB Garamond"/>
                <a:cs typeface="EB Garamond"/>
                <a:sym typeface="EB Garamond"/>
              </a:rPr>
              <a:t>, and infographics &amp; images by </a:t>
            </a:r>
            <a:r>
              <a:rPr lang="en" sz="900" b="1">
                <a:solidFill>
                  <a:srgbClr val="434343"/>
                </a:solidFill>
                <a:uFill>
                  <a:noFill/>
                </a:uFill>
                <a:latin typeface="EB Garamond"/>
                <a:ea typeface="EB Garamond"/>
                <a:cs typeface="EB Garamond"/>
                <a:sym typeface="EB Garamond"/>
                <a:hlinkClick r:id="rId4">
                  <a:extLst>
                    <a:ext uri="{A12FA001-AC4F-418D-AE19-62706E023703}">
                      <ahyp:hlinkClr xmlns:ahyp="http://schemas.microsoft.com/office/drawing/2018/hyperlinkcolor" val="tx"/>
                    </a:ext>
                  </a:extLst>
                </a:hlinkClick>
              </a:rPr>
              <a:t>Freepik</a:t>
            </a:r>
            <a:r>
              <a:rPr lang="en" sz="900">
                <a:solidFill>
                  <a:srgbClr val="434343"/>
                </a:solidFill>
                <a:latin typeface="EB Garamond"/>
                <a:ea typeface="EB Garamond"/>
                <a:cs typeface="EB Garamond"/>
                <a:sym typeface="EB Garamond"/>
              </a:rPr>
              <a:t>. </a:t>
            </a:r>
            <a:endParaRPr sz="900">
              <a:solidFill>
                <a:srgbClr val="434343"/>
              </a:solidFill>
              <a:latin typeface="EB Garamond"/>
              <a:ea typeface="EB Garamond"/>
              <a:cs typeface="EB Garamond"/>
              <a:sym typeface="EB Garamond"/>
            </a:endParaRPr>
          </a:p>
          <a:p>
            <a:pPr marL="0" lvl="0" indent="0" algn="r" rtl="0">
              <a:lnSpc>
                <a:spcPct val="100000"/>
              </a:lnSpc>
              <a:spcBef>
                <a:spcPts val="300"/>
              </a:spcBef>
              <a:spcAft>
                <a:spcPts val="0"/>
              </a:spcAft>
              <a:buNone/>
            </a:pPr>
            <a:r>
              <a:rPr lang="en" sz="900" b="1">
                <a:solidFill>
                  <a:srgbClr val="434343"/>
                </a:solidFill>
                <a:latin typeface="EB Garamond"/>
                <a:ea typeface="EB Garamond"/>
                <a:cs typeface="EB Garamond"/>
                <a:sym typeface="EB Garamond"/>
              </a:rPr>
              <a:t>Please keep this slide for attribution.</a:t>
            </a:r>
            <a:endParaRPr sz="900" b="1">
              <a:solidFill>
                <a:srgbClr val="434343"/>
              </a:solidFill>
              <a:latin typeface="EB Garamond"/>
              <a:ea typeface="EB Garamond"/>
              <a:cs typeface="EB Garamond"/>
              <a:sym typeface="EB Garamond"/>
            </a:endParaRPr>
          </a:p>
          <a:p>
            <a:pPr marL="0" lvl="0" indent="0" algn="r" rtl="0">
              <a:lnSpc>
                <a:spcPct val="115000"/>
              </a:lnSpc>
              <a:spcBef>
                <a:spcPts val="300"/>
              </a:spcBef>
              <a:spcAft>
                <a:spcPts val="0"/>
              </a:spcAft>
              <a:buNone/>
            </a:pPr>
            <a:endParaRPr>
              <a:latin typeface="Barlow Light"/>
              <a:ea typeface="Barlow Light"/>
              <a:cs typeface="Barlow Light"/>
              <a:sym typeface="Barlow Light"/>
            </a:endParaRPr>
          </a:p>
          <a:p>
            <a:pPr marL="0" lvl="0" indent="0" algn="r" rtl="0">
              <a:spcBef>
                <a:spcPts val="0"/>
              </a:spcBef>
              <a:spcAft>
                <a:spcPts val="0"/>
              </a:spcAft>
              <a:buNone/>
            </a:pPr>
            <a:endParaRPr>
              <a:latin typeface="Barlow Light"/>
              <a:ea typeface="Barlow Light"/>
              <a:cs typeface="Barlow Light"/>
              <a:sym typeface="Barlow 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2">
  <p:cSld name="Title + design 2">
    <p:bg>
      <p:bgPr>
        <a:solidFill>
          <a:srgbClr val="FFFFFF"/>
        </a:solidFill>
        <a:effectLst/>
      </p:bgPr>
    </p:bg>
    <p:spTree>
      <p:nvGrpSpPr>
        <p:cNvPr id="1" name="Shape 63"/>
        <p:cNvGrpSpPr/>
        <p:nvPr/>
      </p:nvGrpSpPr>
      <p:grpSpPr>
        <a:xfrm>
          <a:off x="0" y="0"/>
          <a:ext cx="0" cy="0"/>
          <a:chOff x="0" y="0"/>
          <a:chExt cx="0" cy="0"/>
        </a:xfrm>
      </p:grpSpPr>
      <p:sp>
        <p:nvSpPr>
          <p:cNvPr id="64" name="Google Shape;64;p8"/>
          <p:cNvSpPr/>
          <p:nvPr/>
        </p:nvSpPr>
        <p:spPr>
          <a:xfrm>
            <a:off x="2618169" y="-31835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E48D">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67" name="Google Shape;67;p8"/>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11141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6" r:id="rId4"/>
    <p:sldLayoutId id="2147483660"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4" name="Google Shape;94;p14"/>
          <p:cNvSpPr txBox="1">
            <a:spLocks noGrp="1"/>
          </p:cNvSpPr>
          <p:nvPr>
            <p:ph type="ctrTitle"/>
          </p:nvPr>
        </p:nvSpPr>
        <p:spPr>
          <a:xfrm flipH="1">
            <a:off x="230551" y="2486870"/>
            <a:ext cx="5024304"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434343"/>
                </a:solidFill>
              </a:rPr>
              <a:t>KING’S COUNTY</a:t>
            </a:r>
            <a:endParaRPr dirty="0">
              <a:solidFill>
                <a:srgbClr val="434343"/>
              </a:solidFill>
            </a:endParaRPr>
          </a:p>
          <a:p>
            <a:pPr marL="0" lvl="0" indent="0" algn="l" rtl="0">
              <a:spcBef>
                <a:spcPts val="0"/>
              </a:spcBef>
              <a:spcAft>
                <a:spcPts val="0"/>
              </a:spcAft>
              <a:buNone/>
            </a:pPr>
            <a:r>
              <a:rPr lang="en" sz="2800" dirty="0">
                <a:solidFill>
                  <a:srgbClr val="434343"/>
                </a:solidFill>
                <a:latin typeface="Montserrat Light"/>
                <a:ea typeface="Montserrat Light"/>
                <a:cs typeface="Montserrat Light"/>
                <a:sym typeface="Montserrat Light"/>
              </a:rPr>
              <a:t>HOUSES PRICING PLAN</a:t>
            </a:r>
            <a:endParaRPr sz="2800" dirty="0">
              <a:solidFill>
                <a:srgbClr val="434343"/>
              </a:solidFill>
              <a:latin typeface="Montserrat Light"/>
              <a:ea typeface="Montserrat Light"/>
              <a:cs typeface="Montserrat Light"/>
              <a:sym typeface="Montserrat Light"/>
            </a:endParaRPr>
          </a:p>
        </p:txBody>
      </p:sp>
      <p:cxnSp>
        <p:nvCxnSpPr>
          <p:cNvPr id="95" name="Google Shape;95;p14"/>
          <p:cNvCxnSpPr/>
          <p:nvPr/>
        </p:nvCxnSpPr>
        <p:spPr>
          <a:xfrm>
            <a:off x="714128" y="3246958"/>
            <a:ext cx="1066800" cy="0"/>
          </a:xfrm>
          <a:prstGeom prst="straightConnector1">
            <a:avLst/>
          </a:prstGeom>
          <a:noFill/>
          <a:ln w="19050" cap="flat" cmpd="sng">
            <a:solidFill>
              <a:srgbClr val="434343"/>
            </a:solidFill>
            <a:prstDash val="solid"/>
            <a:round/>
            <a:headEnd type="none" w="med" len="med"/>
            <a:tailEnd type="none" w="med" len="med"/>
          </a:ln>
        </p:spPr>
      </p:cxnSp>
      <p:sp>
        <p:nvSpPr>
          <p:cNvPr id="96" name="Google Shape;96;p14"/>
          <p:cNvSpPr/>
          <p:nvPr/>
        </p:nvSpPr>
        <p:spPr>
          <a:xfrm>
            <a:off x="5459785" y="11541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7549238" y="1582862"/>
            <a:ext cx="1933583" cy="1150365"/>
          </a:xfrm>
          <a:custGeom>
            <a:avLst/>
            <a:gdLst/>
            <a:ahLst/>
            <a:cxnLst/>
            <a:rect l="l" t="t" r="r" b="b"/>
            <a:pathLst>
              <a:path w="64978" h="38658" extrusionOk="0">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4105800" y="1878775"/>
            <a:ext cx="5253835" cy="2215912"/>
          </a:xfrm>
          <a:custGeom>
            <a:avLst/>
            <a:gdLst/>
            <a:ahLst/>
            <a:cxnLst/>
            <a:rect l="l" t="t" r="r" b="b"/>
            <a:pathLst>
              <a:path w="176555" h="70244" extrusionOk="0">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7323230" y="1878175"/>
            <a:ext cx="687696" cy="405505"/>
          </a:xfrm>
          <a:custGeom>
            <a:avLst/>
            <a:gdLst/>
            <a:ahLst/>
            <a:cxnLst/>
            <a:rect l="l" t="t" r="r" b="b"/>
            <a:pathLst>
              <a:path w="23110" h="13627" extrusionOk="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5457613" y="1877074"/>
            <a:ext cx="701087" cy="421961"/>
          </a:xfrm>
          <a:custGeom>
            <a:avLst/>
            <a:gdLst/>
            <a:ahLst/>
            <a:cxnLst/>
            <a:rect l="l" t="t" r="r" b="b"/>
            <a:pathLst>
              <a:path w="23560" h="14180" extrusionOk="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3600418" y="3969026"/>
            <a:ext cx="6231905" cy="731707"/>
          </a:xfrm>
          <a:custGeom>
            <a:avLst/>
            <a:gdLst/>
            <a:ahLst/>
            <a:cxnLst/>
            <a:rect l="l" t="t" r="r" b="b"/>
            <a:pathLst>
              <a:path w="209423" h="24589" extrusionOk="0">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7762956" y="3001580"/>
            <a:ext cx="958013" cy="1241572"/>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8058418" y="3481539"/>
            <a:ext cx="384705" cy="1168904"/>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8340014" y="2352718"/>
            <a:ext cx="1157894" cy="150073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8685290" y="2926800"/>
            <a:ext cx="455587" cy="1724893"/>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9008843" y="3349386"/>
            <a:ext cx="755602" cy="979230"/>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9243927" y="3724807"/>
            <a:ext cx="308466" cy="924387"/>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4232764" y="3146589"/>
            <a:ext cx="859962" cy="1112901"/>
          </a:xfrm>
          <a:custGeom>
            <a:avLst/>
            <a:gdLst/>
            <a:ahLst/>
            <a:cxnLst/>
            <a:rect l="l" t="t" r="r" b="b"/>
            <a:pathLst>
              <a:path w="28899" h="37399" extrusionOk="0">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4473443" y="3572359"/>
            <a:ext cx="352745" cy="1054517"/>
          </a:xfrm>
          <a:custGeom>
            <a:avLst/>
            <a:gdLst/>
            <a:ahLst/>
            <a:cxnLst/>
            <a:rect l="l" t="t" r="r" b="b"/>
            <a:pathLst>
              <a:path w="11854" h="35437" extrusionOk="0">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4838746" y="2563044"/>
            <a:ext cx="1038447" cy="1346943"/>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5148522" y="3078920"/>
            <a:ext cx="409344" cy="1546378"/>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5360484" y="2865202"/>
            <a:ext cx="1982593" cy="667610"/>
          </a:xfrm>
          <a:custGeom>
            <a:avLst/>
            <a:gdLst/>
            <a:ahLst/>
            <a:cxnLst/>
            <a:rect l="l" t="t" r="r" b="b"/>
            <a:pathLst>
              <a:path w="66625" h="22435" extrusionOk="0">
                <a:moveTo>
                  <a:pt x="21462" y="0"/>
                </a:moveTo>
                <a:lnTo>
                  <a:pt x="0" y="22434"/>
                </a:lnTo>
                <a:lnTo>
                  <a:pt x="44825" y="22434"/>
                </a:lnTo>
                <a:lnTo>
                  <a:pt x="66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6694364" y="2862672"/>
            <a:ext cx="1361554" cy="784527"/>
          </a:xfrm>
          <a:custGeom>
            <a:avLst/>
            <a:gdLst/>
            <a:ahLst/>
            <a:cxnLst/>
            <a:rect l="l" t="t" r="r" b="b"/>
            <a:pathLst>
              <a:path w="45755" h="26364" extrusionOk="0">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5345397" y="3532782"/>
            <a:ext cx="1463385" cy="114418"/>
          </a:xfrm>
          <a:custGeom>
            <a:avLst/>
            <a:gdLst/>
            <a:ahLst/>
            <a:cxnLst/>
            <a:rect l="l" t="t" r="r" b="b"/>
            <a:pathLst>
              <a:path w="49177" h="3845" extrusionOk="0">
                <a:moveTo>
                  <a:pt x="0" y="0"/>
                </a:moveTo>
                <a:lnTo>
                  <a:pt x="3338" y="3845"/>
                </a:lnTo>
                <a:lnTo>
                  <a:pt x="49177" y="3845"/>
                </a:lnTo>
                <a:lnTo>
                  <a:pt x="45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6801224" y="3078920"/>
            <a:ext cx="1142807" cy="1469693"/>
          </a:xfrm>
          <a:custGeom>
            <a:avLst/>
            <a:gdLst/>
            <a:ahLst/>
            <a:cxnLst/>
            <a:rect l="l" t="t" r="r" b="b"/>
            <a:pathLst>
              <a:path w="38404" h="49389" extrusionOk="0">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7145696" y="3824435"/>
            <a:ext cx="261509" cy="163458"/>
          </a:xfrm>
          <a:custGeom>
            <a:avLst/>
            <a:gdLst/>
            <a:ahLst/>
            <a:cxnLst/>
            <a:rect l="l" t="t" r="r" b="b"/>
            <a:pathLst>
              <a:path w="8788" h="5493" extrusionOk="0">
                <a:moveTo>
                  <a:pt x="803" y="1"/>
                </a:moveTo>
                <a:cubicBezTo>
                  <a:pt x="338" y="1"/>
                  <a:pt x="0" y="339"/>
                  <a:pt x="0" y="803"/>
                </a:cubicBezTo>
                <a:lnTo>
                  <a:pt x="0" y="5493"/>
                </a:lnTo>
                <a:lnTo>
                  <a:pt x="8788" y="549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7145696" y="4053240"/>
            <a:ext cx="261509" cy="174796"/>
          </a:xfrm>
          <a:custGeom>
            <a:avLst/>
            <a:gdLst/>
            <a:ahLst/>
            <a:cxnLst/>
            <a:rect l="l" t="t" r="r" b="b"/>
            <a:pathLst>
              <a:path w="8788" h="5874" extrusionOk="0">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7472553" y="3824435"/>
            <a:ext cx="241423" cy="163458"/>
          </a:xfrm>
          <a:custGeom>
            <a:avLst/>
            <a:gdLst/>
            <a:ahLst/>
            <a:cxnLst/>
            <a:rect l="l" t="t" r="r" b="b"/>
            <a:pathLst>
              <a:path w="8113" h="5493" extrusionOk="0">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7472553" y="4053240"/>
            <a:ext cx="241423" cy="173546"/>
          </a:xfrm>
          <a:custGeom>
            <a:avLst/>
            <a:gdLst/>
            <a:ahLst/>
            <a:cxnLst/>
            <a:rect l="l" t="t" r="r" b="b"/>
            <a:pathLst>
              <a:path w="8113" h="5832" extrusionOk="0">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5452257" y="3639641"/>
            <a:ext cx="1348997" cy="908973"/>
          </a:xfrm>
          <a:custGeom>
            <a:avLst/>
            <a:gdLst/>
            <a:ahLst/>
            <a:cxnLst/>
            <a:rect l="l" t="t" r="r" b="b"/>
            <a:pathLst>
              <a:path w="45333" h="30546" extrusionOk="0">
                <a:moveTo>
                  <a:pt x="0" y="0"/>
                </a:moveTo>
                <a:lnTo>
                  <a:pt x="0" y="30546"/>
                </a:lnTo>
                <a:lnTo>
                  <a:pt x="45332" y="30546"/>
                </a:lnTo>
                <a:lnTo>
                  <a:pt x="45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5978994" y="3972776"/>
            <a:ext cx="270347" cy="568309"/>
          </a:xfrm>
          <a:custGeom>
            <a:avLst/>
            <a:gdLst/>
            <a:ahLst/>
            <a:cxnLst/>
            <a:rect l="l" t="t" r="r" b="b"/>
            <a:pathLst>
              <a:path w="9085" h="19098" extrusionOk="0">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6519599" y="3976555"/>
            <a:ext cx="114447" cy="94331"/>
          </a:xfrm>
          <a:custGeom>
            <a:avLst/>
            <a:gdLst/>
            <a:ahLst/>
            <a:cxnLst/>
            <a:rect l="l" t="t" r="r" b="b"/>
            <a:pathLst>
              <a:path w="3846" h="3170" extrusionOk="0">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6378786" y="3976555"/>
            <a:ext cx="115697" cy="93081"/>
          </a:xfrm>
          <a:custGeom>
            <a:avLst/>
            <a:gdLst/>
            <a:ahLst/>
            <a:cxnLst/>
            <a:rect l="l" t="t" r="r" b="b"/>
            <a:pathLst>
              <a:path w="3888" h="3128" extrusionOk="0">
                <a:moveTo>
                  <a:pt x="381" y="1"/>
                </a:moveTo>
                <a:cubicBezTo>
                  <a:pt x="170" y="1"/>
                  <a:pt x="1" y="170"/>
                  <a:pt x="1" y="339"/>
                </a:cubicBezTo>
                <a:lnTo>
                  <a:pt x="1" y="3127"/>
                </a:lnTo>
                <a:lnTo>
                  <a:pt x="3888" y="3127"/>
                </a:lnTo>
                <a:lnTo>
                  <a:pt x="38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6378786" y="4094752"/>
            <a:ext cx="115697" cy="94302"/>
          </a:xfrm>
          <a:custGeom>
            <a:avLst/>
            <a:gdLst/>
            <a:ahLst/>
            <a:cxnLst/>
            <a:rect l="l" t="t" r="r" b="b"/>
            <a:pathLst>
              <a:path w="3888" h="3169" extrusionOk="0">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6519599" y="4096002"/>
            <a:ext cx="114447" cy="93052"/>
          </a:xfrm>
          <a:custGeom>
            <a:avLst/>
            <a:gdLst/>
            <a:ahLst/>
            <a:cxnLst/>
            <a:rect l="l" t="t" r="r" b="b"/>
            <a:pathLst>
              <a:path w="3846" h="3127" extrusionOk="0">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5732602" y="3976555"/>
            <a:ext cx="115697" cy="94331"/>
          </a:xfrm>
          <a:custGeom>
            <a:avLst/>
            <a:gdLst/>
            <a:ahLst/>
            <a:cxnLst/>
            <a:rect l="l" t="t" r="r" b="b"/>
            <a:pathLst>
              <a:path w="3888" h="3170" extrusionOk="0">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5732602" y="4096002"/>
            <a:ext cx="114418" cy="93052"/>
          </a:xfrm>
          <a:custGeom>
            <a:avLst/>
            <a:gdLst/>
            <a:ahLst/>
            <a:cxnLst/>
            <a:rect l="l" t="t" r="r" b="b"/>
            <a:pathLst>
              <a:path w="3845" h="3127" extrusionOk="0">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5591790" y="3976555"/>
            <a:ext cx="114447" cy="93081"/>
          </a:xfrm>
          <a:custGeom>
            <a:avLst/>
            <a:gdLst/>
            <a:ahLst/>
            <a:cxnLst/>
            <a:rect l="l" t="t" r="r" b="b"/>
            <a:pathLst>
              <a:path w="3846" h="3128" extrusionOk="0">
                <a:moveTo>
                  <a:pt x="381" y="1"/>
                </a:moveTo>
                <a:cubicBezTo>
                  <a:pt x="170" y="1"/>
                  <a:pt x="1" y="170"/>
                  <a:pt x="1" y="339"/>
                </a:cubicBezTo>
                <a:lnTo>
                  <a:pt x="1" y="3127"/>
                </a:lnTo>
                <a:lnTo>
                  <a:pt x="3845" y="3127"/>
                </a:lnTo>
                <a:lnTo>
                  <a:pt x="3845"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5591790" y="4094752"/>
            <a:ext cx="114447" cy="94302"/>
          </a:xfrm>
          <a:custGeom>
            <a:avLst/>
            <a:gdLst/>
            <a:ahLst/>
            <a:cxnLst/>
            <a:rect l="l" t="t" r="r" b="b"/>
            <a:pathLst>
              <a:path w="3846" h="3169" extrusionOk="0">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4281800" y="4546074"/>
            <a:ext cx="4972210" cy="667574"/>
          </a:xfrm>
          <a:custGeom>
            <a:avLst/>
            <a:gdLst/>
            <a:ahLst/>
            <a:cxnLst/>
            <a:rect l="l" t="t" r="r" b="b"/>
            <a:pathLst>
              <a:path w="167091" h="20111" extrusionOk="0">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4945605" y="4939567"/>
            <a:ext cx="3542779" cy="426217"/>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7706387" y="4205539"/>
            <a:ext cx="668859" cy="867342"/>
          </a:xfrm>
          <a:custGeom>
            <a:avLst/>
            <a:gdLst/>
            <a:ahLst/>
            <a:cxnLst/>
            <a:rect l="l" t="t" r="r" b="b"/>
            <a:pathLst>
              <a:path w="22477" h="29147" extrusionOk="0">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7896091" y="4537276"/>
            <a:ext cx="272966" cy="820027"/>
          </a:xfrm>
          <a:custGeom>
            <a:avLst/>
            <a:gdLst/>
            <a:ahLst/>
            <a:cxnLst/>
            <a:rect l="l" t="t" r="r" b="b"/>
            <a:pathLst>
              <a:path w="9173" h="27557" extrusionOk="0">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7290258" y="4556886"/>
            <a:ext cx="465199" cy="602738"/>
          </a:xfrm>
          <a:custGeom>
            <a:avLst/>
            <a:gdLst/>
            <a:ahLst/>
            <a:cxnLst/>
            <a:rect l="l" t="t" r="r" b="b"/>
            <a:pathLst>
              <a:path w="15633" h="20255" extrusionOk="0">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7433570" y="4788697"/>
            <a:ext cx="190627" cy="569559"/>
          </a:xfrm>
          <a:custGeom>
            <a:avLst/>
            <a:gdLst/>
            <a:ahLst/>
            <a:cxnLst/>
            <a:rect l="l" t="t" r="r" b="b"/>
            <a:pathLst>
              <a:path w="6406" h="19140" extrusionOk="0">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884CE1D8-69B2-1F54-6B2C-641756FA5348}"/>
              </a:ext>
            </a:extLst>
          </p:cNvPr>
          <p:cNvPicPr>
            <a:picLocks noChangeAspect="1"/>
          </p:cNvPicPr>
          <p:nvPr/>
        </p:nvPicPr>
        <p:blipFill>
          <a:blip r:embed="rId3"/>
          <a:stretch>
            <a:fillRect/>
          </a:stretch>
        </p:blipFill>
        <p:spPr>
          <a:xfrm>
            <a:off x="333666" y="-221199"/>
            <a:ext cx="8350395" cy="978562"/>
          </a:xfrm>
          <a:prstGeom prst="rect">
            <a:avLst/>
          </a:prstGeom>
        </p:spPr>
      </p:pic>
      <p:sp>
        <p:nvSpPr>
          <p:cNvPr id="11" name="Google Shape;94;p14">
            <a:extLst>
              <a:ext uri="{FF2B5EF4-FFF2-40B4-BE49-F238E27FC236}">
                <a16:creationId xmlns:a16="http://schemas.microsoft.com/office/drawing/2014/main" id="{9BE86FC8-01A8-4345-C677-F388E8CAEF44}"/>
              </a:ext>
            </a:extLst>
          </p:cNvPr>
          <p:cNvSpPr txBox="1">
            <a:spLocks/>
          </p:cNvSpPr>
          <p:nvPr/>
        </p:nvSpPr>
        <p:spPr>
          <a:xfrm flipH="1">
            <a:off x="39281" y="509076"/>
            <a:ext cx="10106890"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3600"/>
              <a:buFont typeface="Montserrat ExtraBold"/>
              <a:buNone/>
              <a:defRPr sz="3600" b="0" i="0" u="none" strike="noStrike" cap="none">
                <a:solidFill>
                  <a:srgbClr val="434343"/>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434343"/>
              </a:buClr>
              <a:buSzPts val="5200"/>
              <a:buFont typeface="Squada One"/>
              <a:buNone/>
              <a:defRPr sz="5200" b="0" i="0" u="none" strike="noStrike" cap="none">
                <a:solidFill>
                  <a:srgbClr val="434343"/>
                </a:solidFill>
                <a:latin typeface="Squada One"/>
                <a:ea typeface="Squada One"/>
                <a:cs typeface="Squada One"/>
                <a:sym typeface="Squada One"/>
              </a:defRPr>
            </a:lvl2pPr>
            <a:lvl3pPr marR="0" lvl="2" algn="ctr" rtl="0">
              <a:lnSpc>
                <a:spcPct val="100000"/>
              </a:lnSpc>
              <a:spcBef>
                <a:spcPts val="0"/>
              </a:spcBef>
              <a:spcAft>
                <a:spcPts val="0"/>
              </a:spcAft>
              <a:buClr>
                <a:srgbClr val="434343"/>
              </a:buClr>
              <a:buSzPts val="5200"/>
              <a:buFont typeface="Squada One"/>
              <a:buNone/>
              <a:defRPr sz="5200" b="0" i="0" u="none" strike="noStrike" cap="none">
                <a:solidFill>
                  <a:srgbClr val="434343"/>
                </a:solidFill>
                <a:latin typeface="Squada One"/>
                <a:ea typeface="Squada One"/>
                <a:cs typeface="Squada One"/>
                <a:sym typeface="Squada One"/>
              </a:defRPr>
            </a:lvl3pPr>
            <a:lvl4pPr marR="0" lvl="3" algn="ctr" rtl="0">
              <a:lnSpc>
                <a:spcPct val="100000"/>
              </a:lnSpc>
              <a:spcBef>
                <a:spcPts val="0"/>
              </a:spcBef>
              <a:spcAft>
                <a:spcPts val="0"/>
              </a:spcAft>
              <a:buClr>
                <a:srgbClr val="434343"/>
              </a:buClr>
              <a:buSzPts val="5200"/>
              <a:buFont typeface="Squada One"/>
              <a:buNone/>
              <a:defRPr sz="5200" b="0" i="0" u="none" strike="noStrike" cap="none">
                <a:solidFill>
                  <a:srgbClr val="434343"/>
                </a:solidFill>
                <a:latin typeface="Squada One"/>
                <a:ea typeface="Squada One"/>
                <a:cs typeface="Squada One"/>
                <a:sym typeface="Squada One"/>
              </a:defRPr>
            </a:lvl4pPr>
            <a:lvl5pPr marR="0" lvl="4" algn="ctr" rtl="0">
              <a:lnSpc>
                <a:spcPct val="100000"/>
              </a:lnSpc>
              <a:spcBef>
                <a:spcPts val="0"/>
              </a:spcBef>
              <a:spcAft>
                <a:spcPts val="0"/>
              </a:spcAft>
              <a:buClr>
                <a:srgbClr val="434343"/>
              </a:buClr>
              <a:buSzPts val="5200"/>
              <a:buFont typeface="Squada One"/>
              <a:buNone/>
              <a:defRPr sz="5200" b="0" i="0" u="none" strike="noStrike" cap="none">
                <a:solidFill>
                  <a:srgbClr val="434343"/>
                </a:solidFill>
                <a:latin typeface="Squada One"/>
                <a:ea typeface="Squada One"/>
                <a:cs typeface="Squada One"/>
                <a:sym typeface="Squada One"/>
              </a:defRPr>
            </a:lvl5pPr>
            <a:lvl6pPr marR="0" lvl="5" algn="ctr" rtl="0">
              <a:lnSpc>
                <a:spcPct val="100000"/>
              </a:lnSpc>
              <a:spcBef>
                <a:spcPts val="0"/>
              </a:spcBef>
              <a:spcAft>
                <a:spcPts val="0"/>
              </a:spcAft>
              <a:buClr>
                <a:srgbClr val="434343"/>
              </a:buClr>
              <a:buSzPts val="5200"/>
              <a:buFont typeface="Squada One"/>
              <a:buNone/>
              <a:defRPr sz="5200" b="0" i="0" u="none" strike="noStrike" cap="none">
                <a:solidFill>
                  <a:srgbClr val="434343"/>
                </a:solidFill>
                <a:latin typeface="Squada One"/>
                <a:ea typeface="Squada One"/>
                <a:cs typeface="Squada One"/>
                <a:sym typeface="Squada One"/>
              </a:defRPr>
            </a:lvl6pPr>
            <a:lvl7pPr marR="0" lvl="6" algn="ctr" rtl="0">
              <a:lnSpc>
                <a:spcPct val="100000"/>
              </a:lnSpc>
              <a:spcBef>
                <a:spcPts val="0"/>
              </a:spcBef>
              <a:spcAft>
                <a:spcPts val="0"/>
              </a:spcAft>
              <a:buClr>
                <a:srgbClr val="434343"/>
              </a:buClr>
              <a:buSzPts val="5200"/>
              <a:buFont typeface="Squada One"/>
              <a:buNone/>
              <a:defRPr sz="5200" b="0" i="0" u="none" strike="noStrike" cap="none">
                <a:solidFill>
                  <a:srgbClr val="434343"/>
                </a:solidFill>
                <a:latin typeface="Squada One"/>
                <a:ea typeface="Squada One"/>
                <a:cs typeface="Squada One"/>
                <a:sym typeface="Squada One"/>
              </a:defRPr>
            </a:lvl7pPr>
            <a:lvl8pPr marR="0" lvl="7" algn="ctr" rtl="0">
              <a:lnSpc>
                <a:spcPct val="100000"/>
              </a:lnSpc>
              <a:spcBef>
                <a:spcPts val="0"/>
              </a:spcBef>
              <a:spcAft>
                <a:spcPts val="0"/>
              </a:spcAft>
              <a:buClr>
                <a:srgbClr val="434343"/>
              </a:buClr>
              <a:buSzPts val="5200"/>
              <a:buFont typeface="Squada One"/>
              <a:buNone/>
              <a:defRPr sz="5200" b="0" i="0" u="none" strike="noStrike" cap="none">
                <a:solidFill>
                  <a:srgbClr val="434343"/>
                </a:solidFill>
                <a:latin typeface="Squada One"/>
                <a:ea typeface="Squada One"/>
                <a:cs typeface="Squada One"/>
                <a:sym typeface="Squada One"/>
              </a:defRPr>
            </a:lvl8pPr>
            <a:lvl9pPr marR="0" lvl="8" algn="ctr" rtl="0">
              <a:lnSpc>
                <a:spcPct val="100000"/>
              </a:lnSpc>
              <a:spcBef>
                <a:spcPts val="0"/>
              </a:spcBef>
              <a:spcAft>
                <a:spcPts val="0"/>
              </a:spcAft>
              <a:buClr>
                <a:srgbClr val="434343"/>
              </a:buClr>
              <a:buSzPts val="5200"/>
              <a:buFont typeface="Squada One"/>
              <a:buNone/>
              <a:defRPr sz="5200" b="0" i="0" u="none" strike="noStrike" cap="none">
                <a:solidFill>
                  <a:srgbClr val="434343"/>
                </a:solidFill>
                <a:latin typeface="Squada One"/>
                <a:ea typeface="Squada One"/>
                <a:cs typeface="Squada One"/>
                <a:sym typeface="Squada One"/>
              </a:defRPr>
            </a:lvl9pPr>
          </a:lstStyle>
          <a:p>
            <a:r>
              <a:rPr lang="en-US" sz="2400" dirty="0">
                <a:latin typeface="Montserrat Light"/>
                <a:ea typeface="Montserrat Light"/>
                <a:cs typeface="Montserrat Light"/>
                <a:sym typeface="Montserrat Light"/>
              </a:rPr>
              <a:t>Data Science Graduation Project/ Orange Coding Academy</a:t>
            </a:r>
          </a:p>
        </p:txBody>
      </p:sp>
      <p:sp>
        <p:nvSpPr>
          <p:cNvPr id="2" name="Rectangle 1">
            <a:extLst>
              <a:ext uri="{FF2B5EF4-FFF2-40B4-BE49-F238E27FC236}">
                <a16:creationId xmlns:a16="http://schemas.microsoft.com/office/drawing/2014/main" id="{F3E81F73-C1DF-90B8-AD8D-D702D0BA3735}"/>
              </a:ext>
            </a:extLst>
          </p:cNvPr>
          <p:cNvSpPr/>
          <p:nvPr/>
        </p:nvSpPr>
        <p:spPr>
          <a:xfrm>
            <a:off x="78468" y="4793465"/>
            <a:ext cx="255198" cy="246221"/>
          </a:xfrm>
          <a:prstGeom prst="rect">
            <a:avLst/>
          </a:prstGeom>
          <a:noFill/>
        </p:spPr>
        <p:txBody>
          <a:bodyPr wrap="none" lIns="91440" tIns="45720" rIns="91440" bIns="45720">
            <a:spAutoFit/>
          </a:bodyPr>
          <a:lstStyle/>
          <a:p>
            <a:pPr algn="ctr"/>
            <a:r>
              <a:rPr lang="en-US" sz="1000" b="0" cap="none" spc="0" dirty="0">
                <a:ln w="0"/>
                <a:solidFill>
                  <a:schemeClr val="tx1"/>
                </a:solidFill>
                <a:effectLst>
                  <a:outerShdw blurRad="38100" dist="19050" dir="2700000" algn="tl" rotWithShape="0">
                    <a:schemeClr val="dk1">
                      <a:alpha val="40000"/>
                    </a:schemeClr>
                  </a:outerShdw>
                </a:effectLst>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8" name="Google Shape;1088;p28"/>
          <p:cNvSpPr txBox="1"/>
          <p:nvPr/>
        </p:nvSpPr>
        <p:spPr>
          <a:xfrm>
            <a:off x="5230807" y="2201573"/>
            <a:ext cx="2778906" cy="978562"/>
          </a:xfrm>
          <a:prstGeom prst="rect">
            <a:avLst/>
          </a:prstGeom>
          <a:noFill/>
          <a:ln>
            <a:noFill/>
          </a:ln>
        </p:spPr>
        <p:txBody>
          <a:bodyPr spcFirstLastPara="1" wrap="square" lIns="0" tIns="6350" rIns="0" bIns="0" anchor="t" anchorCtr="0">
            <a:noAutofit/>
          </a:bodyPr>
          <a:lstStyle/>
          <a:p>
            <a:r>
              <a:rPr lang="en-US" sz="1600" dirty="0">
                <a:solidFill>
                  <a:srgbClr val="434343"/>
                </a:solidFill>
                <a:latin typeface="EB Garamond"/>
                <a:ea typeface="EB Garamond"/>
                <a:cs typeface="EB Garamond"/>
                <a:sym typeface="EB Garamond"/>
              </a:rPr>
              <a:t>Step 1- (gradient-wise)</a:t>
            </a:r>
          </a:p>
          <a:p>
            <a:pPr marL="285750" marR="0" lvl="0" indent="-285750" algn="l" rtl="0">
              <a:lnSpc>
                <a:spcPct val="100000"/>
              </a:lnSpc>
              <a:spcBef>
                <a:spcPts val="0"/>
              </a:spcBef>
              <a:spcAft>
                <a:spcPts val="0"/>
              </a:spcAft>
              <a:buFont typeface="Arial" panose="020B0604020202020204" pitchFamily="34" charset="0"/>
              <a:buChar char="•"/>
            </a:pPr>
            <a:r>
              <a:rPr lang="en-US" sz="1600" dirty="0">
                <a:solidFill>
                  <a:srgbClr val="434343"/>
                </a:solidFill>
                <a:latin typeface="EB Garamond"/>
                <a:ea typeface="EB Garamond"/>
                <a:cs typeface="EB Garamond"/>
                <a:sym typeface="EB Garamond"/>
              </a:rPr>
              <a:t>Constant learning rate</a:t>
            </a:r>
          </a:p>
          <a:p>
            <a:pPr marL="285750" marR="0" lvl="0" indent="-285750" algn="l" rtl="0">
              <a:lnSpc>
                <a:spcPct val="100000"/>
              </a:lnSpc>
              <a:spcBef>
                <a:spcPts val="0"/>
              </a:spcBef>
              <a:spcAft>
                <a:spcPts val="0"/>
              </a:spcAft>
              <a:buFont typeface="Arial" panose="020B0604020202020204" pitchFamily="34" charset="0"/>
              <a:buChar char="•"/>
            </a:pPr>
            <a:r>
              <a:rPr lang="en-US" sz="1600" dirty="0">
                <a:solidFill>
                  <a:srgbClr val="434343"/>
                </a:solidFill>
                <a:latin typeface="EB Garamond"/>
                <a:ea typeface="EB Garamond"/>
                <a:cs typeface="EB Garamond"/>
                <a:sym typeface="EB Garamond"/>
              </a:rPr>
              <a:t>Selecting n_estimators </a:t>
            </a:r>
          </a:p>
          <a:p>
            <a:pPr marR="0" lvl="0" algn="l" rtl="0">
              <a:lnSpc>
                <a:spcPct val="100000"/>
              </a:lnSpc>
              <a:spcBef>
                <a:spcPts val="0"/>
              </a:spcBef>
              <a:spcAft>
                <a:spcPts val="0"/>
              </a:spcAft>
            </a:pPr>
            <a:r>
              <a:rPr lang="en-US" sz="1600" dirty="0">
                <a:solidFill>
                  <a:srgbClr val="434343"/>
                </a:solidFill>
                <a:latin typeface="EB Garamond"/>
                <a:ea typeface="EB Garamond"/>
                <a:cs typeface="EB Garamond"/>
                <a:sym typeface="EB Garamond"/>
              </a:rPr>
              <a:t>Step 2- (tree-wise) </a:t>
            </a:r>
          </a:p>
          <a:p>
            <a:pPr marL="285750" marR="0" lvl="0" indent="-285750" algn="l" rtl="0">
              <a:lnSpc>
                <a:spcPct val="100000"/>
              </a:lnSpc>
              <a:spcBef>
                <a:spcPts val="0"/>
              </a:spcBef>
              <a:spcAft>
                <a:spcPts val="0"/>
              </a:spcAft>
              <a:buFont typeface="Arial" panose="020B0604020202020204" pitchFamily="34" charset="0"/>
              <a:buChar char="•"/>
            </a:pPr>
            <a:r>
              <a:rPr lang="en-US" sz="1600" dirty="0">
                <a:solidFill>
                  <a:srgbClr val="434343"/>
                </a:solidFill>
                <a:latin typeface="EB Garamond"/>
                <a:ea typeface="EB Garamond"/>
                <a:cs typeface="EB Garamond"/>
                <a:sym typeface="EB Garamond"/>
              </a:rPr>
              <a:t>max_depth (branching)</a:t>
            </a:r>
          </a:p>
          <a:p>
            <a:pPr marL="285750" marR="0" lvl="0" indent="-285750" algn="l" rtl="0">
              <a:lnSpc>
                <a:spcPct val="100000"/>
              </a:lnSpc>
              <a:spcBef>
                <a:spcPts val="0"/>
              </a:spcBef>
              <a:spcAft>
                <a:spcPts val="0"/>
              </a:spcAft>
              <a:buFont typeface="Arial" panose="020B0604020202020204" pitchFamily="34" charset="0"/>
              <a:buChar char="•"/>
            </a:pPr>
            <a:r>
              <a:rPr lang="en-US" sz="1600" dirty="0">
                <a:solidFill>
                  <a:srgbClr val="434343"/>
                </a:solidFill>
                <a:latin typeface="EB Garamond"/>
                <a:ea typeface="EB Garamond"/>
                <a:cs typeface="EB Garamond"/>
                <a:sym typeface="EB Garamond"/>
              </a:rPr>
              <a:t>min_samples_leaf</a:t>
            </a:r>
          </a:p>
        </p:txBody>
      </p:sp>
      <p:sp>
        <p:nvSpPr>
          <p:cNvPr id="1089" name="Google Shape;1089;p28"/>
          <p:cNvSpPr txBox="1"/>
          <p:nvPr/>
        </p:nvSpPr>
        <p:spPr>
          <a:xfrm>
            <a:off x="1695903" y="2201573"/>
            <a:ext cx="2876097" cy="926713"/>
          </a:xfrm>
          <a:prstGeom prst="rect">
            <a:avLst/>
          </a:prstGeom>
          <a:noFill/>
          <a:ln>
            <a:noFill/>
          </a:ln>
        </p:spPr>
        <p:txBody>
          <a:bodyPr spcFirstLastPara="1" wrap="square" lIns="0" tIns="6350" rIns="0" bIns="0" anchor="t" anchorCtr="0">
            <a:noAutofit/>
          </a:bodyPr>
          <a:lstStyle/>
          <a:p>
            <a:pPr marL="171450" marR="0" lvl="0" indent="-171450" rtl="0">
              <a:lnSpc>
                <a:spcPct val="100000"/>
              </a:lnSpc>
              <a:spcBef>
                <a:spcPts val="0"/>
              </a:spcBef>
              <a:spcAft>
                <a:spcPts val="0"/>
              </a:spcAft>
              <a:buFont typeface="Arial" panose="020B0604020202020204" pitchFamily="34" charset="0"/>
              <a:buChar char="•"/>
            </a:pPr>
            <a:r>
              <a:rPr lang="en-US" sz="1600" dirty="0">
                <a:solidFill>
                  <a:srgbClr val="434343"/>
                </a:solidFill>
                <a:latin typeface="EB Garamond"/>
                <a:ea typeface="EB Garamond"/>
                <a:cs typeface="EB Garamond"/>
                <a:sym typeface="EB Garamond"/>
              </a:rPr>
              <a:t>n_estimators (number of trees)</a:t>
            </a:r>
          </a:p>
          <a:p>
            <a:pPr marL="171450" marR="0" lvl="0" indent="-171450" rtl="0">
              <a:lnSpc>
                <a:spcPct val="100000"/>
              </a:lnSpc>
              <a:spcBef>
                <a:spcPts val="0"/>
              </a:spcBef>
              <a:spcAft>
                <a:spcPts val="0"/>
              </a:spcAft>
              <a:buFont typeface="Arial" panose="020B0604020202020204" pitchFamily="34" charset="0"/>
              <a:buChar char="•"/>
            </a:pPr>
            <a:r>
              <a:rPr lang="en-US" sz="1600" dirty="0">
                <a:solidFill>
                  <a:srgbClr val="434343"/>
                </a:solidFill>
                <a:latin typeface="EB Garamond"/>
                <a:ea typeface="EB Garamond"/>
                <a:cs typeface="EB Garamond"/>
                <a:sym typeface="EB Garamond"/>
              </a:rPr>
              <a:t>max_depth (branching)</a:t>
            </a:r>
          </a:p>
          <a:p>
            <a:pPr marL="171450" marR="0" lvl="0" indent="-171450" rtl="0">
              <a:lnSpc>
                <a:spcPct val="100000"/>
              </a:lnSpc>
              <a:spcBef>
                <a:spcPts val="0"/>
              </a:spcBef>
              <a:spcAft>
                <a:spcPts val="0"/>
              </a:spcAft>
              <a:buFont typeface="Arial" panose="020B0604020202020204" pitchFamily="34" charset="0"/>
              <a:buChar char="•"/>
            </a:pPr>
            <a:r>
              <a:rPr lang="en-US" sz="1600" dirty="0">
                <a:solidFill>
                  <a:srgbClr val="434343"/>
                </a:solidFill>
                <a:latin typeface="EB Garamond"/>
                <a:ea typeface="EB Garamond"/>
                <a:cs typeface="EB Garamond"/>
                <a:sym typeface="EB Garamond"/>
              </a:rPr>
              <a:t>min_samples_leaf</a:t>
            </a:r>
          </a:p>
        </p:txBody>
      </p:sp>
      <p:grpSp>
        <p:nvGrpSpPr>
          <p:cNvPr id="1092" name="Google Shape;1092;p28"/>
          <p:cNvGrpSpPr/>
          <p:nvPr/>
        </p:nvGrpSpPr>
        <p:grpSpPr>
          <a:xfrm>
            <a:off x="5175126" y="1587614"/>
            <a:ext cx="2292473" cy="478373"/>
            <a:chOff x="3515000" y="3112625"/>
            <a:chExt cx="282025" cy="67650"/>
          </a:xfrm>
        </p:grpSpPr>
        <p:sp>
          <p:nvSpPr>
            <p:cNvPr id="1093" name="Google Shape;1093;p28"/>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8"/>
            <p:cNvSpPr/>
            <p:nvPr/>
          </p:nvSpPr>
          <p:spPr>
            <a:xfrm>
              <a:off x="3521850" y="3118312"/>
              <a:ext cx="51792" cy="56276"/>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01" name="Google Shape;1101;p28"/>
          <p:cNvGrpSpPr/>
          <p:nvPr/>
        </p:nvGrpSpPr>
        <p:grpSpPr>
          <a:xfrm rot="10800000">
            <a:off x="1993777" y="1587614"/>
            <a:ext cx="1994142" cy="478373"/>
            <a:chOff x="3515000" y="3112625"/>
            <a:chExt cx="282025" cy="67650"/>
          </a:xfrm>
        </p:grpSpPr>
        <p:sp>
          <p:nvSpPr>
            <p:cNvPr id="1102" name="Google Shape;1102;p28"/>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8"/>
            <p:cNvSpPr/>
            <p:nvPr/>
          </p:nvSpPr>
          <p:spPr>
            <a:xfrm>
              <a:off x="3521850"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4" name="Google Shape;1104;p28"/>
          <p:cNvSpPr txBox="1"/>
          <p:nvPr/>
        </p:nvSpPr>
        <p:spPr>
          <a:xfrm>
            <a:off x="5651803" y="1642706"/>
            <a:ext cx="1793282" cy="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rgbClr val="FFFFFF"/>
                </a:solidFill>
                <a:latin typeface="Montserrat ExtraBold"/>
                <a:ea typeface="Montserrat ExtraBold"/>
                <a:cs typeface="Montserrat ExtraBold"/>
                <a:sym typeface="Montserrat ExtraBold"/>
              </a:rPr>
              <a:t>GRADIENTBOOSTING</a:t>
            </a:r>
          </a:p>
        </p:txBody>
      </p:sp>
      <p:sp>
        <p:nvSpPr>
          <p:cNvPr id="1105" name="Google Shape;1105;p28"/>
          <p:cNvSpPr txBox="1"/>
          <p:nvPr/>
        </p:nvSpPr>
        <p:spPr>
          <a:xfrm>
            <a:off x="1849582" y="1660225"/>
            <a:ext cx="1684043" cy="31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100" dirty="0">
                <a:solidFill>
                  <a:srgbClr val="FFFFFF"/>
                </a:solidFill>
                <a:latin typeface="Montserrat ExtraBold"/>
                <a:ea typeface="Montserrat ExtraBold"/>
                <a:cs typeface="Montserrat ExtraBold"/>
                <a:sym typeface="Montserrat ExtraBold"/>
              </a:rPr>
              <a:t>RANDOM FOREST</a:t>
            </a:r>
          </a:p>
          <a:p>
            <a:pPr marL="0" lvl="0" indent="0" algn="r" rtl="0">
              <a:spcBef>
                <a:spcPts val="0"/>
              </a:spcBef>
              <a:spcAft>
                <a:spcPts val="0"/>
              </a:spcAft>
              <a:buNone/>
            </a:pPr>
            <a:endParaRPr sz="1100" dirty="0">
              <a:solidFill>
                <a:srgbClr val="FFFFFF"/>
              </a:solidFill>
              <a:latin typeface="Montserrat ExtraBold"/>
              <a:ea typeface="Montserrat ExtraBold"/>
              <a:cs typeface="Montserrat ExtraBold"/>
              <a:sym typeface="Montserrat ExtraBold"/>
            </a:endParaRPr>
          </a:p>
        </p:txBody>
      </p:sp>
      <p:sp>
        <p:nvSpPr>
          <p:cNvPr id="1106" name="Google Shape;1106;p28"/>
          <p:cNvSpPr txBox="1"/>
          <p:nvPr/>
        </p:nvSpPr>
        <p:spPr>
          <a:xfrm>
            <a:off x="2114550" y="3337425"/>
            <a:ext cx="1419000" cy="31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dirty="0">
                <a:solidFill>
                  <a:srgbClr val="FFFFFF"/>
                </a:solidFill>
                <a:latin typeface="Montserrat ExtraBold"/>
                <a:ea typeface="Montserrat ExtraBold"/>
                <a:cs typeface="Montserrat ExtraBold"/>
                <a:sym typeface="Montserrat ExtraBold"/>
              </a:rPr>
              <a:t>OPPORTUNITIES</a:t>
            </a:r>
            <a:endParaRPr sz="1100" dirty="0">
              <a:solidFill>
                <a:srgbClr val="FFFFFF"/>
              </a:solidFill>
              <a:latin typeface="Montserrat ExtraBold"/>
              <a:ea typeface="Montserrat ExtraBold"/>
              <a:cs typeface="Montserrat ExtraBold"/>
              <a:sym typeface="Montserrat ExtraBold"/>
            </a:endParaRPr>
          </a:p>
        </p:txBody>
      </p:sp>
      <p:cxnSp>
        <p:nvCxnSpPr>
          <p:cNvPr id="1109" name="Google Shape;1109;p28"/>
          <p:cNvCxnSpPr/>
          <p:nvPr/>
        </p:nvCxnSpPr>
        <p:spPr>
          <a:xfrm>
            <a:off x="4562475" y="1587625"/>
            <a:ext cx="0" cy="3181500"/>
          </a:xfrm>
          <a:prstGeom prst="straightConnector1">
            <a:avLst/>
          </a:prstGeom>
          <a:noFill/>
          <a:ln w="38100" cap="flat" cmpd="sng">
            <a:solidFill>
              <a:srgbClr val="FFCB64"/>
            </a:solidFill>
            <a:prstDash val="solid"/>
            <a:round/>
            <a:headEnd type="none" w="med" len="med"/>
            <a:tailEnd type="none" w="med" len="med"/>
          </a:ln>
        </p:spPr>
      </p:cxnSp>
      <p:sp>
        <p:nvSpPr>
          <p:cNvPr id="4" name="Title 1">
            <a:extLst>
              <a:ext uri="{FF2B5EF4-FFF2-40B4-BE49-F238E27FC236}">
                <a16:creationId xmlns:a16="http://schemas.microsoft.com/office/drawing/2014/main" id="{E3C94E3D-8897-0ED1-F8CA-6B4E4805BC70}"/>
              </a:ext>
            </a:extLst>
          </p:cNvPr>
          <p:cNvSpPr>
            <a:spLocks noGrp="1"/>
          </p:cNvSpPr>
          <p:nvPr>
            <p:ph type="ctrTitle"/>
          </p:nvPr>
        </p:nvSpPr>
        <p:spPr>
          <a:xfrm>
            <a:off x="790975" y="720000"/>
            <a:ext cx="5012400" cy="314100"/>
          </a:xfrm>
        </p:spPr>
        <p:txBody>
          <a:bodyPr/>
          <a:lstStyle/>
          <a:p>
            <a:r>
              <a:rPr lang="en-US" dirty="0"/>
              <a:t>6. A. HYPERPARAMETER TUNING:</a:t>
            </a:r>
          </a:p>
        </p:txBody>
      </p:sp>
      <p:pic>
        <p:nvPicPr>
          <p:cNvPr id="5" name="Picture 4">
            <a:extLst>
              <a:ext uri="{FF2B5EF4-FFF2-40B4-BE49-F238E27FC236}">
                <a16:creationId xmlns:a16="http://schemas.microsoft.com/office/drawing/2014/main" id="{D2247805-F3B9-F96B-9287-48ABFCB6DC54}"/>
              </a:ext>
            </a:extLst>
          </p:cNvPr>
          <p:cNvPicPr>
            <a:picLocks noChangeAspect="1"/>
          </p:cNvPicPr>
          <p:nvPr/>
        </p:nvPicPr>
        <p:blipFill>
          <a:blip r:embed="rId3"/>
          <a:stretch>
            <a:fillRect/>
          </a:stretch>
        </p:blipFill>
        <p:spPr>
          <a:xfrm>
            <a:off x="333666" y="-221199"/>
            <a:ext cx="8350395" cy="978562"/>
          </a:xfrm>
          <a:prstGeom prst="rect">
            <a:avLst/>
          </a:prstGeom>
        </p:spPr>
      </p:pic>
      <p:pic>
        <p:nvPicPr>
          <p:cNvPr id="7" name="Picture 6">
            <a:extLst>
              <a:ext uri="{FF2B5EF4-FFF2-40B4-BE49-F238E27FC236}">
                <a16:creationId xmlns:a16="http://schemas.microsoft.com/office/drawing/2014/main" id="{B1F7FB78-AF0B-880A-7899-74BD6F38E856}"/>
              </a:ext>
            </a:extLst>
          </p:cNvPr>
          <p:cNvPicPr>
            <a:picLocks noChangeAspect="1"/>
          </p:cNvPicPr>
          <p:nvPr/>
        </p:nvPicPr>
        <p:blipFill>
          <a:blip r:embed="rId4"/>
          <a:stretch>
            <a:fillRect/>
          </a:stretch>
        </p:blipFill>
        <p:spPr>
          <a:xfrm>
            <a:off x="39837" y="3742234"/>
            <a:ext cx="4457469" cy="241328"/>
          </a:xfrm>
          <a:prstGeom prst="rect">
            <a:avLst/>
          </a:prstGeom>
        </p:spPr>
      </p:pic>
      <p:pic>
        <p:nvPicPr>
          <p:cNvPr id="11" name="Picture 10">
            <a:extLst>
              <a:ext uri="{FF2B5EF4-FFF2-40B4-BE49-F238E27FC236}">
                <a16:creationId xmlns:a16="http://schemas.microsoft.com/office/drawing/2014/main" id="{86127F43-3CB4-B742-C806-C8D72EB4834E}"/>
              </a:ext>
            </a:extLst>
          </p:cNvPr>
          <p:cNvPicPr>
            <a:picLocks noChangeAspect="1"/>
          </p:cNvPicPr>
          <p:nvPr/>
        </p:nvPicPr>
        <p:blipFill rotWithShape="1">
          <a:blip r:embed="rId5"/>
          <a:srcRect t="28021"/>
          <a:stretch/>
        </p:blipFill>
        <p:spPr>
          <a:xfrm>
            <a:off x="4627645" y="3742613"/>
            <a:ext cx="4476518" cy="240949"/>
          </a:xfrm>
          <a:prstGeom prst="rect">
            <a:avLst/>
          </a:prstGeom>
        </p:spPr>
      </p:pic>
      <p:sp>
        <p:nvSpPr>
          <p:cNvPr id="2" name="Rectangle 1">
            <a:extLst>
              <a:ext uri="{FF2B5EF4-FFF2-40B4-BE49-F238E27FC236}">
                <a16:creationId xmlns:a16="http://schemas.microsoft.com/office/drawing/2014/main" id="{B5FC878C-92CC-D1DA-400D-700D752457F8}"/>
              </a:ext>
            </a:extLst>
          </p:cNvPr>
          <p:cNvSpPr/>
          <p:nvPr/>
        </p:nvSpPr>
        <p:spPr>
          <a:xfrm>
            <a:off x="43202" y="4793465"/>
            <a:ext cx="325731" cy="246221"/>
          </a:xfrm>
          <a:prstGeom prst="rect">
            <a:avLst/>
          </a:prstGeom>
          <a:noFill/>
        </p:spPr>
        <p:txBody>
          <a:bodyPr wrap="none" lIns="91440" tIns="45720" rIns="91440" bIns="45720">
            <a:spAutoFit/>
          </a:bodyPr>
          <a:lstStyle/>
          <a:p>
            <a:pPr algn="ctr"/>
            <a:r>
              <a:rPr lang="en-US" sz="1000" b="0" cap="none" spc="0" dirty="0">
                <a:ln w="0"/>
                <a:solidFill>
                  <a:schemeClr val="tx1"/>
                </a:solidFill>
                <a:effectLst>
                  <a:outerShdw blurRad="38100" dist="19050" dir="2700000" algn="tl" rotWithShape="0">
                    <a:schemeClr val="dk1">
                      <a:alpha val="40000"/>
                    </a:schemeClr>
                  </a:outerShdw>
                </a:effectLst>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sp>
        <p:nvSpPr>
          <p:cNvPr id="1114" name="Google Shape;1114;p29"/>
          <p:cNvSpPr txBox="1"/>
          <p:nvPr/>
        </p:nvSpPr>
        <p:spPr>
          <a:xfrm>
            <a:off x="6321254" y="2082450"/>
            <a:ext cx="1716000" cy="489300"/>
          </a:xfrm>
          <a:prstGeom prst="rect">
            <a:avLst/>
          </a:prstGeom>
          <a:noFill/>
          <a:ln>
            <a:noFill/>
          </a:ln>
        </p:spPr>
        <p:txBody>
          <a:bodyPr spcFirstLastPara="1" wrap="square" lIns="0" tIns="6350" rIns="0" bIns="0" anchor="t" anchorCtr="0">
            <a:noAutofit/>
          </a:bodyPr>
          <a:lstStyle/>
          <a:p>
            <a:pPr marL="0" marR="0" lvl="0" indent="0" rtl="0">
              <a:lnSpc>
                <a:spcPct val="100000"/>
              </a:lnSpc>
              <a:spcBef>
                <a:spcPts val="0"/>
              </a:spcBef>
              <a:spcAft>
                <a:spcPts val="0"/>
              </a:spcAft>
              <a:buNone/>
            </a:pPr>
            <a:r>
              <a:rPr lang="en-US" sz="1200" dirty="0">
                <a:solidFill>
                  <a:srgbClr val="434343"/>
                </a:solidFill>
                <a:latin typeface="Montserrat ExtraBold"/>
                <a:ea typeface="Montserrat ExtraBold"/>
                <a:cs typeface="Montserrat ExtraBold"/>
                <a:sym typeface="Montserrat ExtraBold"/>
              </a:rPr>
              <a:t>Train ACCURACY</a:t>
            </a:r>
          </a:p>
        </p:txBody>
      </p:sp>
      <p:sp>
        <p:nvSpPr>
          <p:cNvPr id="1115" name="Google Shape;1115;p29"/>
          <p:cNvSpPr txBox="1"/>
          <p:nvPr/>
        </p:nvSpPr>
        <p:spPr>
          <a:xfrm>
            <a:off x="6321254" y="2762975"/>
            <a:ext cx="1716000" cy="489300"/>
          </a:xfrm>
          <a:prstGeom prst="rect">
            <a:avLst/>
          </a:prstGeom>
          <a:noFill/>
          <a:ln>
            <a:noFill/>
          </a:ln>
        </p:spPr>
        <p:txBody>
          <a:bodyPr spcFirstLastPara="1" wrap="square" lIns="0" tIns="6350" rIns="0" bIns="0" anchor="t" anchorCtr="0">
            <a:noAutofit/>
          </a:bodyPr>
          <a:lstStyle/>
          <a:p>
            <a:r>
              <a:rPr lang="en-US" sz="1200" dirty="0">
                <a:solidFill>
                  <a:srgbClr val="434343"/>
                </a:solidFill>
                <a:latin typeface="Montserrat ExtraBold"/>
                <a:ea typeface="Montserrat ExtraBold"/>
                <a:cs typeface="Montserrat ExtraBold"/>
                <a:sym typeface="Montserrat ExtraBold"/>
              </a:rPr>
              <a:t>Test ACCURACY</a:t>
            </a:r>
          </a:p>
          <a:p>
            <a:pPr marL="0" marR="0" lvl="0" indent="0" algn="l" rtl="0">
              <a:lnSpc>
                <a:spcPct val="100000"/>
              </a:lnSpc>
              <a:spcBef>
                <a:spcPts val="0"/>
              </a:spcBef>
              <a:spcAft>
                <a:spcPts val="0"/>
              </a:spcAft>
              <a:buNone/>
            </a:pPr>
            <a:endParaRPr sz="1200" dirty="0">
              <a:solidFill>
                <a:srgbClr val="434343"/>
              </a:solidFill>
              <a:latin typeface="Montserrat ExtraBold"/>
              <a:ea typeface="Montserrat ExtraBold"/>
              <a:cs typeface="Montserrat ExtraBold"/>
              <a:sym typeface="Montserrat ExtraBold"/>
            </a:endParaRPr>
          </a:p>
        </p:txBody>
      </p:sp>
      <p:sp>
        <p:nvSpPr>
          <p:cNvPr id="1116" name="Google Shape;1116;p29"/>
          <p:cNvSpPr txBox="1"/>
          <p:nvPr/>
        </p:nvSpPr>
        <p:spPr>
          <a:xfrm>
            <a:off x="790975" y="2082450"/>
            <a:ext cx="1716000" cy="489300"/>
          </a:xfrm>
          <a:prstGeom prst="rect">
            <a:avLst/>
          </a:prstGeom>
          <a:noFill/>
          <a:ln>
            <a:noFill/>
          </a:ln>
        </p:spPr>
        <p:txBody>
          <a:bodyPr spcFirstLastPara="1" wrap="square" lIns="0" tIns="6350" rIns="0" bIns="0" anchor="t" anchorCtr="0">
            <a:noAutofit/>
          </a:bodyPr>
          <a:lstStyle/>
          <a:p>
            <a:pPr marL="0" marR="0" lvl="0" indent="0" algn="r" rtl="0">
              <a:lnSpc>
                <a:spcPct val="100000"/>
              </a:lnSpc>
              <a:spcBef>
                <a:spcPts val="0"/>
              </a:spcBef>
              <a:spcAft>
                <a:spcPts val="0"/>
              </a:spcAft>
              <a:buNone/>
            </a:pPr>
            <a:r>
              <a:rPr lang="en-US" sz="1200" dirty="0">
                <a:solidFill>
                  <a:srgbClr val="434343"/>
                </a:solidFill>
                <a:latin typeface="Montserrat ExtraBold"/>
                <a:ea typeface="Montserrat ExtraBold"/>
                <a:cs typeface="Montserrat ExtraBold"/>
                <a:sym typeface="Montserrat ExtraBold"/>
              </a:rPr>
              <a:t>Train ACCURACY</a:t>
            </a:r>
            <a:endParaRPr sz="1200" dirty="0">
              <a:solidFill>
                <a:srgbClr val="434343"/>
              </a:solidFill>
              <a:latin typeface="Montserrat ExtraBold"/>
              <a:ea typeface="Montserrat ExtraBold"/>
              <a:cs typeface="Montserrat ExtraBold"/>
              <a:sym typeface="Montserrat ExtraBold"/>
            </a:endParaRPr>
          </a:p>
        </p:txBody>
      </p:sp>
      <p:sp>
        <p:nvSpPr>
          <p:cNvPr id="1117" name="Google Shape;1117;p29"/>
          <p:cNvSpPr txBox="1"/>
          <p:nvPr/>
        </p:nvSpPr>
        <p:spPr>
          <a:xfrm>
            <a:off x="790975" y="2762975"/>
            <a:ext cx="1716000" cy="489300"/>
          </a:xfrm>
          <a:prstGeom prst="rect">
            <a:avLst/>
          </a:prstGeom>
          <a:noFill/>
          <a:ln>
            <a:noFill/>
          </a:ln>
        </p:spPr>
        <p:txBody>
          <a:bodyPr spcFirstLastPara="1" wrap="square" lIns="0" tIns="6350" rIns="0" bIns="0" anchor="t" anchorCtr="0">
            <a:noAutofit/>
          </a:bodyPr>
          <a:lstStyle/>
          <a:p>
            <a:pPr marL="0" marR="0" lvl="0" indent="0" algn="r" rtl="0">
              <a:lnSpc>
                <a:spcPct val="100000"/>
              </a:lnSpc>
              <a:spcBef>
                <a:spcPts val="0"/>
              </a:spcBef>
              <a:spcAft>
                <a:spcPts val="0"/>
              </a:spcAft>
              <a:buNone/>
            </a:pPr>
            <a:r>
              <a:rPr lang="en-US" sz="1200" dirty="0">
                <a:solidFill>
                  <a:srgbClr val="434343"/>
                </a:solidFill>
                <a:latin typeface="Montserrat ExtraBold"/>
                <a:ea typeface="Montserrat ExtraBold"/>
                <a:cs typeface="Montserrat ExtraBold"/>
                <a:sym typeface="Montserrat ExtraBold"/>
              </a:rPr>
              <a:t>Test ACCURACY</a:t>
            </a:r>
            <a:endParaRPr sz="1200" dirty="0">
              <a:solidFill>
                <a:srgbClr val="434343"/>
              </a:solidFill>
              <a:latin typeface="Montserrat ExtraBold"/>
              <a:ea typeface="Montserrat ExtraBold"/>
              <a:cs typeface="Montserrat ExtraBold"/>
              <a:sym typeface="Montserrat ExtraBold"/>
            </a:endParaRPr>
          </a:p>
        </p:txBody>
      </p:sp>
      <p:sp>
        <p:nvSpPr>
          <p:cNvPr id="1118" name="Google Shape;1118;p29"/>
          <p:cNvSpPr txBox="1"/>
          <p:nvPr/>
        </p:nvSpPr>
        <p:spPr>
          <a:xfrm>
            <a:off x="895750" y="1587408"/>
            <a:ext cx="1716000" cy="39832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lt2"/>
                </a:solidFill>
                <a:latin typeface="Montserrat ExtraBold"/>
                <a:ea typeface="Montserrat ExtraBold"/>
                <a:cs typeface="Montserrat ExtraBold"/>
                <a:sym typeface="Montserrat ExtraBold"/>
              </a:rPr>
              <a:t>Random</a:t>
            </a:r>
            <a:r>
              <a:rPr lang="en" dirty="0">
                <a:solidFill>
                  <a:schemeClr val="lt2"/>
                </a:solidFill>
                <a:latin typeface="Montserrat ExtraBold"/>
                <a:ea typeface="Montserrat ExtraBold"/>
                <a:cs typeface="Montserrat ExtraBold"/>
                <a:sym typeface="Montserrat ExtraBold"/>
              </a:rPr>
              <a:t>Forest</a:t>
            </a:r>
            <a:endParaRPr dirty="0">
              <a:solidFill>
                <a:schemeClr val="lt2"/>
              </a:solidFill>
              <a:latin typeface="Montserrat ExtraBold"/>
              <a:ea typeface="Montserrat ExtraBold"/>
              <a:cs typeface="Montserrat ExtraBold"/>
              <a:sym typeface="Montserrat ExtraBold"/>
            </a:endParaRPr>
          </a:p>
        </p:txBody>
      </p:sp>
      <p:sp>
        <p:nvSpPr>
          <p:cNvPr id="1119" name="Google Shape;1119;p29"/>
          <p:cNvSpPr txBox="1">
            <a:spLocks noGrp="1"/>
          </p:cNvSpPr>
          <p:nvPr>
            <p:ph type="ctrTitle"/>
          </p:nvPr>
        </p:nvSpPr>
        <p:spPr>
          <a:xfrm>
            <a:off x="790973" y="720000"/>
            <a:ext cx="7708149"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5. B. RANDOM FOREST &amp; GRADIENT BOOSTING FOR MODELING (Tuned Hyperparameters) :</a:t>
            </a:r>
            <a:endParaRPr dirty="0"/>
          </a:p>
        </p:txBody>
      </p:sp>
      <p:grpSp>
        <p:nvGrpSpPr>
          <p:cNvPr id="1120" name="Google Shape;1120;p29"/>
          <p:cNvGrpSpPr/>
          <p:nvPr/>
        </p:nvGrpSpPr>
        <p:grpSpPr>
          <a:xfrm>
            <a:off x="3345857" y="1343043"/>
            <a:ext cx="2128637" cy="2128637"/>
            <a:chOff x="1190500" y="238125"/>
            <a:chExt cx="5236500" cy="5236500"/>
          </a:xfrm>
        </p:grpSpPr>
        <p:sp>
          <p:nvSpPr>
            <p:cNvPr id="1121" name="Google Shape;1121;p29"/>
            <p:cNvSpPr/>
            <p:nvPr/>
          </p:nvSpPr>
          <p:spPr>
            <a:xfrm>
              <a:off x="1190500" y="238125"/>
              <a:ext cx="5236500" cy="5236500"/>
            </a:xfrm>
            <a:custGeom>
              <a:avLst/>
              <a:gdLst/>
              <a:ahLst/>
              <a:cxnLst/>
              <a:rect l="l" t="t" r="r" b="b"/>
              <a:pathLst>
                <a:path w="209460" h="209460" extrusionOk="0">
                  <a:moveTo>
                    <a:pt x="104728" y="0"/>
                  </a:moveTo>
                  <a:cubicBezTo>
                    <a:pt x="76954" y="0"/>
                    <a:pt x="50314" y="11034"/>
                    <a:pt x="30674" y="30674"/>
                  </a:cubicBezTo>
                  <a:cubicBezTo>
                    <a:pt x="11034" y="50314"/>
                    <a:pt x="0" y="76954"/>
                    <a:pt x="0" y="104731"/>
                  </a:cubicBezTo>
                  <a:cubicBezTo>
                    <a:pt x="0" y="132505"/>
                    <a:pt x="11034" y="159146"/>
                    <a:pt x="30674" y="178786"/>
                  </a:cubicBezTo>
                  <a:cubicBezTo>
                    <a:pt x="50314" y="198426"/>
                    <a:pt x="76954" y="209459"/>
                    <a:pt x="104731" y="209459"/>
                  </a:cubicBezTo>
                  <a:cubicBezTo>
                    <a:pt x="132505" y="209459"/>
                    <a:pt x="159146" y="198426"/>
                    <a:pt x="178786" y="178786"/>
                  </a:cubicBezTo>
                  <a:cubicBezTo>
                    <a:pt x="198426" y="159146"/>
                    <a:pt x="209459" y="132505"/>
                    <a:pt x="209459" y="104731"/>
                  </a:cubicBezTo>
                  <a:lnTo>
                    <a:pt x="209459" y="104728"/>
                  </a:lnTo>
                  <a:cubicBezTo>
                    <a:pt x="209459" y="76954"/>
                    <a:pt x="198426" y="50314"/>
                    <a:pt x="178786" y="30674"/>
                  </a:cubicBezTo>
                  <a:cubicBezTo>
                    <a:pt x="159146" y="11034"/>
                    <a:pt x="132505" y="0"/>
                    <a:pt x="1047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9"/>
            <p:cNvSpPr/>
            <p:nvPr/>
          </p:nvSpPr>
          <p:spPr>
            <a:xfrm>
              <a:off x="2004175" y="1051800"/>
              <a:ext cx="3609125" cy="3609125"/>
            </a:xfrm>
            <a:custGeom>
              <a:avLst/>
              <a:gdLst/>
              <a:ahLst/>
              <a:cxnLst/>
              <a:rect l="l" t="t" r="r" b="b"/>
              <a:pathLst>
                <a:path w="144365" h="144365" extrusionOk="0">
                  <a:moveTo>
                    <a:pt x="72181" y="1"/>
                  </a:moveTo>
                  <a:cubicBezTo>
                    <a:pt x="53041" y="1"/>
                    <a:pt x="34681" y="7608"/>
                    <a:pt x="21143" y="21143"/>
                  </a:cubicBezTo>
                  <a:cubicBezTo>
                    <a:pt x="7608" y="34681"/>
                    <a:pt x="1" y="53041"/>
                    <a:pt x="1" y="72184"/>
                  </a:cubicBezTo>
                  <a:cubicBezTo>
                    <a:pt x="1" y="91325"/>
                    <a:pt x="7608" y="109684"/>
                    <a:pt x="21143" y="123222"/>
                  </a:cubicBezTo>
                  <a:cubicBezTo>
                    <a:pt x="34681" y="136757"/>
                    <a:pt x="53041" y="144365"/>
                    <a:pt x="72184" y="144365"/>
                  </a:cubicBezTo>
                  <a:cubicBezTo>
                    <a:pt x="91325" y="144365"/>
                    <a:pt x="109684" y="136757"/>
                    <a:pt x="123222" y="123222"/>
                  </a:cubicBezTo>
                  <a:cubicBezTo>
                    <a:pt x="136757" y="109684"/>
                    <a:pt x="144364" y="91325"/>
                    <a:pt x="144364" y="72184"/>
                  </a:cubicBezTo>
                  <a:lnTo>
                    <a:pt x="144364" y="72181"/>
                  </a:lnTo>
                  <a:cubicBezTo>
                    <a:pt x="144364" y="53041"/>
                    <a:pt x="136757" y="34681"/>
                    <a:pt x="123222" y="21143"/>
                  </a:cubicBezTo>
                  <a:cubicBezTo>
                    <a:pt x="109684" y="7608"/>
                    <a:pt x="91325" y="1"/>
                    <a:pt x="721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9"/>
            <p:cNvSpPr/>
            <p:nvPr/>
          </p:nvSpPr>
          <p:spPr>
            <a:xfrm>
              <a:off x="2771525" y="1819150"/>
              <a:ext cx="2074425" cy="2074425"/>
            </a:xfrm>
            <a:custGeom>
              <a:avLst/>
              <a:gdLst/>
              <a:ahLst/>
              <a:cxnLst/>
              <a:rect l="l" t="t" r="r" b="b"/>
              <a:pathLst>
                <a:path w="82977" h="82977" extrusionOk="0">
                  <a:moveTo>
                    <a:pt x="41490" y="1"/>
                  </a:moveTo>
                  <a:cubicBezTo>
                    <a:pt x="30487" y="1"/>
                    <a:pt x="19933" y="4373"/>
                    <a:pt x="12154" y="12154"/>
                  </a:cubicBezTo>
                  <a:cubicBezTo>
                    <a:pt x="4373" y="19933"/>
                    <a:pt x="1" y="30487"/>
                    <a:pt x="1" y="41490"/>
                  </a:cubicBezTo>
                  <a:cubicBezTo>
                    <a:pt x="1" y="52491"/>
                    <a:pt x="4373" y="63045"/>
                    <a:pt x="12154" y="70823"/>
                  </a:cubicBezTo>
                  <a:cubicBezTo>
                    <a:pt x="19933" y="78605"/>
                    <a:pt x="30487" y="82977"/>
                    <a:pt x="41490" y="82977"/>
                  </a:cubicBezTo>
                  <a:cubicBezTo>
                    <a:pt x="52491" y="82977"/>
                    <a:pt x="63045" y="78605"/>
                    <a:pt x="70823" y="70823"/>
                  </a:cubicBezTo>
                  <a:cubicBezTo>
                    <a:pt x="78605" y="63045"/>
                    <a:pt x="82977" y="52491"/>
                    <a:pt x="82977" y="41490"/>
                  </a:cubicBezTo>
                  <a:lnTo>
                    <a:pt x="82977" y="41487"/>
                  </a:lnTo>
                  <a:cubicBezTo>
                    <a:pt x="82977" y="30487"/>
                    <a:pt x="78605" y="19933"/>
                    <a:pt x="70823" y="12154"/>
                  </a:cubicBezTo>
                  <a:cubicBezTo>
                    <a:pt x="63045" y="4373"/>
                    <a:pt x="52491" y="1"/>
                    <a:pt x="41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9"/>
            <p:cNvSpPr/>
            <p:nvPr/>
          </p:nvSpPr>
          <p:spPr>
            <a:xfrm>
              <a:off x="1190500" y="240800"/>
              <a:ext cx="2500200" cy="5231150"/>
            </a:xfrm>
            <a:custGeom>
              <a:avLst/>
              <a:gdLst/>
              <a:ahLst/>
              <a:cxnLst/>
              <a:rect l="l" t="t" r="r" b="b"/>
              <a:pathLst>
                <a:path w="100008" h="209246" extrusionOk="0">
                  <a:moveTo>
                    <a:pt x="100007" y="0"/>
                  </a:moveTo>
                  <a:cubicBezTo>
                    <a:pt x="44359" y="2468"/>
                    <a:pt x="0" y="48363"/>
                    <a:pt x="0" y="104624"/>
                  </a:cubicBezTo>
                  <a:cubicBezTo>
                    <a:pt x="0" y="160883"/>
                    <a:pt x="44359" y="206778"/>
                    <a:pt x="100007" y="209245"/>
                  </a:cubicBezTo>
                  <a:lnTo>
                    <a:pt x="100007" y="145842"/>
                  </a:lnTo>
                  <a:cubicBezTo>
                    <a:pt x="79318" y="143496"/>
                    <a:pt x="63242" y="125937"/>
                    <a:pt x="63242" y="104624"/>
                  </a:cubicBezTo>
                  <a:cubicBezTo>
                    <a:pt x="63242" y="83308"/>
                    <a:pt x="79318" y="65750"/>
                    <a:pt x="100007" y="63406"/>
                  </a:cubicBezTo>
                  <a:lnTo>
                    <a:pt x="1000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9"/>
            <p:cNvSpPr/>
            <p:nvPr/>
          </p:nvSpPr>
          <p:spPr>
            <a:xfrm>
              <a:off x="2004175" y="1055675"/>
              <a:ext cx="1686525" cy="3601400"/>
            </a:xfrm>
            <a:custGeom>
              <a:avLst/>
              <a:gdLst/>
              <a:ahLst/>
              <a:cxnLst/>
              <a:rect l="l" t="t" r="r" b="b"/>
              <a:pathLst>
                <a:path w="67461" h="144056" extrusionOk="0">
                  <a:moveTo>
                    <a:pt x="67460" y="0"/>
                  </a:moveTo>
                  <a:cubicBezTo>
                    <a:pt x="29796" y="2431"/>
                    <a:pt x="1" y="33752"/>
                    <a:pt x="1" y="72029"/>
                  </a:cubicBezTo>
                  <a:cubicBezTo>
                    <a:pt x="1" y="110307"/>
                    <a:pt x="29800" y="141625"/>
                    <a:pt x="67460" y="144055"/>
                  </a:cubicBezTo>
                  <a:lnTo>
                    <a:pt x="67460" y="113247"/>
                  </a:lnTo>
                  <a:cubicBezTo>
                    <a:pt x="46771" y="110901"/>
                    <a:pt x="30695" y="93342"/>
                    <a:pt x="30695" y="72029"/>
                  </a:cubicBezTo>
                  <a:cubicBezTo>
                    <a:pt x="30695" y="50713"/>
                    <a:pt x="46771" y="33155"/>
                    <a:pt x="67460" y="30811"/>
                  </a:cubicBezTo>
                  <a:lnTo>
                    <a:pt x="674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29"/>
          <p:cNvGrpSpPr/>
          <p:nvPr/>
        </p:nvGrpSpPr>
        <p:grpSpPr>
          <a:xfrm>
            <a:off x="4160879" y="2158079"/>
            <a:ext cx="498368" cy="498420"/>
            <a:chOff x="5176875" y="-4638050"/>
            <a:chExt cx="2372050" cy="2372300"/>
          </a:xfrm>
        </p:grpSpPr>
        <p:sp>
          <p:nvSpPr>
            <p:cNvPr id="1127" name="Google Shape;1127;p29"/>
            <p:cNvSpPr/>
            <p:nvPr/>
          </p:nvSpPr>
          <p:spPr>
            <a:xfrm>
              <a:off x="6316425" y="-4638050"/>
              <a:ext cx="92450" cy="231775"/>
            </a:xfrm>
            <a:custGeom>
              <a:avLst/>
              <a:gdLst/>
              <a:ahLst/>
              <a:cxnLst/>
              <a:rect l="l" t="t" r="r" b="b"/>
              <a:pathLst>
                <a:path w="3698" h="9271" extrusionOk="0">
                  <a:moveTo>
                    <a:pt x="1859" y="0"/>
                  </a:moveTo>
                  <a:cubicBezTo>
                    <a:pt x="831" y="0"/>
                    <a:pt x="1" y="830"/>
                    <a:pt x="1" y="1858"/>
                  </a:cubicBezTo>
                  <a:lnTo>
                    <a:pt x="1" y="7413"/>
                  </a:lnTo>
                  <a:cubicBezTo>
                    <a:pt x="1" y="8440"/>
                    <a:pt x="831" y="9271"/>
                    <a:pt x="1859" y="9271"/>
                  </a:cubicBezTo>
                  <a:cubicBezTo>
                    <a:pt x="2867" y="9271"/>
                    <a:pt x="3697" y="8440"/>
                    <a:pt x="3697" y="7413"/>
                  </a:cubicBezTo>
                  <a:lnTo>
                    <a:pt x="3697" y="1858"/>
                  </a:lnTo>
                  <a:cubicBezTo>
                    <a:pt x="3697" y="830"/>
                    <a:pt x="2867" y="0"/>
                    <a:pt x="185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9"/>
            <p:cNvSpPr/>
            <p:nvPr/>
          </p:nvSpPr>
          <p:spPr>
            <a:xfrm>
              <a:off x="7289450" y="-3498500"/>
              <a:ext cx="259475" cy="92925"/>
            </a:xfrm>
            <a:custGeom>
              <a:avLst/>
              <a:gdLst/>
              <a:ahLst/>
              <a:cxnLst/>
              <a:rect l="l" t="t" r="r" b="b"/>
              <a:pathLst>
                <a:path w="10379" h="3717" extrusionOk="0">
                  <a:moveTo>
                    <a:pt x="1839" y="0"/>
                  </a:moveTo>
                  <a:cubicBezTo>
                    <a:pt x="831" y="0"/>
                    <a:pt x="1" y="830"/>
                    <a:pt x="1" y="1858"/>
                  </a:cubicBezTo>
                  <a:cubicBezTo>
                    <a:pt x="1" y="2886"/>
                    <a:pt x="831" y="3716"/>
                    <a:pt x="1839" y="3716"/>
                  </a:cubicBezTo>
                  <a:lnTo>
                    <a:pt x="8520" y="3716"/>
                  </a:lnTo>
                  <a:cubicBezTo>
                    <a:pt x="9548" y="3716"/>
                    <a:pt x="10378" y="2886"/>
                    <a:pt x="10378" y="1858"/>
                  </a:cubicBezTo>
                  <a:cubicBezTo>
                    <a:pt x="10378" y="830"/>
                    <a:pt x="9548" y="0"/>
                    <a:pt x="852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9"/>
            <p:cNvSpPr/>
            <p:nvPr/>
          </p:nvSpPr>
          <p:spPr>
            <a:xfrm>
              <a:off x="5176875" y="-3498500"/>
              <a:ext cx="259450" cy="92925"/>
            </a:xfrm>
            <a:custGeom>
              <a:avLst/>
              <a:gdLst/>
              <a:ahLst/>
              <a:cxnLst/>
              <a:rect l="l" t="t" r="r" b="b"/>
              <a:pathLst>
                <a:path w="10378" h="3717" extrusionOk="0">
                  <a:moveTo>
                    <a:pt x="1839" y="0"/>
                  </a:moveTo>
                  <a:cubicBezTo>
                    <a:pt x="830" y="0"/>
                    <a:pt x="0" y="830"/>
                    <a:pt x="0" y="1858"/>
                  </a:cubicBezTo>
                  <a:cubicBezTo>
                    <a:pt x="0" y="2886"/>
                    <a:pt x="830" y="3716"/>
                    <a:pt x="1839" y="3716"/>
                  </a:cubicBezTo>
                  <a:lnTo>
                    <a:pt x="8520" y="3716"/>
                  </a:lnTo>
                  <a:cubicBezTo>
                    <a:pt x="9548" y="3716"/>
                    <a:pt x="10378" y="2886"/>
                    <a:pt x="10378" y="1858"/>
                  </a:cubicBezTo>
                  <a:cubicBezTo>
                    <a:pt x="10378" y="830"/>
                    <a:pt x="9548" y="0"/>
                    <a:pt x="852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9"/>
            <p:cNvSpPr/>
            <p:nvPr/>
          </p:nvSpPr>
          <p:spPr>
            <a:xfrm>
              <a:off x="6989575" y="-4313025"/>
              <a:ext cx="211450" cy="189325"/>
            </a:xfrm>
            <a:custGeom>
              <a:avLst/>
              <a:gdLst/>
              <a:ahLst/>
              <a:cxnLst/>
              <a:rect l="l" t="t" r="r" b="b"/>
              <a:pathLst>
                <a:path w="8458" h="7573" extrusionOk="0">
                  <a:moveTo>
                    <a:pt x="6414" y="1"/>
                  </a:moveTo>
                  <a:cubicBezTo>
                    <a:pt x="5925" y="1"/>
                    <a:pt x="5438" y="188"/>
                    <a:pt x="5077" y="559"/>
                  </a:cubicBezTo>
                  <a:lnTo>
                    <a:pt x="1144" y="4493"/>
                  </a:lnTo>
                  <a:cubicBezTo>
                    <a:pt x="1" y="5851"/>
                    <a:pt x="1162" y="7572"/>
                    <a:pt x="2564" y="7572"/>
                  </a:cubicBezTo>
                  <a:cubicBezTo>
                    <a:pt x="2957" y="7572"/>
                    <a:pt x="3368" y="7437"/>
                    <a:pt x="3753" y="7122"/>
                  </a:cubicBezTo>
                  <a:lnTo>
                    <a:pt x="7706" y="3188"/>
                  </a:lnTo>
                  <a:cubicBezTo>
                    <a:pt x="8438" y="2476"/>
                    <a:pt x="8457" y="1271"/>
                    <a:pt x="7726" y="539"/>
                  </a:cubicBezTo>
                  <a:cubicBezTo>
                    <a:pt x="7365" y="179"/>
                    <a:pt x="6889" y="1"/>
                    <a:pt x="641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9"/>
            <p:cNvSpPr/>
            <p:nvPr/>
          </p:nvSpPr>
          <p:spPr>
            <a:xfrm>
              <a:off x="5525750" y="-4312400"/>
              <a:ext cx="199675" cy="191150"/>
            </a:xfrm>
            <a:custGeom>
              <a:avLst/>
              <a:gdLst/>
              <a:ahLst/>
              <a:cxnLst/>
              <a:rect l="l" t="t" r="r" b="b"/>
              <a:pathLst>
                <a:path w="7987" h="7646" extrusionOk="0">
                  <a:moveTo>
                    <a:pt x="2027" y="0"/>
                  </a:moveTo>
                  <a:cubicBezTo>
                    <a:pt x="1552" y="0"/>
                    <a:pt x="1078" y="178"/>
                    <a:pt x="712" y="534"/>
                  </a:cubicBezTo>
                  <a:cubicBezTo>
                    <a:pt x="1" y="1265"/>
                    <a:pt x="1" y="2432"/>
                    <a:pt x="712" y="3163"/>
                  </a:cubicBezTo>
                  <a:lnTo>
                    <a:pt x="4646" y="7097"/>
                  </a:lnTo>
                  <a:cubicBezTo>
                    <a:pt x="5012" y="7462"/>
                    <a:pt x="5486" y="7645"/>
                    <a:pt x="5960" y="7645"/>
                  </a:cubicBezTo>
                  <a:cubicBezTo>
                    <a:pt x="6435" y="7645"/>
                    <a:pt x="6909" y="7462"/>
                    <a:pt x="7275" y="7097"/>
                  </a:cubicBezTo>
                  <a:cubicBezTo>
                    <a:pt x="7986" y="6365"/>
                    <a:pt x="7986" y="5199"/>
                    <a:pt x="7275" y="4468"/>
                  </a:cubicBezTo>
                  <a:lnTo>
                    <a:pt x="3341" y="534"/>
                  </a:lnTo>
                  <a:cubicBezTo>
                    <a:pt x="2976" y="178"/>
                    <a:pt x="2501" y="0"/>
                    <a:pt x="202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9"/>
            <p:cNvSpPr/>
            <p:nvPr/>
          </p:nvSpPr>
          <p:spPr>
            <a:xfrm>
              <a:off x="6300625" y="-2358450"/>
              <a:ext cx="108250" cy="92700"/>
            </a:xfrm>
            <a:custGeom>
              <a:avLst/>
              <a:gdLst/>
              <a:ahLst/>
              <a:cxnLst/>
              <a:rect l="l" t="t" r="r" b="b"/>
              <a:pathLst>
                <a:path w="4330" h="3708" extrusionOk="0">
                  <a:moveTo>
                    <a:pt x="2491" y="0"/>
                  </a:moveTo>
                  <a:cubicBezTo>
                    <a:pt x="830" y="0"/>
                    <a:pt x="0" y="1977"/>
                    <a:pt x="1166" y="3163"/>
                  </a:cubicBezTo>
                  <a:cubicBezTo>
                    <a:pt x="1542" y="3539"/>
                    <a:pt x="2005" y="3707"/>
                    <a:pt x="2459" y="3707"/>
                  </a:cubicBezTo>
                  <a:cubicBezTo>
                    <a:pt x="3413" y="3707"/>
                    <a:pt x="4329" y="2963"/>
                    <a:pt x="4329" y="1838"/>
                  </a:cubicBezTo>
                  <a:cubicBezTo>
                    <a:pt x="4329" y="811"/>
                    <a:pt x="3499" y="0"/>
                    <a:pt x="249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9"/>
            <p:cNvSpPr/>
            <p:nvPr/>
          </p:nvSpPr>
          <p:spPr>
            <a:xfrm>
              <a:off x="5690800" y="-4220975"/>
              <a:ext cx="1343675" cy="1954950"/>
            </a:xfrm>
            <a:custGeom>
              <a:avLst/>
              <a:gdLst/>
              <a:ahLst/>
              <a:cxnLst/>
              <a:rect l="l" t="t" r="r" b="b"/>
              <a:pathLst>
                <a:path w="53747" h="78198" extrusionOk="0">
                  <a:moveTo>
                    <a:pt x="12968" y="9271"/>
                  </a:moveTo>
                  <a:cubicBezTo>
                    <a:pt x="15024" y="9271"/>
                    <a:pt x="16684" y="10911"/>
                    <a:pt x="16684" y="12967"/>
                  </a:cubicBezTo>
                  <a:lnTo>
                    <a:pt x="16684" y="20558"/>
                  </a:lnTo>
                  <a:lnTo>
                    <a:pt x="9271" y="20558"/>
                  </a:lnTo>
                  <a:lnTo>
                    <a:pt x="9271" y="12967"/>
                  </a:lnTo>
                  <a:cubicBezTo>
                    <a:pt x="9271" y="10911"/>
                    <a:pt x="10932" y="9271"/>
                    <a:pt x="12968" y="9271"/>
                  </a:cubicBezTo>
                  <a:close/>
                  <a:moveTo>
                    <a:pt x="24097" y="3697"/>
                  </a:moveTo>
                  <a:cubicBezTo>
                    <a:pt x="26152" y="3697"/>
                    <a:pt x="27793" y="5357"/>
                    <a:pt x="27793" y="7413"/>
                  </a:cubicBezTo>
                  <a:lnTo>
                    <a:pt x="27793" y="20558"/>
                  </a:lnTo>
                  <a:lnTo>
                    <a:pt x="20380" y="20558"/>
                  </a:lnTo>
                  <a:lnTo>
                    <a:pt x="20380" y="7413"/>
                  </a:lnTo>
                  <a:cubicBezTo>
                    <a:pt x="20380" y="5357"/>
                    <a:pt x="22041" y="3697"/>
                    <a:pt x="24097" y="3697"/>
                  </a:cubicBezTo>
                  <a:close/>
                  <a:moveTo>
                    <a:pt x="35215" y="9271"/>
                  </a:moveTo>
                  <a:cubicBezTo>
                    <a:pt x="37267" y="9276"/>
                    <a:pt x="38922" y="10915"/>
                    <a:pt x="38922" y="12967"/>
                  </a:cubicBezTo>
                  <a:lnTo>
                    <a:pt x="38922" y="25203"/>
                  </a:lnTo>
                  <a:cubicBezTo>
                    <a:pt x="38922" y="25717"/>
                    <a:pt x="38823" y="25875"/>
                    <a:pt x="38803" y="25875"/>
                  </a:cubicBezTo>
                  <a:cubicBezTo>
                    <a:pt x="38598" y="26080"/>
                    <a:pt x="37664" y="26122"/>
                    <a:pt x="36800" y="26122"/>
                  </a:cubicBezTo>
                  <a:cubicBezTo>
                    <a:pt x="36499" y="26122"/>
                    <a:pt x="36207" y="26117"/>
                    <a:pt x="35957" y="26112"/>
                  </a:cubicBezTo>
                  <a:lnTo>
                    <a:pt x="35225" y="26112"/>
                  </a:lnTo>
                  <a:cubicBezTo>
                    <a:pt x="33170" y="26112"/>
                    <a:pt x="31509" y="24452"/>
                    <a:pt x="31509" y="22416"/>
                  </a:cubicBezTo>
                  <a:lnTo>
                    <a:pt x="31509" y="12967"/>
                  </a:lnTo>
                  <a:cubicBezTo>
                    <a:pt x="31509" y="10915"/>
                    <a:pt x="33164" y="9276"/>
                    <a:pt x="35215" y="9271"/>
                  </a:cubicBezTo>
                  <a:close/>
                  <a:moveTo>
                    <a:pt x="46334" y="14825"/>
                  </a:moveTo>
                  <a:cubicBezTo>
                    <a:pt x="48390" y="14825"/>
                    <a:pt x="50031" y="16486"/>
                    <a:pt x="50031" y="18522"/>
                  </a:cubicBezTo>
                  <a:lnTo>
                    <a:pt x="50031" y="27970"/>
                  </a:lnTo>
                  <a:cubicBezTo>
                    <a:pt x="50031" y="30026"/>
                    <a:pt x="48390" y="31686"/>
                    <a:pt x="46334" y="31686"/>
                  </a:cubicBezTo>
                  <a:cubicBezTo>
                    <a:pt x="44279" y="31686"/>
                    <a:pt x="42618" y="30026"/>
                    <a:pt x="42618" y="27970"/>
                  </a:cubicBezTo>
                  <a:lnTo>
                    <a:pt x="42618" y="18522"/>
                  </a:lnTo>
                  <a:cubicBezTo>
                    <a:pt x="42618" y="16486"/>
                    <a:pt x="44279" y="14825"/>
                    <a:pt x="46334" y="14825"/>
                  </a:cubicBezTo>
                  <a:close/>
                  <a:moveTo>
                    <a:pt x="24097" y="0"/>
                  </a:moveTo>
                  <a:cubicBezTo>
                    <a:pt x="20321" y="0"/>
                    <a:pt x="17158" y="2827"/>
                    <a:pt x="16724" y="6583"/>
                  </a:cubicBezTo>
                  <a:cubicBezTo>
                    <a:pt x="15515" y="5872"/>
                    <a:pt x="14230" y="5548"/>
                    <a:pt x="12979" y="5548"/>
                  </a:cubicBezTo>
                  <a:cubicBezTo>
                    <a:pt x="9117" y="5548"/>
                    <a:pt x="5575" y="8637"/>
                    <a:pt x="5575" y="12967"/>
                  </a:cubicBezTo>
                  <a:lnTo>
                    <a:pt x="5575" y="20795"/>
                  </a:lnTo>
                  <a:cubicBezTo>
                    <a:pt x="2294" y="21645"/>
                    <a:pt x="1" y="24590"/>
                    <a:pt x="1" y="27970"/>
                  </a:cubicBezTo>
                  <a:lnTo>
                    <a:pt x="1" y="41886"/>
                  </a:lnTo>
                  <a:cubicBezTo>
                    <a:pt x="1" y="52026"/>
                    <a:pt x="8184" y="57877"/>
                    <a:pt x="11130" y="59637"/>
                  </a:cubicBezTo>
                  <a:lnTo>
                    <a:pt x="11130" y="76339"/>
                  </a:lnTo>
                  <a:cubicBezTo>
                    <a:pt x="11130" y="77367"/>
                    <a:pt x="11960" y="78198"/>
                    <a:pt x="12988" y="78198"/>
                  </a:cubicBezTo>
                  <a:lnTo>
                    <a:pt x="18542" y="78198"/>
                  </a:lnTo>
                  <a:cubicBezTo>
                    <a:pt x="19570" y="78198"/>
                    <a:pt x="20380" y="77367"/>
                    <a:pt x="20380" y="76339"/>
                  </a:cubicBezTo>
                  <a:cubicBezTo>
                    <a:pt x="20380" y="75312"/>
                    <a:pt x="19570" y="74501"/>
                    <a:pt x="18542" y="74501"/>
                  </a:cubicBezTo>
                  <a:lnTo>
                    <a:pt x="14826" y="74501"/>
                  </a:lnTo>
                  <a:lnTo>
                    <a:pt x="14826" y="58549"/>
                  </a:lnTo>
                  <a:cubicBezTo>
                    <a:pt x="14826" y="57858"/>
                    <a:pt x="14431" y="57205"/>
                    <a:pt x="13818" y="56909"/>
                  </a:cubicBezTo>
                  <a:cubicBezTo>
                    <a:pt x="13699" y="56849"/>
                    <a:pt x="3717" y="51690"/>
                    <a:pt x="3717" y="41886"/>
                  </a:cubicBezTo>
                  <a:lnTo>
                    <a:pt x="3717" y="27970"/>
                  </a:lnTo>
                  <a:cubicBezTo>
                    <a:pt x="3717" y="25934"/>
                    <a:pt x="5377" y="24274"/>
                    <a:pt x="7413" y="24274"/>
                  </a:cubicBezTo>
                  <a:lnTo>
                    <a:pt x="27615" y="24274"/>
                  </a:lnTo>
                  <a:cubicBezTo>
                    <a:pt x="26726" y="28583"/>
                    <a:pt x="22930" y="31686"/>
                    <a:pt x="18542" y="31686"/>
                  </a:cubicBezTo>
                  <a:lnTo>
                    <a:pt x="12988" y="31686"/>
                  </a:lnTo>
                  <a:cubicBezTo>
                    <a:pt x="11960" y="31686"/>
                    <a:pt x="11130" y="32517"/>
                    <a:pt x="11130" y="33544"/>
                  </a:cubicBezTo>
                  <a:cubicBezTo>
                    <a:pt x="11130" y="34552"/>
                    <a:pt x="11960" y="35383"/>
                    <a:pt x="12988" y="35383"/>
                  </a:cubicBezTo>
                  <a:cubicBezTo>
                    <a:pt x="21171" y="35402"/>
                    <a:pt x="27793" y="42024"/>
                    <a:pt x="27813" y="50208"/>
                  </a:cubicBezTo>
                  <a:cubicBezTo>
                    <a:pt x="27813" y="51236"/>
                    <a:pt x="28623" y="52066"/>
                    <a:pt x="29651" y="52066"/>
                  </a:cubicBezTo>
                  <a:cubicBezTo>
                    <a:pt x="30679" y="52066"/>
                    <a:pt x="31509" y="51236"/>
                    <a:pt x="31509" y="50208"/>
                  </a:cubicBezTo>
                  <a:cubicBezTo>
                    <a:pt x="31509" y="45108"/>
                    <a:pt x="35660" y="40957"/>
                    <a:pt x="40780" y="40957"/>
                  </a:cubicBezTo>
                  <a:cubicBezTo>
                    <a:pt x="41808" y="40957"/>
                    <a:pt x="42618" y="40127"/>
                    <a:pt x="42618" y="39099"/>
                  </a:cubicBezTo>
                  <a:cubicBezTo>
                    <a:pt x="42618" y="38071"/>
                    <a:pt x="41808" y="37241"/>
                    <a:pt x="40780" y="37241"/>
                  </a:cubicBezTo>
                  <a:cubicBezTo>
                    <a:pt x="36471" y="37241"/>
                    <a:pt x="32438" y="39395"/>
                    <a:pt x="30027" y="42953"/>
                  </a:cubicBezTo>
                  <a:cubicBezTo>
                    <a:pt x="28564" y="39534"/>
                    <a:pt x="26093" y="36628"/>
                    <a:pt x="22970" y="34612"/>
                  </a:cubicBezTo>
                  <a:cubicBezTo>
                    <a:pt x="26192" y="33426"/>
                    <a:pt x="28801" y="31034"/>
                    <a:pt x="30284" y="27950"/>
                  </a:cubicBezTo>
                  <a:cubicBezTo>
                    <a:pt x="31628" y="29156"/>
                    <a:pt x="33387" y="29828"/>
                    <a:pt x="35225" y="29828"/>
                  </a:cubicBezTo>
                  <a:lnTo>
                    <a:pt x="36629" y="29828"/>
                  </a:lnTo>
                  <a:cubicBezTo>
                    <a:pt x="36733" y="29831"/>
                    <a:pt x="36836" y="29832"/>
                    <a:pt x="36940" y="29832"/>
                  </a:cubicBezTo>
                  <a:cubicBezTo>
                    <a:pt x="37667" y="29832"/>
                    <a:pt x="38393" y="29771"/>
                    <a:pt x="39119" y="29650"/>
                  </a:cubicBezTo>
                  <a:cubicBezTo>
                    <a:pt x="39890" y="33011"/>
                    <a:pt x="42895" y="35383"/>
                    <a:pt x="46334" y="35383"/>
                  </a:cubicBezTo>
                  <a:cubicBezTo>
                    <a:pt x="47639" y="35383"/>
                    <a:pt x="48924" y="35047"/>
                    <a:pt x="50051" y="34394"/>
                  </a:cubicBezTo>
                  <a:lnTo>
                    <a:pt x="50051" y="41886"/>
                  </a:lnTo>
                  <a:cubicBezTo>
                    <a:pt x="50051" y="51690"/>
                    <a:pt x="40048" y="56849"/>
                    <a:pt x="39950" y="56889"/>
                  </a:cubicBezTo>
                  <a:cubicBezTo>
                    <a:pt x="39317" y="57205"/>
                    <a:pt x="38922" y="57858"/>
                    <a:pt x="38922" y="58549"/>
                  </a:cubicBezTo>
                  <a:lnTo>
                    <a:pt x="38922" y="74501"/>
                  </a:lnTo>
                  <a:lnTo>
                    <a:pt x="35225" y="74501"/>
                  </a:lnTo>
                  <a:cubicBezTo>
                    <a:pt x="34197" y="74501"/>
                    <a:pt x="33367" y="75312"/>
                    <a:pt x="33367" y="76339"/>
                  </a:cubicBezTo>
                  <a:cubicBezTo>
                    <a:pt x="33367" y="77367"/>
                    <a:pt x="34197" y="78198"/>
                    <a:pt x="35225" y="78198"/>
                  </a:cubicBezTo>
                  <a:lnTo>
                    <a:pt x="40780" y="78198"/>
                  </a:lnTo>
                  <a:cubicBezTo>
                    <a:pt x="41808" y="78198"/>
                    <a:pt x="42638" y="77367"/>
                    <a:pt x="42638" y="76339"/>
                  </a:cubicBezTo>
                  <a:lnTo>
                    <a:pt x="42638" y="59637"/>
                  </a:lnTo>
                  <a:cubicBezTo>
                    <a:pt x="45563" y="57858"/>
                    <a:pt x="53747" y="52026"/>
                    <a:pt x="53747" y="41886"/>
                  </a:cubicBezTo>
                  <a:lnTo>
                    <a:pt x="53747" y="18522"/>
                  </a:lnTo>
                  <a:cubicBezTo>
                    <a:pt x="53747" y="14192"/>
                    <a:pt x="50194" y="11102"/>
                    <a:pt x="46326" y="11102"/>
                  </a:cubicBezTo>
                  <a:cubicBezTo>
                    <a:pt x="45073" y="11102"/>
                    <a:pt x="43788" y="11426"/>
                    <a:pt x="42579" y="12137"/>
                  </a:cubicBezTo>
                  <a:cubicBezTo>
                    <a:pt x="42140" y="8187"/>
                    <a:pt x="38800" y="5548"/>
                    <a:pt x="35218" y="5548"/>
                  </a:cubicBezTo>
                  <a:cubicBezTo>
                    <a:pt x="33960" y="5548"/>
                    <a:pt x="32672" y="5873"/>
                    <a:pt x="31470" y="6583"/>
                  </a:cubicBezTo>
                  <a:cubicBezTo>
                    <a:pt x="31035" y="2827"/>
                    <a:pt x="27872" y="0"/>
                    <a:pt x="2409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4" name="Google Shape;1134;p29"/>
          <p:cNvSpPr txBox="1"/>
          <p:nvPr/>
        </p:nvSpPr>
        <p:spPr>
          <a:xfrm>
            <a:off x="6211574" y="1587409"/>
            <a:ext cx="1974441" cy="3983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4"/>
                </a:solidFill>
                <a:latin typeface="Montserrat ExtraBold"/>
                <a:ea typeface="Montserrat ExtraBold"/>
                <a:cs typeface="Montserrat ExtraBold"/>
                <a:sym typeface="Montserrat ExtraBold"/>
              </a:rPr>
              <a:t>GradientBoosting</a:t>
            </a:r>
            <a:endParaRPr dirty="0">
              <a:solidFill>
                <a:schemeClr val="accent4"/>
              </a:solidFill>
              <a:latin typeface="Montserrat ExtraBold"/>
              <a:ea typeface="Montserrat ExtraBold"/>
              <a:cs typeface="Montserrat ExtraBold"/>
              <a:sym typeface="Montserrat ExtraBold"/>
            </a:endParaRPr>
          </a:p>
        </p:txBody>
      </p:sp>
      <p:cxnSp>
        <p:nvCxnSpPr>
          <p:cNvPr id="1135" name="Google Shape;1135;p29"/>
          <p:cNvCxnSpPr/>
          <p:nvPr/>
        </p:nvCxnSpPr>
        <p:spPr>
          <a:xfrm>
            <a:off x="2680566" y="2383221"/>
            <a:ext cx="1171500" cy="0"/>
          </a:xfrm>
          <a:prstGeom prst="straightConnector1">
            <a:avLst/>
          </a:prstGeom>
          <a:noFill/>
          <a:ln w="19050" cap="flat" cmpd="sng">
            <a:solidFill>
              <a:srgbClr val="434343"/>
            </a:solidFill>
            <a:prstDash val="solid"/>
            <a:round/>
            <a:headEnd type="oval" w="med" len="med"/>
            <a:tailEnd type="oval" w="med" len="med"/>
          </a:ln>
        </p:spPr>
      </p:cxnSp>
      <p:cxnSp>
        <p:nvCxnSpPr>
          <p:cNvPr id="1136" name="Google Shape;1136;p29"/>
          <p:cNvCxnSpPr/>
          <p:nvPr/>
        </p:nvCxnSpPr>
        <p:spPr>
          <a:xfrm>
            <a:off x="2680566" y="3007621"/>
            <a:ext cx="1171500" cy="0"/>
          </a:xfrm>
          <a:prstGeom prst="straightConnector1">
            <a:avLst/>
          </a:prstGeom>
          <a:noFill/>
          <a:ln w="19050" cap="flat" cmpd="sng">
            <a:solidFill>
              <a:srgbClr val="434343"/>
            </a:solidFill>
            <a:prstDash val="solid"/>
            <a:round/>
            <a:headEnd type="oval" w="med" len="med"/>
            <a:tailEnd type="oval" w="med" len="med"/>
          </a:ln>
        </p:spPr>
      </p:cxnSp>
      <p:cxnSp>
        <p:nvCxnSpPr>
          <p:cNvPr id="1137" name="Google Shape;1137;p29"/>
          <p:cNvCxnSpPr/>
          <p:nvPr/>
        </p:nvCxnSpPr>
        <p:spPr>
          <a:xfrm>
            <a:off x="4968066" y="2383221"/>
            <a:ext cx="1171500" cy="0"/>
          </a:xfrm>
          <a:prstGeom prst="straightConnector1">
            <a:avLst/>
          </a:prstGeom>
          <a:noFill/>
          <a:ln w="19050" cap="flat" cmpd="sng">
            <a:solidFill>
              <a:srgbClr val="434343"/>
            </a:solidFill>
            <a:prstDash val="solid"/>
            <a:round/>
            <a:headEnd type="oval" w="med" len="med"/>
            <a:tailEnd type="oval" w="med" len="med"/>
          </a:ln>
        </p:spPr>
      </p:cxnSp>
      <p:cxnSp>
        <p:nvCxnSpPr>
          <p:cNvPr id="1138" name="Google Shape;1138;p29"/>
          <p:cNvCxnSpPr/>
          <p:nvPr/>
        </p:nvCxnSpPr>
        <p:spPr>
          <a:xfrm>
            <a:off x="4968066" y="3007621"/>
            <a:ext cx="1171500" cy="0"/>
          </a:xfrm>
          <a:prstGeom prst="straightConnector1">
            <a:avLst/>
          </a:prstGeom>
          <a:noFill/>
          <a:ln w="19050" cap="flat" cmpd="sng">
            <a:solidFill>
              <a:srgbClr val="434343"/>
            </a:solidFill>
            <a:prstDash val="solid"/>
            <a:round/>
            <a:headEnd type="oval" w="med" len="med"/>
            <a:tailEnd type="oval" w="med" len="med"/>
          </a:ln>
        </p:spPr>
      </p:cxnSp>
      <p:sp>
        <p:nvSpPr>
          <p:cNvPr id="10" name="Rectangle 9">
            <a:extLst>
              <a:ext uri="{FF2B5EF4-FFF2-40B4-BE49-F238E27FC236}">
                <a16:creationId xmlns:a16="http://schemas.microsoft.com/office/drawing/2014/main" id="{45E44CA0-8B64-4516-92B0-27081F2FB69F}"/>
              </a:ext>
            </a:extLst>
          </p:cNvPr>
          <p:cNvSpPr/>
          <p:nvPr/>
        </p:nvSpPr>
        <p:spPr>
          <a:xfrm>
            <a:off x="6208601" y="1439561"/>
            <a:ext cx="1897431" cy="2187145"/>
          </a:xfrm>
          <a:prstGeom prst="rect">
            <a:avLst/>
          </a:prstGeom>
          <a:noFill/>
          <a:ln w="952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oogle Shape;1119;p29">
            <a:extLst>
              <a:ext uri="{FF2B5EF4-FFF2-40B4-BE49-F238E27FC236}">
                <a16:creationId xmlns:a16="http://schemas.microsoft.com/office/drawing/2014/main" id="{3D160F0A-77A1-064E-F6B0-2B5F3D69A9CB}"/>
              </a:ext>
            </a:extLst>
          </p:cNvPr>
          <p:cNvSpPr txBox="1">
            <a:spLocks/>
          </p:cNvSpPr>
          <p:nvPr/>
        </p:nvSpPr>
        <p:spPr>
          <a:xfrm>
            <a:off x="1281399" y="4018023"/>
            <a:ext cx="6276645" cy="6190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a:buNone/>
              <a:defRPr sz="12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9pPr>
          </a:lstStyle>
          <a:p>
            <a:pPr algn="ctr"/>
            <a:r>
              <a:rPr lang="en-US" dirty="0">
                <a:solidFill>
                  <a:schemeClr val="accent4">
                    <a:lumMod val="50000"/>
                  </a:schemeClr>
                </a:solidFill>
                <a:latin typeface="Microsoft YaHei UI Light" panose="020B0502040204020203" pitchFamily="34" charset="-122"/>
                <a:ea typeface="Microsoft YaHei UI Light" panose="020B0502040204020203" pitchFamily="34" charset="-122"/>
              </a:rPr>
              <a:t>When we worked on hyperparameters tuning, we almost solved the overfitting problem. And the best model was the </a:t>
            </a:r>
            <a:r>
              <a:rPr lang="en-US" b="1" dirty="0">
                <a:solidFill>
                  <a:schemeClr val="accent4">
                    <a:lumMod val="50000"/>
                  </a:schemeClr>
                </a:solidFill>
                <a:latin typeface="Microsoft JhengHei" panose="020B0604030504040204" pitchFamily="34" charset="-120"/>
                <a:ea typeface="Microsoft JhengHei" panose="020B0604030504040204" pitchFamily="34" charset="-120"/>
              </a:rPr>
              <a:t>GradientBoosting.</a:t>
            </a:r>
            <a:endParaRPr lang="en-US" dirty="0">
              <a:solidFill>
                <a:schemeClr val="accent4">
                  <a:lumMod val="50000"/>
                </a:schemeClr>
              </a:solidFill>
              <a:latin typeface="Microsoft YaHei UI Light" panose="020B0502040204020203" pitchFamily="34" charset="-122"/>
              <a:ea typeface="Microsoft YaHei UI Light" panose="020B0502040204020203" pitchFamily="34" charset="-122"/>
            </a:endParaRPr>
          </a:p>
        </p:txBody>
      </p:sp>
      <p:pic>
        <p:nvPicPr>
          <p:cNvPr id="13" name="Picture 12">
            <a:extLst>
              <a:ext uri="{FF2B5EF4-FFF2-40B4-BE49-F238E27FC236}">
                <a16:creationId xmlns:a16="http://schemas.microsoft.com/office/drawing/2014/main" id="{CAF118E5-0BA2-C7E5-02B6-3FF3CEE2F4A1}"/>
              </a:ext>
            </a:extLst>
          </p:cNvPr>
          <p:cNvPicPr>
            <a:picLocks noChangeAspect="1"/>
          </p:cNvPicPr>
          <p:nvPr/>
        </p:nvPicPr>
        <p:blipFill>
          <a:blip r:embed="rId3"/>
          <a:stretch>
            <a:fillRect/>
          </a:stretch>
        </p:blipFill>
        <p:spPr>
          <a:xfrm>
            <a:off x="7683861" y="1014179"/>
            <a:ext cx="815262" cy="815262"/>
          </a:xfrm>
          <a:prstGeom prst="rect">
            <a:avLst/>
          </a:prstGeom>
        </p:spPr>
      </p:pic>
      <p:pic>
        <p:nvPicPr>
          <p:cNvPr id="2" name="Picture 1">
            <a:extLst>
              <a:ext uri="{FF2B5EF4-FFF2-40B4-BE49-F238E27FC236}">
                <a16:creationId xmlns:a16="http://schemas.microsoft.com/office/drawing/2014/main" id="{FC419306-8F07-5328-16B4-2EC05B8EC80D}"/>
              </a:ext>
            </a:extLst>
          </p:cNvPr>
          <p:cNvPicPr>
            <a:picLocks noChangeAspect="1"/>
          </p:cNvPicPr>
          <p:nvPr/>
        </p:nvPicPr>
        <p:blipFill>
          <a:blip r:embed="rId4"/>
          <a:stretch>
            <a:fillRect/>
          </a:stretch>
        </p:blipFill>
        <p:spPr>
          <a:xfrm>
            <a:off x="333666" y="-221199"/>
            <a:ext cx="8350395" cy="978562"/>
          </a:xfrm>
          <a:prstGeom prst="rect">
            <a:avLst/>
          </a:prstGeom>
        </p:spPr>
      </p:pic>
      <p:pic>
        <p:nvPicPr>
          <p:cNvPr id="6" name="Picture 5">
            <a:extLst>
              <a:ext uri="{FF2B5EF4-FFF2-40B4-BE49-F238E27FC236}">
                <a16:creationId xmlns:a16="http://schemas.microsoft.com/office/drawing/2014/main" id="{37E43962-AD1D-79C7-6E49-18DF84CE3C6C}"/>
              </a:ext>
            </a:extLst>
          </p:cNvPr>
          <p:cNvPicPr>
            <a:picLocks noChangeAspect="1"/>
          </p:cNvPicPr>
          <p:nvPr/>
        </p:nvPicPr>
        <p:blipFill>
          <a:blip r:embed="rId5"/>
          <a:stretch>
            <a:fillRect/>
          </a:stretch>
        </p:blipFill>
        <p:spPr>
          <a:xfrm>
            <a:off x="1001530" y="2987244"/>
            <a:ext cx="1501968" cy="237599"/>
          </a:xfrm>
          <a:prstGeom prst="rect">
            <a:avLst/>
          </a:prstGeom>
        </p:spPr>
      </p:pic>
      <p:pic>
        <p:nvPicPr>
          <p:cNvPr id="12" name="Picture 11">
            <a:extLst>
              <a:ext uri="{FF2B5EF4-FFF2-40B4-BE49-F238E27FC236}">
                <a16:creationId xmlns:a16="http://schemas.microsoft.com/office/drawing/2014/main" id="{B56B44A3-BE00-04C4-C348-103941281811}"/>
              </a:ext>
            </a:extLst>
          </p:cNvPr>
          <p:cNvPicPr>
            <a:picLocks noChangeAspect="1"/>
          </p:cNvPicPr>
          <p:nvPr/>
        </p:nvPicPr>
        <p:blipFill>
          <a:blip r:embed="rId6"/>
          <a:stretch>
            <a:fillRect/>
          </a:stretch>
        </p:blipFill>
        <p:spPr>
          <a:xfrm>
            <a:off x="997286" y="2324108"/>
            <a:ext cx="1503741" cy="207964"/>
          </a:xfrm>
          <a:prstGeom prst="rect">
            <a:avLst/>
          </a:prstGeom>
        </p:spPr>
      </p:pic>
      <p:pic>
        <p:nvPicPr>
          <p:cNvPr id="15" name="Picture 14">
            <a:extLst>
              <a:ext uri="{FF2B5EF4-FFF2-40B4-BE49-F238E27FC236}">
                <a16:creationId xmlns:a16="http://schemas.microsoft.com/office/drawing/2014/main" id="{03C931A1-0E8F-8D55-CE0B-BFA6DC4789FC}"/>
              </a:ext>
            </a:extLst>
          </p:cNvPr>
          <p:cNvPicPr>
            <a:picLocks noChangeAspect="1"/>
          </p:cNvPicPr>
          <p:nvPr/>
        </p:nvPicPr>
        <p:blipFill>
          <a:blip r:embed="rId7"/>
          <a:stretch>
            <a:fillRect/>
          </a:stretch>
        </p:blipFill>
        <p:spPr>
          <a:xfrm>
            <a:off x="6321254" y="2976180"/>
            <a:ext cx="1467111" cy="248663"/>
          </a:xfrm>
          <a:prstGeom prst="rect">
            <a:avLst/>
          </a:prstGeom>
        </p:spPr>
      </p:pic>
      <p:pic>
        <p:nvPicPr>
          <p:cNvPr id="17" name="Picture 16">
            <a:extLst>
              <a:ext uri="{FF2B5EF4-FFF2-40B4-BE49-F238E27FC236}">
                <a16:creationId xmlns:a16="http://schemas.microsoft.com/office/drawing/2014/main" id="{81986DF4-77CC-3145-DC59-44B59C7E1852}"/>
              </a:ext>
            </a:extLst>
          </p:cNvPr>
          <p:cNvPicPr>
            <a:picLocks noChangeAspect="1"/>
          </p:cNvPicPr>
          <p:nvPr/>
        </p:nvPicPr>
        <p:blipFill>
          <a:blip r:embed="rId8"/>
          <a:stretch>
            <a:fillRect/>
          </a:stretch>
        </p:blipFill>
        <p:spPr>
          <a:xfrm>
            <a:off x="6321254" y="2292701"/>
            <a:ext cx="1423226" cy="243756"/>
          </a:xfrm>
          <a:prstGeom prst="rect">
            <a:avLst/>
          </a:prstGeom>
        </p:spPr>
      </p:pic>
      <p:sp>
        <p:nvSpPr>
          <p:cNvPr id="3" name="Rectangle 2">
            <a:extLst>
              <a:ext uri="{FF2B5EF4-FFF2-40B4-BE49-F238E27FC236}">
                <a16:creationId xmlns:a16="http://schemas.microsoft.com/office/drawing/2014/main" id="{7302EE0F-062E-C806-339D-446FFF55E15E}"/>
              </a:ext>
            </a:extLst>
          </p:cNvPr>
          <p:cNvSpPr/>
          <p:nvPr/>
        </p:nvSpPr>
        <p:spPr>
          <a:xfrm>
            <a:off x="43202" y="4793465"/>
            <a:ext cx="325731" cy="246221"/>
          </a:xfrm>
          <a:prstGeom prst="rect">
            <a:avLst/>
          </a:prstGeom>
          <a:noFill/>
        </p:spPr>
        <p:txBody>
          <a:bodyPr wrap="none" lIns="91440" tIns="45720" rIns="91440" bIns="45720">
            <a:spAutoFit/>
          </a:bodyPr>
          <a:lstStyle/>
          <a:p>
            <a:pPr algn="ctr"/>
            <a:r>
              <a:rPr lang="en-US" sz="1000" b="0" cap="none" spc="0" dirty="0">
                <a:ln w="0"/>
                <a:solidFill>
                  <a:schemeClr val="tx1"/>
                </a:solidFill>
                <a:effectLst>
                  <a:outerShdw blurRad="38100" dist="19050" dir="2700000" algn="tl" rotWithShape="0">
                    <a:schemeClr val="dk1">
                      <a:alpha val="40000"/>
                    </a:schemeClr>
                  </a:outerShdw>
                </a:effectLst>
              </a:rPr>
              <a:t>11</a:t>
            </a:r>
          </a:p>
        </p:txBody>
      </p:sp>
    </p:spTree>
    <p:extLst>
      <p:ext uri="{BB962C8B-B14F-4D97-AF65-F5344CB8AC3E}">
        <p14:creationId xmlns:p14="http://schemas.microsoft.com/office/powerpoint/2010/main" val="2035379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AC9F0-A3AF-BEDC-FC61-042715624FED}"/>
              </a:ext>
            </a:extLst>
          </p:cNvPr>
          <p:cNvSpPr>
            <a:spLocks noGrp="1"/>
          </p:cNvSpPr>
          <p:nvPr>
            <p:ph type="ctrTitle"/>
          </p:nvPr>
        </p:nvSpPr>
        <p:spPr/>
        <p:txBody>
          <a:bodyPr/>
          <a:lstStyle/>
          <a:p>
            <a:r>
              <a:rPr lang="en-US" dirty="0"/>
              <a:t>7. Best Model Evaluation:</a:t>
            </a:r>
          </a:p>
        </p:txBody>
      </p:sp>
      <p:pic>
        <p:nvPicPr>
          <p:cNvPr id="3" name="Picture 2">
            <a:extLst>
              <a:ext uri="{FF2B5EF4-FFF2-40B4-BE49-F238E27FC236}">
                <a16:creationId xmlns:a16="http://schemas.microsoft.com/office/drawing/2014/main" id="{522A9C42-E16B-8570-17A6-53482EA52BDB}"/>
              </a:ext>
            </a:extLst>
          </p:cNvPr>
          <p:cNvPicPr>
            <a:picLocks noChangeAspect="1"/>
          </p:cNvPicPr>
          <p:nvPr/>
        </p:nvPicPr>
        <p:blipFill>
          <a:blip r:embed="rId2"/>
          <a:stretch>
            <a:fillRect/>
          </a:stretch>
        </p:blipFill>
        <p:spPr>
          <a:xfrm>
            <a:off x="333666" y="-221199"/>
            <a:ext cx="8350395" cy="978562"/>
          </a:xfrm>
          <a:prstGeom prst="rect">
            <a:avLst/>
          </a:prstGeom>
        </p:spPr>
      </p:pic>
      <p:pic>
        <p:nvPicPr>
          <p:cNvPr id="5" name="Picture 4">
            <a:extLst>
              <a:ext uri="{FF2B5EF4-FFF2-40B4-BE49-F238E27FC236}">
                <a16:creationId xmlns:a16="http://schemas.microsoft.com/office/drawing/2014/main" id="{B34856DC-0E70-56F3-336F-7139AC4DDD21}"/>
              </a:ext>
            </a:extLst>
          </p:cNvPr>
          <p:cNvPicPr>
            <a:picLocks noChangeAspect="1"/>
          </p:cNvPicPr>
          <p:nvPr/>
        </p:nvPicPr>
        <p:blipFill>
          <a:blip r:embed="rId3"/>
          <a:stretch>
            <a:fillRect/>
          </a:stretch>
        </p:blipFill>
        <p:spPr>
          <a:xfrm>
            <a:off x="1171502" y="1321380"/>
            <a:ext cx="3784460" cy="3102120"/>
          </a:xfrm>
          <a:prstGeom prst="rect">
            <a:avLst/>
          </a:prstGeom>
        </p:spPr>
      </p:pic>
      <p:sp>
        <p:nvSpPr>
          <p:cNvPr id="6" name="Rectangle 5">
            <a:extLst>
              <a:ext uri="{FF2B5EF4-FFF2-40B4-BE49-F238E27FC236}">
                <a16:creationId xmlns:a16="http://schemas.microsoft.com/office/drawing/2014/main" id="{54B46F04-0F7F-1513-0E14-D97A8054D308}"/>
              </a:ext>
            </a:extLst>
          </p:cNvPr>
          <p:cNvSpPr/>
          <p:nvPr/>
        </p:nvSpPr>
        <p:spPr>
          <a:xfrm>
            <a:off x="2375810" y="4284859"/>
            <a:ext cx="1607127" cy="137248"/>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residual</a:t>
            </a:r>
          </a:p>
        </p:txBody>
      </p:sp>
      <p:pic>
        <p:nvPicPr>
          <p:cNvPr id="8" name="Picture 7">
            <a:extLst>
              <a:ext uri="{FF2B5EF4-FFF2-40B4-BE49-F238E27FC236}">
                <a16:creationId xmlns:a16="http://schemas.microsoft.com/office/drawing/2014/main" id="{5B7DC30E-8FFD-AF42-0E53-6D5E0EB716EC}"/>
              </a:ext>
            </a:extLst>
          </p:cNvPr>
          <p:cNvPicPr>
            <a:picLocks noChangeAspect="1"/>
          </p:cNvPicPr>
          <p:nvPr/>
        </p:nvPicPr>
        <p:blipFill>
          <a:blip r:embed="rId4"/>
          <a:stretch>
            <a:fillRect/>
          </a:stretch>
        </p:blipFill>
        <p:spPr>
          <a:xfrm>
            <a:off x="2127820" y="4630220"/>
            <a:ext cx="4888359" cy="293955"/>
          </a:xfrm>
          <a:prstGeom prst="rect">
            <a:avLst/>
          </a:prstGeom>
        </p:spPr>
      </p:pic>
      <p:sp>
        <p:nvSpPr>
          <p:cNvPr id="4" name="Rectangle 3">
            <a:extLst>
              <a:ext uri="{FF2B5EF4-FFF2-40B4-BE49-F238E27FC236}">
                <a16:creationId xmlns:a16="http://schemas.microsoft.com/office/drawing/2014/main" id="{5B6FF384-6192-7EC0-FB44-AA30194B3658}"/>
              </a:ext>
            </a:extLst>
          </p:cNvPr>
          <p:cNvSpPr/>
          <p:nvPr/>
        </p:nvSpPr>
        <p:spPr>
          <a:xfrm>
            <a:off x="5211666" y="1754891"/>
            <a:ext cx="2674335" cy="2062103"/>
          </a:xfrm>
          <a:prstGeom prst="rect">
            <a:avLst/>
          </a:prstGeom>
          <a:noFill/>
        </p:spPr>
        <p:txBody>
          <a:bodyPr wrap="square" lIns="91440" tIns="45720" rIns="91440" bIns="45720">
            <a:spAutoFit/>
          </a:bodyPr>
          <a:lstStyle/>
          <a:p>
            <a:pPr algn="ctr"/>
            <a:r>
              <a:rPr lang="en-US" sz="1600" dirty="0">
                <a:ln w="0"/>
                <a:solidFill>
                  <a:schemeClr val="accent5">
                    <a:lumMod val="50000"/>
                  </a:schemeClr>
                </a:solidFill>
                <a:effectLst>
                  <a:outerShdw blurRad="38100" dist="19050" dir="2700000" algn="tl" rotWithShape="0">
                    <a:schemeClr val="dk1">
                      <a:alpha val="40000"/>
                    </a:schemeClr>
                  </a:outerShdw>
                </a:effectLst>
                <a:latin typeface="EB Garamond" panose="00000500000000000000" pitchFamily="2" charset="0"/>
                <a:ea typeface="EB Garamond" panose="00000500000000000000" pitchFamily="2" charset="0"/>
              </a:rPr>
              <a:t>This graph shows that our model works well, </a:t>
            </a:r>
          </a:p>
          <a:p>
            <a:pPr algn="ctr"/>
            <a:r>
              <a:rPr lang="en-US" sz="1600" b="0" cap="none" spc="0" dirty="0">
                <a:ln w="0"/>
                <a:solidFill>
                  <a:schemeClr val="accent5">
                    <a:lumMod val="50000"/>
                  </a:schemeClr>
                </a:solidFill>
                <a:effectLst>
                  <a:outerShdw blurRad="38100" dist="19050" dir="2700000" algn="tl" rotWithShape="0">
                    <a:schemeClr val="dk1">
                      <a:alpha val="40000"/>
                    </a:schemeClr>
                  </a:outerShdw>
                </a:effectLst>
                <a:latin typeface="EB Garamond" panose="00000500000000000000" pitchFamily="2" charset="0"/>
                <a:ea typeface="EB Garamond" panose="00000500000000000000" pitchFamily="2" charset="0"/>
              </a:rPr>
              <a:t>because all the residual values are </a:t>
            </a:r>
            <a:r>
              <a:rPr lang="en-US" sz="1600" dirty="0">
                <a:ln w="0"/>
                <a:solidFill>
                  <a:schemeClr val="accent5">
                    <a:lumMod val="50000"/>
                  </a:schemeClr>
                </a:solidFill>
                <a:effectLst>
                  <a:outerShdw blurRad="38100" dist="19050" dir="2700000" algn="tl" rotWithShape="0">
                    <a:schemeClr val="dk1">
                      <a:alpha val="40000"/>
                    </a:schemeClr>
                  </a:outerShdw>
                </a:effectLst>
                <a:latin typeface="EB Garamond" panose="00000500000000000000" pitchFamily="2" charset="0"/>
                <a:ea typeface="EB Garamond" panose="00000500000000000000" pitchFamily="2" charset="0"/>
              </a:rPr>
              <a:t>around Zero, </a:t>
            </a:r>
          </a:p>
          <a:p>
            <a:pPr algn="ctr"/>
            <a:r>
              <a:rPr lang="en-US" sz="1600" b="0" cap="none" spc="0" dirty="0">
                <a:ln w="0"/>
                <a:solidFill>
                  <a:schemeClr val="accent5">
                    <a:lumMod val="50000"/>
                  </a:schemeClr>
                </a:solidFill>
                <a:effectLst>
                  <a:outerShdw blurRad="38100" dist="19050" dir="2700000" algn="tl" rotWithShape="0">
                    <a:schemeClr val="dk1">
                      <a:alpha val="40000"/>
                    </a:schemeClr>
                  </a:outerShdw>
                </a:effectLst>
                <a:latin typeface="EB Garamond" panose="00000500000000000000" pitchFamily="2" charset="0"/>
                <a:ea typeface="EB Garamond" panose="00000500000000000000" pitchFamily="2" charset="0"/>
              </a:rPr>
              <a:t>which means that there </a:t>
            </a:r>
          </a:p>
          <a:p>
            <a:pPr algn="ctr"/>
            <a:r>
              <a:rPr lang="en-US" sz="1600" b="0" cap="none" spc="0" dirty="0">
                <a:ln w="0"/>
                <a:solidFill>
                  <a:schemeClr val="accent5">
                    <a:lumMod val="50000"/>
                  </a:schemeClr>
                </a:solidFill>
                <a:effectLst>
                  <a:outerShdw blurRad="38100" dist="19050" dir="2700000" algn="tl" rotWithShape="0">
                    <a:schemeClr val="dk1">
                      <a:alpha val="40000"/>
                    </a:schemeClr>
                  </a:outerShdw>
                </a:effectLst>
                <a:latin typeface="EB Garamond" panose="00000500000000000000" pitchFamily="2" charset="0"/>
                <a:ea typeface="EB Garamond" panose="00000500000000000000" pitchFamily="2" charset="0"/>
              </a:rPr>
              <a:t>is no big difference between the actual price </a:t>
            </a:r>
          </a:p>
          <a:p>
            <a:pPr algn="ctr"/>
            <a:r>
              <a:rPr lang="en-US" sz="1600" b="0" cap="none" spc="0" dirty="0">
                <a:ln w="0"/>
                <a:solidFill>
                  <a:schemeClr val="accent5">
                    <a:lumMod val="50000"/>
                  </a:schemeClr>
                </a:solidFill>
                <a:effectLst>
                  <a:outerShdw blurRad="38100" dist="19050" dir="2700000" algn="tl" rotWithShape="0">
                    <a:schemeClr val="dk1">
                      <a:alpha val="40000"/>
                    </a:schemeClr>
                  </a:outerShdw>
                </a:effectLst>
                <a:latin typeface="EB Garamond" panose="00000500000000000000" pitchFamily="2" charset="0"/>
                <a:ea typeface="EB Garamond" panose="00000500000000000000" pitchFamily="2" charset="0"/>
              </a:rPr>
              <a:t>and what our model predicted.</a:t>
            </a:r>
          </a:p>
        </p:txBody>
      </p:sp>
      <p:sp>
        <p:nvSpPr>
          <p:cNvPr id="7" name="Rectangle 6">
            <a:extLst>
              <a:ext uri="{FF2B5EF4-FFF2-40B4-BE49-F238E27FC236}">
                <a16:creationId xmlns:a16="http://schemas.microsoft.com/office/drawing/2014/main" id="{1447C9D6-965B-2B60-BD43-65BF1CC7102D}"/>
              </a:ext>
            </a:extLst>
          </p:cNvPr>
          <p:cNvSpPr/>
          <p:nvPr/>
        </p:nvSpPr>
        <p:spPr>
          <a:xfrm>
            <a:off x="1538539" y="1205964"/>
            <a:ext cx="3281668" cy="230832"/>
          </a:xfrm>
          <a:prstGeom prst="rect">
            <a:avLst/>
          </a:prstGeom>
          <a:noFill/>
        </p:spPr>
        <p:txBody>
          <a:bodyPr wrap="none" lIns="91440" tIns="45720" rIns="91440" bIns="45720">
            <a:spAutoFit/>
          </a:bodyPr>
          <a:lstStyle/>
          <a:p>
            <a:pPr algn="ctr"/>
            <a:r>
              <a:rPr lang="en-US" sz="900" dirty="0">
                <a:ln w="0"/>
                <a:solidFill>
                  <a:schemeClr val="tx1"/>
                </a:solidFill>
                <a:effectLst>
                  <a:outerShdw blurRad="38100" dist="19050" dir="2700000" algn="tl" rotWithShape="0">
                    <a:schemeClr val="dk1">
                      <a:alpha val="40000"/>
                    </a:schemeClr>
                  </a:outerShdw>
                </a:effectLst>
                <a:latin typeface="Andalus" panose="02020603050405020304" pitchFamily="18" charset="-78"/>
                <a:cs typeface="Andalus" panose="02020603050405020304" pitchFamily="18" charset="-78"/>
              </a:rPr>
              <a:t>Distribution of price variation (between actual and prediction)</a:t>
            </a:r>
            <a:endParaRPr lang="en-US" sz="900" b="0" cap="none" spc="0" dirty="0">
              <a:ln w="0"/>
              <a:solidFill>
                <a:schemeClr val="tx1"/>
              </a:solidFill>
              <a:effectLst>
                <a:outerShdw blurRad="38100" dist="19050" dir="2700000" algn="tl" rotWithShape="0">
                  <a:schemeClr val="dk1">
                    <a:alpha val="40000"/>
                  </a:schemeClr>
                </a:outerShdw>
              </a:effectLst>
              <a:latin typeface="Andalus" panose="02020603050405020304" pitchFamily="18" charset="-78"/>
              <a:cs typeface="Andalus" panose="02020603050405020304" pitchFamily="18" charset="-78"/>
            </a:endParaRPr>
          </a:p>
        </p:txBody>
      </p:sp>
      <p:sp>
        <p:nvSpPr>
          <p:cNvPr id="9" name="Rectangle 8">
            <a:extLst>
              <a:ext uri="{FF2B5EF4-FFF2-40B4-BE49-F238E27FC236}">
                <a16:creationId xmlns:a16="http://schemas.microsoft.com/office/drawing/2014/main" id="{82792B7A-3EA2-695A-C62F-4331CC10BECD}"/>
              </a:ext>
            </a:extLst>
          </p:cNvPr>
          <p:cNvSpPr/>
          <p:nvPr/>
        </p:nvSpPr>
        <p:spPr>
          <a:xfrm>
            <a:off x="43202" y="4793465"/>
            <a:ext cx="325731" cy="246221"/>
          </a:xfrm>
          <a:prstGeom prst="rect">
            <a:avLst/>
          </a:prstGeom>
          <a:noFill/>
        </p:spPr>
        <p:txBody>
          <a:bodyPr wrap="none" lIns="91440" tIns="45720" rIns="91440" bIns="45720">
            <a:spAutoFit/>
          </a:bodyPr>
          <a:lstStyle/>
          <a:p>
            <a:pPr algn="ctr"/>
            <a:r>
              <a:rPr lang="en-US" sz="1000" b="0" cap="none" spc="0" dirty="0">
                <a:ln w="0"/>
                <a:solidFill>
                  <a:schemeClr val="tx1"/>
                </a:solidFill>
                <a:effectLst>
                  <a:outerShdw blurRad="38100" dist="19050" dir="2700000" algn="tl" rotWithShape="0">
                    <a:schemeClr val="dk1">
                      <a:alpha val="40000"/>
                    </a:schemeClr>
                  </a:outerShdw>
                </a:effectLst>
              </a:rPr>
              <a:t>12</a:t>
            </a:r>
          </a:p>
        </p:txBody>
      </p:sp>
    </p:spTree>
    <p:extLst>
      <p:ext uri="{BB962C8B-B14F-4D97-AF65-F5344CB8AC3E}">
        <p14:creationId xmlns:p14="http://schemas.microsoft.com/office/powerpoint/2010/main" val="998562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21"/>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8. USER FACING PAGE:</a:t>
            </a:r>
            <a:endParaRPr lang="en-US" dirty="0">
              <a:solidFill>
                <a:srgbClr val="000000"/>
              </a:solidFill>
            </a:endParaRPr>
          </a:p>
        </p:txBody>
      </p:sp>
      <p:sp>
        <p:nvSpPr>
          <p:cNvPr id="675" name="Google Shape;675;p21"/>
          <p:cNvSpPr txBox="1"/>
          <p:nvPr/>
        </p:nvSpPr>
        <p:spPr>
          <a:xfrm>
            <a:off x="4083932" y="2738214"/>
            <a:ext cx="4434426" cy="1495099"/>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endParaRPr lang="en-US" sz="18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0"/>
              </a:spcBef>
              <a:spcAft>
                <a:spcPts val="0"/>
              </a:spcAft>
              <a:buNone/>
            </a:pPr>
            <a:r>
              <a:rPr lang="en-US" sz="1800" dirty="0">
                <a:solidFill>
                  <a:srgbClr val="434343"/>
                </a:solidFill>
                <a:latin typeface="Montserrat ExtraBold"/>
                <a:ea typeface="Montserrat ExtraBold"/>
                <a:cs typeface="Montserrat ExtraBold"/>
                <a:sym typeface="Montserrat ExtraBold"/>
              </a:rPr>
              <a:t>USER INTERFACE PAGE:</a:t>
            </a:r>
            <a:endParaRPr sz="18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100"/>
              </a:spcBef>
              <a:spcAft>
                <a:spcPts val="0"/>
              </a:spcAft>
              <a:buNone/>
            </a:pPr>
            <a:r>
              <a:rPr lang="en" sz="1800" dirty="0">
                <a:solidFill>
                  <a:srgbClr val="434343"/>
                </a:solidFill>
                <a:latin typeface="EB Garamond"/>
                <a:ea typeface="EB Garamond"/>
                <a:cs typeface="EB Garamond"/>
                <a:sym typeface="EB Garamond"/>
              </a:rPr>
              <a:t>Using (Stramlit) we created an user interface page, to help the user estimate a price for the real estate.</a:t>
            </a:r>
            <a:endParaRPr sz="1800" dirty="0">
              <a:solidFill>
                <a:srgbClr val="434343"/>
              </a:solidFill>
              <a:latin typeface="EB Garamond"/>
              <a:ea typeface="EB Garamond"/>
              <a:cs typeface="EB Garamond"/>
              <a:sym typeface="EB Garamond"/>
            </a:endParaRPr>
          </a:p>
        </p:txBody>
      </p:sp>
      <p:grpSp>
        <p:nvGrpSpPr>
          <p:cNvPr id="2" name="Google Shape;2208;p37">
            <a:extLst>
              <a:ext uri="{FF2B5EF4-FFF2-40B4-BE49-F238E27FC236}">
                <a16:creationId xmlns:a16="http://schemas.microsoft.com/office/drawing/2014/main" id="{9D465A0C-EFEC-A201-2AA5-833552EECAFB}"/>
              </a:ext>
            </a:extLst>
          </p:cNvPr>
          <p:cNvGrpSpPr/>
          <p:nvPr/>
        </p:nvGrpSpPr>
        <p:grpSpPr>
          <a:xfrm rot="-1083714">
            <a:off x="1210534" y="3650702"/>
            <a:ext cx="1136304" cy="446920"/>
            <a:chOff x="238125" y="1785325"/>
            <a:chExt cx="6880950" cy="2706350"/>
          </a:xfrm>
        </p:grpSpPr>
        <p:sp>
          <p:nvSpPr>
            <p:cNvPr id="3" name="Google Shape;2209;p37">
              <a:extLst>
                <a:ext uri="{FF2B5EF4-FFF2-40B4-BE49-F238E27FC236}">
                  <a16:creationId xmlns:a16="http://schemas.microsoft.com/office/drawing/2014/main" id="{9091EC7D-CD62-2D3C-D050-FA8509B0B034}"/>
                </a:ext>
              </a:extLst>
            </p:cNvPr>
            <p:cNvSpPr/>
            <p:nvPr/>
          </p:nvSpPr>
          <p:spPr>
            <a:xfrm>
              <a:off x="4606575" y="1927350"/>
              <a:ext cx="1661450" cy="831075"/>
            </a:xfrm>
            <a:custGeom>
              <a:avLst/>
              <a:gdLst/>
              <a:ahLst/>
              <a:cxnLst/>
              <a:rect l="l" t="t" r="r" b="b"/>
              <a:pathLst>
                <a:path w="66458" h="33243" extrusionOk="0">
                  <a:moveTo>
                    <a:pt x="12461" y="0"/>
                  </a:moveTo>
                  <a:lnTo>
                    <a:pt x="17374" y="10156"/>
                  </a:lnTo>
                  <a:cubicBezTo>
                    <a:pt x="17374" y="10156"/>
                    <a:pt x="20759" y="10491"/>
                    <a:pt x="25206" y="10785"/>
                  </a:cubicBezTo>
                  <a:lnTo>
                    <a:pt x="26382" y="17618"/>
                  </a:lnTo>
                  <a:lnTo>
                    <a:pt x="26382" y="17618"/>
                  </a:lnTo>
                  <a:lnTo>
                    <a:pt x="13472" y="12166"/>
                  </a:lnTo>
                  <a:cubicBezTo>
                    <a:pt x="13472" y="12166"/>
                    <a:pt x="125" y="14882"/>
                    <a:pt x="63" y="15539"/>
                  </a:cubicBezTo>
                  <a:cubicBezTo>
                    <a:pt x="1" y="16196"/>
                    <a:pt x="3754" y="33243"/>
                    <a:pt x="3754" y="33243"/>
                  </a:cubicBezTo>
                  <a:cubicBezTo>
                    <a:pt x="3754" y="33243"/>
                    <a:pt x="6051" y="19563"/>
                    <a:pt x="28351" y="19563"/>
                  </a:cubicBezTo>
                  <a:cubicBezTo>
                    <a:pt x="28641" y="19563"/>
                    <a:pt x="28934" y="19566"/>
                    <a:pt x="29231" y="19570"/>
                  </a:cubicBezTo>
                  <a:cubicBezTo>
                    <a:pt x="34228" y="20642"/>
                    <a:pt x="45189" y="23351"/>
                    <a:pt x="51085" y="27573"/>
                  </a:cubicBezTo>
                  <a:cubicBezTo>
                    <a:pt x="53076" y="29197"/>
                    <a:pt x="56816" y="30137"/>
                    <a:pt x="59996" y="30137"/>
                  </a:cubicBezTo>
                  <a:cubicBezTo>
                    <a:pt x="62966" y="30137"/>
                    <a:pt x="65449" y="29317"/>
                    <a:pt x="65563" y="27468"/>
                  </a:cubicBezTo>
                  <a:cubicBezTo>
                    <a:pt x="66458" y="25895"/>
                    <a:pt x="59358" y="20689"/>
                    <a:pt x="53655" y="17914"/>
                  </a:cubicBezTo>
                  <a:cubicBezTo>
                    <a:pt x="51373" y="16803"/>
                    <a:pt x="46120" y="14023"/>
                    <a:pt x="40636" y="11086"/>
                  </a:cubicBezTo>
                  <a:cubicBezTo>
                    <a:pt x="41369" y="11037"/>
                    <a:pt x="42052" y="10973"/>
                    <a:pt x="42671" y="10893"/>
                  </a:cubicBezTo>
                  <a:cubicBezTo>
                    <a:pt x="50348" y="9877"/>
                    <a:pt x="51732" y="5572"/>
                    <a:pt x="51332" y="4541"/>
                  </a:cubicBezTo>
                  <a:cubicBezTo>
                    <a:pt x="50997" y="3671"/>
                    <a:pt x="49094" y="1592"/>
                    <a:pt x="42558" y="1592"/>
                  </a:cubicBezTo>
                  <a:cubicBezTo>
                    <a:pt x="41344" y="1592"/>
                    <a:pt x="39970" y="1664"/>
                    <a:pt x="38417" y="1829"/>
                  </a:cubicBezTo>
                  <a:cubicBezTo>
                    <a:pt x="36885" y="1991"/>
                    <a:pt x="35208" y="2060"/>
                    <a:pt x="33467" y="2060"/>
                  </a:cubicBezTo>
                  <a:cubicBezTo>
                    <a:pt x="23929" y="2060"/>
                    <a:pt x="12462" y="0"/>
                    <a:pt x="12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10;p37">
              <a:extLst>
                <a:ext uri="{FF2B5EF4-FFF2-40B4-BE49-F238E27FC236}">
                  <a16:creationId xmlns:a16="http://schemas.microsoft.com/office/drawing/2014/main" id="{90D9A673-9BC8-BB7B-EF97-4607ADF6C952}"/>
                </a:ext>
              </a:extLst>
            </p:cNvPr>
            <p:cNvSpPr/>
            <p:nvPr/>
          </p:nvSpPr>
          <p:spPr>
            <a:xfrm>
              <a:off x="5770250" y="3595975"/>
              <a:ext cx="305575" cy="180025"/>
            </a:xfrm>
            <a:custGeom>
              <a:avLst/>
              <a:gdLst/>
              <a:ahLst/>
              <a:cxnLst/>
              <a:rect l="l" t="t" r="r" b="b"/>
              <a:pathLst>
                <a:path w="12223" h="7201" extrusionOk="0">
                  <a:moveTo>
                    <a:pt x="11410" y="1"/>
                  </a:moveTo>
                  <a:cubicBezTo>
                    <a:pt x="8457" y="3426"/>
                    <a:pt x="4338" y="5298"/>
                    <a:pt x="121" y="5521"/>
                  </a:cubicBezTo>
                  <a:lnTo>
                    <a:pt x="87" y="6023"/>
                  </a:lnTo>
                  <a:lnTo>
                    <a:pt x="35" y="6699"/>
                  </a:lnTo>
                  <a:lnTo>
                    <a:pt x="0" y="7200"/>
                  </a:lnTo>
                  <a:cubicBezTo>
                    <a:pt x="4561" y="6892"/>
                    <a:pt x="8984" y="4787"/>
                    <a:pt x="12120" y="995"/>
                  </a:cubicBezTo>
                  <a:cubicBezTo>
                    <a:pt x="12156" y="952"/>
                    <a:pt x="12190" y="906"/>
                    <a:pt x="12223" y="861"/>
                  </a:cubicBezTo>
                  <a:lnTo>
                    <a:pt x="12218" y="857"/>
                  </a:lnTo>
                  <a:cubicBezTo>
                    <a:pt x="12174" y="826"/>
                    <a:pt x="12129" y="793"/>
                    <a:pt x="12088" y="757"/>
                  </a:cubicBezTo>
                  <a:cubicBezTo>
                    <a:pt x="11825" y="541"/>
                    <a:pt x="11595" y="286"/>
                    <a:pt x="11410" y="1"/>
                  </a:cubicBezTo>
                  <a:close/>
                </a:path>
              </a:pathLst>
            </a:custGeom>
            <a:solidFill>
              <a:srgbClr val="5369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11;p37">
              <a:extLst>
                <a:ext uri="{FF2B5EF4-FFF2-40B4-BE49-F238E27FC236}">
                  <a16:creationId xmlns:a16="http://schemas.microsoft.com/office/drawing/2014/main" id="{71328275-4A04-640D-3656-CFAC3D823189}"/>
                </a:ext>
              </a:extLst>
            </p:cNvPr>
            <p:cNvSpPr/>
            <p:nvPr/>
          </p:nvSpPr>
          <p:spPr>
            <a:xfrm>
              <a:off x="4866525" y="3043750"/>
              <a:ext cx="704250" cy="704225"/>
            </a:xfrm>
            <a:custGeom>
              <a:avLst/>
              <a:gdLst/>
              <a:ahLst/>
              <a:cxnLst/>
              <a:rect l="l" t="t" r="r" b="b"/>
              <a:pathLst>
                <a:path w="28170" h="28169" extrusionOk="0">
                  <a:moveTo>
                    <a:pt x="14084" y="0"/>
                  </a:moveTo>
                  <a:cubicBezTo>
                    <a:pt x="10349" y="0"/>
                    <a:pt x="6766" y="1484"/>
                    <a:pt x="4126" y="4125"/>
                  </a:cubicBezTo>
                  <a:cubicBezTo>
                    <a:pt x="1483" y="6767"/>
                    <a:pt x="1" y="10349"/>
                    <a:pt x="1" y="14085"/>
                  </a:cubicBezTo>
                  <a:cubicBezTo>
                    <a:pt x="1" y="17820"/>
                    <a:pt x="1483" y="21403"/>
                    <a:pt x="4126" y="24044"/>
                  </a:cubicBezTo>
                  <a:cubicBezTo>
                    <a:pt x="6766" y="26686"/>
                    <a:pt x="10349" y="28169"/>
                    <a:pt x="14084" y="28169"/>
                  </a:cubicBezTo>
                  <a:cubicBezTo>
                    <a:pt x="17821" y="28169"/>
                    <a:pt x="21404" y="26686"/>
                    <a:pt x="24044" y="24044"/>
                  </a:cubicBezTo>
                  <a:cubicBezTo>
                    <a:pt x="26685" y="21403"/>
                    <a:pt x="28169" y="17820"/>
                    <a:pt x="28169" y="14085"/>
                  </a:cubicBezTo>
                  <a:cubicBezTo>
                    <a:pt x="28169" y="10349"/>
                    <a:pt x="26685" y="6767"/>
                    <a:pt x="24044" y="4125"/>
                  </a:cubicBezTo>
                  <a:cubicBezTo>
                    <a:pt x="21404" y="1484"/>
                    <a:pt x="17821" y="0"/>
                    <a:pt x="14084" y="0"/>
                  </a:cubicBezTo>
                  <a:close/>
                </a:path>
              </a:pathLst>
            </a:custGeom>
            <a:solidFill>
              <a:srgbClr val="84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12;p37">
              <a:extLst>
                <a:ext uri="{FF2B5EF4-FFF2-40B4-BE49-F238E27FC236}">
                  <a16:creationId xmlns:a16="http://schemas.microsoft.com/office/drawing/2014/main" id="{8D77FF91-2522-15B3-4DA2-52FEE76C9E82}"/>
                </a:ext>
              </a:extLst>
            </p:cNvPr>
            <p:cNvSpPr/>
            <p:nvPr/>
          </p:nvSpPr>
          <p:spPr>
            <a:xfrm>
              <a:off x="4357650" y="3271950"/>
              <a:ext cx="1000600" cy="1199125"/>
            </a:xfrm>
            <a:custGeom>
              <a:avLst/>
              <a:gdLst/>
              <a:ahLst/>
              <a:cxnLst/>
              <a:rect l="l" t="t" r="r" b="b"/>
              <a:pathLst>
                <a:path w="40024" h="47965" extrusionOk="0">
                  <a:moveTo>
                    <a:pt x="33918" y="0"/>
                  </a:moveTo>
                  <a:lnTo>
                    <a:pt x="687" y="40203"/>
                  </a:lnTo>
                  <a:lnTo>
                    <a:pt x="1" y="47059"/>
                  </a:lnTo>
                  <a:lnTo>
                    <a:pt x="4550" y="47965"/>
                  </a:lnTo>
                  <a:lnTo>
                    <a:pt x="8678" y="42970"/>
                  </a:lnTo>
                  <a:lnTo>
                    <a:pt x="7594" y="40057"/>
                  </a:lnTo>
                  <a:lnTo>
                    <a:pt x="10659" y="40575"/>
                  </a:lnTo>
                  <a:lnTo>
                    <a:pt x="14460" y="35977"/>
                  </a:lnTo>
                  <a:lnTo>
                    <a:pt x="12975" y="31992"/>
                  </a:lnTo>
                  <a:lnTo>
                    <a:pt x="17169" y="32700"/>
                  </a:lnTo>
                  <a:lnTo>
                    <a:pt x="21211" y="27809"/>
                  </a:lnTo>
                  <a:lnTo>
                    <a:pt x="20187" y="25055"/>
                  </a:lnTo>
                  <a:lnTo>
                    <a:pt x="23085" y="25543"/>
                  </a:lnTo>
                  <a:lnTo>
                    <a:pt x="40024" y="5049"/>
                  </a:lnTo>
                  <a:lnTo>
                    <a:pt x="339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13;p37">
              <a:extLst>
                <a:ext uri="{FF2B5EF4-FFF2-40B4-BE49-F238E27FC236}">
                  <a16:creationId xmlns:a16="http://schemas.microsoft.com/office/drawing/2014/main" id="{06981059-7343-B7D3-F356-F5935A9977E3}"/>
                </a:ext>
              </a:extLst>
            </p:cNvPr>
            <p:cNvSpPr/>
            <p:nvPr/>
          </p:nvSpPr>
          <p:spPr>
            <a:xfrm>
              <a:off x="4403450" y="3614450"/>
              <a:ext cx="609925" cy="764725"/>
            </a:xfrm>
            <a:custGeom>
              <a:avLst/>
              <a:gdLst/>
              <a:ahLst/>
              <a:cxnLst/>
              <a:rect l="l" t="t" r="r" b="b"/>
              <a:pathLst>
                <a:path w="24397" h="30589" extrusionOk="0">
                  <a:moveTo>
                    <a:pt x="23097" y="0"/>
                  </a:moveTo>
                  <a:lnTo>
                    <a:pt x="197" y="27706"/>
                  </a:lnTo>
                  <a:lnTo>
                    <a:pt x="0" y="30589"/>
                  </a:lnTo>
                  <a:lnTo>
                    <a:pt x="24396" y="1075"/>
                  </a:lnTo>
                  <a:lnTo>
                    <a:pt x="230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14;p37">
              <a:extLst>
                <a:ext uri="{FF2B5EF4-FFF2-40B4-BE49-F238E27FC236}">
                  <a16:creationId xmlns:a16="http://schemas.microsoft.com/office/drawing/2014/main" id="{2123E240-05C7-CD88-7F84-1DD1A1AAF829}"/>
                </a:ext>
              </a:extLst>
            </p:cNvPr>
            <p:cNvSpPr/>
            <p:nvPr/>
          </p:nvSpPr>
          <p:spPr>
            <a:xfrm>
              <a:off x="4855475" y="3057100"/>
              <a:ext cx="704250" cy="704275"/>
            </a:xfrm>
            <a:custGeom>
              <a:avLst/>
              <a:gdLst/>
              <a:ahLst/>
              <a:cxnLst/>
              <a:rect l="l" t="t" r="r" b="b"/>
              <a:pathLst>
                <a:path w="28170" h="28171" extrusionOk="0">
                  <a:moveTo>
                    <a:pt x="14085" y="0"/>
                  </a:moveTo>
                  <a:cubicBezTo>
                    <a:pt x="10349" y="0"/>
                    <a:pt x="6766" y="1484"/>
                    <a:pt x="4125" y="4127"/>
                  </a:cubicBezTo>
                  <a:cubicBezTo>
                    <a:pt x="1484" y="6767"/>
                    <a:pt x="0" y="10350"/>
                    <a:pt x="0" y="14085"/>
                  </a:cubicBezTo>
                  <a:cubicBezTo>
                    <a:pt x="0" y="17820"/>
                    <a:pt x="1484" y="21403"/>
                    <a:pt x="4125" y="24046"/>
                  </a:cubicBezTo>
                  <a:cubicBezTo>
                    <a:pt x="6766" y="26686"/>
                    <a:pt x="10349" y="28171"/>
                    <a:pt x="14085" y="28171"/>
                  </a:cubicBezTo>
                  <a:cubicBezTo>
                    <a:pt x="17821" y="28171"/>
                    <a:pt x="21403" y="26686"/>
                    <a:pt x="24044" y="24046"/>
                  </a:cubicBezTo>
                  <a:cubicBezTo>
                    <a:pt x="26687" y="21403"/>
                    <a:pt x="28169" y="17820"/>
                    <a:pt x="28169" y="14085"/>
                  </a:cubicBezTo>
                  <a:cubicBezTo>
                    <a:pt x="28169" y="10350"/>
                    <a:pt x="26687" y="6767"/>
                    <a:pt x="24044" y="4127"/>
                  </a:cubicBezTo>
                  <a:cubicBezTo>
                    <a:pt x="21403" y="1484"/>
                    <a:pt x="17821" y="0"/>
                    <a:pt x="140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15;p37">
              <a:extLst>
                <a:ext uri="{FF2B5EF4-FFF2-40B4-BE49-F238E27FC236}">
                  <a16:creationId xmlns:a16="http://schemas.microsoft.com/office/drawing/2014/main" id="{A423BB54-1128-0894-3A42-4DDFFC45B1B6}"/>
                </a:ext>
              </a:extLst>
            </p:cNvPr>
            <p:cNvSpPr/>
            <p:nvPr/>
          </p:nvSpPr>
          <p:spPr>
            <a:xfrm>
              <a:off x="4876100" y="3113950"/>
              <a:ext cx="660875" cy="590600"/>
            </a:xfrm>
            <a:custGeom>
              <a:avLst/>
              <a:gdLst/>
              <a:ahLst/>
              <a:cxnLst/>
              <a:rect l="l" t="t" r="r" b="b"/>
              <a:pathLst>
                <a:path w="26435" h="23624" extrusionOk="0">
                  <a:moveTo>
                    <a:pt x="13267" y="1"/>
                  </a:moveTo>
                  <a:cubicBezTo>
                    <a:pt x="10176" y="1"/>
                    <a:pt x="7106" y="1208"/>
                    <a:pt x="4819" y="3550"/>
                  </a:cubicBezTo>
                  <a:cubicBezTo>
                    <a:pt x="4589" y="3784"/>
                    <a:pt x="4368" y="4030"/>
                    <a:pt x="4155" y="4287"/>
                  </a:cubicBezTo>
                  <a:cubicBezTo>
                    <a:pt x="1" y="9315"/>
                    <a:pt x="707" y="16760"/>
                    <a:pt x="5735" y="20916"/>
                  </a:cubicBezTo>
                  <a:cubicBezTo>
                    <a:pt x="7936" y="22737"/>
                    <a:pt x="10602" y="23624"/>
                    <a:pt x="13251" y="23624"/>
                  </a:cubicBezTo>
                  <a:cubicBezTo>
                    <a:pt x="16652" y="23624"/>
                    <a:pt x="20026" y="22162"/>
                    <a:pt x="22362" y="19336"/>
                  </a:cubicBezTo>
                  <a:cubicBezTo>
                    <a:pt x="22577" y="19078"/>
                    <a:pt x="22775" y="18816"/>
                    <a:pt x="22962" y="18546"/>
                  </a:cubicBezTo>
                  <a:cubicBezTo>
                    <a:pt x="26435" y="13558"/>
                    <a:pt x="25555" y="6651"/>
                    <a:pt x="20786" y="2709"/>
                  </a:cubicBezTo>
                  <a:cubicBezTo>
                    <a:pt x="18584" y="889"/>
                    <a:pt x="15918" y="1"/>
                    <a:pt x="132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16;p37">
              <a:extLst>
                <a:ext uri="{FF2B5EF4-FFF2-40B4-BE49-F238E27FC236}">
                  <a16:creationId xmlns:a16="http://schemas.microsoft.com/office/drawing/2014/main" id="{8A4F3405-E033-5922-8FA5-F10456B36F14}"/>
                </a:ext>
              </a:extLst>
            </p:cNvPr>
            <p:cNvSpPr/>
            <p:nvPr/>
          </p:nvSpPr>
          <p:spPr>
            <a:xfrm>
              <a:off x="4909775" y="3113925"/>
              <a:ext cx="616475" cy="552400"/>
            </a:xfrm>
            <a:custGeom>
              <a:avLst/>
              <a:gdLst/>
              <a:ahLst/>
              <a:cxnLst/>
              <a:rect l="l" t="t" r="r" b="b"/>
              <a:pathLst>
                <a:path w="24659" h="22096" extrusionOk="0">
                  <a:moveTo>
                    <a:pt x="11922" y="1"/>
                  </a:moveTo>
                  <a:cubicBezTo>
                    <a:pt x="8831" y="1"/>
                    <a:pt x="5761" y="1209"/>
                    <a:pt x="3473" y="3551"/>
                  </a:cubicBezTo>
                  <a:cubicBezTo>
                    <a:pt x="0" y="8541"/>
                    <a:pt x="880" y="15447"/>
                    <a:pt x="5651" y="19389"/>
                  </a:cubicBezTo>
                  <a:cubicBezTo>
                    <a:pt x="7852" y="21209"/>
                    <a:pt x="10517" y="22096"/>
                    <a:pt x="13166" y="22096"/>
                  </a:cubicBezTo>
                  <a:cubicBezTo>
                    <a:pt x="16257" y="22096"/>
                    <a:pt x="19328" y="20888"/>
                    <a:pt x="21615" y="18545"/>
                  </a:cubicBezTo>
                  <a:cubicBezTo>
                    <a:pt x="21649" y="18498"/>
                    <a:pt x="21685" y="18444"/>
                    <a:pt x="21718" y="18395"/>
                  </a:cubicBezTo>
                  <a:cubicBezTo>
                    <a:pt x="22095" y="17838"/>
                    <a:pt x="22421" y="17248"/>
                    <a:pt x="22696" y="16634"/>
                  </a:cubicBezTo>
                  <a:cubicBezTo>
                    <a:pt x="24659" y="12260"/>
                    <a:pt x="23784" y="7017"/>
                    <a:pt x="20326" y="3515"/>
                  </a:cubicBezTo>
                  <a:cubicBezTo>
                    <a:pt x="20046" y="3231"/>
                    <a:pt x="19749" y="2961"/>
                    <a:pt x="19439" y="2707"/>
                  </a:cubicBezTo>
                  <a:cubicBezTo>
                    <a:pt x="19390" y="2666"/>
                    <a:pt x="19341" y="2625"/>
                    <a:pt x="19287" y="2588"/>
                  </a:cubicBezTo>
                  <a:cubicBezTo>
                    <a:pt x="17117" y="849"/>
                    <a:pt x="14512" y="1"/>
                    <a:pt x="11922"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17;p37">
              <a:extLst>
                <a:ext uri="{FF2B5EF4-FFF2-40B4-BE49-F238E27FC236}">
                  <a16:creationId xmlns:a16="http://schemas.microsoft.com/office/drawing/2014/main" id="{1B0C977D-ACC3-CCC0-A283-92A3AE4605DA}"/>
                </a:ext>
              </a:extLst>
            </p:cNvPr>
            <p:cNvSpPr/>
            <p:nvPr/>
          </p:nvSpPr>
          <p:spPr>
            <a:xfrm>
              <a:off x="5363350" y="3176625"/>
              <a:ext cx="113850" cy="397225"/>
            </a:xfrm>
            <a:custGeom>
              <a:avLst/>
              <a:gdLst/>
              <a:ahLst/>
              <a:cxnLst/>
              <a:rect l="l" t="t" r="r" b="b"/>
              <a:pathLst>
                <a:path w="4554" h="15889" extrusionOk="0">
                  <a:moveTo>
                    <a:pt x="975" y="1"/>
                  </a:moveTo>
                  <a:cubicBezTo>
                    <a:pt x="294" y="2041"/>
                    <a:pt x="1" y="4188"/>
                    <a:pt x="107" y="6334"/>
                  </a:cubicBezTo>
                  <a:cubicBezTo>
                    <a:pt x="277" y="9743"/>
                    <a:pt x="1449" y="13085"/>
                    <a:pt x="3575" y="15888"/>
                  </a:cubicBezTo>
                  <a:cubicBezTo>
                    <a:pt x="3952" y="15330"/>
                    <a:pt x="4278" y="14742"/>
                    <a:pt x="4553" y="14127"/>
                  </a:cubicBezTo>
                  <a:cubicBezTo>
                    <a:pt x="2781" y="11562"/>
                    <a:pt x="1791" y="8539"/>
                    <a:pt x="1701" y="5423"/>
                  </a:cubicBezTo>
                  <a:cubicBezTo>
                    <a:pt x="1654" y="3936"/>
                    <a:pt x="1816" y="2450"/>
                    <a:pt x="2183" y="1007"/>
                  </a:cubicBezTo>
                  <a:cubicBezTo>
                    <a:pt x="1903" y="723"/>
                    <a:pt x="1606" y="453"/>
                    <a:pt x="1296" y="199"/>
                  </a:cubicBezTo>
                  <a:cubicBezTo>
                    <a:pt x="1247" y="158"/>
                    <a:pt x="1198" y="117"/>
                    <a:pt x="1144" y="81"/>
                  </a:cubicBezTo>
                  <a:cubicBezTo>
                    <a:pt x="1092" y="48"/>
                    <a:pt x="1034" y="22"/>
                    <a:pt x="97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18;p37">
              <a:extLst>
                <a:ext uri="{FF2B5EF4-FFF2-40B4-BE49-F238E27FC236}">
                  <a16:creationId xmlns:a16="http://schemas.microsoft.com/office/drawing/2014/main" id="{8B844D9C-CD43-5BC2-C9D9-9B326BB84235}"/>
                </a:ext>
              </a:extLst>
            </p:cNvPr>
            <p:cNvSpPr/>
            <p:nvPr/>
          </p:nvSpPr>
          <p:spPr>
            <a:xfrm>
              <a:off x="5206900" y="3202425"/>
              <a:ext cx="184150" cy="165725"/>
            </a:xfrm>
            <a:custGeom>
              <a:avLst/>
              <a:gdLst/>
              <a:ahLst/>
              <a:cxnLst/>
              <a:rect l="l" t="t" r="r" b="b"/>
              <a:pathLst>
                <a:path w="7366" h="6629" extrusionOk="0">
                  <a:moveTo>
                    <a:pt x="3725" y="0"/>
                  </a:moveTo>
                  <a:cubicBezTo>
                    <a:pt x="3000" y="0"/>
                    <a:pt x="2280" y="236"/>
                    <a:pt x="1690" y="696"/>
                  </a:cubicBezTo>
                  <a:cubicBezTo>
                    <a:pt x="1496" y="843"/>
                    <a:pt x="1321" y="1013"/>
                    <a:pt x="1167" y="1202"/>
                  </a:cubicBezTo>
                  <a:cubicBezTo>
                    <a:pt x="1" y="2614"/>
                    <a:pt x="199" y="4703"/>
                    <a:pt x="1609" y="5869"/>
                  </a:cubicBezTo>
                  <a:cubicBezTo>
                    <a:pt x="2228" y="6380"/>
                    <a:pt x="2976" y="6628"/>
                    <a:pt x="3719" y="6628"/>
                  </a:cubicBezTo>
                  <a:cubicBezTo>
                    <a:pt x="4674" y="6628"/>
                    <a:pt x="5622" y="6218"/>
                    <a:pt x="6277" y="5425"/>
                  </a:cubicBezTo>
                  <a:cubicBezTo>
                    <a:pt x="6432" y="5238"/>
                    <a:pt x="6567" y="5035"/>
                    <a:pt x="6676" y="4817"/>
                  </a:cubicBezTo>
                  <a:cubicBezTo>
                    <a:pt x="7366" y="3466"/>
                    <a:pt x="7051" y="1765"/>
                    <a:pt x="5834" y="760"/>
                  </a:cubicBezTo>
                  <a:cubicBezTo>
                    <a:pt x="5217" y="249"/>
                    <a:pt x="4469" y="0"/>
                    <a:pt x="37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19;p37">
              <a:extLst>
                <a:ext uri="{FF2B5EF4-FFF2-40B4-BE49-F238E27FC236}">
                  <a16:creationId xmlns:a16="http://schemas.microsoft.com/office/drawing/2014/main" id="{DA237B34-EA4A-6A88-1DC2-1E7285C35361}"/>
                </a:ext>
              </a:extLst>
            </p:cNvPr>
            <p:cNvSpPr/>
            <p:nvPr/>
          </p:nvSpPr>
          <p:spPr>
            <a:xfrm>
              <a:off x="5894650" y="3232625"/>
              <a:ext cx="1224425" cy="1259050"/>
            </a:xfrm>
            <a:custGeom>
              <a:avLst/>
              <a:gdLst/>
              <a:ahLst/>
              <a:cxnLst/>
              <a:rect l="l" t="t" r="r" b="b"/>
              <a:pathLst>
                <a:path w="48977" h="50362" extrusionOk="0">
                  <a:moveTo>
                    <a:pt x="25778" y="0"/>
                  </a:moveTo>
                  <a:lnTo>
                    <a:pt x="3115" y="7241"/>
                  </a:lnTo>
                  <a:lnTo>
                    <a:pt x="1400" y="20440"/>
                  </a:lnTo>
                  <a:lnTo>
                    <a:pt x="1179" y="22131"/>
                  </a:lnTo>
                  <a:lnTo>
                    <a:pt x="1" y="31187"/>
                  </a:lnTo>
                  <a:lnTo>
                    <a:pt x="23200" y="50362"/>
                  </a:lnTo>
                  <a:lnTo>
                    <a:pt x="48977" y="19177"/>
                  </a:lnTo>
                  <a:lnTo>
                    <a:pt x="257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20;p37">
              <a:extLst>
                <a:ext uri="{FF2B5EF4-FFF2-40B4-BE49-F238E27FC236}">
                  <a16:creationId xmlns:a16="http://schemas.microsoft.com/office/drawing/2014/main" id="{B916F234-B18A-CC77-0805-A6000F134992}"/>
                </a:ext>
              </a:extLst>
            </p:cNvPr>
            <p:cNvSpPr/>
            <p:nvPr/>
          </p:nvSpPr>
          <p:spPr>
            <a:xfrm>
              <a:off x="5837775" y="3185650"/>
              <a:ext cx="757900" cy="874125"/>
            </a:xfrm>
            <a:custGeom>
              <a:avLst/>
              <a:gdLst/>
              <a:ahLst/>
              <a:cxnLst/>
              <a:rect l="l" t="t" r="r" b="b"/>
              <a:pathLst>
                <a:path w="30316" h="34965" extrusionOk="0">
                  <a:moveTo>
                    <a:pt x="25779" y="0"/>
                  </a:moveTo>
                  <a:lnTo>
                    <a:pt x="3113" y="7240"/>
                  </a:lnTo>
                  <a:lnTo>
                    <a:pt x="1" y="31187"/>
                  </a:lnTo>
                  <a:lnTo>
                    <a:pt x="4569" y="34964"/>
                  </a:lnTo>
                  <a:lnTo>
                    <a:pt x="6394" y="9951"/>
                  </a:lnTo>
                  <a:lnTo>
                    <a:pt x="30315" y="3750"/>
                  </a:lnTo>
                  <a:lnTo>
                    <a:pt x="25779"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21;p37">
              <a:extLst>
                <a:ext uri="{FF2B5EF4-FFF2-40B4-BE49-F238E27FC236}">
                  <a16:creationId xmlns:a16="http://schemas.microsoft.com/office/drawing/2014/main" id="{699422C1-D3CC-F1AA-3BC3-FA009FD1D0C6}"/>
                </a:ext>
              </a:extLst>
            </p:cNvPr>
            <p:cNvSpPr/>
            <p:nvPr/>
          </p:nvSpPr>
          <p:spPr>
            <a:xfrm>
              <a:off x="5752750" y="3092750"/>
              <a:ext cx="931175" cy="1061825"/>
            </a:xfrm>
            <a:custGeom>
              <a:avLst/>
              <a:gdLst/>
              <a:ahLst/>
              <a:cxnLst/>
              <a:rect l="l" t="t" r="r" b="b"/>
              <a:pathLst>
                <a:path w="37247" h="42473" extrusionOk="0">
                  <a:moveTo>
                    <a:pt x="30501" y="1"/>
                  </a:moveTo>
                  <a:lnTo>
                    <a:pt x="2156" y="7352"/>
                  </a:lnTo>
                  <a:lnTo>
                    <a:pt x="1006" y="23096"/>
                  </a:lnTo>
                  <a:lnTo>
                    <a:pt x="888" y="24772"/>
                  </a:lnTo>
                  <a:lnTo>
                    <a:pt x="1" y="36896"/>
                  </a:lnTo>
                  <a:lnTo>
                    <a:pt x="6748" y="42473"/>
                  </a:lnTo>
                  <a:lnTo>
                    <a:pt x="8223" y="22228"/>
                  </a:lnTo>
                  <a:lnTo>
                    <a:pt x="8346" y="20511"/>
                  </a:lnTo>
                  <a:lnTo>
                    <a:pt x="8899" y="12926"/>
                  </a:lnTo>
                  <a:lnTo>
                    <a:pt x="37247" y="5577"/>
                  </a:lnTo>
                  <a:lnTo>
                    <a:pt x="305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22;p37">
              <a:extLst>
                <a:ext uri="{FF2B5EF4-FFF2-40B4-BE49-F238E27FC236}">
                  <a16:creationId xmlns:a16="http://schemas.microsoft.com/office/drawing/2014/main" id="{A8700455-EC13-354D-7EA8-98B682840530}"/>
                </a:ext>
              </a:extLst>
            </p:cNvPr>
            <p:cNvSpPr/>
            <p:nvPr/>
          </p:nvSpPr>
          <p:spPr>
            <a:xfrm>
              <a:off x="6368225" y="3691800"/>
              <a:ext cx="539900" cy="525200"/>
            </a:xfrm>
            <a:custGeom>
              <a:avLst/>
              <a:gdLst/>
              <a:ahLst/>
              <a:cxnLst/>
              <a:rect l="l" t="t" r="r" b="b"/>
              <a:pathLst>
                <a:path w="21596" h="21008" extrusionOk="0">
                  <a:moveTo>
                    <a:pt x="8237" y="1"/>
                  </a:moveTo>
                  <a:lnTo>
                    <a:pt x="0" y="9964"/>
                  </a:lnTo>
                  <a:lnTo>
                    <a:pt x="13360" y="21008"/>
                  </a:lnTo>
                  <a:lnTo>
                    <a:pt x="21595" y="11046"/>
                  </a:lnTo>
                  <a:lnTo>
                    <a:pt x="8237"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23;p37">
              <a:extLst>
                <a:ext uri="{FF2B5EF4-FFF2-40B4-BE49-F238E27FC236}">
                  <a16:creationId xmlns:a16="http://schemas.microsoft.com/office/drawing/2014/main" id="{79EE0DEC-AF52-DBCE-331A-F136F2D793FA}"/>
                </a:ext>
              </a:extLst>
            </p:cNvPr>
            <p:cNvSpPr/>
            <p:nvPr/>
          </p:nvSpPr>
          <p:spPr>
            <a:xfrm>
              <a:off x="6030600" y="3462400"/>
              <a:ext cx="192125" cy="172225"/>
            </a:xfrm>
            <a:custGeom>
              <a:avLst/>
              <a:gdLst/>
              <a:ahLst/>
              <a:cxnLst/>
              <a:rect l="l" t="t" r="r" b="b"/>
              <a:pathLst>
                <a:path w="7685" h="6889" extrusionOk="0">
                  <a:moveTo>
                    <a:pt x="3869" y="0"/>
                  </a:moveTo>
                  <a:cubicBezTo>
                    <a:pt x="3076" y="0"/>
                    <a:pt x="2283" y="274"/>
                    <a:pt x="1642" y="820"/>
                  </a:cubicBezTo>
                  <a:cubicBezTo>
                    <a:pt x="1484" y="948"/>
                    <a:pt x="1342" y="1091"/>
                    <a:pt x="1214" y="1248"/>
                  </a:cubicBezTo>
                  <a:cubicBezTo>
                    <a:pt x="0" y="2716"/>
                    <a:pt x="207" y="4888"/>
                    <a:pt x="1674" y="6100"/>
                  </a:cubicBezTo>
                  <a:cubicBezTo>
                    <a:pt x="2315" y="6630"/>
                    <a:pt x="3091" y="6889"/>
                    <a:pt x="3863" y="6889"/>
                  </a:cubicBezTo>
                  <a:cubicBezTo>
                    <a:pt x="4855" y="6889"/>
                    <a:pt x="5841" y="6462"/>
                    <a:pt x="6523" y="5637"/>
                  </a:cubicBezTo>
                  <a:cubicBezTo>
                    <a:pt x="6653" y="5481"/>
                    <a:pt x="6768" y="5314"/>
                    <a:pt x="6863" y="5135"/>
                  </a:cubicBezTo>
                  <a:cubicBezTo>
                    <a:pt x="7685" y="3686"/>
                    <a:pt x="7349" y="1853"/>
                    <a:pt x="6063" y="791"/>
                  </a:cubicBezTo>
                  <a:cubicBezTo>
                    <a:pt x="5426" y="264"/>
                    <a:pt x="4648" y="0"/>
                    <a:pt x="3869" y="0"/>
                  </a:cubicBezTo>
                  <a:close/>
                </a:path>
              </a:pathLst>
            </a:custGeom>
            <a:solidFill>
              <a:srgbClr val="5369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24;p37">
              <a:extLst>
                <a:ext uri="{FF2B5EF4-FFF2-40B4-BE49-F238E27FC236}">
                  <a16:creationId xmlns:a16="http://schemas.microsoft.com/office/drawing/2014/main" id="{B00FDFDA-D0DA-0833-878D-0C733F7E9D16}"/>
                </a:ext>
              </a:extLst>
            </p:cNvPr>
            <p:cNvSpPr/>
            <p:nvPr/>
          </p:nvSpPr>
          <p:spPr>
            <a:xfrm>
              <a:off x="6050050" y="3462375"/>
              <a:ext cx="154425" cy="138575"/>
            </a:xfrm>
            <a:custGeom>
              <a:avLst/>
              <a:gdLst/>
              <a:ahLst/>
              <a:cxnLst/>
              <a:rect l="l" t="t" r="r" b="b"/>
              <a:pathLst>
                <a:path w="6177" h="5543" extrusionOk="0">
                  <a:moveTo>
                    <a:pt x="3093" y="1"/>
                  </a:moveTo>
                  <a:cubicBezTo>
                    <a:pt x="2299" y="1"/>
                    <a:pt x="1506" y="275"/>
                    <a:pt x="864" y="821"/>
                  </a:cubicBezTo>
                  <a:cubicBezTo>
                    <a:pt x="149" y="1685"/>
                    <a:pt x="0" y="2884"/>
                    <a:pt x="482" y="3896"/>
                  </a:cubicBezTo>
                  <a:cubicBezTo>
                    <a:pt x="959" y="4902"/>
                    <a:pt x="1973" y="5543"/>
                    <a:pt x="3085" y="5543"/>
                  </a:cubicBezTo>
                  <a:cubicBezTo>
                    <a:pt x="3092" y="5543"/>
                    <a:pt x="3099" y="5543"/>
                    <a:pt x="3106" y="5543"/>
                  </a:cubicBezTo>
                  <a:cubicBezTo>
                    <a:pt x="4227" y="5536"/>
                    <a:pt x="5241" y="4881"/>
                    <a:pt x="5709" y="3862"/>
                  </a:cubicBezTo>
                  <a:cubicBezTo>
                    <a:pt x="6176" y="2843"/>
                    <a:pt x="6011" y="1645"/>
                    <a:pt x="5285" y="792"/>
                  </a:cubicBezTo>
                  <a:cubicBezTo>
                    <a:pt x="4649" y="264"/>
                    <a:pt x="3871" y="1"/>
                    <a:pt x="3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25;p37">
              <a:extLst>
                <a:ext uri="{FF2B5EF4-FFF2-40B4-BE49-F238E27FC236}">
                  <a16:creationId xmlns:a16="http://schemas.microsoft.com/office/drawing/2014/main" id="{B7164503-ED6F-AA15-4005-3CD258776FB4}"/>
                </a:ext>
              </a:extLst>
            </p:cNvPr>
            <p:cNvSpPr/>
            <p:nvPr/>
          </p:nvSpPr>
          <p:spPr>
            <a:xfrm>
              <a:off x="5960550" y="3511200"/>
              <a:ext cx="89200" cy="105400"/>
            </a:xfrm>
            <a:custGeom>
              <a:avLst/>
              <a:gdLst/>
              <a:ahLst/>
              <a:cxnLst/>
              <a:rect l="l" t="t" r="r" b="b"/>
              <a:pathLst>
                <a:path w="3568" h="4216" extrusionOk="0">
                  <a:moveTo>
                    <a:pt x="3567" y="0"/>
                  </a:moveTo>
                  <a:lnTo>
                    <a:pt x="3567" y="0"/>
                  </a:lnTo>
                  <a:cubicBezTo>
                    <a:pt x="2542" y="1000"/>
                    <a:pt x="1382" y="1852"/>
                    <a:pt x="124" y="2536"/>
                  </a:cubicBezTo>
                  <a:lnTo>
                    <a:pt x="34" y="3773"/>
                  </a:lnTo>
                  <a:lnTo>
                    <a:pt x="1" y="4216"/>
                  </a:lnTo>
                  <a:cubicBezTo>
                    <a:pt x="1172" y="3606"/>
                    <a:pt x="2268" y="2861"/>
                    <a:pt x="3267" y="1997"/>
                  </a:cubicBezTo>
                  <a:cubicBezTo>
                    <a:pt x="3159" y="1316"/>
                    <a:pt x="3264" y="620"/>
                    <a:pt x="356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26;p37">
              <a:extLst>
                <a:ext uri="{FF2B5EF4-FFF2-40B4-BE49-F238E27FC236}">
                  <a16:creationId xmlns:a16="http://schemas.microsoft.com/office/drawing/2014/main" id="{A4CB3545-34F8-A059-B129-FCD2C2BD2E7D}"/>
                </a:ext>
              </a:extLst>
            </p:cNvPr>
            <p:cNvSpPr/>
            <p:nvPr/>
          </p:nvSpPr>
          <p:spPr>
            <a:xfrm>
              <a:off x="5774950" y="3605550"/>
              <a:ext cx="186400" cy="106525"/>
            </a:xfrm>
            <a:custGeom>
              <a:avLst/>
              <a:gdLst/>
              <a:ahLst/>
              <a:cxnLst/>
              <a:rect l="l" t="t" r="r" b="b"/>
              <a:pathLst>
                <a:path w="7456" h="4261" extrusionOk="0">
                  <a:moveTo>
                    <a:pt x="7456" y="1"/>
                  </a:moveTo>
                  <a:lnTo>
                    <a:pt x="7456" y="1"/>
                  </a:lnTo>
                  <a:cubicBezTo>
                    <a:pt x="5262" y="1457"/>
                    <a:pt x="2741" y="2345"/>
                    <a:pt x="120" y="2584"/>
                  </a:cubicBezTo>
                  <a:lnTo>
                    <a:pt x="0" y="4260"/>
                  </a:lnTo>
                  <a:cubicBezTo>
                    <a:pt x="2581" y="3983"/>
                    <a:pt x="5094" y="3133"/>
                    <a:pt x="7333" y="1718"/>
                  </a:cubicBezTo>
                  <a:lnTo>
                    <a:pt x="7456" y="1"/>
                  </a:lnTo>
                  <a:close/>
                </a:path>
              </a:pathLst>
            </a:custGeom>
            <a:solidFill>
              <a:srgbClr val="455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27;p37">
              <a:extLst>
                <a:ext uri="{FF2B5EF4-FFF2-40B4-BE49-F238E27FC236}">
                  <a16:creationId xmlns:a16="http://schemas.microsoft.com/office/drawing/2014/main" id="{E64670F2-2709-006C-2C66-87EACB05C2ED}"/>
                </a:ext>
              </a:extLst>
            </p:cNvPr>
            <p:cNvSpPr/>
            <p:nvPr/>
          </p:nvSpPr>
          <p:spPr>
            <a:xfrm>
              <a:off x="5308050" y="2915500"/>
              <a:ext cx="846750" cy="861525"/>
            </a:xfrm>
            <a:custGeom>
              <a:avLst/>
              <a:gdLst/>
              <a:ahLst/>
              <a:cxnLst/>
              <a:rect l="l" t="t" r="r" b="b"/>
              <a:pathLst>
                <a:path w="33870" h="34461" extrusionOk="0">
                  <a:moveTo>
                    <a:pt x="17338" y="1"/>
                  </a:moveTo>
                  <a:cubicBezTo>
                    <a:pt x="12485" y="1"/>
                    <a:pt x="7667" y="2037"/>
                    <a:pt x="4273" y="5979"/>
                  </a:cubicBezTo>
                  <a:cubicBezTo>
                    <a:pt x="4187" y="6065"/>
                    <a:pt x="4113" y="6156"/>
                    <a:pt x="4034" y="6249"/>
                  </a:cubicBezTo>
                  <a:cubicBezTo>
                    <a:pt x="3680" y="6678"/>
                    <a:pt x="3756" y="6573"/>
                    <a:pt x="3453" y="7021"/>
                  </a:cubicBezTo>
                  <a:cubicBezTo>
                    <a:pt x="3489" y="7042"/>
                    <a:pt x="3520" y="7060"/>
                    <a:pt x="3554" y="7083"/>
                  </a:cubicBezTo>
                  <a:cubicBezTo>
                    <a:pt x="3859" y="7255"/>
                    <a:pt x="4154" y="7443"/>
                    <a:pt x="4439" y="7646"/>
                  </a:cubicBezTo>
                  <a:cubicBezTo>
                    <a:pt x="4714" y="7237"/>
                    <a:pt x="4614" y="7383"/>
                    <a:pt x="4935" y="6994"/>
                  </a:cubicBezTo>
                  <a:cubicBezTo>
                    <a:pt x="5006" y="6906"/>
                    <a:pt x="5081" y="6821"/>
                    <a:pt x="5160" y="6740"/>
                  </a:cubicBezTo>
                  <a:lnTo>
                    <a:pt x="5179" y="6719"/>
                  </a:lnTo>
                  <a:cubicBezTo>
                    <a:pt x="8341" y="3062"/>
                    <a:pt x="12825" y="1172"/>
                    <a:pt x="17341" y="1172"/>
                  </a:cubicBezTo>
                  <a:cubicBezTo>
                    <a:pt x="20945" y="1172"/>
                    <a:pt x="24570" y="2376"/>
                    <a:pt x="27559" y="4847"/>
                  </a:cubicBezTo>
                  <a:cubicBezTo>
                    <a:pt x="29631" y="6557"/>
                    <a:pt x="31240" y="8760"/>
                    <a:pt x="32239" y="11255"/>
                  </a:cubicBezTo>
                  <a:lnTo>
                    <a:pt x="32809" y="11105"/>
                  </a:lnTo>
                  <a:lnTo>
                    <a:pt x="33368" y="10960"/>
                  </a:lnTo>
                  <a:cubicBezTo>
                    <a:pt x="32344" y="8310"/>
                    <a:pt x="30645" y="5882"/>
                    <a:pt x="28303" y="3946"/>
                  </a:cubicBezTo>
                  <a:cubicBezTo>
                    <a:pt x="25095" y="1294"/>
                    <a:pt x="21205" y="1"/>
                    <a:pt x="17338" y="1"/>
                  </a:cubicBezTo>
                  <a:close/>
                  <a:moveTo>
                    <a:pt x="977" y="11743"/>
                  </a:moveTo>
                  <a:cubicBezTo>
                    <a:pt x="296" y="13781"/>
                    <a:pt x="1" y="15931"/>
                    <a:pt x="109" y="18077"/>
                  </a:cubicBezTo>
                  <a:cubicBezTo>
                    <a:pt x="286" y="21633"/>
                    <a:pt x="1556" y="25124"/>
                    <a:pt x="3862" y="28001"/>
                  </a:cubicBezTo>
                  <a:cubicBezTo>
                    <a:pt x="4418" y="28700"/>
                    <a:pt x="5029" y="29352"/>
                    <a:pt x="5690" y="29952"/>
                  </a:cubicBezTo>
                  <a:cubicBezTo>
                    <a:pt x="5900" y="30149"/>
                    <a:pt x="6116" y="30335"/>
                    <a:pt x="6338" y="30519"/>
                  </a:cubicBezTo>
                  <a:cubicBezTo>
                    <a:pt x="9547" y="33172"/>
                    <a:pt x="13429" y="34460"/>
                    <a:pt x="17296" y="34460"/>
                  </a:cubicBezTo>
                  <a:cubicBezTo>
                    <a:pt x="17694" y="34460"/>
                    <a:pt x="18091" y="34447"/>
                    <a:pt x="18488" y="34419"/>
                  </a:cubicBezTo>
                  <a:cubicBezTo>
                    <a:pt x="23049" y="34111"/>
                    <a:pt x="27472" y="32006"/>
                    <a:pt x="30608" y="28214"/>
                  </a:cubicBezTo>
                  <a:cubicBezTo>
                    <a:pt x="30644" y="28171"/>
                    <a:pt x="30678" y="28125"/>
                    <a:pt x="30711" y="28080"/>
                  </a:cubicBezTo>
                  <a:cubicBezTo>
                    <a:pt x="30753" y="28039"/>
                    <a:pt x="30789" y="27993"/>
                    <a:pt x="30817" y="27940"/>
                  </a:cubicBezTo>
                  <a:cubicBezTo>
                    <a:pt x="32213" y="26201"/>
                    <a:pt x="33252" y="24200"/>
                    <a:pt x="33869" y="22056"/>
                  </a:cubicBezTo>
                  <a:cubicBezTo>
                    <a:pt x="33578" y="21958"/>
                    <a:pt x="33273" y="21900"/>
                    <a:pt x="32965" y="21884"/>
                  </a:cubicBezTo>
                  <a:cubicBezTo>
                    <a:pt x="32904" y="21882"/>
                    <a:pt x="32843" y="21879"/>
                    <a:pt x="32782" y="21879"/>
                  </a:cubicBezTo>
                  <a:cubicBezTo>
                    <a:pt x="32756" y="21879"/>
                    <a:pt x="32729" y="21879"/>
                    <a:pt x="32703" y="21881"/>
                  </a:cubicBezTo>
                  <a:cubicBezTo>
                    <a:pt x="32123" y="23815"/>
                    <a:pt x="31178" y="25619"/>
                    <a:pt x="29916" y="27197"/>
                  </a:cubicBezTo>
                  <a:cubicBezTo>
                    <a:pt x="29915" y="27210"/>
                    <a:pt x="29906" y="27218"/>
                    <a:pt x="29898" y="27220"/>
                  </a:cubicBezTo>
                  <a:cubicBezTo>
                    <a:pt x="29839" y="27306"/>
                    <a:pt x="29775" y="27390"/>
                    <a:pt x="29707" y="27470"/>
                  </a:cubicBezTo>
                  <a:cubicBezTo>
                    <a:pt x="26822" y="30961"/>
                    <a:pt x="22761" y="32919"/>
                    <a:pt x="18575" y="33242"/>
                  </a:cubicBezTo>
                  <a:cubicBezTo>
                    <a:pt x="18149" y="33275"/>
                    <a:pt x="17722" y="33292"/>
                    <a:pt x="17295" y="33292"/>
                  </a:cubicBezTo>
                  <a:cubicBezTo>
                    <a:pt x="13690" y="33292"/>
                    <a:pt x="10066" y="32084"/>
                    <a:pt x="7083" y="29618"/>
                  </a:cubicBezTo>
                  <a:cubicBezTo>
                    <a:pt x="6885" y="29454"/>
                    <a:pt x="6690" y="29285"/>
                    <a:pt x="6503" y="29108"/>
                  </a:cubicBezTo>
                  <a:cubicBezTo>
                    <a:pt x="5887" y="28553"/>
                    <a:pt x="5315" y="27949"/>
                    <a:pt x="4796" y="27303"/>
                  </a:cubicBezTo>
                  <a:cubicBezTo>
                    <a:pt x="1451" y="23114"/>
                    <a:pt x="399" y="17539"/>
                    <a:pt x="1988" y="12420"/>
                  </a:cubicBezTo>
                  <a:cubicBezTo>
                    <a:pt x="1924" y="12359"/>
                    <a:pt x="1860" y="12299"/>
                    <a:pt x="1788" y="12240"/>
                  </a:cubicBezTo>
                  <a:cubicBezTo>
                    <a:pt x="1611" y="12092"/>
                    <a:pt x="1420" y="11965"/>
                    <a:pt x="1217" y="11858"/>
                  </a:cubicBezTo>
                  <a:cubicBezTo>
                    <a:pt x="1138" y="11816"/>
                    <a:pt x="1056" y="11778"/>
                    <a:pt x="977" y="11743"/>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28;p37">
              <a:extLst>
                <a:ext uri="{FF2B5EF4-FFF2-40B4-BE49-F238E27FC236}">
                  <a16:creationId xmlns:a16="http://schemas.microsoft.com/office/drawing/2014/main" id="{0B62159A-1C93-F960-A669-A16D4C30D7BB}"/>
                </a:ext>
              </a:extLst>
            </p:cNvPr>
            <p:cNvSpPr/>
            <p:nvPr/>
          </p:nvSpPr>
          <p:spPr>
            <a:xfrm>
              <a:off x="5319150" y="2902300"/>
              <a:ext cx="841700" cy="861600"/>
            </a:xfrm>
            <a:custGeom>
              <a:avLst/>
              <a:gdLst/>
              <a:ahLst/>
              <a:cxnLst/>
              <a:rect l="l" t="t" r="r" b="b"/>
              <a:pathLst>
                <a:path w="33668" h="34464" extrusionOk="0">
                  <a:moveTo>
                    <a:pt x="17327" y="1"/>
                  </a:moveTo>
                  <a:cubicBezTo>
                    <a:pt x="12361" y="1"/>
                    <a:pt x="7430" y="2130"/>
                    <a:pt x="4026" y="6249"/>
                  </a:cubicBezTo>
                  <a:cubicBezTo>
                    <a:pt x="3970" y="6318"/>
                    <a:pt x="3903" y="6407"/>
                    <a:pt x="3829" y="6505"/>
                  </a:cubicBezTo>
                  <a:cubicBezTo>
                    <a:pt x="3469" y="6996"/>
                    <a:pt x="2966" y="7778"/>
                    <a:pt x="2709" y="8156"/>
                  </a:cubicBezTo>
                  <a:cubicBezTo>
                    <a:pt x="2706" y="8166"/>
                    <a:pt x="2701" y="8174"/>
                    <a:pt x="2694" y="8182"/>
                  </a:cubicBezTo>
                  <a:cubicBezTo>
                    <a:pt x="3027" y="8374"/>
                    <a:pt x="3358" y="8579"/>
                    <a:pt x="3679" y="8807"/>
                  </a:cubicBezTo>
                  <a:cubicBezTo>
                    <a:pt x="3900" y="8474"/>
                    <a:pt x="4375" y="7745"/>
                    <a:pt x="4716" y="7268"/>
                  </a:cubicBezTo>
                  <a:lnTo>
                    <a:pt x="4734" y="7245"/>
                  </a:lnTo>
                  <a:cubicBezTo>
                    <a:pt x="4807" y="7147"/>
                    <a:pt x="4870" y="7062"/>
                    <a:pt x="4925" y="6995"/>
                  </a:cubicBezTo>
                  <a:cubicBezTo>
                    <a:pt x="8099" y="3157"/>
                    <a:pt x="12696" y="1172"/>
                    <a:pt x="17326" y="1172"/>
                  </a:cubicBezTo>
                  <a:cubicBezTo>
                    <a:pt x="20933" y="1172"/>
                    <a:pt x="24560" y="2376"/>
                    <a:pt x="27549" y="4847"/>
                  </a:cubicBezTo>
                  <a:cubicBezTo>
                    <a:pt x="29728" y="6643"/>
                    <a:pt x="31389" y="8984"/>
                    <a:pt x="32365" y="11633"/>
                  </a:cubicBezTo>
                  <a:lnTo>
                    <a:pt x="32924" y="11488"/>
                  </a:lnTo>
                  <a:lnTo>
                    <a:pt x="33504" y="11338"/>
                  </a:lnTo>
                  <a:cubicBezTo>
                    <a:pt x="32495" y="8540"/>
                    <a:pt x="30748" y="5974"/>
                    <a:pt x="28294" y="3944"/>
                  </a:cubicBezTo>
                  <a:cubicBezTo>
                    <a:pt x="25086" y="1293"/>
                    <a:pt x="21196" y="1"/>
                    <a:pt x="17327" y="1"/>
                  </a:cubicBezTo>
                  <a:close/>
                  <a:moveTo>
                    <a:pt x="969" y="11746"/>
                  </a:moveTo>
                  <a:cubicBezTo>
                    <a:pt x="899" y="11959"/>
                    <a:pt x="832" y="12170"/>
                    <a:pt x="773" y="12386"/>
                  </a:cubicBezTo>
                  <a:cubicBezTo>
                    <a:pt x="227" y="14232"/>
                    <a:pt x="1" y="16156"/>
                    <a:pt x="101" y="18077"/>
                  </a:cubicBezTo>
                  <a:cubicBezTo>
                    <a:pt x="276" y="21634"/>
                    <a:pt x="1546" y="25125"/>
                    <a:pt x="3852" y="28001"/>
                  </a:cubicBezTo>
                  <a:cubicBezTo>
                    <a:pt x="4409" y="28701"/>
                    <a:pt x="5020" y="29353"/>
                    <a:pt x="5682" y="29954"/>
                  </a:cubicBezTo>
                  <a:cubicBezTo>
                    <a:pt x="5892" y="30149"/>
                    <a:pt x="6108" y="30336"/>
                    <a:pt x="6329" y="30519"/>
                  </a:cubicBezTo>
                  <a:cubicBezTo>
                    <a:pt x="9540" y="33173"/>
                    <a:pt x="13427" y="34464"/>
                    <a:pt x="17297" y="34464"/>
                  </a:cubicBezTo>
                  <a:cubicBezTo>
                    <a:pt x="17558" y="34464"/>
                    <a:pt x="17818" y="34458"/>
                    <a:pt x="18079" y="34446"/>
                  </a:cubicBezTo>
                  <a:cubicBezTo>
                    <a:pt x="22616" y="34240"/>
                    <a:pt x="27059" y="32257"/>
                    <a:pt x="30262" y="28604"/>
                  </a:cubicBezTo>
                  <a:cubicBezTo>
                    <a:pt x="30303" y="28563"/>
                    <a:pt x="30340" y="28517"/>
                    <a:pt x="30373" y="28468"/>
                  </a:cubicBezTo>
                  <a:cubicBezTo>
                    <a:pt x="30452" y="28388"/>
                    <a:pt x="30527" y="28303"/>
                    <a:pt x="30598" y="28214"/>
                  </a:cubicBezTo>
                  <a:cubicBezTo>
                    <a:pt x="31957" y="26576"/>
                    <a:pt x="32998" y="24699"/>
                    <a:pt x="33668" y="22677"/>
                  </a:cubicBezTo>
                  <a:cubicBezTo>
                    <a:pt x="33586" y="22640"/>
                    <a:pt x="33507" y="22613"/>
                    <a:pt x="33425" y="22584"/>
                  </a:cubicBezTo>
                  <a:cubicBezTo>
                    <a:pt x="33134" y="22486"/>
                    <a:pt x="32829" y="22428"/>
                    <a:pt x="32521" y="22414"/>
                  </a:cubicBezTo>
                  <a:cubicBezTo>
                    <a:pt x="31898" y="24257"/>
                    <a:pt x="30940" y="25972"/>
                    <a:pt x="29698" y="27471"/>
                  </a:cubicBezTo>
                  <a:cubicBezTo>
                    <a:pt x="29626" y="27559"/>
                    <a:pt x="29552" y="27644"/>
                    <a:pt x="29472" y="27725"/>
                  </a:cubicBezTo>
                  <a:cubicBezTo>
                    <a:pt x="29469" y="27738"/>
                    <a:pt x="29462" y="27746"/>
                    <a:pt x="29454" y="27748"/>
                  </a:cubicBezTo>
                  <a:cubicBezTo>
                    <a:pt x="26501" y="31173"/>
                    <a:pt x="22382" y="33045"/>
                    <a:pt x="18165" y="33268"/>
                  </a:cubicBezTo>
                  <a:cubicBezTo>
                    <a:pt x="17873" y="33284"/>
                    <a:pt x="17580" y="33292"/>
                    <a:pt x="17287" y="33292"/>
                  </a:cubicBezTo>
                  <a:cubicBezTo>
                    <a:pt x="13681" y="33292"/>
                    <a:pt x="10059" y="32088"/>
                    <a:pt x="7073" y="29618"/>
                  </a:cubicBezTo>
                  <a:cubicBezTo>
                    <a:pt x="6875" y="29455"/>
                    <a:pt x="6682" y="29286"/>
                    <a:pt x="6495" y="29109"/>
                  </a:cubicBezTo>
                  <a:cubicBezTo>
                    <a:pt x="5877" y="28554"/>
                    <a:pt x="5307" y="27951"/>
                    <a:pt x="4788" y="27304"/>
                  </a:cubicBezTo>
                  <a:cubicBezTo>
                    <a:pt x="1443" y="23115"/>
                    <a:pt x="391" y="17540"/>
                    <a:pt x="1980" y="12421"/>
                  </a:cubicBezTo>
                  <a:cubicBezTo>
                    <a:pt x="1916" y="12362"/>
                    <a:pt x="1852" y="12301"/>
                    <a:pt x="1780" y="12240"/>
                  </a:cubicBezTo>
                  <a:cubicBezTo>
                    <a:pt x="1534" y="12037"/>
                    <a:pt x="1261" y="11870"/>
                    <a:pt x="969" y="11746"/>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29;p37">
              <a:extLst>
                <a:ext uri="{FF2B5EF4-FFF2-40B4-BE49-F238E27FC236}">
                  <a16:creationId xmlns:a16="http://schemas.microsoft.com/office/drawing/2014/main" id="{295BD75C-73C7-94DB-22BF-56E7EEBBB96E}"/>
                </a:ext>
              </a:extLst>
            </p:cNvPr>
            <p:cNvSpPr/>
            <p:nvPr/>
          </p:nvSpPr>
          <p:spPr>
            <a:xfrm>
              <a:off x="4847225" y="2802550"/>
              <a:ext cx="791950" cy="452450"/>
            </a:xfrm>
            <a:custGeom>
              <a:avLst/>
              <a:gdLst/>
              <a:ahLst/>
              <a:cxnLst/>
              <a:rect l="l" t="t" r="r" b="b"/>
              <a:pathLst>
                <a:path w="31678" h="18098" extrusionOk="0">
                  <a:moveTo>
                    <a:pt x="6893" y="1"/>
                  </a:moveTo>
                  <a:lnTo>
                    <a:pt x="1" y="14199"/>
                  </a:lnTo>
                  <a:cubicBezTo>
                    <a:pt x="5471" y="14695"/>
                    <a:pt x="10956" y="15591"/>
                    <a:pt x="15169" y="16925"/>
                  </a:cubicBezTo>
                  <a:cubicBezTo>
                    <a:pt x="16902" y="17470"/>
                    <a:pt x="18626" y="17826"/>
                    <a:pt x="20264" y="17986"/>
                  </a:cubicBezTo>
                  <a:cubicBezTo>
                    <a:pt x="20741" y="18039"/>
                    <a:pt x="21206" y="18065"/>
                    <a:pt x="21666" y="18086"/>
                  </a:cubicBezTo>
                  <a:cubicBezTo>
                    <a:pt x="21888" y="18094"/>
                    <a:pt x="22107" y="18097"/>
                    <a:pt x="22323" y="18097"/>
                  </a:cubicBezTo>
                  <a:cubicBezTo>
                    <a:pt x="22633" y="18097"/>
                    <a:pt x="22938" y="18090"/>
                    <a:pt x="23239" y="18077"/>
                  </a:cubicBezTo>
                  <a:cubicBezTo>
                    <a:pt x="23797" y="18050"/>
                    <a:pt x="24353" y="17995"/>
                    <a:pt x="24905" y="17908"/>
                  </a:cubicBezTo>
                  <a:cubicBezTo>
                    <a:pt x="28642" y="17351"/>
                    <a:pt x="31309" y="15498"/>
                    <a:pt x="31625" y="12466"/>
                  </a:cubicBezTo>
                  <a:cubicBezTo>
                    <a:pt x="31677" y="12019"/>
                    <a:pt x="31672" y="11540"/>
                    <a:pt x="31604" y="11037"/>
                  </a:cubicBezTo>
                  <a:cubicBezTo>
                    <a:pt x="31589" y="10911"/>
                    <a:pt x="31576" y="10778"/>
                    <a:pt x="31548" y="10642"/>
                  </a:cubicBezTo>
                  <a:cubicBezTo>
                    <a:pt x="31507" y="10280"/>
                    <a:pt x="31371" y="9925"/>
                    <a:pt x="31163" y="9578"/>
                  </a:cubicBezTo>
                  <a:cubicBezTo>
                    <a:pt x="30930" y="9191"/>
                    <a:pt x="30596" y="8816"/>
                    <a:pt x="30186" y="8451"/>
                  </a:cubicBezTo>
                  <a:cubicBezTo>
                    <a:pt x="26207" y="4904"/>
                    <a:pt x="17936" y="2161"/>
                    <a:pt x="13886" y="1781"/>
                  </a:cubicBezTo>
                  <a:cubicBezTo>
                    <a:pt x="12161" y="1621"/>
                    <a:pt x="9584" y="918"/>
                    <a:pt x="6893" y="1"/>
                  </a:cubicBezTo>
                  <a:close/>
                </a:path>
              </a:pathLst>
            </a:custGeom>
            <a:solidFill>
              <a:srgbClr val="E897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30;p37">
              <a:extLst>
                <a:ext uri="{FF2B5EF4-FFF2-40B4-BE49-F238E27FC236}">
                  <a16:creationId xmlns:a16="http://schemas.microsoft.com/office/drawing/2014/main" id="{B12CD8FE-7B90-0D7F-AB96-DAEDFEA48A91}"/>
                </a:ext>
              </a:extLst>
            </p:cNvPr>
            <p:cNvSpPr/>
            <p:nvPr/>
          </p:nvSpPr>
          <p:spPr>
            <a:xfrm>
              <a:off x="3316425" y="1785325"/>
              <a:ext cx="2609100" cy="1469700"/>
            </a:xfrm>
            <a:custGeom>
              <a:avLst/>
              <a:gdLst/>
              <a:ahLst/>
              <a:cxnLst/>
              <a:rect l="l" t="t" r="r" b="b"/>
              <a:pathLst>
                <a:path w="104364" h="58788" extrusionOk="0">
                  <a:moveTo>
                    <a:pt x="57339" y="0"/>
                  </a:moveTo>
                  <a:cubicBezTo>
                    <a:pt x="48938" y="1198"/>
                    <a:pt x="0" y="24807"/>
                    <a:pt x="0" y="24807"/>
                  </a:cubicBezTo>
                  <a:cubicBezTo>
                    <a:pt x="0" y="24807"/>
                    <a:pt x="120" y="25559"/>
                    <a:pt x="349" y="26814"/>
                  </a:cubicBezTo>
                  <a:cubicBezTo>
                    <a:pt x="1520" y="33183"/>
                    <a:pt x="5414" y="52555"/>
                    <a:pt x="9902" y="53399"/>
                  </a:cubicBezTo>
                  <a:cubicBezTo>
                    <a:pt x="12190" y="53828"/>
                    <a:pt x="17341" y="54247"/>
                    <a:pt x="23143" y="54539"/>
                  </a:cubicBezTo>
                  <a:cubicBezTo>
                    <a:pt x="27692" y="54765"/>
                    <a:pt x="32637" y="54909"/>
                    <a:pt x="36903" y="54909"/>
                  </a:cubicBezTo>
                  <a:cubicBezTo>
                    <a:pt x="39999" y="54909"/>
                    <a:pt x="42737" y="54833"/>
                    <a:pt x="44707" y="54657"/>
                  </a:cubicBezTo>
                  <a:cubicBezTo>
                    <a:pt x="46522" y="54497"/>
                    <a:pt x="48661" y="54415"/>
                    <a:pt x="50987" y="54415"/>
                  </a:cubicBezTo>
                  <a:cubicBezTo>
                    <a:pt x="56113" y="54415"/>
                    <a:pt x="62151" y="54815"/>
                    <a:pt x="67647" y="55668"/>
                  </a:cubicBezTo>
                  <a:cubicBezTo>
                    <a:pt x="70844" y="56162"/>
                    <a:pt x="73857" y="56810"/>
                    <a:pt x="76401" y="57614"/>
                  </a:cubicBezTo>
                  <a:cubicBezTo>
                    <a:pt x="78134" y="58161"/>
                    <a:pt x="79856" y="58515"/>
                    <a:pt x="81494" y="58677"/>
                  </a:cubicBezTo>
                  <a:cubicBezTo>
                    <a:pt x="81971" y="58728"/>
                    <a:pt x="82436" y="58756"/>
                    <a:pt x="82897" y="58775"/>
                  </a:cubicBezTo>
                  <a:cubicBezTo>
                    <a:pt x="83116" y="58783"/>
                    <a:pt x="83332" y="58787"/>
                    <a:pt x="83546" y="58787"/>
                  </a:cubicBezTo>
                  <a:cubicBezTo>
                    <a:pt x="83859" y="58787"/>
                    <a:pt x="84167" y="58779"/>
                    <a:pt x="84471" y="58766"/>
                  </a:cubicBezTo>
                  <a:cubicBezTo>
                    <a:pt x="85028" y="58741"/>
                    <a:pt x="85585" y="58684"/>
                    <a:pt x="86135" y="58598"/>
                  </a:cubicBezTo>
                  <a:cubicBezTo>
                    <a:pt x="86299" y="58574"/>
                    <a:pt x="86471" y="58546"/>
                    <a:pt x="86627" y="58515"/>
                  </a:cubicBezTo>
                  <a:cubicBezTo>
                    <a:pt x="90103" y="57869"/>
                    <a:pt x="92554" y="56053"/>
                    <a:pt x="92855" y="53155"/>
                  </a:cubicBezTo>
                  <a:cubicBezTo>
                    <a:pt x="92908" y="52708"/>
                    <a:pt x="92903" y="52229"/>
                    <a:pt x="92836" y="51725"/>
                  </a:cubicBezTo>
                  <a:cubicBezTo>
                    <a:pt x="92819" y="51600"/>
                    <a:pt x="92806" y="51467"/>
                    <a:pt x="92778" y="51331"/>
                  </a:cubicBezTo>
                  <a:cubicBezTo>
                    <a:pt x="92737" y="50969"/>
                    <a:pt x="92603" y="50616"/>
                    <a:pt x="92393" y="50267"/>
                  </a:cubicBezTo>
                  <a:cubicBezTo>
                    <a:pt x="92308" y="50126"/>
                    <a:pt x="92211" y="49990"/>
                    <a:pt x="92107" y="49864"/>
                  </a:cubicBezTo>
                  <a:cubicBezTo>
                    <a:pt x="91902" y="49600"/>
                    <a:pt x="91671" y="49357"/>
                    <a:pt x="91417" y="49140"/>
                  </a:cubicBezTo>
                  <a:cubicBezTo>
                    <a:pt x="91235" y="48977"/>
                    <a:pt x="91045" y="48815"/>
                    <a:pt x="90845" y="48666"/>
                  </a:cubicBezTo>
                  <a:cubicBezTo>
                    <a:pt x="86697" y="45352"/>
                    <a:pt x="78981" y="42832"/>
                    <a:pt x="75117" y="42470"/>
                  </a:cubicBezTo>
                  <a:cubicBezTo>
                    <a:pt x="70276" y="42017"/>
                    <a:pt x="58766" y="37343"/>
                    <a:pt x="56808" y="35254"/>
                  </a:cubicBezTo>
                  <a:cubicBezTo>
                    <a:pt x="54851" y="33164"/>
                    <a:pt x="54719" y="29345"/>
                    <a:pt x="55352" y="26541"/>
                  </a:cubicBezTo>
                  <a:cubicBezTo>
                    <a:pt x="55890" y="24186"/>
                    <a:pt x="56148" y="19717"/>
                    <a:pt x="62685" y="19717"/>
                  </a:cubicBezTo>
                  <a:cubicBezTo>
                    <a:pt x="63913" y="19717"/>
                    <a:pt x="65362" y="19874"/>
                    <a:pt x="67076" y="20233"/>
                  </a:cubicBezTo>
                  <a:cubicBezTo>
                    <a:pt x="71590" y="21175"/>
                    <a:pt x="79440" y="24616"/>
                    <a:pt x="83377" y="27206"/>
                  </a:cubicBezTo>
                  <a:cubicBezTo>
                    <a:pt x="88905" y="30834"/>
                    <a:pt x="87374" y="34682"/>
                    <a:pt x="90157" y="40598"/>
                  </a:cubicBezTo>
                  <a:cubicBezTo>
                    <a:pt x="91142" y="42705"/>
                    <a:pt x="92131" y="44566"/>
                    <a:pt x="93104" y="46179"/>
                  </a:cubicBezTo>
                  <a:cubicBezTo>
                    <a:pt x="93320" y="46535"/>
                    <a:pt x="93530" y="46874"/>
                    <a:pt x="93743" y="47200"/>
                  </a:cubicBezTo>
                  <a:cubicBezTo>
                    <a:pt x="93869" y="47401"/>
                    <a:pt x="93995" y="47596"/>
                    <a:pt x="94130" y="47786"/>
                  </a:cubicBezTo>
                  <a:cubicBezTo>
                    <a:pt x="94166" y="47836"/>
                    <a:pt x="94194" y="47883"/>
                    <a:pt x="94221" y="47932"/>
                  </a:cubicBezTo>
                  <a:cubicBezTo>
                    <a:pt x="94370" y="48160"/>
                    <a:pt x="94528" y="48383"/>
                    <a:pt x="94675" y="48587"/>
                  </a:cubicBezTo>
                  <a:cubicBezTo>
                    <a:pt x="94859" y="48835"/>
                    <a:pt x="95034" y="49082"/>
                    <a:pt x="95213" y="49308"/>
                  </a:cubicBezTo>
                  <a:cubicBezTo>
                    <a:pt x="95294" y="49423"/>
                    <a:pt x="95371" y="49523"/>
                    <a:pt x="95450" y="49623"/>
                  </a:cubicBezTo>
                  <a:cubicBezTo>
                    <a:pt x="95842" y="50131"/>
                    <a:pt x="96228" y="50588"/>
                    <a:pt x="96613" y="51007"/>
                  </a:cubicBezTo>
                  <a:cubicBezTo>
                    <a:pt x="98454" y="53014"/>
                    <a:pt x="100177" y="54029"/>
                    <a:pt x="101680" y="54029"/>
                  </a:cubicBezTo>
                  <a:cubicBezTo>
                    <a:pt x="102140" y="54029"/>
                    <a:pt x="102580" y="53934"/>
                    <a:pt x="102996" y="53743"/>
                  </a:cubicBezTo>
                  <a:cubicBezTo>
                    <a:pt x="103169" y="53659"/>
                    <a:pt x="103328" y="53553"/>
                    <a:pt x="103471" y="53425"/>
                  </a:cubicBezTo>
                  <a:cubicBezTo>
                    <a:pt x="103603" y="53302"/>
                    <a:pt x="103720" y="53165"/>
                    <a:pt x="103815" y="53012"/>
                  </a:cubicBezTo>
                  <a:cubicBezTo>
                    <a:pt x="103962" y="52775"/>
                    <a:pt x="104075" y="52519"/>
                    <a:pt x="104149" y="52250"/>
                  </a:cubicBezTo>
                  <a:cubicBezTo>
                    <a:pt x="104214" y="52023"/>
                    <a:pt x="104264" y="51792"/>
                    <a:pt x="104295" y="51557"/>
                  </a:cubicBezTo>
                  <a:cubicBezTo>
                    <a:pt x="104309" y="51462"/>
                    <a:pt x="104318" y="51367"/>
                    <a:pt x="104321" y="51272"/>
                  </a:cubicBezTo>
                  <a:cubicBezTo>
                    <a:pt x="104364" y="50801"/>
                    <a:pt x="104357" y="50286"/>
                    <a:pt x="104303" y="49741"/>
                  </a:cubicBezTo>
                  <a:cubicBezTo>
                    <a:pt x="104291" y="49551"/>
                    <a:pt x="104265" y="49366"/>
                    <a:pt x="104241" y="49172"/>
                  </a:cubicBezTo>
                  <a:cubicBezTo>
                    <a:pt x="104155" y="48556"/>
                    <a:pt x="104034" y="47906"/>
                    <a:pt x="103877" y="47251"/>
                  </a:cubicBezTo>
                  <a:cubicBezTo>
                    <a:pt x="103181" y="44294"/>
                    <a:pt x="101888" y="41135"/>
                    <a:pt x="101215" y="39500"/>
                  </a:cubicBezTo>
                  <a:cubicBezTo>
                    <a:pt x="100299" y="37282"/>
                    <a:pt x="100166" y="30516"/>
                    <a:pt x="99282" y="25623"/>
                  </a:cubicBezTo>
                  <a:cubicBezTo>
                    <a:pt x="98782" y="22891"/>
                    <a:pt x="97363" y="20409"/>
                    <a:pt x="95262" y="18594"/>
                  </a:cubicBezTo>
                  <a:cubicBezTo>
                    <a:pt x="87072" y="11490"/>
                    <a:pt x="64300" y="341"/>
                    <a:pt x="57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231;p37">
              <a:extLst>
                <a:ext uri="{FF2B5EF4-FFF2-40B4-BE49-F238E27FC236}">
                  <a16:creationId xmlns:a16="http://schemas.microsoft.com/office/drawing/2014/main" id="{1844FC6B-F5CE-57EE-B4D3-3445980D5E67}"/>
                </a:ext>
              </a:extLst>
            </p:cNvPr>
            <p:cNvSpPr/>
            <p:nvPr/>
          </p:nvSpPr>
          <p:spPr>
            <a:xfrm>
              <a:off x="3033325" y="2386500"/>
              <a:ext cx="579475" cy="853075"/>
            </a:xfrm>
            <a:custGeom>
              <a:avLst/>
              <a:gdLst/>
              <a:ahLst/>
              <a:cxnLst/>
              <a:rect l="l" t="t" r="r" b="b"/>
              <a:pathLst>
                <a:path w="23179" h="34123" extrusionOk="0">
                  <a:moveTo>
                    <a:pt x="12158" y="0"/>
                  </a:moveTo>
                  <a:lnTo>
                    <a:pt x="2866" y="2480"/>
                  </a:lnTo>
                  <a:lnTo>
                    <a:pt x="1121" y="2947"/>
                  </a:lnTo>
                  <a:lnTo>
                    <a:pt x="1" y="3244"/>
                  </a:lnTo>
                  <a:lnTo>
                    <a:pt x="66" y="3413"/>
                  </a:lnTo>
                  <a:lnTo>
                    <a:pt x="11999" y="34122"/>
                  </a:lnTo>
                  <a:lnTo>
                    <a:pt x="23178" y="30620"/>
                  </a:lnTo>
                  <a:lnTo>
                    <a:pt x="121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32;p37">
              <a:extLst>
                <a:ext uri="{FF2B5EF4-FFF2-40B4-BE49-F238E27FC236}">
                  <a16:creationId xmlns:a16="http://schemas.microsoft.com/office/drawing/2014/main" id="{611A002C-7919-C46D-1211-77EB8DDEA0AE}"/>
                </a:ext>
              </a:extLst>
            </p:cNvPr>
            <p:cNvSpPr/>
            <p:nvPr/>
          </p:nvSpPr>
          <p:spPr>
            <a:xfrm>
              <a:off x="3034975" y="2443050"/>
              <a:ext cx="577850" cy="796475"/>
            </a:xfrm>
            <a:custGeom>
              <a:avLst/>
              <a:gdLst/>
              <a:ahLst/>
              <a:cxnLst/>
              <a:rect l="l" t="t" r="r" b="b"/>
              <a:pathLst>
                <a:path w="23114" h="31859" extrusionOk="0">
                  <a:moveTo>
                    <a:pt x="3559" y="1"/>
                  </a:moveTo>
                  <a:cubicBezTo>
                    <a:pt x="3559" y="1"/>
                    <a:pt x="390" y="979"/>
                    <a:pt x="0" y="1152"/>
                  </a:cubicBezTo>
                  <a:lnTo>
                    <a:pt x="11935" y="31859"/>
                  </a:lnTo>
                  <a:lnTo>
                    <a:pt x="23114" y="28358"/>
                  </a:lnTo>
                  <a:lnTo>
                    <a:pt x="35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33;p37">
              <a:extLst>
                <a:ext uri="{FF2B5EF4-FFF2-40B4-BE49-F238E27FC236}">
                  <a16:creationId xmlns:a16="http://schemas.microsoft.com/office/drawing/2014/main" id="{FC89AFEC-AE1C-BDF2-C3FE-E44EA952761E}"/>
                </a:ext>
              </a:extLst>
            </p:cNvPr>
            <p:cNvSpPr/>
            <p:nvPr/>
          </p:nvSpPr>
          <p:spPr>
            <a:xfrm>
              <a:off x="238125" y="2405250"/>
              <a:ext cx="3316050" cy="1898850"/>
            </a:xfrm>
            <a:custGeom>
              <a:avLst/>
              <a:gdLst/>
              <a:ahLst/>
              <a:cxnLst/>
              <a:rect l="l" t="t" r="r" b="b"/>
              <a:pathLst>
                <a:path w="132642" h="75954" extrusionOk="0">
                  <a:moveTo>
                    <a:pt x="114366" y="1"/>
                  </a:moveTo>
                  <a:lnTo>
                    <a:pt x="0" y="26462"/>
                  </a:lnTo>
                  <a:lnTo>
                    <a:pt x="5177" y="43750"/>
                  </a:lnTo>
                  <a:lnTo>
                    <a:pt x="15163" y="75954"/>
                  </a:lnTo>
                  <a:lnTo>
                    <a:pt x="128861" y="51514"/>
                  </a:lnTo>
                  <a:cubicBezTo>
                    <a:pt x="131264" y="51001"/>
                    <a:pt x="132642" y="48463"/>
                    <a:pt x="131766" y="46170"/>
                  </a:cubicBezTo>
                  <a:lnTo>
                    <a:pt x="120331" y="16233"/>
                  </a:lnTo>
                  <a:lnTo>
                    <a:pt x="1143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34;p37">
              <a:extLst>
                <a:ext uri="{FF2B5EF4-FFF2-40B4-BE49-F238E27FC236}">
                  <a16:creationId xmlns:a16="http://schemas.microsoft.com/office/drawing/2014/main" id="{302BE24B-8D67-BA38-C862-3F4D560C7F29}"/>
                </a:ext>
              </a:extLst>
            </p:cNvPr>
            <p:cNvSpPr/>
            <p:nvPr/>
          </p:nvSpPr>
          <p:spPr>
            <a:xfrm>
              <a:off x="3161650" y="3432600"/>
              <a:ext cx="175075" cy="163625"/>
            </a:xfrm>
            <a:custGeom>
              <a:avLst/>
              <a:gdLst/>
              <a:ahLst/>
              <a:cxnLst/>
              <a:rect l="l" t="t" r="r" b="b"/>
              <a:pathLst>
                <a:path w="7003" h="6545" extrusionOk="0">
                  <a:moveTo>
                    <a:pt x="3474" y="1"/>
                  </a:moveTo>
                  <a:cubicBezTo>
                    <a:pt x="2360" y="1"/>
                    <a:pt x="1308" y="571"/>
                    <a:pt x="703" y="1536"/>
                  </a:cubicBezTo>
                  <a:cubicBezTo>
                    <a:pt x="0" y="2656"/>
                    <a:pt x="43" y="4091"/>
                    <a:pt x="810" y="5169"/>
                  </a:cubicBezTo>
                  <a:cubicBezTo>
                    <a:pt x="1433" y="6044"/>
                    <a:pt x="2432" y="6545"/>
                    <a:pt x="3476" y="6545"/>
                  </a:cubicBezTo>
                  <a:cubicBezTo>
                    <a:pt x="3718" y="6545"/>
                    <a:pt x="3964" y="6518"/>
                    <a:pt x="4207" y="6462"/>
                  </a:cubicBezTo>
                  <a:cubicBezTo>
                    <a:pt x="5498" y="6165"/>
                    <a:pt x="6483" y="5122"/>
                    <a:pt x="6702" y="3816"/>
                  </a:cubicBezTo>
                  <a:cubicBezTo>
                    <a:pt x="7002" y="2035"/>
                    <a:pt x="5801" y="346"/>
                    <a:pt x="4021" y="47"/>
                  </a:cubicBezTo>
                  <a:cubicBezTo>
                    <a:pt x="3838" y="16"/>
                    <a:pt x="3655" y="1"/>
                    <a:pt x="3474"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256;p37">
            <a:extLst>
              <a:ext uri="{FF2B5EF4-FFF2-40B4-BE49-F238E27FC236}">
                <a16:creationId xmlns:a16="http://schemas.microsoft.com/office/drawing/2014/main" id="{C66864BB-06AB-48C3-2098-BA432133F9F0}"/>
              </a:ext>
            </a:extLst>
          </p:cNvPr>
          <p:cNvGrpSpPr/>
          <p:nvPr/>
        </p:nvGrpSpPr>
        <p:grpSpPr>
          <a:xfrm>
            <a:off x="2312655" y="1780674"/>
            <a:ext cx="1428909" cy="2382251"/>
            <a:chOff x="426500" y="2770200"/>
            <a:chExt cx="762550" cy="1408725"/>
          </a:xfrm>
        </p:grpSpPr>
        <p:sp>
          <p:nvSpPr>
            <p:cNvPr id="30" name="Google Shape;2257;p37">
              <a:extLst>
                <a:ext uri="{FF2B5EF4-FFF2-40B4-BE49-F238E27FC236}">
                  <a16:creationId xmlns:a16="http://schemas.microsoft.com/office/drawing/2014/main" id="{22CC7FF8-9DAD-79A5-00FD-60285C6B9E43}"/>
                </a:ext>
              </a:extLst>
            </p:cNvPr>
            <p:cNvSpPr/>
            <p:nvPr/>
          </p:nvSpPr>
          <p:spPr>
            <a:xfrm>
              <a:off x="610575" y="2849750"/>
              <a:ext cx="113675" cy="320325"/>
            </a:xfrm>
            <a:custGeom>
              <a:avLst/>
              <a:gdLst/>
              <a:ahLst/>
              <a:cxnLst/>
              <a:rect l="l" t="t" r="r" b="b"/>
              <a:pathLst>
                <a:path w="4547" h="12813" extrusionOk="0">
                  <a:moveTo>
                    <a:pt x="0" y="1"/>
                  </a:moveTo>
                  <a:lnTo>
                    <a:pt x="0" y="12812"/>
                  </a:lnTo>
                  <a:lnTo>
                    <a:pt x="4547" y="12812"/>
                  </a:lnTo>
                  <a:lnTo>
                    <a:pt x="45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58;p37">
              <a:extLst>
                <a:ext uri="{FF2B5EF4-FFF2-40B4-BE49-F238E27FC236}">
                  <a16:creationId xmlns:a16="http://schemas.microsoft.com/office/drawing/2014/main" id="{262F1299-8FAF-9F0F-32EB-FA07B1A54819}"/>
                </a:ext>
              </a:extLst>
            </p:cNvPr>
            <p:cNvSpPr/>
            <p:nvPr/>
          </p:nvSpPr>
          <p:spPr>
            <a:xfrm>
              <a:off x="588725" y="2770200"/>
              <a:ext cx="157375" cy="98450"/>
            </a:xfrm>
            <a:custGeom>
              <a:avLst/>
              <a:gdLst/>
              <a:ahLst/>
              <a:cxnLst/>
              <a:rect l="l" t="t" r="r" b="b"/>
              <a:pathLst>
                <a:path w="6295" h="3938" extrusionOk="0">
                  <a:moveTo>
                    <a:pt x="176" y="0"/>
                  </a:moveTo>
                  <a:cubicBezTo>
                    <a:pt x="78" y="0"/>
                    <a:pt x="1" y="79"/>
                    <a:pt x="1" y="175"/>
                  </a:cubicBezTo>
                  <a:lnTo>
                    <a:pt x="1" y="3763"/>
                  </a:lnTo>
                  <a:cubicBezTo>
                    <a:pt x="1" y="3861"/>
                    <a:pt x="78" y="3938"/>
                    <a:pt x="176" y="3938"/>
                  </a:cubicBezTo>
                  <a:lnTo>
                    <a:pt x="6118" y="3938"/>
                  </a:lnTo>
                  <a:cubicBezTo>
                    <a:pt x="6216" y="3938"/>
                    <a:pt x="6294" y="3861"/>
                    <a:pt x="6294" y="3763"/>
                  </a:cubicBezTo>
                  <a:lnTo>
                    <a:pt x="6294" y="175"/>
                  </a:lnTo>
                  <a:cubicBezTo>
                    <a:pt x="6294" y="79"/>
                    <a:pt x="6216" y="0"/>
                    <a:pt x="61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2259;p37">
              <a:extLst>
                <a:ext uri="{FF2B5EF4-FFF2-40B4-BE49-F238E27FC236}">
                  <a16:creationId xmlns:a16="http://schemas.microsoft.com/office/drawing/2014/main" id="{D23C2FF6-0CE0-76C4-FE85-AFB3C1F379BC}"/>
                </a:ext>
              </a:extLst>
            </p:cNvPr>
            <p:cNvSpPr/>
            <p:nvPr/>
          </p:nvSpPr>
          <p:spPr>
            <a:xfrm>
              <a:off x="510500" y="2961650"/>
              <a:ext cx="60050" cy="283775"/>
            </a:xfrm>
            <a:custGeom>
              <a:avLst/>
              <a:gdLst/>
              <a:ahLst/>
              <a:cxnLst/>
              <a:rect l="l" t="t" r="r" b="b"/>
              <a:pathLst>
                <a:path w="2402" h="11351" extrusionOk="0">
                  <a:moveTo>
                    <a:pt x="1" y="0"/>
                  </a:moveTo>
                  <a:lnTo>
                    <a:pt x="1" y="11351"/>
                  </a:lnTo>
                  <a:lnTo>
                    <a:pt x="2402" y="11351"/>
                  </a:lnTo>
                  <a:lnTo>
                    <a:pt x="24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2260;p37">
              <a:extLst>
                <a:ext uri="{FF2B5EF4-FFF2-40B4-BE49-F238E27FC236}">
                  <a16:creationId xmlns:a16="http://schemas.microsoft.com/office/drawing/2014/main" id="{18C245DF-0AC2-7400-F0F8-B79DC8023EC7}"/>
                </a:ext>
              </a:extLst>
            </p:cNvPr>
            <p:cNvSpPr/>
            <p:nvPr/>
          </p:nvSpPr>
          <p:spPr>
            <a:xfrm>
              <a:off x="498975" y="2919650"/>
              <a:ext cx="83100" cy="52000"/>
            </a:xfrm>
            <a:custGeom>
              <a:avLst/>
              <a:gdLst/>
              <a:ahLst/>
              <a:cxnLst/>
              <a:rect l="l" t="t" r="r" b="b"/>
              <a:pathLst>
                <a:path w="3324" h="2080" extrusionOk="0">
                  <a:moveTo>
                    <a:pt x="119" y="0"/>
                  </a:moveTo>
                  <a:cubicBezTo>
                    <a:pt x="54" y="0"/>
                    <a:pt x="1" y="54"/>
                    <a:pt x="1" y="119"/>
                  </a:cubicBezTo>
                  <a:lnTo>
                    <a:pt x="1" y="1961"/>
                  </a:lnTo>
                  <a:cubicBezTo>
                    <a:pt x="1" y="2026"/>
                    <a:pt x="54" y="2079"/>
                    <a:pt x="119" y="2079"/>
                  </a:cubicBezTo>
                  <a:lnTo>
                    <a:pt x="3205" y="2079"/>
                  </a:lnTo>
                  <a:cubicBezTo>
                    <a:pt x="3270" y="2079"/>
                    <a:pt x="3324" y="2026"/>
                    <a:pt x="3324" y="1961"/>
                  </a:cubicBezTo>
                  <a:lnTo>
                    <a:pt x="3324" y="119"/>
                  </a:lnTo>
                  <a:cubicBezTo>
                    <a:pt x="3324" y="54"/>
                    <a:pt x="3270"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2261;p37">
              <a:extLst>
                <a:ext uri="{FF2B5EF4-FFF2-40B4-BE49-F238E27FC236}">
                  <a16:creationId xmlns:a16="http://schemas.microsoft.com/office/drawing/2014/main" id="{3CA1CD5F-628A-8122-FB8D-A233E20EEEF8}"/>
                </a:ext>
              </a:extLst>
            </p:cNvPr>
            <p:cNvSpPr/>
            <p:nvPr/>
          </p:nvSpPr>
          <p:spPr>
            <a:xfrm>
              <a:off x="507050" y="3013725"/>
              <a:ext cx="600075" cy="1165200"/>
            </a:xfrm>
            <a:custGeom>
              <a:avLst/>
              <a:gdLst/>
              <a:ahLst/>
              <a:cxnLst/>
              <a:rect l="l" t="t" r="r" b="b"/>
              <a:pathLst>
                <a:path w="24003" h="46608" extrusionOk="0">
                  <a:moveTo>
                    <a:pt x="12001" y="1"/>
                  </a:moveTo>
                  <a:lnTo>
                    <a:pt x="1" y="9576"/>
                  </a:lnTo>
                  <a:lnTo>
                    <a:pt x="1" y="46607"/>
                  </a:lnTo>
                  <a:lnTo>
                    <a:pt x="24002" y="46607"/>
                  </a:lnTo>
                  <a:lnTo>
                    <a:pt x="24002" y="9576"/>
                  </a:lnTo>
                  <a:lnTo>
                    <a:pt x="120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2262;p37">
              <a:extLst>
                <a:ext uri="{FF2B5EF4-FFF2-40B4-BE49-F238E27FC236}">
                  <a16:creationId xmlns:a16="http://schemas.microsoft.com/office/drawing/2014/main" id="{696B4A71-ACB1-914D-11FA-4BA45B4983ED}"/>
                </a:ext>
              </a:extLst>
            </p:cNvPr>
            <p:cNvSpPr/>
            <p:nvPr/>
          </p:nvSpPr>
          <p:spPr>
            <a:xfrm>
              <a:off x="691575" y="3171400"/>
              <a:ext cx="231000" cy="231000"/>
            </a:xfrm>
            <a:custGeom>
              <a:avLst/>
              <a:gdLst/>
              <a:ahLst/>
              <a:cxnLst/>
              <a:rect l="l" t="t" r="r" b="b"/>
              <a:pathLst>
                <a:path w="9240" h="9240" extrusionOk="0">
                  <a:moveTo>
                    <a:pt x="4620" y="1"/>
                  </a:moveTo>
                  <a:cubicBezTo>
                    <a:pt x="2069" y="1"/>
                    <a:pt x="1" y="2070"/>
                    <a:pt x="1" y="4620"/>
                  </a:cubicBezTo>
                  <a:cubicBezTo>
                    <a:pt x="1" y="7171"/>
                    <a:pt x="2069" y="9240"/>
                    <a:pt x="4620" y="9240"/>
                  </a:cubicBezTo>
                  <a:cubicBezTo>
                    <a:pt x="7172" y="9240"/>
                    <a:pt x="9239" y="7173"/>
                    <a:pt x="9239" y="4622"/>
                  </a:cubicBezTo>
                  <a:cubicBezTo>
                    <a:pt x="9239" y="2070"/>
                    <a:pt x="7172" y="1"/>
                    <a:pt x="46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2263;p37">
              <a:extLst>
                <a:ext uri="{FF2B5EF4-FFF2-40B4-BE49-F238E27FC236}">
                  <a16:creationId xmlns:a16="http://schemas.microsoft.com/office/drawing/2014/main" id="{B12332BA-F3A0-9872-F9E0-D3F348509D2A}"/>
                </a:ext>
              </a:extLst>
            </p:cNvPr>
            <p:cNvSpPr/>
            <p:nvPr/>
          </p:nvSpPr>
          <p:spPr>
            <a:xfrm>
              <a:off x="426500" y="2978550"/>
              <a:ext cx="762550" cy="343600"/>
            </a:xfrm>
            <a:custGeom>
              <a:avLst/>
              <a:gdLst/>
              <a:ahLst/>
              <a:cxnLst/>
              <a:rect l="l" t="t" r="r" b="b"/>
              <a:pathLst>
                <a:path w="30502" h="13744" extrusionOk="0">
                  <a:moveTo>
                    <a:pt x="15224" y="1"/>
                  </a:moveTo>
                  <a:cubicBezTo>
                    <a:pt x="14913" y="1"/>
                    <a:pt x="14602" y="103"/>
                    <a:pt x="14345" y="308"/>
                  </a:cubicBezTo>
                  <a:lnTo>
                    <a:pt x="648" y="11234"/>
                  </a:lnTo>
                  <a:cubicBezTo>
                    <a:pt x="180" y="11608"/>
                    <a:pt x="0" y="12235"/>
                    <a:pt x="198" y="12800"/>
                  </a:cubicBezTo>
                  <a:cubicBezTo>
                    <a:pt x="396" y="13365"/>
                    <a:pt x="929" y="13743"/>
                    <a:pt x="1528" y="13743"/>
                  </a:cubicBezTo>
                  <a:cubicBezTo>
                    <a:pt x="1847" y="13743"/>
                    <a:pt x="2157" y="13635"/>
                    <a:pt x="2406" y="13436"/>
                  </a:cubicBezTo>
                  <a:lnTo>
                    <a:pt x="15223" y="3210"/>
                  </a:lnTo>
                  <a:lnTo>
                    <a:pt x="28042" y="13438"/>
                  </a:lnTo>
                  <a:cubicBezTo>
                    <a:pt x="28300" y="13643"/>
                    <a:pt x="28609" y="13742"/>
                    <a:pt x="28915" y="13742"/>
                  </a:cubicBezTo>
                  <a:cubicBezTo>
                    <a:pt x="29329" y="13742"/>
                    <a:pt x="29740" y="13561"/>
                    <a:pt x="30018" y="13212"/>
                  </a:cubicBezTo>
                  <a:cubicBezTo>
                    <a:pt x="30502" y="12604"/>
                    <a:pt x="30404" y="11720"/>
                    <a:pt x="29797" y="11234"/>
                  </a:cubicBezTo>
                  <a:lnTo>
                    <a:pt x="16102" y="308"/>
                  </a:lnTo>
                  <a:cubicBezTo>
                    <a:pt x="15845" y="103"/>
                    <a:pt x="15534" y="1"/>
                    <a:pt x="152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2264;p37">
              <a:extLst>
                <a:ext uri="{FF2B5EF4-FFF2-40B4-BE49-F238E27FC236}">
                  <a16:creationId xmlns:a16="http://schemas.microsoft.com/office/drawing/2014/main" id="{1057869C-C205-E855-34FC-CB57B7AA8755}"/>
                </a:ext>
              </a:extLst>
            </p:cNvPr>
            <p:cNvSpPr/>
            <p:nvPr/>
          </p:nvSpPr>
          <p:spPr>
            <a:xfrm>
              <a:off x="708400" y="3796000"/>
              <a:ext cx="221550" cy="382925"/>
            </a:xfrm>
            <a:custGeom>
              <a:avLst/>
              <a:gdLst/>
              <a:ahLst/>
              <a:cxnLst/>
              <a:rect l="l" t="t" r="r" b="b"/>
              <a:pathLst>
                <a:path w="8862" h="15317" extrusionOk="0">
                  <a:moveTo>
                    <a:pt x="4432" y="0"/>
                  </a:moveTo>
                  <a:cubicBezTo>
                    <a:pt x="1995" y="0"/>
                    <a:pt x="1" y="1994"/>
                    <a:pt x="1" y="4432"/>
                  </a:cubicBezTo>
                  <a:lnTo>
                    <a:pt x="1" y="15152"/>
                  </a:lnTo>
                  <a:cubicBezTo>
                    <a:pt x="1" y="15207"/>
                    <a:pt x="16" y="15260"/>
                    <a:pt x="17" y="15316"/>
                  </a:cubicBezTo>
                  <a:lnTo>
                    <a:pt x="8845" y="15316"/>
                  </a:lnTo>
                  <a:cubicBezTo>
                    <a:pt x="8847" y="15262"/>
                    <a:pt x="8861" y="15208"/>
                    <a:pt x="8861" y="15152"/>
                  </a:cubicBezTo>
                  <a:lnTo>
                    <a:pt x="8861" y="4430"/>
                  </a:lnTo>
                  <a:cubicBezTo>
                    <a:pt x="8861" y="1994"/>
                    <a:pt x="6868" y="0"/>
                    <a:pt x="4432"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2265;p37">
              <a:extLst>
                <a:ext uri="{FF2B5EF4-FFF2-40B4-BE49-F238E27FC236}">
                  <a16:creationId xmlns:a16="http://schemas.microsoft.com/office/drawing/2014/main" id="{5720166E-51A1-D98E-6271-F8DF0A3DD23B}"/>
                </a:ext>
              </a:extLst>
            </p:cNvPr>
            <p:cNvSpPr/>
            <p:nvPr/>
          </p:nvSpPr>
          <p:spPr>
            <a:xfrm>
              <a:off x="539250" y="3458525"/>
              <a:ext cx="245525" cy="244300"/>
            </a:xfrm>
            <a:custGeom>
              <a:avLst/>
              <a:gdLst/>
              <a:ahLst/>
              <a:cxnLst/>
              <a:rect l="l" t="t" r="r" b="b"/>
              <a:pathLst>
                <a:path w="9821" h="9772" extrusionOk="0">
                  <a:moveTo>
                    <a:pt x="172" y="0"/>
                  </a:moveTo>
                  <a:cubicBezTo>
                    <a:pt x="77" y="0"/>
                    <a:pt x="0" y="76"/>
                    <a:pt x="0" y="171"/>
                  </a:cubicBezTo>
                  <a:lnTo>
                    <a:pt x="0" y="9601"/>
                  </a:lnTo>
                  <a:cubicBezTo>
                    <a:pt x="0" y="9696"/>
                    <a:pt x="77" y="9771"/>
                    <a:pt x="172" y="9771"/>
                  </a:cubicBezTo>
                  <a:lnTo>
                    <a:pt x="9648" y="9771"/>
                  </a:lnTo>
                  <a:cubicBezTo>
                    <a:pt x="9743" y="9771"/>
                    <a:pt x="9820" y="9696"/>
                    <a:pt x="9820" y="9601"/>
                  </a:cubicBezTo>
                  <a:lnTo>
                    <a:pt x="9820" y="171"/>
                  </a:lnTo>
                  <a:cubicBezTo>
                    <a:pt x="9820" y="76"/>
                    <a:pt x="9743" y="0"/>
                    <a:pt x="9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2266;p37">
              <a:extLst>
                <a:ext uri="{FF2B5EF4-FFF2-40B4-BE49-F238E27FC236}">
                  <a16:creationId xmlns:a16="http://schemas.microsoft.com/office/drawing/2014/main" id="{D2A9DF12-3505-AF2B-3C79-5F38384390A1}"/>
                </a:ext>
              </a:extLst>
            </p:cNvPr>
            <p:cNvSpPr/>
            <p:nvPr/>
          </p:nvSpPr>
          <p:spPr>
            <a:xfrm>
              <a:off x="829425" y="3458525"/>
              <a:ext cx="245475" cy="244300"/>
            </a:xfrm>
            <a:custGeom>
              <a:avLst/>
              <a:gdLst/>
              <a:ahLst/>
              <a:cxnLst/>
              <a:rect l="l" t="t" r="r" b="b"/>
              <a:pathLst>
                <a:path w="9819" h="9772" extrusionOk="0">
                  <a:moveTo>
                    <a:pt x="230" y="0"/>
                  </a:moveTo>
                  <a:cubicBezTo>
                    <a:pt x="102" y="0"/>
                    <a:pt x="0" y="102"/>
                    <a:pt x="0" y="230"/>
                  </a:cubicBezTo>
                  <a:lnTo>
                    <a:pt x="0" y="9541"/>
                  </a:lnTo>
                  <a:cubicBezTo>
                    <a:pt x="0" y="9669"/>
                    <a:pt x="102" y="9771"/>
                    <a:pt x="230" y="9771"/>
                  </a:cubicBezTo>
                  <a:lnTo>
                    <a:pt x="9587" y="9771"/>
                  </a:lnTo>
                  <a:cubicBezTo>
                    <a:pt x="9715" y="9771"/>
                    <a:pt x="9819" y="9669"/>
                    <a:pt x="9819" y="9541"/>
                  </a:cubicBezTo>
                  <a:lnTo>
                    <a:pt x="9819" y="230"/>
                  </a:lnTo>
                  <a:cubicBezTo>
                    <a:pt x="9819" y="102"/>
                    <a:pt x="9715" y="0"/>
                    <a:pt x="9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00" name="Picture 699">
            <a:extLst>
              <a:ext uri="{FF2B5EF4-FFF2-40B4-BE49-F238E27FC236}">
                <a16:creationId xmlns:a16="http://schemas.microsoft.com/office/drawing/2014/main" id="{8C7458ED-F92A-22EC-3D17-CB918CD140CC}"/>
              </a:ext>
            </a:extLst>
          </p:cNvPr>
          <p:cNvPicPr>
            <a:picLocks noChangeAspect="1"/>
          </p:cNvPicPr>
          <p:nvPr/>
        </p:nvPicPr>
        <p:blipFill>
          <a:blip r:embed="rId3"/>
          <a:stretch>
            <a:fillRect/>
          </a:stretch>
        </p:blipFill>
        <p:spPr>
          <a:xfrm>
            <a:off x="333666" y="-221199"/>
            <a:ext cx="8350395" cy="978562"/>
          </a:xfrm>
          <a:prstGeom prst="rect">
            <a:avLst/>
          </a:prstGeom>
        </p:spPr>
      </p:pic>
      <p:sp>
        <p:nvSpPr>
          <p:cNvPr id="672" name="Rectangle 671">
            <a:extLst>
              <a:ext uri="{FF2B5EF4-FFF2-40B4-BE49-F238E27FC236}">
                <a16:creationId xmlns:a16="http://schemas.microsoft.com/office/drawing/2014/main" id="{4782FCFA-3C85-BD97-06E2-81F22E431278}"/>
              </a:ext>
            </a:extLst>
          </p:cNvPr>
          <p:cNvSpPr/>
          <p:nvPr/>
        </p:nvSpPr>
        <p:spPr>
          <a:xfrm>
            <a:off x="43202" y="4793465"/>
            <a:ext cx="325731" cy="246221"/>
          </a:xfrm>
          <a:prstGeom prst="rect">
            <a:avLst/>
          </a:prstGeom>
          <a:noFill/>
        </p:spPr>
        <p:txBody>
          <a:bodyPr wrap="none" lIns="91440" tIns="45720" rIns="91440" bIns="45720">
            <a:spAutoFit/>
          </a:bodyPr>
          <a:lstStyle/>
          <a:p>
            <a:pPr algn="ctr"/>
            <a:r>
              <a:rPr lang="en-US" sz="1000" b="0" cap="none" spc="0" dirty="0">
                <a:ln w="0"/>
                <a:solidFill>
                  <a:schemeClr val="tx1"/>
                </a:solidFill>
                <a:effectLst>
                  <a:outerShdw blurRad="38100" dist="19050" dir="2700000" algn="tl" rotWithShape="0">
                    <a:schemeClr val="dk1">
                      <a:alpha val="40000"/>
                    </a:schemeClr>
                  </a:outerShdw>
                </a:effectLst>
              </a:rPr>
              <a:t>13</a:t>
            </a:r>
          </a:p>
        </p:txBody>
      </p:sp>
    </p:spTree>
    <p:extLst>
      <p:ext uri="{BB962C8B-B14F-4D97-AF65-F5344CB8AC3E}">
        <p14:creationId xmlns:p14="http://schemas.microsoft.com/office/powerpoint/2010/main" val="1644769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6" name="Google Shape;1866;p36"/>
          <p:cNvSpPr txBox="1">
            <a:spLocks noGrp="1"/>
          </p:cNvSpPr>
          <p:nvPr>
            <p:ph type="ctrTitle"/>
          </p:nvPr>
        </p:nvSpPr>
        <p:spPr>
          <a:xfrm>
            <a:off x="477026" y="1557850"/>
            <a:ext cx="4209300" cy="85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solidFill>
                  <a:schemeClr val="lt2"/>
                </a:solidFill>
              </a:rPr>
              <a:t>THANKS</a:t>
            </a:r>
            <a:endParaRPr>
              <a:solidFill>
                <a:schemeClr val="lt2"/>
              </a:solidFill>
            </a:endParaRPr>
          </a:p>
        </p:txBody>
      </p:sp>
      <p:grpSp>
        <p:nvGrpSpPr>
          <p:cNvPr id="1867" name="Google Shape;1867;p36"/>
          <p:cNvGrpSpPr/>
          <p:nvPr/>
        </p:nvGrpSpPr>
        <p:grpSpPr>
          <a:xfrm>
            <a:off x="6086323" y="1653090"/>
            <a:ext cx="3481645" cy="3406550"/>
            <a:chOff x="4095386" y="2301250"/>
            <a:chExt cx="2149164" cy="2102809"/>
          </a:xfrm>
        </p:grpSpPr>
        <p:sp>
          <p:nvSpPr>
            <p:cNvPr id="1868" name="Google Shape;1868;p36"/>
            <p:cNvSpPr/>
            <p:nvPr/>
          </p:nvSpPr>
          <p:spPr>
            <a:xfrm>
              <a:off x="4095386" y="3018809"/>
              <a:ext cx="804850" cy="1043075"/>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6"/>
            <p:cNvSpPr/>
            <p:nvPr/>
          </p:nvSpPr>
          <p:spPr>
            <a:xfrm>
              <a:off x="4343611" y="3422034"/>
              <a:ext cx="323200" cy="982025"/>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6"/>
            <p:cNvSpPr/>
            <p:nvPr/>
          </p:nvSpPr>
          <p:spPr>
            <a:xfrm>
              <a:off x="5047850" y="2301250"/>
              <a:ext cx="972775" cy="126080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6"/>
            <p:cNvSpPr/>
            <p:nvPr/>
          </p:nvSpPr>
          <p:spPr>
            <a:xfrm>
              <a:off x="5337925" y="2783550"/>
              <a:ext cx="382750" cy="1449125"/>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4" name="Google Shape;1874;p36"/>
          <p:cNvGrpSpPr/>
          <p:nvPr/>
        </p:nvGrpSpPr>
        <p:grpSpPr>
          <a:xfrm>
            <a:off x="6489414" y="2915087"/>
            <a:ext cx="2792057" cy="2314899"/>
            <a:chOff x="202950" y="1579375"/>
            <a:chExt cx="1537900" cy="1275075"/>
          </a:xfrm>
        </p:grpSpPr>
        <p:sp>
          <p:nvSpPr>
            <p:cNvPr id="1875" name="Google Shape;1875;p36"/>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6"/>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6"/>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6"/>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6"/>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6"/>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6"/>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6"/>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6"/>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6"/>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6"/>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6"/>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6"/>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6"/>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9" name="Google Shape;1889;p36"/>
          <p:cNvSpPr/>
          <p:nvPr/>
        </p:nvSpPr>
        <p:spPr>
          <a:xfrm>
            <a:off x="944935" y="8112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6"/>
          <p:cNvSpPr/>
          <p:nvPr/>
        </p:nvSpPr>
        <p:spPr>
          <a:xfrm>
            <a:off x="5299941" y="1187830"/>
            <a:ext cx="1655580" cy="972905"/>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6"/>
          <p:cNvSpPr txBox="1">
            <a:spLocks noGrp="1"/>
          </p:cNvSpPr>
          <p:nvPr>
            <p:ph type="subTitle" idx="1"/>
          </p:nvPr>
        </p:nvSpPr>
        <p:spPr>
          <a:xfrm flipH="1">
            <a:off x="944935" y="2317060"/>
            <a:ext cx="3583775" cy="120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1600" dirty="0">
                <a:solidFill>
                  <a:srgbClr val="434343"/>
                </a:solidFill>
                <a:latin typeface="Microsoft YaHei UI Light" panose="020B0502040204020203" pitchFamily="34" charset="-122"/>
                <a:ea typeface="Microsoft YaHei UI Light" panose="020B0502040204020203" pitchFamily="34" charset="-122"/>
              </a:rPr>
              <a:t>Does anyone have any questions?</a:t>
            </a:r>
            <a:endParaRPr lang="en" sz="1100" dirty="0">
              <a:solidFill>
                <a:srgbClr val="434343"/>
              </a:solidFill>
            </a:endParaRPr>
          </a:p>
          <a:p>
            <a:pPr marL="0" lvl="0" indent="0" algn="r" rtl="0">
              <a:spcBef>
                <a:spcPts val="0"/>
              </a:spcBef>
              <a:spcAft>
                <a:spcPts val="0"/>
              </a:spcAft>
              <a:buClr>
                <a:schemeClr val="dk1"/>
              </a:buClr>
              <a:buSzPts val="1100"/>
              <a:buFont typeface="Arial"/>
              <a:buNone/>
            </a:pPr>
            <a:r>
              <a:rPr lang="en" sz="1100" dirty="0">
                <a:solidFill>
                  <a:srgbClr val="434343"/>
                </a:solidFill>
                <a:latin typeface="Microsoft YaHei UI Light" panose="020B0502040204020203" pitchFamily="34" charset="-122"/>
                <a:ea typeface="Microsoft YaHei UI Light" panose="020B0502040204020203" pitchFamily="34" charset="-122"/>
              </a:rPr>
              <a:t>Reach to us through our Social Media Accounts !</a:t>
            </a:r>
            <a:endParaRPr sz="1100" dirty="0">
              <a:solidFill>
                <a:srgbClr val="434343"/>
              </a:solidFill>
              <a:latin typeface="Microsoft YaHei UI Light" panose="020B0502040204020203" pitchFamily="34" charset="-122"/>
              <a:ea typeface="Microsoft YaHei UI Light" panose="020B0502040204020203" pitchFamily="34" charset="-122"/>
            </a:endParaRPr>
          </a:p>
        </p:txBody>
      </p:sp>
      <p:sp>
        <p:nvSpPr>
          <p:cNvPr id="1892" name="Google Shape;1892;p36"/>
          <p:cNvSpPr/>
          <p:nvPr/>
        </p:nvSpPr>
        <p:spPr>
          <a:xfrm>
            <a:off x="76260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6"/>
          <p:cNvSpPr/>
          <p:nvPr/>
        </p:nvSpPr>
        <p:spPr>
          <a:xfrm>
            <a:off x="78927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4" name="Google Shape;1894;p36"/>
          <p:cNvGrpSpPr/>
          <p:nvPr/>
        </p:nvGrpSpPr>
        <p:grpSpPr>
          <a:xfrm>
            <a:off x="3534122" y="2902254"/>
            <a:ext cx="832985" cy="231737"/>
            <a:chOff x="3739024" y="3575651"/>
            <a:chExt cx="832985" cy="231737"/>
          </a:xfrm>
        </p:grpSpPr>
        <p:sp>
          <p:nvSpPr>
            <p:cNvPr id="1895" name="Google Shape;1895;p36"/>
            <p:cNvSpPr/>
            <p:nvPr/>
          </p:nvSpPr>
          <p:spPr>
            <a:xfrm>
              <a:off x="3739024" y="3575651"/>
              <a:ext cx="231508" cy="231737"/>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6" name="Google Shape;1896;p36"/>
            <p:cNvGrpSpPr/>
            <p:nvPr/>
          </p:nvGrpSpPr>
          <p:grpSpPr>
            <a:xfrm>
              <a:off x="4039521" y="3575766"/>
              <a:ext cx="231754" cy="231498"/>
              <a:chOff x="3752358" y="3817349"/>
              <a:chExt cx="346056" cy="345674"/>
            </a:xfrm>
          </p:grpSpPr>
          <p:sp>
            <p:nvSpPr>
              <p:cNvPr id="1897" name="Google Shape;1897;p3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1" name="Google Shape;1901;p36"/>
            <p:cNvGrpSpPr/>
            <p:nvPr/>
          </p:nvGrpSpPr>
          <p:grpSpPr>
            <a:xfrm>
              <a:off x="4340277" y="3575766"/>
              <a:ext cx="231732" cy="231498"/>
              <a:chOff x="4201447" y="3817349"/>
              <a:chExt cx="346024" cy="345674"/>
            </a:xfrm>
          </p:grpSpPr>
          <p:sp>
            <p:nvSpPr>
              <p:cNvPr id="1902" name="Google Shape;1902;p3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angle 1">
            <a:extLst>
              <a:ext uri="{FF2B5EF4-FFF2-40B4-BE49-F238E27FC236}">
                <a16:creationId xmlns:a16="http://schemas.microsoft.com/office/drawing/2014/main" id="{0A1DE536-FE9A-0B59-1749-6C2CD626C350}"/>
              </a:ext>
            </a:extLst>
          </p:cNvPr>
          <p:cNvSpPr/>
          <p:nvPr/>
        </p:nvSpPr>
        <p:spPr>
          <a:xfrm>
            <a:off x="1478636" y="4090169"/>
            <a:ext cx="3207689" cy="546421"/>
          </a:xfrm>
          <a:prstGeom prst="rect">
            <a:avLst/>
          </a:prstGeom>
          <a:solidFill>
            <a:srgbClr val="EEF8F7"/>
          </a:solidFill>
          <a:ln>
            <a:solidFill>
              <a:srgbClr val="EEF8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6B2FFC9-9568-7179-CFD6-B8A9BE9286B9}"/>
              </a:ext>
            </a:extLst>
          </p:cNvPr>
          <p:cNvPicPr>
            <a:picLocks noChangeAspect="1"/>
          </p:cNvPicPr>
          <p:nvPr/>
        </p:nvPicPr>
        <p:blipFill>
          <a:blip r:embed="rId3"/>
          <a:stretch>
            <a:fillRect/>
          </a:stretch>
        </p:blipFill>
        <p:spPr>
          <a:xfrm>
            <a:off x="333666" y="-221199"/>
            <a:ext cx="8350395" cy="978562"/>
          </a:xfrm>
          <a:prstGeom prst="rect">
            <a:avLst/>
          </a:prstGeom>
        </p:spPr>
      </p:pic>
      <p:sp>
        <p:nvSpPr>
          <p:cNvPr id="4" name="Rectangle 3">
            <a:extLst>
              <a:ext uri="{FF2B5EF4-FFF2-40B4-BE49-F238E27FC236}">
                <a16:creationId xmlns:a16="http://schemas.microsoft.com/office/drawing/2014/main" id="{4E46F3E1-4046-E0D3-2C4B-050B6391AF73}"/>
              </a:ext>
            </a:extLst>
          </p:cNvPr>
          <p:cNvSpPr/>
          <p:nvPr/>
        </p:nvSpPr>
        <p:spPr>
          <a:xfrm>
            <a:off x="43202" y="4793465"/>
            <a:ext cx="325731" cy="246221"/>
          </a:xfrm>
          <a:prstGeom prst="rect">
            <a:avLst/>
          </a:prstGeom>
          <a:noFill/>
        </p:spPr>
        <p:txBody>
          <a:bodyPr wrap="none" lIns="91440" tIns="45720" rIns="91440" bIns="45720">
            <a:spAutoFit/>
          </a:bodyPr>
          <a:lstStyle/>
          <a:p>
            <a:pPr algn="ctr"/>
            <a:r>
              <a:rPr lang="en-US" sz="1000" b="0" cap="none" spc="0" dirty="0">
                <a:ln w="0"/>
                <a:solidFill>
                  <a:schemeClr val="tx1"/>
                </a:solidFill>
                <a:effectLst>
                  <a:outerShdw blurRad="38100" dist="19050" dir="2700000" algn="tl" rotWithShape="0">
                    <a:schemeClr val="dk1">
                      <a:alpha val="40000"/>
                    </a:schemeClr>
                  </a:outerShdw>
                </a:effectLst>
              </a:rPr>
              <a:t>14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6" name="Rectangle 15">
            <a:extLst>
              <a:ext uri="{FF2B5EF4-FFF2-40B4-BE49-F238E27FC236}">
                <a16:creationId xmlns:a16="http://schemas.microsoft.com/office/drawing/2014/main" id="{E6BDD08B-66AA-8EEF-F9B1-2916ED31EE3C}"/>
              </a:ext>
            </a:extLst>
          </p:cNvPr>
          <p:cNvSpPr/>
          <p:nvPr/>
        </p:nvSpPr>
        <p:spPr>
          <a:xfrm>
            <a:off x="2271962" y="4212960"/>
            <a:ext cx="3779921" cy="451184"/>
          </a:xfrm>
          <a:prstGeom prst="rect">
            <a:avLst/>
          </a:prstGeom>
          <a:solidFill>
            <a:srgbClr val="7C6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64E70B-E082-FBBC-7732-9E8F6312058B}"/>
              </a:ext>
            </a:extLst>
          </p:cNvPr>
          <p:cNvSpPr/>
          <p:nvPr/>
        </p:nvSpPr>
        <p:spPr>
          <a:xfrm>
            <a:off x="2271963" y="2965651"/>
            <a:ext cx="3779921" cy="451184"/>
          </a:xfrm>
          <a:prstGeom prst="rect">
            <a:avLst/>
          </a:prstGeom>
          <a:solidFill>
            <a:srgbClr val="7C6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805C2D6-88F0-8C8F-80E1-0E341AF951B7}"/>
              </a:ext>
            </a:extLst>
          </p:cNvPr>
          <p:cNvSpPr/>
          <p:nvPr/>
        </p:nvSpPr>
        <p:spPr>
          <a:xfrm>
            <a:off x="2271962" y="1658618"/>
            <a:ext cx="3779922" cy="451184"/>
          </a:xfrm>
          <a:prstGeom prst="rect">
            <a:avLst/>
          </a:prstGeom>
          <a:solidFill>
            <a:srgbClr val="7C6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Google Shape;184;p17"/>
          <p:cNvSpPr txBox="1">
            <a:spLocks noGrp="1"/>
          </p:cNvSpPr>
          <p:nvPr>
            <p:ph type="ctrTitle"/>
          </p:nvPr>
        </p:nvSpPr>
        <p:spPr>
          <a:xfrm>
            <a:off x="868642" y="541716"/>
            <a:ext cx="3867300" cy="82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rgbClr val="7C692B"/>
                </a:solidFill>
                <a:latin typeface="Berlin Sans FB Demi" panose="020E0802020502020306" pitchFamily="34" charset="0"/>
              </a:rPr>
              <a:t>OUR COMPANY:</a:t>
            </a:r>
            <a:endParaRPr sz="3600" dirty="0">
              <a:solidFill>
                <a:srgbClr val="7C692B"/>
              </a:solidFill>
              <a:latin typeface="Berlin Sans FB Demi" panose="020E0802020502020306" pitchFamily="34" charset="0"/>
            </a:endParaRPr>
          </a:p>
        </p:txBody>
      </p:sp>
      <p:sp>
        <p:nvSpPr>
          <p:cNvPr id="185" name="Google Shape;185;p17"/>
          <p:cNvSpPr txBox="1">
            <a:spLocks noGrp="1"/>
          </p:cNvSpPr>
          <p:nvPr>
            <p:ph type="subTitle" idx="1"/>
          </p:nvPr>
        </p:nvSpPr>
        <p:spPr>
          <a:xfrm>
            <a:off x="2452455" y="1560687"/>
            <a:ext cx="4817626" cy="32278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800" dirty="0">
                <a:solidFill>
                  <a:schemeClr val="bg1">
                    <a:lumMod val="95000"/>
                  </a:schemeClr>
                </a:solidFill>
                <a:latin typeface="Berlin Sans FB Demi" panose="020E0802020502020306" pitchFamily="34" charset="0"/>
              </a:rPr>
              <a:t>K: </a:t>
            </a:r>
            <a:r>
              <a:rPr lang="en-US" sz="2800" dirty="0">
                <a:solidFill>
                  <a:schemeClr val="bg1">
                    <a:lumMod val="95000"/>
                  </a:schemeClr>
                </a:solidFill>
                <a:latin typeface="Berlin Sans FB" panose="020E0602020502020306" pitchFamily="34" charset="0"/>
              </a:rPr>
              <a:t>Khansaa’ Mahmoud</a:t>
            </a:r>
          </a:p>
          <a:p>
            <a:pPr marL="0" lvl="0" indent="0" algn="l" rtl="0">
              <a:spcBef>
                <a:spcPts val="0"/>
              </a:spcBef>
              <a:spcAft>
                <a:spcPts val="0"/>
              </a:spcAft>
              <a:buClr>
                <a:schemeClr val="dk1"/>
              </a:buClr>
              <a:buSzPts val="1100"/>
              <a:buFont typeface="Arial"/>
              <a:buNone/>
            </a:pPr>
            <a:endParaRPr lang="en-US" sz="2800" dirty="0">
              <a:solidFill>
                <a:schemeClr val="tx1"/>
              </a:solidFill>
              <a:latin typeface="Berlin Sans FB Demi" panose="020E0802020502020306" pitchFamily="34" charset="0"/>
            </a:endParaRPr>
          </a:p>
          <a:p>
            <a:pPr marL="0" lvl="0" indent="0" algn="l" rtl="0">
              <a:spcBef>
                <a:spcPts val="0"/>
              </a:spcBef>
              <a:spcAft>
                <a:spcPts val="0"/>
              </a:spcAft>
              <a:buClr>
                <a:schemeClr val="dk1"/>
              </a:buClr>
              <a:buSzPts val="1100"/>
              <a:buFont typeface="Arial"/>
              <a:buNone/>
            </a:pPr>
            <a:endParaRPr lang="en-US" sz="2800" dirty="0">
              <a:solidFill>
                <a:schemeClr val="tx1"/>
              </a:solidFill>
              <a:latin typeface="Berlin Sans FB Demi" panose="020E0802020502020306" pitchFamily="34" charset="0"/>
            </a:endParaRPr>
          </a:p>
          <a:p>
            <a:pPr marL="0" indent="0">
              <a:buClr>
                <a:schemeClr val="dk1"/>
              </a:buClr>
              <a:buSzPts val="1100"/>
            </a:pPr>
            <a:r>
              <a:rPr lang="en-US" sz="2800" dirty="0">
                <a:solidFill>
                  <a:schemeClr val="bg1">
                    <a:lumMod val="95000"/>
                  </a:schemeClr>
                </a:solidFill>
                <a:latin typeface="Berlin Sans FB Demi" panose="020E0802020502020306" pitchFamily="34" charset="0"/>
              </a:rPr>
              <a:t>D: </a:t>
            </a:r>
            <a:r>
              <a:rPr lang="en-US" sz="2800" dirty="0">
                <a:solidFill>
                  <a:schemeClr val="bg1">
                    <a:lumMod val="95000"/>
                  </a:schemeClr>
                </a:solidFill>
                <a:latin typeface="Berlin Sans FB" panose="020E0602020502020306" pitchFamily="34" charset="0"/>
              </a:rPr>
              <a:t>Diala Abdalqader</a:t>
            </a:r>
            <a:endParaRPr lang="en-US" sz="2800" dirty="0">
              <a:solidFill>
                <a:schemeClr val="bg1">
                  <a:lumMod val="95000"/>
                </a:schemeClr>
              </a:solidFill>
              <a:latin typeface="Berlin Sans FB Demi" panose="020E0802020502020306" pitchFamily="34" charset="0"/>
            </a:endParaRPr>
          </a:p>
          <a:p>
            <a:pPr marL="0" lvl="0" indent="0" algn="l" rtl="0">
              <a:spcBef>
                <a:spcPts val="0"/>
              </a:spcBef>
              <a:spcAft>
                <a:spcPts val="0"/>
              </a:spcAft>
              <a:buClr>
                <a:schemeClr val="dk1"/>
              </a:buClr>
              <a:buSzPts val="1100"/>
              <a:buFont typeface="Arial"/>
              <a:buNone/>
            </a:pPr>
            <a:endParaRPr lang="en-US" sz="2800" dirty="0">
              <a:solidFill>
                <a:schemeClr val="tx1"/>
              </a:solidFill>
              <a:latin typeface="Berlin Sans FB Demi" panose="020E0802020502020306" pitchFamily="34" charset="0"/>
            </a:endParaRPr>
          </a:p>
          <a:p>
            <a:pPr marL="0" lvl="0" indent="0" algn="l" rtl="0">
              <a:spcBef>
                <a:spcPts val="0"/>
              </a:spcBef>
              <a:spcAft>
                <a:spcPts val="0"/>
              </a:spcAft>
              <a:buClr>
                <a:schemeClr val="dk1"/>
              </a:buClr>
              <a:buSzPts val="1100"/>
              <a:buFont typeface="Arial"/>
              <a:buNone/>
            </a:pPr>
            <a:endParaRPr lang="en-US" sz="2800" dirty="0">
              <a:solidFill>
                <a:schemeClr val="tx1"/>
              </a:solidFill>
              <a:latin typeface="Berlin Sans FB Demi" panose="020E0802020502020306" pitchFamily="34" charset="0"/>
            </a:endParaRPr>
          </a:p>
          <a:p>
            <a:pPr marL="0" indent="0">
              <a:buClr>
                <a:schemeClr val="dk1"/>
              </a:buClr>
              <a:buSzPts val="1100"/>
            </a:pPr>
            <a:r>
              <a:rPr lang="en-US" sz="2800" dirty="0">
                <a:solidFill>
                  <a:schemeClr val="bg1">
                    <a:lumMod val="95000"/>
                  </a:schemeClr>
                </a:solidFill>
                <a:latin typeface="Berlin Sans FB Demi" panose="020E0802020502020306" pitchFamily="34" charset="0"/>
              </a:rPr>
              <a:t>A: </a:t>
            </a:r>
            <a:r>
              <a:rPr lang="en-US" sz="2800" dirty="0">
                <a:solidFill>
                  <a:schemeClr val="bg1">
                    <a:lumMod val="95000"/>
                  </a:schemeClr>
                </a:solidFill>
                <a:latin typeface="Berlin Sans FB" panose="020E0602020502020306" pitchFamily="34" charset="0"/>
              </a:rPr>
              <a:t>Ahmad Amierah</a:t>
            </a:r>
          </a:p>
          <a:p>
            <a:pPr marL="0" lvl="0" indent="0" algn="l" rtl="0">
              <a:spcBef>
                <a:spcPts val="0"/>
              </a:spcBef>
              <a:spcAft>
                <a:spcPts val="0"/>
              </a:spcAft>
              <a:buClr>
                <a:schemeClr val="dk1"/>
              </a:buClr>
              <a:buSzPts val="1100"/>
              <a:buFont typeface="Arial"/>
              <a:buNone/>
            </a:pPr>
            <a:endParaRPr lang="en-US" sz="2800" dirty="0">
              <a:solidFill>
                <a:srgbClr val="434343"/>
              </a:solidFill>
              <a:latin typeface="Berlin Sans FB Demi" panose="020E0802020502020306" pitchFamily="34" charset="0"/>
            </a:endParaRPr>
          </a:p>
          <a:p>
            <a:pPr marL="0" lvl="0" indent="0" algn="l" rtl="0">
              <a:spcBef>
                <a:spcPts val="0"/>
              </a:spcBef>
              <a:spcAft>
                <a:spcPts val="0"/>
              </a:spcAft>
              <a:buClr>
                <a:schemeClr val="dk1"/>
              </a:buClr>
              <a:buSzPts val="1100"/>
              <a:buFont typeface="Arial"/>
              <a:buNone/>
            </a:pPr>
            <a:endParaRPr sz="2800" dirty="0">
              <a:solidFill>
                <a:srgbClr val="434343"/>
              </a:solidFill>
            </a:endParaRPr>
          </a:p>
          <a:p>
            <a:pPr marL="0" lvl="0" indent="0" algn="l" rtl="0">
              <a:spcBef>
                <a:spcPts val="0"/>
              </a:spcBef>
              <a:spcAft>
                <a:spcPts val="0"/>
              </a:spcAft>
              <a:buNone/>
            </a:pPr>
            <a:endParaRPr sz="2800" dirty="0">
              <a:solidFill>
                <a:srgbClr val="434343"/>
              </a:solidFill>
            </a:endParaRPr>
          </a:p>
        </p:txBody>
      </p:sp>
      <p:pic>
        <p:nvPicPr>
          <p:cNvPr id="5" name="Picture 4">
            <a:extLst>
              <a:ext uri="{FF2B5EF4-FFF2-40B4-BE49-F238E27FC236}">
                <a16:creationId xmlns:a16="http://schemas.microsoft.com/office/drawing/2014/main" id="{0F4EB92B-1BFB-8CCC-9EA9-11087164CD62}"/>
              </a:ext>
            </a:extLst>
          </p:cNvPr>
          <p:cNvPicPr>
            <a:picLocks noChangeAspect="1"/>
          </p:cNvPicPr>
          <p:nvPr/>
        </p:nvPicPr>
        <p:blipFill rotWithShape="1">
          <a:blip r:embed="rId3"/>
          <a:srcRect l="4812" t="18905" r="6636" b="39967"/>
          <a:stretch/>
        </p:blipFill>
        <p:spPr>
          <a:xfrm>
            <a:off x="6156386" y="970096"/>
            <a:ext cx="2227389" cy="435013"/>
          </a:xfrm>
          <a:prstGeom prst="rect">
            <a:avLst/>
          </a:prstGeom>
        </p:spPr>
      </p:pic>
      <p:pic>
        <p:nvPicPr>
          <p:cNvPr id="10" name="Picture 9">
            <a:extLst>
              <a:ext uri="{FF2B5EF4-FFF2-40B4-BE49-F238E27FC236}">
                <a16:creationId xmlns:a16="http://schemas.microsoft.com/office/drawing/2014/main" id="{944FCDE3-25AE-194E-BAA7-ECFD324EDE6F}"/>
              </a:ext>
            </a:extLst>
          </p:cNvPr>
          <p:cNvPicPr>
            <a:picLocks noChangeAspect="1"/>
          </p:cNvPicPr>
          <p:nvPr/>
        </p:nvPicPr>
        <p:blipFill>
          <a:blip r:embed="rId4"/>
          <a:stretch>
            <a:fillRect/>
          </a:stretch>
        </p:blipFill>
        <p:spPr>
          <a:xfrm>
            <a:off x="1452027" y="3901935"/>
            <a:ext cx="945776" cy="973483"/>
          </a:xfrm>
          <a:prstGeom prst="rect">
            <a:avLst/>
          </a:prstGeom>
        </p:spPr>
      </p:pic>
      <p:pic>
        <p:nvPicPr>
          <p:cNvPr id="12" name="Picture 11">
            <a:extLst>
              <a:ext uri="{FF2B5EF4-FFF2-40B4-BE49-F238E27FC236}">
                <a16:creationId xmlns:a16="http://schemas.microsoft.com/office/drawing/2014/main" id="{7C36B91C-39CF-986B-CCBF-91942ACC8F9E}"/>
              </a:ext>
            </a:extLst>
          </p:cNvPr>
          <p:cNvPicPr>
            <a:picLocks noChangeAspect="1"/>
          </p:cNvPicPr>
          <p:nvPr/>
        </p:nvPicPr>
        <p:blipFill rotWithShape="1">
          <a:blip r:embed="rId5"/>
          <a:srcRect l="25456" t="3920" b="40603"/>
          <a:stretch/>
        </p:blipFill>
        <p:spPr>
          <a:xfrm>
            <a:off x="1452027" y="1405109"/>
            <a:ext cx="945776" cy="967433"/>
          </a:xfrm>
          <a:prstGeom prst="ellipse">
            <a:avLst/>
          </a:prstGeom>
          <a:ln w="3175"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EA2902F7-D3E0-2C28-6BFE-2CBA09462D8A}"/>
              </a:ext>
            </a:extLst>
          </p:cNvPr>
          <p:cNvPicPr>
            <a:picLocks noChangeAspect="1"/>
          </p:cNvPicPr>
          <p:nvPr/>
        </p:nvPicPr>
        <p:blipFill>
          <a:blip r:embed="rId6"/>
          <a:stretch>
            <a:fillRect/>
          </a:stretch>
        </p:blipFill>
        <p:spPr>
          <a:xfrm>
            <a:off x="1452026" y="2692108"/>
            <a:ext cx="945777" cy="953606"/>
          </a:xfrm>
          <a:prstGeom prst="ellipse">
            <a:avLst/>
          </a:prstGeom>
          <a:ln w="3175"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18" name="Picture 17">
            <a:extLst>
              <a:ext uri="{FF2B5EF4-FFF2-40B4-BE49-F238E27FC236}">
                <a16:creationId xmlns:a16="http://schemas.microsoft.com/office/drawing/2014/main" id="{66189FB7-CB3F-8B9C-BA70-3F9156AD297C}"/>
              </a:ext>
            </a:extLst>
          </p:cNvPr>
          <p:cNvPicPr>
            <a:picLocks noChangeAspect="1"/>
          </p:cNvPicPr>
          <p:nvPr/>
        </p:nvPicPr>
        <p:blipFill>
          <a:blip r:embed="rId7"/>
          <a:stretch>
            <a:fillRect/>
          </a:stretch>
        </p:blipFill>
        <p:spPr>
          <a:xfrm>
            <a:off x="333666" y="-221199"/>
            <a:ext cx="8350395" cy="978562"/>
          </a:xfrm>
          <a:prstGeom prst="rect">
            <a:avLst/>
          </a:prstGeom>
        </p:spPr>
      </p:pic>
      <p:sp>
        <p:nvSpPr>
          <p:cNvPr id="2" name="Rectangle 1">
            <a:extLst>
              <a:ext uri="{FF2B5EF4-FFF2-40B4-BE49-F238E27FC236}">
                <a16:creationId xmlns:a16="http://schemas.microsoft.com/office/drawing/2014/main" id="{277DFE2E-2216-4F17-6C4B-1156C5BD4BAC}"/>
              </a:ext>
            </a:extLst>
          </p:cNvPr>
          <p:cNvSpPr/>
          <p:nvPr/>
        </p:nvSpPr>
        <p:spPr>
          <a:xfrm>
            <a:off x="78468" y="4793465"/>
            <a:ext cx="255198" cy="246221"/>
          </a:xfrm>
          <a:prstGeom prst="rect">
            <a:avLst/>
          </a:prstGeom>
          <a:noFill/>
        </p:spPr>
        <p:txBody>
          <a:bodyPr wrap="none" lIns="91440" tIns="45720" rIns="91440" bIns="45720">
            <a:spAutoFit/>
          </a:bodyPr>
          <a:lstStyle/>
          <a:p>
            <a:pPr algn="ctr"/>
            <a:r>
              <a:rPr lang="en-US" sz="1000" b="0" cap="none" spc="0" dirty="0">
                <a:ln w="0"/>
                <a:solidFill>
                  <a:schemeClr val="tx1"/>
                </a:solidFill>
                <a:effectLst>
                  <a:outerShdw blurRad="38100" dist="19050" dir="2700000" algn="tl" rotWithShape="0">
                    <a:schemeClr val="dk1">
                      <a:alpha val="40000"/>
                    </a:schemeClr>
                  </a:outerShdw>
                </a:effectLst>
              </a:rPr>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CONTENTS OF OUR PRESENTATION:</a:t>
            </a:r>
            <a:endParaRPr dirty="0"/>
          </a:p>
        </p:txBody>
      </p:sp>
      <p:sp>
        <p:nvSpPr>
          <p:cNvPr id="141" name="Google Shape;141;p15"/>
          <p:cNvSpPr txBox="1"/>
          <p:nvPr/>
        </p:nvSpPr>
        <p:spPr>
          <a:xfrm flipH="1">
            <a:off x="2075928" y="1316316"/>
            <a:ext cx="6891172" cy="260117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dirty="0">
                <a:solidFill>
                  <a:srgbClr val="434343"/>
                </a:solidFill>
                <a:latin typeface="Montserrat ExtraBold"/>
                <a:ea typeface="Montserrat ExtraBold"/>
                <a:cs typeface="Montserrat ExtraBold"/>
                <a:sym typeface="Montserrat ExtraBold"/>
              </a:rPr>
              <a:t> </a:t>
            </a:r>
            <a:endParaRPr sz="1600" dirty="0">
              <a:solidFill>
                <a:srgbClr val="434343"/>
              </a:solidFill>
              <a:latin typeface="EB Garamond"/>
              <a:ea typeface="EB Garamond"/>
              <a:cs typeface="EB Garamond"/>
              <a:sym typeface="EB Garamond"/>
            </a:endParaRPr>
          </a:p>
          <a:p>
            <a:pPr marL="457200" lvl="0" indent="-298450" algn="l" rtl="0">
              <a:lnSpc>
                <a:spcPct val="115000"/>
              </a:lnSpc>
              <a:spcBef>
                <a:spcPts val="0"/>
              </a:spcBef>
              <a:spcAft>
                <a:spcPts val="0"/>
              </a:spcAft>
              <a:buClr>
                <a:srgbClr val="434343"/>
              </a:buClr>
              <a:buSzPts val="1100"/>
              <a:buFont typeface="EB Garamond"/>
              <a:buAutoNum type="arabicPeriod"/>
            </a:pPr>
            <a:r>
              <a:rPr lang="en-US" sz="1600" dirty="0">
                <a:solidFill>
                  <a:srgbClr val="434343"/>
                </a:solidFill>
                <a:latin typeface="EB Garamond"/>
                <a:ea typeface="EB Garamond"/>
                <a:cs typeface="EB Garamond"/>
                <a:sym typeface="EB Garamond"/>
              </a:rPr>
              <a:t>Problem statement and Objective.</a:t>
            </a:r>
          </a:p>
          <a:p>
            <a:pPr marL="457200" lvl="0" indent="-298450" algn="l" rtl="0">
              <a:lnSpc>
                <a:spcPct val="115000"/>
              </a:lnSpc>
              <a:spcBef>
                <a:spcPts val="0"/>
              </a:spcBef>
              <a:spcAft>
                <a:spcPts val="0"/>
              </a:spcAft>
              <a:buClr>
                <a:srgbClr val="434343"/>
              </a:buClr>
              <a:buSzPts val="1100"/>
              <a:buFont typeface="EB Garamond"/>
              <a:buAutoNum type="arabicPeriod"/>
            </a:pPr>
            <a:r>
              <a:rPr lang="en-US" sz="1600" dirty="0">
                <a:solidFill>
                  <a:srgbClr val="434343"/>
                </a:solidFill>
                <a:latin typeface="EB Garamond"/>
                <a:ea typeface="EB Garamond"/>
                <a:cs typeface="EB Garamond"/>
                <a:sym typeface="EB Garamond"/>
              </a:rPr>
              <a:t>Dealing with the </a:t>
            </a:r>
            <a:r>
              <a:rPr lang="en-US" sz="1600" b="1" dirty="0">
                <a:solidFill>
                  <a:srgbClr val="434343"/>
                </a:solidFill>
                <a:latin typeface="EB Garamond"/>
                <a:ea typeface="EB Garamond"/>
                <a:cs typeface="EB Garamond"/>
                <a:sym typeface="EB Garamond"/>
              </a:rPr>
              <a:t>extracted features</a:t>
            </a:r>
            <a:r>
              <a:rPr lang="en-US" sz="1600" dirty="0">
                <a:solidFill>
                  <a:srgbClr val="434343"/>
                </a:solidFill>
                <a:latin typeface="EB Garamond"/>
                <a:ea typeface="EB Garamond"/>
                <a:cs typeface="EB Garamond"/>
                <a:sym typeface="EB Garamond"/>
              </a:rPr>
              <a:t>.</a:t>
            </a:r>
          </a:p>
          <a:p>
            <a:pPr marL="457200" indent="-298450">
              <a:lnSpc>
                <a:spcPct val="115000"/>
              </a:lnSpc>
              <a:buClr>
                <a:srgbClr val="434343"/>
              </a:buClr>
              <a:buSzPts val="1100"/>
              <a:buFont typeface="EB Garamond"/>
              <a:buAutoNum type="arabicPeriod"/>
            </a:pPr>
            <a:r>
              <a:rPr lang="en" sz="1600" dirty="0">
                <a:solidFill>
                  <a:srgbClr val="434343"/>
                </a:solidFill>
                <a:latin typeface="EB Garamond"/>
                <a:ea typeface="EB Garamond"/>
                <a:cs typeface="EB Garamond"/>
                <a:sym typeface="EB Garamond"/>
              </a:rPr>
              <a:t>Feature selection, </a:t>
            </a:r>
            <a:r>
              <a:rPr lang="en-US" sz="1600" dirty="0">
                <a:solidFill>
                  <a:srgbClr val="434343"/>
                </a:solidFill>
                <a:latin typeface="EB Garamond"/>
                <a:ea typeface="EB Garamond"/>
                <a:cs typeface="EB Garamond"/>
                <a:sym typeface="EB Garamond"/>
              </a:rPr>
              <a:t>Columns and </a:t>
            </a:r>
            <a:r>
              <a:rPr lang="en-US" sz="1600" b="1" dirty="0">
                <a:solidFill>
                  <a:srgbClr val="434343"/>
                </a:solidFill>
                <a:latin typeface="EB Garamond"/>
                <a:ea typeface="EB Garamond"/>
                <a:cs typeface="EB Garamond"/>
                <a:sym typeface="EB Garamond"/>
              </a:rPr>
              <a:t>variables</a:t>
            </a:r>
            <a:r>
              <a:rPr lang="en-US" sz="1600" dirty="0">
                <a:solidFill>
                  <a:srgbClr val="434343"/>
                </a:solidFill>
                <a:latin typeface="EB Garamond"/>
                <a:ea typeface="EB Garamond"/>
                <a:cs typeface="EB Garamond"/>
                <a:sym typeface="EB Garamond"/>
              </a:rPr>
              <a:t> we studied and fitted our model to.</a:t>
            </a:r>
          </a:p>
          <a:p>
            <a:pPr marL="457200" indent="-298450">
              <a:lnSpc>
                <a:spcPct val="115000"/>
              </a:lnSpc>
              <a:buClr>
                <a:srgbClr val="434343"/>
              </a:buClr>
              <a:buSzPts val="1100"/>
              <a:buFont typeface="EB Garamond"/>
              <a:buAutoNum type="arabicPeriod"/>
            </a:pPr>
            <a:r>
              <a:rPr lang="en-US" sz="1600" b="1" dirty="0">
                <a:solidFill>
                  <a:srgbClr val="434343"/>
                </a:solidFill>
                <a:latin typeface="EB Garamond"/>
                <a:ea typeface="EB Garamond"/>
                <a:cs typeface="EB Garamond"/>
                <a:sym typeface="EB Garamond"/>
              </a:rPr>
              <a:t>Models</a:t>
            </a:r>
            <a:r>
              <a:rPr lang="en-US" sz="1600" dirty="0">
                <a:solidFill>
                  <a:srgbClr val="434343"/>
                </a:solidFill>
                <a:latin typeface="EB Garamond"/>
                <a:ea typeface="EB Garamond"/>
                <a:cs typeface="EB Garamond"/>
                <a:sym typeface="EB Garamond"/>
              </a:rPr>
              <a:t> we used.</a:t>
            </a:r>
            <a:endParaRPr lang="en" sz="1600" dirty="0">
              <a:solidFill>
                <a:srgbClr val="434343"/>
              </a:solidFill>
              <a:latin typeface="EB Garamond"/>
              <a:ea typeface="EB Garamond"/>
              <a:cs typeface="EB Garamond"/>
              <a:sym typeface="EB Garamond"/>
            </a:endParaRPr>
          </a:p>
          <a:p>
            <a:pPr marL="457200" lvl="0" indent="-298450" algn="l" rtl="0">
              <a:lnSpc>
                <a:spcPct val="115000"/>
              </a:lnSpc>
              <a:spcBef>
                <a:spcPts val="0"/>
              </a:spcBef>
              <a:spcAft>
                <a:spcPts val="0"/>
              </a:spcAft>
              <a:buClr>
                <a:srgbClr val="434343"/>
              </a:buClr>
              <a:buSzPts val="1100"/>
              <a:buFont typeface="EB Garamond"/>
              <a:buAutoNum type="arabicPeriod"/>
            </a:pPr>
            <a:r>
              <a:rPr lang="en-US" sz="1600" b="1" dirty="0">
                <a:solidFill>
                  <a:srgbClr val="434343"/>
                </a:solidFill>
                <a:latin typeface="EB Garamond"/>
                <a:ea typeface="EB Garamond"/>
                <a:cs typeface="EB Garamond"/>
                <a:sym typeface="EB Garamond"/>
              </a:rPr>
              <a:t>Random Forest </a:t>
            </a:r>
            <a:r>
              <a:rPr lang="en-US" sz="1600" dirty="0">
                <a:solidFill>
                  <a:srgbClr val="434343"/>
                </a:solidFill>
                <a:latin typeface="EB Garamond"/>
                <a:ea typeface="EB Garamond"/>
                <a:cs typeface="EB Garamond"/>
                <a:sym typeface="EB Garamond"/>
              </a:rPr>
              <a:t>and</a:t>
            </a:r>
            <a:r>
              <a:rPr lang="en-US" sz="1600" b="1" dirty="0">
                <a:solidFill>
                  <a:srgbClr val="434343"/>
                </a:solidFill>
                <a:latin typeface="EB Garamond"/>
                <a:ea typeface="EB Garamond"/>
                <a:cs typeface="EB Garamond"/>
                <a:sym typeface="EB Garamond"/>
              </a:rPr>
              <a:t> </a:t>
            </a:r>
            <a:r>
              <a:rPr lang="en" sz="1600" b="1" dirty="0">
                <a:solidFill>
                  <a:srgbClr val="434343"/>
                </a:solidFill>
                <a:latin typeface="EB Garamond"/>
                <a:ea typeface="EB Garamond"/>
                <a:cs typeface="EB Garamond"/>
                <a:sym typeface="EB Garamond"/>
              </a:rPr>
              <a:t> Gradient Boosting </a:t>
            </a:r>
            <a:r>
              <a:rPr lang="en" sz="1600" dirty="0">
                <a:solidFill>
                  <a:srgbClr val="434343"/>
                </a:solidFill>
                <a:latin typeface="EB Garamond"/>
                <a:ea typeface="EB Garamond"/>
                <a:cs typeface="EB Garamond"/>
                <a:sym typeface="EB Garamond"/>
              </a:rPr>
              <a:t>for modeling.</a:t>
            </a:r>
          </a:p>
          <a:p>
            <a:pPr marL="457200" lvl="0" indent="-298450" algn="l" rtl="0">
              <a:lnSpc>
                <a:spcPct val="115000"/>
              </a:lnSpc>
              <a:spcBef>
                <a:spcPts val="0"/>
              </a:spcBef>
              <a:spcAft>
                <a:spcPts val="0"/>
              </a:spcAft>
              <a:buClr>
                <a:srgbClr val="434343"/>
              </a:buClr>
              <a:buSzPts val="1100"/>
              <a:buFont typeface="EB Garamond"/>
              <a:buAutoNum type="arabicPeriod"/>
            </a:pPr>
            <a:r>
              <a:rPr lang="en-US" sz="1600" dirty="0">
                <a:solidFill>
                  <a:srgbClr val="434343"/>
                </a:solidFill>
                <a:latin typeface="EB Garamond"/>
                <a:ea typeface="EB Garamond"/>
                <a:cs typeface="EB Garamond"/>
                <a:sym typeface="EB Garamond"/>
              </a:rPr>
              <a:t>Hyperparameter </a:t>
            </a:r>
            <a:r>
              <a:rPr lang="en-US" sz="1600" b="1" dirty="0">
                <a:solidFill>
                  <a:srgbClr val="434343"/>
                </a:solidFill>
                <a:latin typeface="EB Garamond"/>
                <a:ea typeface="EB Garamond"/>
                <a:cs typeface="EB Garamond"/>
                <a:sym typeface="EB Garamond"/>
              </a:rPr>
              <a:t>tuning</a:t>
            </a:r>
          </a:p>
          <a:p>
            <a:pPr marL="457200" lvl="0" indent="-298450" algn="l" rtl="0">
              <a:lnSpc>
                <a:spcPct val="115000"/>
              </a:lnSpc>
              <a:spcBef>
                <a:spcPts val="0"/>
              </a:spcBef>
              <a:spcAft>
                <a:spcPts val="0"/>
              </a:spcAft>
              <a:buClr>
                <a:srgbClr val="434343"/>
              </a:buClr>
              <a:buSzPts val="1100"/>
              <a:buFont typeface="EB Garamond"/>
              <a:buAutoNum type="arabicPeriod"/>
            </a:pPr>
            <a:r>
              <a:rPr lang="en-US" sz="1600" dirty="0">
                <a:solidFill>
                  <a:srgbClr val="434343"/>
                </a:solidFill>
                <a:latin typeface="EB Garamond"/>
                <a:ea typeface="EB Garamond"/>
                <a:cs typeface="EB Garamond"/>
                <a:sym typeface="EB Garamond"/>
              </a:rPr>
              <a:t>Best Model </a:t>
            </a:r>
            <a:r>
              <a:rPr lang="en-US" sz="1600" b="1" dirty="0">
                <a:solidFill>
                  <a:srgbClr val="434343"/>
                </a:solidFill>
                <a:latin typeface="EB Garamond"/>
                <a:ea typeface="EB Garamond"/>
                <a:cs typeface="EB Garamond"/>
                <a:sym typeface="EB Garamond"/>
              </a:rPr>
              <a:t>Evaluation</a:t>
            </a:r>
            <a:r>
              <a:rPr lang="en-US" sz="1600" dirty="0">
                <a:solidFill>
                  <a:srgbClr val="434343"/>
                </a:solidFill>
                <a:latin typeface="EB Garamond"/>
                <a:ea typeface="EB Garamond"/>
                <a:cs typeface="EB Garamond"/>
                <a:sym typeface="EB Garamond"/>
              </a:rPr>
              <a:t>.</a:t>
            </a:r>
            <a:endParaRPr lang="en" sz="1600" dirty="0">
              <a:solidFill>
                <a:srgbClr val="434343"/>
              </a:solidFill>
              <a:latin typeface="EB Garamond"/>
              <a:ea typeface="EB Garamond"/>
              <a:cs typeface="EB Garamond"/>
              <a:sym typeface="EB Garamond"/>
            </a:endParaRPr>
          </a:p>
          <a:p>
            <a:pPr marL="457200" lvl="0" indent="-298450" algn="l" rtl="0">
              <a:lnSpc>
                <a:spcPct val="115000"/>
              </a:lnSpc>
              <a:spcBef>
                <a:spcPts val="0"/>
              </a:spcBef>
              <a:spcAft>
                <a:spcPts val="0"/>
              </a:spcAft>
              <a:buClr>
                <a:srgbClr val="434343"/>
              </a:buClr>
              <a:buSzPts val="1100"/>
              <a:buFont typeface="EB Garamond"/>
              <a:buAutoNum type="arabicPeriod"/>
            </a:pPr>
            <a:r>
              <a:rPr lang="en" sz="1600" dirty="0">
                <a:solidFill>
                  <a:srgbClr val="434343"/>
                </a:solidFill>
                <a:latin typeface="EB Garamond"/>
                <a:ea typeface="EB Garamond"/>
                <a:cs typeface="EB Garamond"/>
                <a:sym typeface="EB Garamond"/>
              </a:rPr>
              <a:t>User facing </a:t>
            </a:r>
            <a:r>
              <a:rPr lang="en" sz="1600" b="1" dirty="0">
                <a:solidFill>
                  <a:srgbClr val="434343"/>
                </a:solidFill>
                <a:latin typeface="EB Garamond"/>
                <a:ea typeface="EB Garamond"/>
                <a:cs typeface="EB Garamond"/>
                <a:sym typeface="EB Garamond"/>
              </a:rPr>
              <a:t>webPage</a:t>
            </a:r>
            <a:r>
              <a:rPr lang="en" sz="1600" dirty="0">
                <a:solidFill>
                  <a:srgbClr val="434343"/>
                </a:solidFill>
                <a:latin typeface="EB Garamond"/>
                <a:ea typeface="EB Garamond"/>
                <a:cs typeface="EB Garamond"/>
                <a:sym typeface="EB Garamond"/>
              </a:rPr>
              <a:t>.</a:t>
            </a:r>
          </a:p>
          <a:p>
            <a:pPr marL="0" lvl="0" indent="0" algn="l" rtl="0">
              <a:lnSpc>
                <a:spcPct val="115000"/>
              </a:lnSpc>
              <a:spcBef>
                <a:spcPts val="0"/>
              </a:spcBef>
              <a:spcAft>
                <a:spcPts val="0"/>
              </a:spcAft>
              <a:buNone/>
            </a:pPr>
            <a:endParaRPr sz="1600" dirty="0">
              <a:solidFill>
                <a:srgbClr val="434343"/>
              </a:solidFill>
              <a:latin typeface="EB Garamond"/>
              <a:ea typeface="EB Garamond"/>
              <a:cs typeface="EB Garamond"/>
              <a:sym typeface="EB Garamond"/>
            </a:endParaRPr>
          </a:p>
          <a:p>
            <a:pPr marL="0" lvl="0" indent="0" algn="l" rtl="0">
              <a:lnSpc>
                <a:spcPct val="115000"/>
              </a:lnSpc>
              <a:spcBef>
                <a:spcPts val="1600"/>
              </a:spcBef>
              <a:spcAft>
                <a:spcPts val="1600"/>
              </a:spcAft>
              <a:buNone/>
            </a:pPr>
            <a:endParaRPr sz="1600" dirty="0">
              <a:solidFill>
                <a:srgbClr val="434343"/>
              </a:solidFill>
              <a:latin typeface="EB Garamond"/>
              <a:ea typeface="EB Garamond"/>
              <a:cs typeface="EB Garamond"/>
              <a:sym typeface="EB Garamond"/>
            </a:endParaRPr>
          </a:p>
        </p:txBody>
      </p:sp>
      <p:grpSp>
        <p:nvGrpSpPr>
          <p:cNvPr id="2" name="Google Shape;2168;p37">
            <a:extLst>
              <a:ext uri="{FF2B5EF4-FFF2-40B4-BE49-F238E27FC236}">
                <a16:creationId xmlns:a16="http://schemas.microsoft.com/office/drawing/2014/main" id="{F58704C4-143A-C61A-9CB7-AA9A26F92C7A}"/>
              </a:ext>
            </a:extLst>
          </p:cNvPr>
          <p:cNvGrpSpPr/>
          <p:nvPr/>
        </p:nvGrpSpPr>
        <p:grpSpPr>
          <a:xfrm>
            <a:off x="176690" y="3494314"/>
            <a:ext cx="2135436" cy="1415681"/>
            <a:chOff x="829400" y="238125"/>
            <a:chExt cx="5960425" cy="3710090"/>
          </a:xfrm>
        </p:grpSpPr>
        <p:sp>
          <p:nvSpPr>
            <p:cNvPr id="3" name="Google Shape;2169;p37">
              <a:extLst>
                <a:ext uri="{FF2B5EF4-FFF2-40B4-BE49-F238E27FC236}">
                  <a16:creationId xmlns:a16="http://schemas.microsoft.com/office/drawing/2014/main" id="{C4DA7288-B448-15C9-8B13-F25D1ADC046D}"/>
                </a:ext>
              </a:extLst>
            </p:cNvPr>
            <p:cNvSpPr/>
            <p:nvPr/>
          </p:nvSpPr>
          <p:spPr>
            <a:xfrm>
              <a:off x="4757200" y="1494400"/>
              <a:ext cx="913150" cy="1510450"/>
            </a:xfrm>
            <a:custGeom>
              <a:avLst/>
              <a:gdLst/>
              <a:ahLst/>
              <a:cxnLst/>
              <a:rect l="l" t="t" r="r" b="b"/>
              <a:pathLst>
                <a:path w="36526" h="60418" extrusionOk="0">
                  <a:moveTo>
                    <a:pt x="0" y="0"/>
                  </a:moveTo>
                  <a:lnTo>
                    <a:pt x="0" y="30209"/>
                  </a:lnTo>
                  <a:lnTo>
                    <a:pt x="0" y="60418"/>
                  </a:lnTo>
                  <a:lnTo>
                    <a:pt x="36526" y="60418"/>
                  </a:lnTo>
                  <a:lnTo>
                    <a:pt x="36526" y="30209"/>
                  </a:lnTo>
                  <a:lnTo>
                    <a:pt x="365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170;p37">
              <a:extLst>
                <a:ext uri="{FF2B5EF4-FFF2-40B4-BE49-F238E27FC236}">
                  <a16:creationId xmlns:a16="http://schemas.microsoft.com/office/drawing/2014/main" id="{69ED90AE-BDFE-C89D-BA02-88A558080DD6}"/>
                </a:ext>
              </a:extLst>
            </p:cNvPr>
            <p:cNvSpPr/>
            <p:nvPr/>
          </p:nvSpPr>
          <p:spPr>
            <a:xfrm>
              <a:off x="2706225" y="2836925"/>
              <a:ext cx="3129100" cy="167925"/>
            </a:xfrm>
            <a:custGeom>
              <a:avLst/>
              <a:gdLst/>
              <a:ahLst/>
              <a:cxnLst/>
              <a:rect l="l" t="t" r="r" b="b"/>
              <a:pathLst>
                <a:path w="125164" h="6717" extrusionOk="0">
                  <a:moveTo>
                    <a:pt x="6718" y="0"/>
                  </a:moveTo>
                  <a:cubicBezTo>
                    <a:pt x="3008" y="0"/>
                    <a:pt x="0" y="3007"/>
                    <a:pt x="2" y="6717"/>
                  </a:cubicBezTo>
                  <a:lnTo>
                    <a:pt x="125164" y="6717"/>
                  </a:lnTo>
                  <a:cubicBezTo>
                    <a:pt x="125164" y="3007"/>
                    <a:pt x="122157" y="0"/>
                    <a:pt x="118447"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171;p37">
              <a:extLst>
                <a:ext uri="{FF2B5EF4-FFF2-40B4-BE49-F238E27FC236}">
                  <a16:creationId xmlns:a16="http://schemas.microsoft.com/office/drawing/2014/main" id="{DA5669AB-5632-BB26-1FE1-B39F5B25326C}"/>
                </a:ext>
              </a:extLst>
            </p:cNvPr>
            <p:cNvSpPr/>
            <p:nvPr/>
          </p:nvSpPr>
          <p:spPr>
            <a:xfrm>
              <a:off x="3941600" y="312075"/>
              <a:ext cx="385300" cy="488925"/>
            </a:xfrm>
            <a:custGeom>
              <a:avLst/>
              <a:gdLst/>
              <a:ahLst/>
              <a:cxnLst/>
              <a:rect l="l" t="t" r="r" b="b"/>
              <a:pathLst>
                <a:path w="15412" h="19557" extrusionOk="0">
                  <a:moveTo>
                    <a:pt x="1" y="1"/>
                  </a:moveTo>
                  <a:lnTo>
                    <a:pt x="1" y="9778"/>
                  </a:lnTo>
                  <a:lnTo>
                    <a:pt x="1" y="19556"/>
                  </a:lnTo>
                  <a:lnTo>
                    <a:pt x="15411" y="19556"/>
                  </a:lnTo>
                  <a:lnTo>
                    <a:pt x="15411" y="9778"/>
                  </a:lnTo>
                  <a:lnTo>
                    <a:pt x="154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72;p37">
              <a:extLst>
                <a:ext uri="{FF2B5EF4-FFF2-40B4-BE49-F238E27FC236}">
                  <a16:creationId xmlns:a16="http://schemas.microsoft.com/office/drawing/2014/main" id="{5227C740-B398-4CA1-39B3-D567E4889BF0}"/>
                </a:ext>
              </a:extLst>
            </p:cNvPr>
            <p:cNvSpPr/>
            <p:nvPr/>
          </p:nvSpPr>
          <p:spPr>
            <a:xfrm>
              <a:off x="3941600" y="386050"/>
              <a:ext cx="385300" cy="152900"/>
            </a:xfrm>
            <a:custGeom>
              <a:avLst/>
              <a:gdLst/>
              <a:ahLst/>
              <a:cxnLst/>
              <a:rect l="l" t="t" r="r" b="b"/>
              <a:pathLst>
                <a:path w="15412" h="6116" extrusionOk="0">
                  <a:moveTo>
                    <a:pt x="1" y="0"/>
                  </a:moveTo>
                  <a:lnTo>
                    <a:pt x="1" y="3058"/>
                  </a:lnTo>
                  <a:lnTo>
                    <a:pt x="1" y="6115"/>
                  </a:lnTo>
                  <a:lnTo>
                    <a:pt x="15411" y="6115"/>
                  </a:lnTo>
                  <a:lnTo>
                    <a:pt x="15411" y="3058"/>
                  </a:lnTo>
                  <a:lnTo>
                    <a:pt x="15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73;p37">
              <a:extLst>
                <a:ext uri="{FF2B5EF4-FFF2-40B4-BE49-F238E27FC236}">
                  <a16:creationId xmlns:a16="http://schemas.microsoft.com/office/drawing/2014/main" id="{08FE5581-7D99-7F4F-D457-60B8F3D89B89}"/>
                </a:ext>
              </a:extLst>
            </p:cNvPr>
            <p:cNvSpPr/>
            <p:nvPr/>
          </p:nvSpPr>
          <p:spPr>
            <a:xfrm>
              <a:off x="4101475" y="952450"/>
              <a:ext cx="1671000" cy="648600"/>
            </a:xfrm>
            <a:custGeom>
              <a:avLst/>
              <a:gdLst/>
              <a:ahLst/>
              <a:cxnLst/>
              <a:rect l="l" t="t" r="r" b="b"/>
              <a:pathLst>
                <a:path w="66840" h="25944" extrusionOk="0">
                  <a:moveTo>
                    <a:pt x="9803" y="1"/>
                  </a:moveTo>
                  <a:cubicBezTo>
                    <a:pt x="8849" y="1"/>
                    <a:pt x="8006" y="619"/>
                    <a:pt x="7719" y="1528"/>
                  </a:cubicBezTo>
                  <a:lnTo>
                    <a:pt x="3861" y="13736"/>
                  </a:lnTo>
                  <a:lnTo>
                    <a:pt x="1" y="25944"/>
                  </a:lnTo>
                  <a:lnTo>
                    <a:pt x="64550" y="25944"/>
                  </a:lnTo>
                  <a:cubicBezTo>
                    <a:pt x="65887" y="25944"/>
                    <a:pt x="66840" y="24646"/>
                    <a:pt x="66437" y="23370"/>
                  </a:cubicBezTo>
                  <a:lnTo>
                    <a:pt x="62984" y="12450"/>
                  </a:lnTo>
                  <a:lnTo>
                    <a:pt x="59532" y="1529"/>
                  </a:lnTo>
                  <a:cubicBezTo>
                    <a:pt x="59245" y="620"/>
                    <a:pt x="58402" y="1"/>
                    <a:pt x="574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74;p37">
              <a:extLst>
                <a:ext uri="{FF2B5EF4-FFF2-40B4-BE49-F238E27FC236}">
                  <a16:creationId xmlns:a16="http://schemas.microsoft.com/office/drawing/2014/main" id="{441D6C23-7246-7B9C-D4AB-1AB08AA560D3}"/>
                </a:ext>
              </a:extLst>
            </p:cNvPr>
            <p:cNvSpPr/>
            <p:nvPr/>
          </p:nvSpPr>
          <p:spPr>
            <a:xfrm>
              <a:off x="1852850" y="761150"/>
              <a:ext cx="3038050" cy="1171975"/>
            </a:xfrm>
            <a:custGeom>
              <a:avLst/>
              <a:gdLst/>
              <a:ahLst/>
              <a:cxnLst/>
              <a:rect l="l" t="t" r="r" b="b"/>
              <a:pathLst>
                <a:path w="121522" h="46879" extrusionOk="0">
                  <a:moveTo>
                    <a:pt x="19898" y="0"/>
                  </a:moveTo>
                  <a:cubicBezTo>
                    <a:pt x="16873" y="0"/>
                    <a:pt x="14201" y="1961"/>
                    <a:pt x="13289" y="4845"/>
                  </a:cubicBezTo>
                  <a:lnTo>
                    <a:pt x="6645" y="25861"/>
                  </a:lnTo>
                  <a:lnTo>
                    <a:pt x="0" y="46879"/>
                  </a:lnTo>
                  <a:lnTo>
                    <a:pt x="121522" y="46879"/>
                  </a:lnTo>
                  <a:lnTo>
                    <a:pt x="114879" y="25861"/>
                  </a:lnTo>
                  <a:lnTo>
                    <a:pt x="108235" y="4845"/>
                  </a:lnTo>
                  <a:cubicBezTo>
                    <a:pt x="107323" y="1961"/>
                    <a:pt x="104649" y="0"/>
                    <a:pt x="101626" y="0"/>
                  </a:cubicBezTo>
                  <a:cubicBezTo>
                    <a:pt x="101624" y="0"/>
                    <a:pt x="101623" y="0"/>
                    <a:pt x="101622" y="0"/>
                  </a:cubicBezTo>
                  <a:lnTo>
                    <a:pt x="19902" y="0"/>
                  </a:lnTo>
                  <a:cubicBezTo>
                    <a:pt x="19900" y="0"/>
                    <a:pt x="19899" y="0"/>
                    <a:pt x="198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75;p37">
              <a:extLst>
                <a:ext uri="{FF2B5EF4-FFF2-40B4-BE49-F238E27FC236}">
                  <a16:creationId xmlns:a16="http://schemas.microsoft.com/office/drawing/2014/main" id="{3AFA3902-19B9-FA58-F7E0-460E33F63B0D}"/>
                </a:ext>
              </a:extLst>
            </p:cNvPr>
            <p:cNvSpPr/>
            <p:nvPr/>
          </p:nvSpPr>
          <p:spPr>
            <a:xfrm>
              <a:off x="1972325" y="414100"/>
              <a:ext cx="2799125" cy="2422850"/>
            </a:xfrm>
            <a:custGeom>
              <a:avLst/>
              <a:gdLst/>
              <a:ahLst/>
              <a:cxnLst/>
              <a:rect l="l" t="t" r="r" b="b"/>
              <a:pathLst>
                <a:path w="111965" h="96914" extrusionOk="0">
                  <a:moveTo>
                    <a:pt x="55983" y="0"/>
                  </a:moveTo>
                  <a:lnTo>
                    <a:pt x="27992" y="27991"/>
                  </a:lnTo>
                  <a:lnTo>
                    <a:pt x="1" y="55982"/>
                  </a:lnTo>
                  <a:lnTo>
                    <a:pt x="1" y="76447"/>
                  </a:lnTo>
                  <a:lnTo>
                    <a:pt x="1" y="96913"/>
                  </a:lnTo>
                  <a:lnTo>
                    <a:pt x="111965" y="96913"/>
                  </a:lnTo>
                  <a:lnTo>
                    <a:pt x="111965" y="76447"/>
                  </a:lnTo>
                  <a:lnTo>
                    <a:pt x="111965" y="55982"/>
                  </a:lnTo>
                  <a:lnTo>
                    <a:pt x="83974" y="27991"/>
                  </a:lnTo>
                  <a:lnTo>
                    <a:pt x="559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76;p37">
              <a:extLst>
                <a:ext uri="{FF2B5EF4-FFF2-40B4-BE49-F238E27FC236}">
                  <a16:creationId xmlns:a16="http://schemas.microsoft.com/office/drawing/2014/main" id="{BE79D40D-3553-018A-8E38-AAC12BC7248F}"/>
                </a:ext>
              </a:extLst>
            </p:cNvPr>
            <p:cNvSpPr/>
            <p:nvPr/>
          </p:nvSpPr>
          <p:spPr>
            <a:xfrm>
              <a:off x="1972325" y="515875"/>
              <a:ext cx="2799125" cy="1572325"/>
            </a:xfrm>
            <a:custGeom>
              <a:avLst/>
              <a:gdLst/>
              <a:ahLst/>
              <a:cxnLst/>
              <a:rect l="l" t="t" r="r" b="b"/>
              <a:pathLst>
                <a:path w="111965" h="62893" extrusionOk="0">
                  <a:moveTo>
                    <a:pt x="55990" y="0"/>
                  </a:moveTo>
                  <a:cubicBezTo>
                    <a:pt x="55395" y="0"/>
                    <a:pt x="54800" y="227"/>
                    <a:pt x="54345" y="682"/>
                  </a:cubicBezTo>
                  <a:lnTo>
                    <a:pt x="27173" y="27847"/>
                  </a:lnTo>
                  <a:lnTo>
                    <a:pt x="1" y="55013"/>
                  </a:lnTo>
                  <a:lnTo>
                    <a:pt x="1" y="62892"/>
                  </a:lnTo>
                  <a:lnTo>
                    <a:pt x="27992" y="34900"/>
                  </a:lnTo>
                  <a:lnTo>
                    <a:pt x="55983" y="6910"/>
                  </a:lnTo>
                  <a:lnTo>
                    <a:pt x="83974" y="34900"/>
                  </a:lnTo>
                  <a:lnTo>
                    <a:pt x="111965" y="62892"/>
                  </a:lnTo>
                  <a:lnTo>
                    <a:pt x="111965" y="55011"/>
                  </a:lnTo>
                  <a:lnTo>
                    <a:pt x="84800" y="27847"/>
                  </a:lnTo>
                  <a:lnTo>
                    <a:pt x="57636" y="682"/>
                  </a:lnTo>
                  <a:cubicBezTo>
                    <a:pt x="57181" y="227"/>
                    <a:pt x="56586" y="0"/>
                    <a:pt x="559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77;p37">
              <a:extLst>
                <a:ext uri="{FF2B5EF4-FFF2-40B4-BE49-F238E27FC236}">
                  <a16:creationId xmlns:a16="http://schemas.microsoft.com/office/drawing/2014/main" id="{7193C46A-D0BE-BDD3-7433-7F1444FDF25F}"/>
                </a:ext>
              </a:extLst>
            </p:cNvPr>
            <p:cNvSpPr/>
            <p:nvPr/>
          </p:nvSpPr>
          <p:spPr>
            <a:xfrm>
              <a:off x="1776775" y="388600"/>
              <a:ext cx="3190225" cy="1662550"/>
            </a:xfrm>
            <a:custGeom>
              <a:avLst/>
              <a:gdLst/>
              <a:ahLst/>
              <a:cxnLst/>
              <a:rect l="l" t="t" r="r" b="b"/>
              <a:pathLst>
                <a:path w="127609" h="66502" extrusionOk="0">
                  <a:moveTo>
                    <a:pt x="63812" y="1"/>
                  </a:moveTo>
                  <a:cubicBezTo>
                    <a:pt x="63217" y="1"/>
                    <a:pt x="62622" y="228"/>
                    <a:pt x="62167" y="682"/>
                  </a:cubicBezTo>
                  <a:lnTo>
                    <a:pt x="31628" y="31214"/>
                  </a:lnTo>
                  <a:lnTo>
                    <a:pt x="1089" y="61744"/>
                  </a:lnTo>
                  <a:cubicBezTo>
                    <a:pt x="1" y="62834"/>
                    <a:pt x="1" y="64598"/>
                    <a:pt x="1089" y="65686"/>
                  </a:cubicBezTo>
                  <a:cubicBezTo>
                    <a:pt x="1632" y="66230"/>
                    <a:pt x="2345" y="66502"/>
                    <a:pt x="3058" y="66502"/>
                  </a:cubicBezTo>
                  <a:cubicBezTo>
                    <a:pt x="3771" y="66502"/>
                    <a:pt x="4484" y="66230"/>
                    <a:pt x="5028" y="65686"/>
                  </a:cubicBezTo>
                  <a:lnTo>
                    <a:pt x="34417" y="36297"/>
                  </a:lnTo>
                  <a:lnTo>
                    <a:pt x="63805" y="6910"/>
                  </a:lnTo>
                  <a:lnTo>
                    <a:pt x="93192" y="36297"/>
                  </a:lnTo>
                  <a:lnTo>
                    <a:pt x="122580" y="65686"/>
                  </a:lnTo>
                  <a:cubicBezTo>
                    <a:pt x="123124" y="66230"/>
                    <a:pt x="123837" y="66502"/>
                    <a:pt x="124550" y="66502"/>
                  </a:cubicBezTo>
                  <a:cubicBezTo>
                    <a:pt x="125263" y="66502"/>
                    <a:pt x="125976" y="66230"/>
                    <a:pt x="126520" y="65686"/>
                  </a:cubicBezTo>
                  <a:lnTo>
                    <a:pt x="126521" y="65686"/>
                  </a:lnTo>
                  <a:cubicBezTo>
                    <a:pt x="127609" y="64598"/>
                    <a:pt x="127609" y="62832"/>
                    <a:pt x="126521" y="61744"/>
                  </a:cubicBezTo>
                  <a:lnTo>
                    <a:pt x="95989" y="31214"/>
                  </a:lnTo>
                  <a:lnTo>
                    <a:pt x="65458" y="682"/>
                  </a:lnTo>
                  <a:cubicBezTo>
                    <a:pt x="65003" y="228"/>
                    <a:pt x="64408" y="1"/>
                    <a:pt x="638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78;p37">
              <a:extLst>
                <a:ext uri="{FF2B5EF4-FFF2-40B4-BE49-F238E27FC236}">
                  <a16:creationId xmlns:a16="http://schemas.microsoft.com/office/drawing/2014/main" id="{4803C3BE-5587-F7D2-0075-4048CE72827C}"/>
                </a:ext>
              </a:extLst>
            </p:cNvPr>
            <p:cNvSpPr/>
            <p:nvPr/>
          </p:nvSpPr>
          <p:spPr>
            <a:xfrm>
              <a:off x="1807350" y="2836925"/>
              <a:ext cx="3129075" cy="167925"/>
            </a:xfrm>
            <a:custGeom>
              <a:avLst/>
              <a:gdLst/>
              <a:ahLst/>
              <a:cxnLst/>
              <a:rect l="l" t="t" r="r" b="b"/>
              <a:pathLst>
                <a:path w="125163" h="6717" extrusionOk="0">
                  <a:moveTo>
                    <a:pt x="6717" y="0"/>
                  </a:moveTo>
                  <a:cubicBezTo>
                    <a:pt x="3007" y="0"/>
                    <a:pt x="1" y="3007"/>
                    <a:pt x="1" y="6717"/>
                  </a:cubicBezTo>
                  <a:lnTo>
                    <a:pt x="125163" y="6717"/>
                  </a:lnTo>
                  <a:cubicBezTo>
                    <a:pt x="125163" y="3007"/>
                    <a:pt x="122156" y="0"/>
                    <a:pt x="1184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79;p37">
              <a:extLst>
                <a:ext uri="{FF2B5EF4-FFF2-40B4-BE49-F238E27FC236}">
                  <a16:creationId xmlns:a16="http://schemas.microsoft.com/office/drawing/2014/main" id="{B7E52750-4E4C-66AE-92D3-8DC29DD1413F}"/>
                </a:ext>
              </a:extLst>
            </p:cNvPr>
            <p:cNvSpPr/>
            <p:nvPr/>
          </p:nvSpPr>
          <p:spPr>
            <a:xfrm>
              <a:off x="3158525" y="1859250"/>
              <a:ext cx="426750" cy="1145600"/>
            </a:xfrm>
            <a:custGeom>
              <a:avLst/>
              <a:gdLst/>
              <a:ahLst/>
              <a:cxnLst/>
              <a:rect l="l" t="t" r="r" b="b"/>
              <a:pathLst>
                <a:path w="17070" h="45824" extrusionOk="0">
                  <a:moveTo>
                    <a:pt x="5402" y="1"/>
                  </a:moveTo>
                  <a:cubicBezTo>
                    <a:pt x="2419" y="1"/>
                    <a:pt x="0" y="2418"/>
                    <a:pt x="0" y="5401"/>
                  </a:cubicBezTo>
                  <a:lnTo>
                    <a:pt x="0" y="45824"/>
                  </a:lnTo>
                  <a:lnTo>
                    <a:pt x="17069" y="45824"/>
                  </a:lnTo>
                  <a:lnTo>
                    <a:pt x="17069" y="5401"/>
                  </a:lnTo>
                  <a:cubicBezTo>
                    <a:pt x="17069" y="2418"/>
                    <a:pt x="14650" y="1"/>
                    <a:pt x="1166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80;p37">
              <a:extLst>
                <a:ext uri="{FF2B5EF4-FFF2-40B4-BE49-F238E27FC236}">
                  <a16:creationId xmlns:a16="http://schemas.microsoft.com/office/drawing/2014/main" id="{BF7C300C-1EB8-7C86-BB92-A9FC4A476E8B}"/>
                </a:ext>
              </a:extLst>
            </p:cNvPr>
            <p:cNvSpPr/>
            <p:nvPr/>
          </p:nvSpPr>
          <p:spPr>
            <a:xfrm>
              <a:off x="2335025" y="1859225"/>
              <a:ext cx="432400" cy="787225"/>
            </a:xfrm>
            <a:custGeom>
              <a:avLst/>
              <a:gdLst/>
              <a:ahLst/>
              <a:cxnLst/>
              <a:rect l="l" t="t" r="r" b="b"/>
              <a:pathLst>
                <a:path w="17296" h="31489" extrusionOk="0">
                  <a:moveTo>
                    <a:pt x="2864" y="0"/>
                  </a:moveTo>
                  <a:cubicBezTo>
                    <a:pt x="1282" y="0"/>
                    <a:pt x="0" y="1283"/>
                    <a:pt x="0" y="2865"/>
                  </a:cubicBezTo>
                  <a:lnTo>
                    <a:pt x="0" y="28624"/>
                  </a:lnTo>
                  <a:cubicBezTo>
                    <a:pt x="0" y="30206"/>
                    <a:pt x="1282" y="31487"/>
                    <a:pt x="2864" y="31487"/>
                  </a:cubicBezTo>
                  <a:lnTo>
                    <a:pt x="2864" y="31489"/>
                  </a:lnTo>
                  <a:lnTo>
                    <a:pt x="14430" y="31489"/>
                  </a:lnTo>
                  <a:cubicBezTo>
                    <a:pt x="16013" y="31487"/>
                    <a:pt x="17296" y="30206"/>
                    <a:pt x="17296" y="28624"/>
                  </a:cubicBezTo>
                  <a:lnTo>
                    <a:pt x="17296" y="2865"/>
                  </a:lnTo>
                  <a:cubicBezTo>
                    <a:pt x="17296" y="1283"/>
                    <a:pt x="16013" y="0"/>
                    <a:pt x="14430"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81;p37">
              <a:extLst>
                <a:ext uri="{FF2B5EF4-FFF2-40B4-BE49-F238E27FC236}">
                  <a16:creationId xmlns:a16="http://schemas.microsoft.com/office/drawing/2014/main" id="{8CCBB1D6-88F4-C10B-EE4E-194FD6668190}"/>
                </a:ext>
              </a:extLst>
            </p:cNvPr>
            <p:cNvSpPr/>
            <p:nvPr/>
          </p:nvSpPr>
          <p:spPr>
            <a:xfrm>
              <a:off x="3976350" y="1859225"/>
              <a:ext cx="432425" cy="787225"/>
            </a:xfrm>
            <a:custGeom>
              <a:avLst/>
              <a:gdLst/>
              <a:ahLst/>
              <a:cxnLst/>
              <a:rect l="l" t="t" r="r" b="b"/>
              <a:pathLst>
                <a:path w="17297" h="31489" extrusionOk="0">
                  <a:moveTo>
                    <a:pt x="2865" y="0"/>
                  </a:moveTo>
                  <a:cubicBezTo>
                    <a:pt x="1282" y="0"/>
                    <a:pt x="1" y="1283"/>
                    <a:pt x="1" y="2865"/>
                  </a:cubicBezTo>
                  <a:lnTo>
                    <a:pt x="1" y="28624"/>
                  </a:lnTo>
                  <a:cubicBezTo>
                    <a:pt x="1" y="30206"/>
                    <a:pt x="1282" y="31487"/>
                    <a:pt x="2865" y="31487"/>
                  </a:cubicBezTo>
                  <a:lnTo>
                    <a:pt x="2865" y="31489"/>
                  </a:lnTo>
                  <a:lnTo>
                    <a:pt x="14431" y="31489"/>
                  </a:lnTo>
                  <a:cubicBezTo>
                    <a:pt x="16013" y="31487"/>
                    <a:pt x="17297" y="30206"/>
                    <a:pt x="17297" y="28624"/>
                  </a:cubicBezTo>
                  <a:lnTo>
                    <a:pt x="17297" y="2865"/>
                  </a:lnTo>
                  <a:cubicBezTo>
                    <a:pt x="17297" y="1283"/>
                    <a:pt x="16013" y="0"/>
                    <a:pt x="1443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82;p37">
              <a:extLst>
                <a:ext uri="{FF2B5EF4-FFF2-40B4-BE49-F238E27FC236}">
                  <a16:creationId xmlns:a16="http://schemas.microsoft.com/office/drawing/2014/main" id="{F227E2E9-F140-2574-D933-32E4B94E72FD}"/>
                </a:ext>
              </a:extLst>
            </p:cNvPr>
            <p:cNvSpPr/>
            <p:nvPr/>
          </p:nvSpPr>
          <p:spPr>
            <a:xfrm>
              <a:off x="3135875" y="1063400"/>
              <a:ext cx="449425" cy="426725"/>
            </a:xfrm>
            <a:custGeom>
              <a:avLst/>
              <a:gdLst/>
              <a:ahLst/>
              <a:cxnLst/>
              <a:rect l="l" t="t" r="r" b="b"/>
              <a:pathLst>
                <a:path w="17977" h="17069" extrusionOk="0">
                  <a:moveTo>
                    <a:pt x="9437" y="0"/>
                  </a:moveTo>
                  <a:cubicBezTo>
                    <a:pt x="7796" y="0"/>
                    <a:pt x="6145" y="472"/>
                    <a:pt x="4700" y="1438"/>
                  </a:cubicBezTo>
                  <a:cubicBezTo>
                    <a:pt x="1315" y="3701"/>
                    <a:pt x="0" y="8037"/>
                    <a:pt x="1558" y="11800"/>
                  </a:cubicBezTo>
                  <a:cubicBezTo>
                    <a:pt x="2899" y="15034"/>
                    <a:pt x="6043" y="17069"/>
                    <a:pt x="9437" y="17069"/>
                  </a:cubicBezTo>
                  <a:cubicBezTo>
                    <a:pt x="9989" y="17069"/>
                    <a:pt x="10547" y="17015"/>
                    <a:pt x="11106" y="16904"/>
                  </a:cubicBezTo>
                  <a:cubicBezTo>
                    <a:pt x="15098" y="16110"/>
                    <a:pt x="17974" y="12606"/>
                    <a:pt x="17974" y="8534"/>
                  </a:cubicBezTo>
                  <a:cubicBezTo>
                    <a:pt x="17977" y="6270"/>
                    <a:pt x="17078" y="4099"/>
                    <a:pt x="15475" y="2500"/>
                  </a:cubicBezTo>
                  <a:cubicBezTo>
                    <a:pt x="13825" y="851"/>
                    <a:pt x="11639" y="0"/>
                    <a:pt x="943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83;p37">
              <a:extLst>
                <a:ext uri="{FF2B5EF4-FFF2-40B4-BE49-F238E27FC236}">
                  <a16:creationId xmlns:a16="http://schemas.microsoft.com/office/drawing/2014/main" id="{B6143B99-C92A-B57A-CDA7-61250E454C9A}"/>
                </a:ext>
              </a:extLst>
            </p:cNvPr>
            <p:cNvSpPr/>
            <p:nvPr/>
          </p:nvSpPr>
          <p:spPr>
            <a:xfrm>
              <a:off x="4989025" y="1859225"/>
              <a:ext cx="432425" cy="787225"/>
            </a:xfrm>
            <a:custGeom>
              <a:avLst/>
              <a:gdLst/>
              <a:ahLst/>
              <a:cxnLst/>
              <a:rect l="l" t="t" r="r" b="b"/>
              <a:pathLst>
                <a:path w="17297" h="31489" extrusionOk="0">
                  <a:moveTo>
                    <a:pt x="2865" y="0"/>
                  </a:moveTo>
                  <a:cubicBezTo>
                    <a:pt x="1284" y="0"/>
                    <a:pt x="1" y="1283"/>
                    <a:pt x="1" y="2865"/>
                  </a:cubicBezTo>
                  <a:lnTo>
                    <a:pt x="1" y="28624"/>
                  </a:lnTo>
                  <a:cubicBezTo>
                    <a:pt x="1" y="30206"/>
                    <a:pt x="1284" y="31487"/>
                    <a:pt x="2865" y="31487"/>
                  </a:cubicBezTo>
                  <a:lnTo>
                    <a:pt x="2865" y="31489"/>
                  </a:lnTo>
                  <a:lnTo>
                    <a:pt x="14433" y="31489"/>
                  </a:lnTo>
                  <a:cubicBezTo>
                    <a:pt x="16014" y="31487"/>
                    <a:pt x="17297" y="30206"/>
                    <a:pt x="17297" y="28624"/>
                  </a:cubicBezTo>
                  <a:lnTo>
                    <a:pt x="17297" y="2865"/>
                  </a:lnTo>
                  <a:cubicBezTo>
                    <a:pt x="17297" y="1283"/>
                    <a:pt x="16014" y="0"/>
                    <a:pt x="1443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84;p37">
              <a:extLst>
                <a:ext uri="{FF2B5EF4-FFF2-40B4-BE49-F238E27FC236}">
                  <a16:creationId xmlns:a16="http://schemas.microsoft.com/office/drawing/2014/main" id="{B4EEDB5C-0668-BF9C-2C88-A087814C37B6}"/>
                </a:ext>
              </a:extLst>
            </p:cNvPr>
            <p:cNvSpPr/>
            <p:nvPr/>
          </p:nvSpPr>
          <p:spPr>
            <a:xfrm>
              <a:off x="1275450" y="3004825"/>
              <a:ext cx="5180325" cy="892350"/>
            </a:xfrm>
            <a:custGeom>
              <a:avLst/>
              <a:gdLst/>
              <a:ahLst/>
              <a:cxnLst/>
              <a:rect l="l" t="t" r="r" b="b"/>
              <a:pathLst>
                <a:path w="207213" h="35694" extrusionOk="0">
                  <a:moveTo>
                    <a:pt x="21401" y="1"/>
                  </a:moveTo>
                  <a:cubicBezTo>
                    <a:pt x="15492" y="1"/>
                    <a:pt x="10141" y="2396"/>
                    <a:pt x="6269" y="6268"/>
                  </a:cubicBezTo>
                  <a:cubicBezTo>
                    <a:pt x="2396" y="10141"/>
                    <a:pt x="1" y="15491"/>
                    <a:pt x="1" y="21400"/>
                  </a:cubicBezTo>
                  <a:lnTo>
                    <a:pt x="1" y="35694"/>
                  </a:lnTo>
                  <a:lnTo>
                    <a:pt x="207211" y="35694"/>
                  </a:lnTo>
                  <a:lnTo>
                    <a:pt x="207212" y="21400"/>
                  </a:lnTo>
                  <a:cubicBezTo>
                    <a:pt x="207212" y="15491"/>
                    <a:pt x="204816" y="10141"/>
                    <a:pt x="200944" y="6268"/>
                  </a:cubicBezTo>
                  <a:cubicBezTo>
                    <a:pt x="197072" y="2396"/>
                    <a:pt x="191721" y="1"/>
                    <a:pt x="185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85;p37">
              <a:extLst>
                <a:ext uri="{FF2B5EF4-FFF2-40B4-BE49-F238E27FC236}">
                  <a16:creationId xmlns:a16="http://schemas.microsoft.com/office/drawing/2014/main" id="{3E3EBB65-CE4C-1CB2-ED83-46D4F4D2C978}"/>
                </a:ext>
              </a:extLst>
            </p:cNvPr>
            <p:cNvSpPr/>
            <p:nvPr/>
          </p:nvSpPr>
          <p:spPr>
            <a:xfrm>
              <a:off x="5176925" y="1859250"/>
              <a:ext cx="56625" cy="787175"/>
            </a:xfrm>
            <a:custGeom>
              <a:avLst/>
              <a:gdLst/>
              <a:ahLst/>
              <a:cxnLst/>
              <a:rect l="l" t="t" r="r" b="b"/>
              <a:pathLst>
                <a:path w="2265" h="31487" extrusionOk="0">
                  <a:moveTo>
                    <a:pt x="1" y="1"/>
                  </a:moveTo>
                  <a:lnTo>
                    <a:pt x="1" y="31486"/>
                  </a:lnTo>
                  <a:lnTo>
                    <a:pt x="2265" y="31486"/>
                  </a:lnTo>
                  <a:lnTo>
                    <a:pt x="2265" y="1"/>
                  </a:ln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86;p37">
              <a:extLst>
                <a:ext uri="{FF2B5EF4-FFF2-40B4-BE49-F238E27FC236}">
                  <a16:creationId xmlns:a16="http://schemas.microsoft.com/office/drawing/2014/main" id="{2F20EF57-643C-7901-3AB5-4CCE613E151E}"/>
                </a:ext>
              </a:extLst>
            </p:cNvPr>
            <p:cNvSpPr/>
            <p:nvPr/>
          </p:nvSpPr>
          <p:spPr>
            <a:xfrm>
              <a:off x="4989025" y="2224525"/>
              <a:ext cx="473600" cy="56625"/>
            </a:xfrm>
            <a:custGeom>
              <a:avLst/>
              <a:gdLst/>
              <a:ahLst/>
              <a:cxnLst/>
              <a:rect l="l" t="t" r="r" b="b"/>
              <a:pathLst>
                <a:path w="18944" h="2265" extrusionOk="0">
                  <a:moveTo>
                    <a:pt x="1" y="0"/>
                  </a:moveTo>
                  <a:lnTo>
                    <a:pt x="1" y="2265"/>
                  </a:lnTo>
                  <a:lnTo>
                    <a:pt x="17812" y="2265"/>
                  </a:lnTo>
                  <a:cubicBezTo>
                    <a:pt x="18437" y="2265"/>
                    <a:pt x="18944" y="1758"/>
                    <a:pt x="18944" y="1133"/>
                  </a:cubicBezTo>
                  <a:cubicBezTo>
                    <a:pt x="18944" y="507"/>
                    <a:pt x="18437" y="0"/>
                    <a:pt x="17812"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87;p37">
              <a:extLst>
                <a:ext uri="{FF2B5EF4-FFF2-40B4-BE49-F238E27FC236}">
                  <a16:creationId xmlns:a16="http://schemas.microsoft.com/office/drawing/2014/main" id="{5A1BD2A6-2822-37BA-DB78-7A6D916FB1CE}"/>
                </a:ext>
              </a:extLst>
            </p:cNvPr>
            <p:cNvSpPr/>
            <p:nvPr/>
          </p:nvSpPr>
          <p:spPr>
            <a:xfrm>
              <a:off x="4164250" y="1859250"/>
              <a:ext cx="56625" cy="787175"/>
            </a:xfrm>
            <a:custGeom>
              <a:avLst/>
              <a:gdLst/>
              <a:ahLst/>
              <a:cxnLst/>
              <a:rect l="l" t="t" r="r" b="b"/>
              <a:pathLst>
                <a:path w="2265" h="31487" extrusionOk="0">
                  <a:moveTo>
                    <a:pt x="1" y="1"/>
                  </a:moveTo>
                  <a:lnTo>
                    <a:pt x="1" y="31486"/>
                  </a:lnTo>
                  <a:lnTo>
                    <a:pt x="2265" y="31486"/>
                  </a:lnTo>
                  <a:lnTo>
                    <a:pt x="2265" y="1"/>
                  </a:ln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88;p37">
              <a:extLst>
                <a:ext uri="{FF2B5EF4-FFF2-40B4-BE49-F238E27FC236}">
                  <a16:creationId xmlns:a16="http://schemas.microsoft.com/office/drawing/2014/main" id="{D317E4A7-2319-B465-0454-7313AE09872B}"/>
                </a:ext>
              </a:extLst>
            </p:cNvPr>
            <p:cNvSpPr/>
            <p:nvPr/>
          </p:nvSpPr>
          <p:spPr>
            <a:xfrm>
              <a:off x="3976350" y="2224525"/>
              <a:ext cx="432425" cy="56625"/>
            </a:xfrm>
            <a:custGeom>
              <a:avLst/>
              <a:gdLst/>
              <a:ahLst/>
              <a:cxnLst/>
              <a:rect l="l" t="t" r="r" b="b"/>
              <a:pathLst>
                <a:path w="17297" h="2265" extrusionOk="0">
                  <a:moveTo>
                    <a:pt x="1" y="0"/>
                  </a:moveTo>
                  <a:lnTo>
                    <a:pt x="1" y="2265"/>
                  </a:lnTo>
                  <a:lnTo>
                    <a:pt x="17297" y="2265"/>
                  </a:lnTo>
                  <a:lnTo>
                    <a:pt x="17297" y="0"/>
                  </a:ln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89;p37">
              <a:extLst>
                <a:ext uri="{FF2B5EF4-FFF2-40B4-BE49-F238E27FC236}">
                  <a16:creationId xmlns:a16="http://schemas.microsoft.com/office/drawing/2014/main" id="{29ABCB78-ADD5-8AF1-28CF-0B20F6B0D49D}"/>
                </a:ext>
              </a:extLst>
            </p:cNvPr>
            <p:cNvSpPr/>
            <p:nvPr/>
          </p:nvSpPr>
          <p:spPr>
            <a:xfrm>
              <a:off x="2522900" y="1859250"/>
              <a:ext cx="56650" cy="787175"/>
            </a:xfrm>
            <a:custGeom>
              <a:avLst/>
              <a:gdLst/>
              <a:ahLst/>
              <a:cxnLst/>
              <a:rect l="l" t="t" r="r" b="b"/>
              <a:pathLst>
                <a:path w="2266" h="31487" extrusionOk="0">
                  <a:moveTo>
                    <a:pt x="1" y="1"/>
                  </a:moveTo>
                  <a:lnTo>
                    <a:pt x="1" y="31486"/>
                  </a:lnTo>
                  <a:lnTo>
                    <a:pt x="2265" y="31486"/>
                  </a:lnTo>
                  <a:lnTo>
                    <a:pt x="2265" y="1"/>
                  </a:ln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90;p37">
              <a:extLst>
                <a:ext uri="{FF2B5EF4-FFF2-40B4-BE49-F238E27FC236}">
                  <a16:creationId xmlns:a16="http://schemas.microsoft.com/office/drawing/2014/main" id="{C9B8CA83-C672-6582-23AB-745B1540C21C}"/>
                </a:ext>
              </a:extLst>
            </p:cNvPr>
            <p:cNvSpPr/>
            <p:nvPr/>
          </p:nvSpPr>
          <p:spPr>
            <a:xfrm>
              <a:off x="2335025" y="2224525"/>
              <a:ext cx="432400" cy="56625"/>
            </a:xfrm>
            <a:custGeom>
              <a:avLst/>
              <a:gdLst/>
              <a:ahLst/>
              <a:cxnLst/>
              <a:rect l="l" t="t" r="r" b="b"/>
              <a:pathLst>
                <a:path w="17296" h="2265" extrusionOk="0">
                  <a:moveTo>
                    <a:pt x="0" y="0"/>
                  </a:moveTo>
                  <a:lnTo>
                    <a:pt x="0" y="2265"/>
                  </a:lnTo>
                  <a:lnTo>
                    <a:pt x="17296" y="2265"/>
                  </a:lnTo>
                  <a:lnTo>
                    <a:pt x="17296" y="0"/>
                  </a:ln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91;p37">
              <a:extLst>
                <a:ext uri="{FF2B5EF4-FFF2-40B4-BE49-F238E27FC236}">
                  <a16:creationId xmlns:a16="http://schemas.microsoft.com/office/drawing/2014/main" id="{96CBADD3-6D90-FC91-F8B5-728194ECA5DA}"/>
                </a:ext>
              </a:extLst>
            </p:cNvPr>
            <p:cNvSpPr/>
            <p:nvPr/>
          </p:nvSpPr>
          <p:spPr>
            <a:xfrm>
              <a:off x="3846925" y="238125"/>
              <a:ext cx="574625" cy="147950"/>
            </a:xfrm>
            <a:custGeom>
              <a:avLst/>
              <a:gdLst/>
              <a:ahLst/>
              <a:cxnLst/>
              <a:rect l="l" t="t" r="r" b="b"/>
              <a:pathLst>
                <a:path w="22985" h="5918" extrusionOk="0">
                  <a:moveTo>
                    <a:pt x="2959" y="0"/>
                  </a:moveTo>
                  <a:cubicBezTo>
                    <a:pt x="1325" y="0"/>
                    <a:pt x="0" y="1324"/>
                    <a:pt x="0" y="2957"/>
                  </a:cubicBezTo>
                  <a:cubicBezTo>
                    <a:pt x="0" y="4592"/>
                    <a:pt x="1325" y="5916"/>
                    <a:pt x="2959" y="5917"/>
                  </a:cubicBezTo>
                  <a:lnTo>
                    <a:pt x="20027" y="5917"/>
                  </a:lnTo>
                  <a:cubicBezTo>
                    <a:pt x="21661" y="5916"/>
                    <a:pt x="22984" y="4592"/>
                    <a:pt x="22984" y="2959"/>
                  </a:cubicBezTo>
                  <a:cubicBezTo>
                    <a:pt x="22984" y="1324"/>
                    <a:pt x="21661" y="0"/>
                    <a:pt x="20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92;p37">
              <a:extLst>
                <a:ext uri="{FF2B5EF4-FFF2-40B4-BE49-F238E27FC236}">
                  <a16:creationId xmlns:a16="http://schemas.microsoft.com/office/drawing/2014/main" id="{90C5A73F-6135-BFC0-A260-A8C3C2741602}"/>
                </a:ext>
              </a:extLst>
            </p:cNvPr>
            <p:cNvSpPr/>
            <p:nvPr/>
          </p:nvSpPr>
          <p:spPr>
            <a:xfrm>
              <a:off x="5907850" y="2281138"/>
              <a:ext cx="175825" cy="1385250"/>
            </a:xfrm>
            <a:custGeom>
              <a:avLst/>
              <a:gdLst/>
              <a:ahLst/>
              <a:cxnLst/>
              <a:rect l="l" t="t" r="r" b="b"/>
              <a:pathLst>
                <a:path w="7033" h="55410" extrusionOk="0">
                  <a:moveTo>
                    <a:pt x="50" y="0"/>
                  </a:moveTo>
                  <a:cubicBezTo>
                    <a:pt x="23" y="0"/>
                    <a:pt x="0" y="23"/>
                    <a:pt x="0" y="51"/>
                  </a:cubicBezTo>
                  <a:lnTo>
                    <a:pt x="0" y="55359"/>
                  </a:lnTo>
                  <a:cubicBezTo>
                    <a:pt x="0" y="55387"/>
                    <a:pt x="23" y="55410"/>
                    <a:pt x="50" y="55410"/>
                  </a:cubicBezTo>
                  <a:lnTo>
                    <a:pt x="6983" y="55410"/>
                  </a:lnTo>
                  <a:cubicBezTo>
                    <a:pt x="7010" y="55410"/>
                    <a:pt x="7032" y="55387"/>
                    <a:pt x="7032" y="55359"/>
                  </a:cubicBezTo>
                  <a:lnTo>
                    <a:pt x="7032" y="51"/>
                  </a:lnTo>
                  <a:cubicBezTo>
                    <a:pt x="7032" y="23"/>
                    <a:pt x="7010" y="0"/>
                    <a:pt x="698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93;p37">
              <a:extLst>
                <a:ext uri="{FF2B5EF4-FFF2-40B4-BE49-F238E27FC236}">
                  <a16:creationId xmlns:a16="http://schemas.microsoft.com/office/drawing/2014/main" id="{77F9ED7B-7A03-BDE3-1B2A-857068C1C4C4}"/>
                </a:ext>
              </a:extLst>
            </p:cNvPr>
            <p:cNvSpPr/>
            <p:nvPr/>
          </p:nvSpPr>
          <p:spPr>
            <a:xfrm>
              <a:off x="5907850" y="3515500"/>
              <a:ext cx="457825" cy="250375"/>
            </a:xfrm>
            <a:custGeom>
              <a:avLst/>
              <a:gdLst/>
              <a:ahLst/>
              <a:cxnLst/>
              <a:rect l="l" t="t" r="r" b="b"/>
              <a:pathLst>
                <a:path w="18313" h="10015" extrusionOk="0">
                  <a:moveTo>
                    <a:pt x="9629" y="0"/>
                  </a:moveTo>
                  <a:cubicBezTo>
                    <a:pt x="7231" y="0"/>
                    <a:pt x="5228" y="1689"/>
                    <a:pt x="4740" y="3941"/>
                  </a:cubicBezTo>
                  <a:cubicBezTo>
                    <a:pt x="4230" y="3322"/>
                    <a:pt x="3481" y="2985"/>
                    <a:pt x="2714" y="2985"/>
                  </a:cubicBezTo>
                  <a:cubicBezTo>
                    <a:pt x="2381" y="2985"/>
                    <a:pt x="2044" y="3048"/>
                    <a:pt x="1723" y="3179"/>
                  </a:cubicBezTo>
                  <a:cubicBezTo>
                    <a:pt x="657" y="3614"/>
                    <a:pt x="1" y="4690"/>
                    <a:pt x="100" y="5836"/>
                  </a:cubicBezTo>
                  <a:cubicBezTo>
                    <a:pt x="199" y="6981"/>
                    <a:pt x="1033" y="7928"/>
                    <a:pt x="2155" y="8172"/>
                  </a:cubicBezTo>
                  <a:cubicBezTo>
                    <a:pt x="2341" y="8213"/>
                    <a:pt x="2528" y="8232"/>
                    <a:pt x="2713" y="8232"/>
                  </a:cubicBezTo>
                  <a:cubicBezTo>
                    <a:pt x="3643" y="8232"/>
                    <a:pt x="4524" y="7736"/>
                    <a:pt x="4997" y="6901"/>
                  </a:cubicBezTo>
                  <a:cubicBezTo>
                    <a:pt x="5743" y="8727"/>
                    <a:pt x="7534" y="10015"/>
                    <a:pt x="9629" y="10015"/>
                  </a:cubicBezTo>
                  <a:cubicBezTo>
                    <a:pt x="11805" y="10015"/>
                    <a:pt x="13650" y="8625"/>
                    <a:pt x="14341" y="6688"/>
                  </a:cubicBezTo>
                  <a:cubicBezTo>
                    <a:pt x="14714" y="7324"/>
                    <a:pt x="15396" y="7755"/>
                    <a:pt x="16186" y="7755"/>
                  </a:cubicBezTo>
                  <a:cubicBezTo>
                    <a:pt x="17363" y="7744"/>
                    <a:pt x="18312" y="6787"/>
                    <a:pt x="18312" y="5609"/>
                  </a:cubicBezTo>
                  <a:cubicBezTo>
                    <a:pt x="18312" y="4433"/>
                    <a:pt x="17363" y="3475"/>
                    <a:pt x="16186" y="3463"/>
                  </a:cubicBezTo>
                  <a:cubicBezTo>
                    <a:pt x="15537" y="3463"/>
                    <a:pt x="14962" y="3758"/>
                    <a:pt x="14568" y="4215"/>
                  </a:cubicBezTo>
                  <a:cubicBezTo>
                    <a:pt x="14188" y="1827"/>
                    <a:pt x="12125" y="0"/>
                    <a:pt x="96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94;p37">
              <a:extLst>
                <a:ext uri="{FF2B5EF4-FFF2-40B4-BE49-F238E27FC236}">
                  <a16:creationId xmlns:a16="http://schemas.microsoft.com/office/drawing/2014/main" id="{918435DC-76D3-4E4F-0A14-A0CD035CC327}"/>
                </a:ext>
              </a:extLst>
            </p:cNvPr>
            <p:cNvSpPr/>
            <p:nvPr/>
          </p:nvSpPr>
          <p:spPr>
            <a:xfrm>
              <a:off x="5128075" y="3375325"/>
              <a:ext cx="865750" cy="390550"/>
            </a:xfrm>
            <a:custGeom>
              <a:avLst/>
              <a:gdLst/>
              <a:ahLst/>
              <a:cxnLst/>
              <a:rect l="l" t="t" r="r" b="b"/>
              <a:pathLst>
                <a:path w="34630" h="15622" extrusionOk="0">
                  <a:moveTo>
                    <a:pt x="21394" y="1"/>
                  </a:moveTo>
                  <a:cubicBezTo>
                    <a:pt x="18309" y="1"/>
                    <a:pt x="15693" y="1981"/>
                    <a:pt x="14731" y="4738"/>
                  </a:cubicBezTo>
                  <a:cubicBezTo>
                    <a:pt x="13748" y="4070"/>
                    <a:pt x="12586" y="3712"/>
                    <a:pt x="11397" y="3712"/>
                  </a:cubicBezTo>
                  <a:cubicBezTo>
                    <a:pt x="11395" y="3712"/>
                    <a:pt x="11392" y="3712"/>
                    <a:pt x="11390" y="3712"/>
                  </a:cubicBezTo>
                  <a:cubicBezTo>
                    <a:pt x="9145" y="3712"/>
                    <a:pt x="7190" y="4956"/>
                    <a:pt x="6176" y="6792"/>
                  </a:cubicBezTo>
                  <a:cubicBezTo>
                    <a:pt x="5500" y="6221"/>
                    <a:pt x="4643" y="5909"/>
                    <a:pt x="3758" y="5909"/>
                  </a:cubicBezTo>
                  <a:cubicBezTo>
                    <a:pt x="1683" y="5909"/>
                    <a:pt x="1" y="7592"/>
                    <a:pt x="1" y="9667"/>
                  </a:cubicBezTo>
                  <a:cubicBezTo>
                    <a:pt x="1" y="11743"/>
                    <a:pt x="1683" y="13425"/>
                    <a:pt x="3758" y="13425"/>
                  </a:cubicBezTo>
                  <a:cubicBezTo>
                    <a:pt x="4643" y="13425"/>
                    <a:pt x="5500" y="13112"/>
                    <a:pt x="6176" y="12541"/>
                  </a:cubicBezTo>
                  <a:cubicBezTo>
                    <a:pt x="7190" y="14377"/>
                    <a:pt x="9144" y="15621"/>
                    <a:pt x="11390" y="15621"/>
                  </a:cubicBezTo>
                  <a:cubicBezTo>
                    <a:pt x="13717" y="15621"/>
                    <a:pt x="15729" y="14283"/>
                    <a:pt x="16707" y="12335"/>
                  </a:cubicBezTo>
                  <a:cubicBezTo>
                    <a:pt x="17954" y="13446"/>
                    <a:pt x="19594" y="14125"/>
                    <a:pt x="21394" y="14125"/>
                  </a:cubicBezTo>
                  <a:cubicBezTo>
                    <a:pt x="23850" y="14125"/>
                    <a:pt x="26011" y="12870"/>
                    <a:pt x="27276" y="10968"/>
                  </a:cubicBezTo>
                  <a:cubicBezTo>
                    <a:pt x="27808" y="12421"/>
                    <a:pt x="29199" y="13461"/>
                    <a:pt x="30836" y="13461"/>
                  </a:cubicBezTo>
                  <a:cubicBezTo>
                    <a:pt x="32932" y="13461"/>
                    <a:pt x="34630" y="11761"/>
                    <a:pt x="34630" y="9667"/>
                  </a:cubicBezTo>
                  <a:cubicBezTo>
                    <a:pt x="34630" y="7572"/>
                    <a:pt x="32932" y="5873"/>
                    <a:pt x="30836" y="5873"/>
                  </a:cubicBezTo>
                  <a:cubicBezTo>
                    <a:pt x="30834" y="5873"/>
                    <a:pt x="30831" y="5873"/>
                    <a:pt x="30829" y="5873"/>
                  </a:cubicBezTo>
                  <a:cubicBezTo>
                    <a:pt x="29959" y="5873"/>
                    <a:pt x="29114" y="6175"/>
                    <a:pt x="28439" y="6726"/>
                  </a:cubicBezTo>
                  <a:cubicBezTo>
                    <a:pt x="28262" y="2983"/>
                    <a:pt x="25180" y="1"/>
                    <a:pt x="21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95;p37">
              <a:extLst>
                <a:ext uri="{FF2B5EF4-FFF2-40B4-BE49-F238E27FC236}">
                  <a16:creationId xmlns:a16="http://schemas.microsoft.com/office/drawing/2014/main" id="{3CAA46DD-B979-671B-4136-468A2F19085E}"/>
                </a:ext>
              </a:extLst>
            </p:cNvPr>
            <p:cNvSpPr/>
            <p:nvPr/>
          </p:nvSpPr>
          <p:spPr>
            <a:xfrm>
              <a:off x="2247375" y="3535788"/>
              <a:ext cx="458850" cy="250375"/>
            </a:xfrm>
            <a:custGeom>
              <a:avLst/>
              <a:gdLst/>
              <a:ahLst/>
              <a:cxnLst/>
              <a:rect l="l" t="t" r="r" b="b"/>
              <a:pathLst>
                <a:path w="18354" h="10015" extrusionOk="0">
                  <a:moveTo>
                    <a:pt x="9631" y="0"/>
                  </a:moveTo>
                  <a:cubicBezTo>
                    <a:pt x="7231" y="0"/>
                    <a:pt x="5228" y="1689"/>
                    <a:pt x="4740" y="3941"/>
                  </a:cubicBezTo>
                  <a:cubicBezTo>
                    <a:pt x="4231" y="3322"/>
                    <a:pt x="3482" y="2985"/>
                    <a:pt x="2714" y="2985"/>
                  </a:cubicBezTo>
                  <a:cubicBezTo>
                    <a:pt x="2381" y="2985"/>
                    <a:pt x="2045" y="3048"/>
                    <a:pt x="1723" y="3179"/>
                  </a:cubicBezTo>
                  <a:cubicBezTo>
                    <a:pt x="658" y="3614"/>
                    <a:pt x="1" y="4690"/>
                    <a:pt x="100" y="5836"/>
                  </a:cubicBezTo>
                  <a:cubicBezTo>
                    <a:pt x="199" y="6981"/>
                    <a:pt x="1033" y="7928"/>
                    <a:pt x="2156" y="8172"/>
                  </a:cubicBezTo>
                  <a:cubicBezTo>
                    <a:pt x="2342" y="8213"/>
                    <a:pt x="2529" y="8232"/>
                    <a:pt x="2713" y="8232"/>
                  </a:cubicBezTo>
                  <a:cubicBezTo>
                    <a:pt x="3645" y="8232"/>
                    <a:pt x="4524" y="7736"/>
                    <a:pt x="4997" y="6901"/>
                  </a:cubicBezTo>
                  <a:cubicBezTo>
                    <a:pt x="5744" y="8727"/>
                    <a:pt x="7536" y="10015"/>
                    <a:pt x="9631" y="10015"/>
                  </a:cubicBezTo>
                  <a:cubicBezTo>
                    <a:pt x="11805" y="10015"/>
                    <a:pt x="13650" y="8625"/>
                    <a:pt x="14341" y="6688"/>
                  </a:cubicBezTo>
                  <a:cubicBezTo>
                    <a:pt x="14714" y="7324"/>
                    <a:pt x="15396" y="7755"/>
                    <a:pt x="16186" y="7755"/>
                  </a:cubicBezTo>
                  <a:cubicBezTo>
                    <a:pt x="16194" y="7755"/>
                    <a:pt x="16201" y="7755"/>
                    <a:pt x="16208" y="7755"/>
                  </a:cubicBezTo>
                  <a:cubicBezTo>
                    <a:pt x="17391" y="7755"/>
                    <a:pt x="18353" y="6795"/>
                    <a:pt x="18353" y="5609"/>
                  </a:cubicBezTo>
                  <a:cubicBezTo>
                    <a:pt x="18353" y="4423"/>
                    <a:pt x="17390" y="3463"/>
                    <a:pt x="16206" y="3463"/>
                  </a:cubicBezTo>
                  <a:cubicBezTo>
                    <a:pt x="16199" y="3463"/>
                    <a:pt x="16193" y="3463"/>
                    <a:pt x="16186" y="3463"/>
                  </a:cubicBezTo>
                  <a:cubicBezTo>
                    <a:pt x="15537" y="3463"/>
                    <a:pt x="14962" y="3758"/>
                    <a:pt x="14568" y="4215"/>
                  </a:cubicBezTo>
                  <a:cubicBezTo>
                    <a:pt x="14188" y="1827"/>
                    <a:pt x="12125" y="0"/>
                    <a:pt x="96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96;p37">
              <a:extLst>
                <a:ext uri="{FF2B5EF4-FFF2-40B4-BE49-F238E27FC236}">
                  <a16:creationId xmlns:a16="http://schemas.microsoft.com/office/drawing/2014/main" id="{25B4371C-8545-FAD3-9BC2-EE08F1BF34DD}"/>
                </a:ext>
              </a:extLst>
            </p:cNvPr>
            <p:cNvSpPr/>
            <p:nvPr/>
          </p:nvSpPr>
          <p:spPr>
            <a:xfrm>
              <a:off x="2579550" y="3535788"/>
              <a:ext cx="457825" cy="250375"/>
            </a:xfrm>
            <a:custGeom>
              <a:avLst/>
              <a:gdLst/>
              <a:ahLst/>
              <a:cxnLst/>
              <a:rect l="l" t="t" r="r" b="b"/>
              <a:pathLst>
                <a:path w="18313" h="10015" extrusionOk="0">
                  <a:moveTo>
                    <a:pt x="16186" y="3463"/>
                  </a:moveTo>
                  <a:cubicBezTo>
                    <a:pt x="16186" y="3463"/>
                    <a:pt x="16186" y="3463"/>
                    <a:pt x="16186" y="3463"/>
                  </a:cubicBezTo>
                  <a:lnTo>
                    <a:pt x="16186" y="3463"/>
                  </a:lnTo>
                  <a:cubicBezTo>
                    <a:pt x="16187" y="3463"/>
                    <a:pt x="16187" y="3463"/>
                    <a:pt x="16187" y="3463"/>
                  </a:cubicBezTo>
                  <a:close/>
                  <a:moveTo>
                    <a:pt x="9630" y="0"/>
                  </a:moveTo>
                  <a:cubicBezTo>
                    <a:pt x="7231" y="0"/>
                    <a:pt x="5229" y="1689"/>
                    <a:pt x="4740" y="3941"/>
                  </a:cubicBezTo>
                  <a:cubicBezTo>
                    <a:pt x="4230" y="3322"/>
                    <a:pt x="3481" y="2985"/>
                    <a:pt x="2714" y="2985"/>
                  </a:cubicBezTo>
                  <a:cubicBezTo>
                    <a:pt x="2381" y="2985"/>
                    <a:pt x="2044" y="3048"/>
                    <a:pt x="1722" y="3179"/>
                  </a:cubicBezTo>
                  <a:cubicBezTo>
                    <a:pt x="659" y="3614"/>
                    <a:pt x="1" y="4690"/>
                    <a:pt x="101" y="5836"/>
                  </a:cubicBezTo>
                  <a:cubicBezTo>
                    <a:pt x="200" y="6981"/>
                    <a:pt x="1033" y="7928"/>
                    <a:pt x="2155" y="8172"/>
                  </a:cubicBezTo>
                  <a:cubicBezTo>
                    <a:pt x="2341" y="8213"/>
                    <a:pt x="2528" y="8232"/>
                    <a:pt x="2713" y="8232"/>
                  </a:cubicBezTo>
                  <a:cubicBezTo>
                    <a:pt x="3644" y="8232"/>
                    <a:pt x="4524" y="7736"/>
                    <a:pt x="4997" y="6901"/>
                  </a:cubicBezTo>
                  <a:cubicBezTo>
                    <a:pt x="5743" y="8727"/>
                    <a:pt x="7536" y="10015"/>
                    <a:pt x="9630" y="10015"/>
                  </a:cubicBezTo>
                  <a:cubicBezTo>
                    <a:pt x="11805" y="10015"/>
                    <a:pt x="13650" y="8625"/>
                    <a:pt x="14342" y="6688"/>
                  </a:cubicBezTo>
                  <a:cubicBezTo>
                    <a:pt x="14713" y="7324"/>
                    <a:pt x="15397" y="7755"/>
                    <a:pt x="16186" y="7755"/>
                  </a:cubicBezTo>
                  <a:cubicBezTo>
                    <a:pt x="17364" y="7744"/>
                    <a:pt x="18312" y="6787"/>
                    <a:pt x="18312" y="5609"/>
                  </a:cubicBezTo>
                  <a:cubicBezTo>
                    <a:pt x="18312" y="4433"/>
                    <a:pt x="17364" y="3476"/>
                    <a:pt x="16186" y="3463"/>
                  </a:cubicBezTo>
                  <a:lnTo>
                    <a:pt x="16186" y="3463"/>
                  </a:lnTo>
                  <a:cubicBezTo>
                    <a:pt x="15536" y="3464"/>
                    <a:pt x="14961" y="3758"/>
                    <a:pt x="14568" y="4215"/>
                  </a:cubicBezTo>
                  <a:cubicBezTo>
                    <a:pt x="14188" y="1827"/>
                    <a:pt x="12125" y="0"/>
                    <a:pt x="96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97;p37">
              <a:extLst>
                <a:ext uri="{FF2B5EF4-FFF2-40B4-BE49-F238E27FC236}">
                  <a16:creationId xmlns:a16="http://schemas.microsoft.com/office/drawing/2014/main" id="{6B914224-F927-8CFF-101B-63632A7CDEA7}"/>
                </a:ext>
              </a:extLst>
            </p:cNvPr>
            <p:cNvSpPr/>
            <p:nvPr/>
          </p:nvSpPr>
          <p:spPr>
            <a:xfrm>
              <a:off x="1545700" y="3375325"/>
              <a:ext cx="865800" cy="390550"/>
            </a:xfrm>
            <a:custGeom>
              <a:avLst/>
              <a:gdLst/>
              <a:ahLst/>
              <a:cxnLst/>
              <a:rect l="l" t="t" r="r" b="b"/>
              <a:pathLst>
                <a:path w="34632" h="15622" extrusionOk="0">
                  <a:moveTo>
                    <a:pt x="21395" y="1"/>
                  </a:moveTo>
                  <a:cubicBezTo>
                    <a:pt x="18310" y="1"/>
                    <a:pt x="15695" y="1981"/>
                    <a:pt x="14733" y="4738"/>
                  </a:cubicBezTo>
                  <a:cubicBezTo>
                    <a:pt x="13749" y="4070"/>
                    <a:pt x="12588" y="3712"/>
                    <a:pt x="11399" y="3712"/>
                  </a:cubicBezTo>
                  <a:cubicBezTo>
                    <a:pt x="11396" y="3712"/>
                    <a:pt x="11394" y="3712"/>
                    <a:pt x="11391" y="3712"/>
                  </a:cubicBezTo>
                  <a:cubicBezTo>
                    <a:pt x="9145" y="3712"/>
                    <a:pt x="7192" y="4956"/>
                    <a:pt x="6177" y="6792"/>
                  </a:cubicBezTo>
                  <a:cubicBezTo>
                    <a:pt x="5501" y="6221"/>
                    <a:pt x="4645" y="5909"/>
                    <a:pt x="3758" y="5909"/>
                  </a:cubicBezTo>
                  <a:cubicBezTo>
                    <a:pt x="1683" y="5909"/>
                    <a:pt x="0" y="7592"/>
                    <a:pt x="0" y="9667"/>
                  </a:cubicBezTo>
                  <a:cubicBezTo>
                    <a:pt x="0" y="11743"/>
                    <a:pt x="1683" y="13425"/>
                    <a:pt x="3758" y="13425"/>
                  </a:cubicBezTo>
                  <a:cubicBezTo>
                    <a:pt x="4645" y="13425"/>
                    <a:pt x="5501" y="13112"/>
                    <a:pt x="6177" y="12541"/>
                  </a:cubicBezTo>
                  <a:cubicBezTo>
                    <a:pt x="7192" y="14377"/>
                    <a:pt x="9145" y="15621"/>
                    <a:pt x="11391" y="15621"/>
                  </a:cubicBezTo>
                  <a:cubicBezTo>
                    <a:pt x="13719" y="15621"/>
                    <a:pt x="15729" y="14283"/>
                    <a:pt x="16709" y="12335"/>
                  </a:cubicBezTo>
                  <a:cubicBezTo>
                    <a:pt x="17956" y="13446"/>
                    <a:pt x="19594" y="14125"/>
                    <a:pt x="21395" y="14125"/>
                  </a:cubicBezTo>
                  <a:cubicBezTo>
                    <a:pt x="23850" y="14125"/>
                    <a:pt x="26013" y="12870"/>
                    <a:pt x="27278" y="10968"/>
                  </a:cubicBezTo>
                  <a:cubicBezTo>
                    <a:pt x="27808" y="12421"/>
                    <a:pt x="29199" y="13461"/>
                    <a:pt x="30837" y="13461"/>
                  </a:cubicBezTo>
                  <a:cubicBezTo>
                    <a:pt x="32932" y="13461"/>
                    <a:pt x="34631" y="11761"/>
                    <a:pt x="34631" y="9667"/>
                  </a:cubicBezTo>
                  <a:cubicBezTo>
                    <a:pt x="34631" y="7572"/>
                    <a:pt x="32933" y="5873"/>
                    <a:pt x="30837" y="5873"/>
                  </a:cubicBezTo>
                  <a:cubicBezTo>
                    <a:pt x="30835" y="5873"/>
                    <a:pt x="30833" y="5873"/>
                    <a:pt x="30831" y="5873"/>
                  </a:cubicBezTo>
                  <a:cubicBezTo>
                    <a:pt x="29959" y="5873"/>
                    <a:pt x="29115" y="6175"/>
                    <a:pt x="28441" y="6726"/>
                  </a:cubicBezTo>
                  <a:cubicBezTo>
                    <a:pt x="28263" y="2983"/>
                    <a:pt x="25182" y="1"/>
                    <a:pt x="213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198;p37">
              <a:extLst>
                <a:ext uri="{FF2B5EF4-FFF2-40B4-BE49-F238E27FC236}">
                  <a16:creationId xmlns:a16="http://schemas.microsoft.com/office/drawing/2014/main" id="{546EBCB9-A30C-F1D9-C22A-7C41D9C92A1E}"/>
                </a:ext>
              </a:extLst>
            </p:cNvPr>
            <p:cNvSpPr/>
            <p:nvPr/>
          </p:nvSpPr>
          <p:spPr>
            <a:xfrm>
              <a:off x="829400" y="3645325"/>
              <a:ext cx="5960425" cy="302890"/>
            </a:xfrm>
            <a:custGeom>
              <a:avLst/>
              <a:gdLst/>
              <a:ahLst/>
              <a:cxnLst/>
              <a:rect l="l" t="t" r="r" b="b"/>
              <a:pathLst>
                <a:path w="238417" h="7853" extrusionOk="0">
                  <a:moveTo>
                    <a:pt x="0" y="0"/>
                  </a:moveTo>
                  <a:lnTo>
                    <a:pt x="0" y="7852"/>
                  </a:lnTo>
                  <a:lnTo>
                    <a:pt x="238416" y="7852"/>
                  </a:lnTo>
                  <a:lnTo>
                    <a:pt x="2384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199;p37">
              <a:extLst>
                <a:ext uri="{FF2B5EF4-FFF2-40B4-BE49-F238E27FC236}">
                  <a16:creationId xmlns:a16="http://schemas.microsoft.com/office/drawing/2014/main" id="{07516CDC-D3EA-80FE-0B49-9BC2B6052CC2}"/>
                </a:ext>
              </a:extLst>
            </p:cNvPr>
            <p:cNvSpPr/>
            <p:nvPr/>
          </p:nvSpPr>
          <p:spPr>
            <a:xfrm>
              <a:off x="5421450" y="2376663"/>
              <a:ext cx="1148625" cy="629475"/>
            </a:xfrm>
            <a:custGeom>
              <a:avLst/>
              <a:gdLst/>
              <a:ahLst/>
              <a:cxnLst/>
              <a:rect l="l" t="t" r="r" b="b"/>
              <a:pathLst>
                <a:path w="45945" h="25179" extrusionOk="0">
                  <a:moveTo>
                    <a:pt x="84" y="0"/>
                  </a:moveTo>
                  <a:cubicBezTo>
                    <a:pt x="38" y="0"/>
                    <a:pt x="0" y="38"/>
                    <a:pt x="0" y="84"/>
                  </a:cubicBezTo>
                  <a:lnTo>
                    <a:pt x="0" y="25094"/>
                  </a:lnTo>
                  <a:cubicBezTo>
                    <a:pt x="0" y="25141"/>
                    <a:pt x="38" y="25178"/>
                    <a:pt x="84" y="25178"/>
                  </a:cubicBezTo>
                  <a:lnTo>
                    <a:pt x="45861" y="25178"/>
                  </a:lnTo>
                  <a:cubicBezTo>
                    <a:pt x="45907" y="25178"/>
                    <a:pt x="45945" y="25141"/>
                    <a:pt x="45945" y="25094"/>
                  </a:cubicBezTo>
                  <a:lnTo>
                    <a:pt x="45945" y="84"/>
                  </a:lnTo>
                  <a:cubicBezTo>
                    <a:pt x="45945" y="38"/>
                    <a:pt x="45907" y="0"/>
                    <a:pt x="45861"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200;p37">
              <a:extLst>
                <a:ext uri="{FF2B5EF4-FFF2-40B4-BE49-F238E27FC236}">
                  <a16:creationId xmlns:a16="http://schemas.microsoft.com/office/drawing/2014/main" id="{C5898F58-D200-E493-8C34-A09A1578693F}"/>
                </a:ext>
              </a:extLst>
            </p:cNvPr>
            <p:cNvSpPr/>
            <p:nvPr/>
          </p:nvSpPr>
          <p:spPr>
            <a:xfrm>
              <a:off x="5479725" y="2434963"/>
              <a:ext cx="1032050" cy="512875"/>
            </a:xfrm>
            <a:custGeom>
              <a:avLst/>
              <a:gdLst/>
              <a:ahLst/>
              <a:cxnLst/>
              <a:rect l="l" t="t" r="r" b="b"/>
              <a:pathLst>
                <a:path w="41282" h="20515" extrusionOk="0">
                  <a:moveTo>
                    <a:pt x="1" y="0"/>
                  </a:moveTo>
                  <a:lnTo>
                    <a:pt x="1" y="20514"/>
                  </a:lnTo>
                  <a:lnTo>
                    <a:pt x="41282" y="20514"/>
                  </a:lnTo>
                  <a:lnTo>
                    <a:pt x="412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201;p37">
              <a:extLst>
                <a:ext uri="{FF2B5EF4-FFF2-40B4-BE49-F238E27FC236}">
                  <a16:creationId xmlns:a16="http://schemas.microsoft.com/office/drawing/2014/main" id="{D68C78A6-98F5-BD39-D388-89E141CDC73C}"/>
                </a:ext>
              </a:extLst>
            </p:cNvPr>
            <p:cNvSpPr/>
            <p:nvPr/>
          </p:nvSpPr>
          <p:spPr>
            <a:xfrm>
              <a:off x="5593850" y="2519288"/>
              <a:ext cx="56750" cy="90775"/>
            </a:xfrm>
            <a:custGeom>
              <a:avLst/>
              <a:gdLst/>
              <a:ahLst/>
              <a:cxnLst/>
              <a:rect l="l" t="t" r="r" b="b"/>
              <a:pathLst>
                <a:path w="2270" h="3631" extrusionOk="0">
                  <a:moveTo>
                    <a:pt x="286" y="0"/>
                  </a:moveTo>
                  <a:cubicBezTo>
                    <a:pt x="128" y="0"/>
                    <a:pt x="1" y="128"/>
                    <a:pt x="1" y="286"/>
                  </a:cubicBezTo>
                  <a:lnTo>
                    <a:pt x="1" y="3345"/>
                  </a:lnTo>
                  <a:cubicBezTo>
                    <a:pt x="1" y="3503"/>
                    <a:pt x="128" y="3631"/>
                    <a:pt x="286" y="3631"/>
                  </a:cubicBezTo>
                  <a:cubicBezTo>
                    <a:pt x="445" y="3631"/>
                    <a:pt x="575" y="3503"/>
                    <a:pt x="576" y="3345"/>
                  </a:cubicBezTo>
                  <a:lnTo>
                    <a:pt x="576" y="2101"/>
                  </a:lnTo>
                  <a:lnTo>
                    <a:pt x="1784" y="2101"/>
                  </a:lnTo>
                  <a:cubicBezTo>
                    <a:pt x="1940" y="2096"/>
                    <a:pt x="2065" y="1969"/>
                    <a:pt x="2065" y="1812"/>
                  </a:cubicBezTo>
                  <a:cubicBezTo>
                    <a:pt x="2065" y="1656"/>
                    <a:pt x="1940" y="1528"/>
                    <a:pt x="1784" y="1525"/>
                  </a:cubicBezTo>
                  <a:lnTo>
                    <a:pt x="576" y="1525"/>
                  </a:lnTo>
                  <a:lnTo>
                    <a:pt x="576" y="576"/>
                  </a:lnTo>
                  <a:lnTo>
                    <a:pt x="1983" y="576"/>
                  </a:lnTo>
                  <a:cubicBezTo>
                    <a:pt x="2140" y="576"/>
                    <a:pt x="2270" y="447"/>
                    <a:pt x="2270" y="287"/>
                  </a:cubicBezTo>
                  <a:cubicBezTo>
                    <a:pt x="2270" y="130"/>
                    <a:pt x="2140" y="0"/>
                    <a:pt x="19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202;p37">
              <a:extLst>
                <a:ext uri="{FF2B5EF4-FFF2-40B4-BE49-F238E27FC236}">
                  <a16:creationId xmlns:a16="http://schemas.microsoft.com/office/drawing/2014/main" id="{E6DE698D-D6B2-9213-7AFB-2366D7AC9399}"/>
                </a:ext>
              </a:extLst>
            </p:cNvPr>
            <p:cNvSpPr/>
            <p:nvPr/>
          </p:nvSpPr>
          <p:spPr>
            <a:xfrm>
              <a:off x="5665650" y="2516688"/>
              <a:ext cx="93125" cy="93400"/>
            </a:xfrm>
            <a:custGeom>
              <a:avLst/>
              <a:gdLst/>
              <a:ahLst/>
              <a:cxnLst/>
              <a:rect l="l" t="t" r="r" b="b"/>
              <a:pathLst>
                <a:path w="3725" h="3736" extrusionOk="0">
                  <a:moveTo>
                    <a:pt x="1778" y="593"/>
                  </a:moveTo>
                  <a:cubicBezTo>
                    <a:pt x="1781" y="593"/>
                    <a:pt x="1785" y="593"/>
                    <a:pt x="1788" y="593"/>
                  </a:cubicBezTo>
                  <a:cubicBezTo>
                    <a:pt x="2099" y="593"/>
                    <a:pt x="2389" y="726"/>
                    <a:pt x="2607" y="961"/>
                  </a:cubicBezTo>
                  <a:cubicBezTo>
                    <a:pt x="2834" y="1207"/>
                    <a:pt x="2960" y="1532"/>
                    <a:pt x="2960" y="1868"/>
                  </a:cubicBezTo>
                  <a:cubicBezTo>
                    <a:pt x="2960" y="2220"/>
                    <a:pt x="2819" y="2547"/>
                    <a:pt x="2607" y="2770"/>
                  </a:cubicBezTo>
                  <a:cubicBezTo>
                    <a:pt x="2389" y="3003"/>
                    <a:pt x="2099" y="3143"/>
                    <a:pt x="1788" y="3143"/>
                  </a:cubicBezTo>
                  <a:cubicBezTo>
                    <a:pt x="1455" y="3143"/>
                    <a:pt x="1166" y="3003"/>
                    <a:pt x="948" y="2770"/>
                  </a:cubicBezTo>
                  <a:cubicBezTo>
                    <a:pt x="730" y="2547"/>
                    <a:pt x="595" y="2220"/>
                    <a:pt x="595" y="1868"/>
                  </a:cubicBezTo>
                  <a:cubicBezTo>
                    <a:pt x="595" y="1515"/>
                    <a:pt x="730" y="1188"/>
                    <a:pt x="948" y="961"/>
                  </a:cubicBezTo>
                  <a:cubicBezTo>
                    <a:pt x="1161" y="726"/>
                    <a:pt x="1461" y="593"/>
                    <a:pt x="1778" y="593"/>
                  </a:cubicBezTo>
                  <a:close/>
                  <a:moveTo>
                    <a:pt x="1787" y="1"/>
                  </a:moveTo>
                  <a:cubicBezTo>
                    <a:pt x="1304" y="1"/>
                    <a:pt x="844" y="202"/>
                    <a:pt x="517" y="557"/>
                  </a:cubicBezTo>
                  <a:cubicBezTo>
                    <a:pt x="183" y="911"/>
                    <a:pt x="0" y="1382"/>
                    <a:pt x="3" y="1868"/>
                  </a:cubicBezTo>
                  <a:cubicBezTo>
                    <a:pt x="3" y="2382"/>
                    <a:pt x="195" y="2843"/>
                    <a:pt x="517" y="3180"/>
                  </a:cubicBezTo>
                  <a:cubicBezTo>
                    <a:pt x="846" y="3532"/>
                    <a:pt x="1306" y="3733"/>
                    <a:pt x="1787" y="3736"/>
                  </a:cubicBezTo>
                  <a:cubicBezTo>
                    <a:pt x="2264" y="3736"/>
                    <a:pt x="2721" y="3518"/>
                    <a:pt x="3026" y="3180"/>
                  </a:cubicBezTo>
                  <a:cubicBezTo>
                    <a:pt x="3725" y="2445"/>
                    <a:pt x="3725" y="1291"/>
                    <a:pt x="3026" y="557"/>
                  </a:cubicBezTo>
                  <a:cubicBezTo>
                    <a:pt x="2711" y="205"/>
                    <a:pt x="2260" y="4"/>
                    <a:pt x="17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203;p37">
              <a:extLst>
                <a:ext uri="{FF2B5EF4-FFF2-40B4-BE49-F238E27FC236}">
                  <a16:creationId xmlns:a16="http://schemas.microsoft.com/office/drawing/2014/main" id="{86A3E4D8-FDC9-CBAD-66D2-C643F0B06C5C}"/>
                </a:ext>
              </a:extLst>
            </p:cNvPr>
            <p:cNvSpPr/>
            <p:nvPr/>
          </p:nvSpPr>
          <p:spPr>
            <a:xfrm>
              <a:off x="5778150" y="2519288"/>
              <a:ext cx="63150" cy="90775"/>
            </a:xfrm>
            <a:custGeom>
              <a:avLst/>
              <a:gdLst/>
              <a:ahLst/>
              <a:cxnLst/>
              <a:rect l="l" t="t" r="r" b="b"/>
              <a:pathLst>
                <a:path w="2526" h="3631" extrusionOk="0">
                  <a:moveTo>
                    <a:pt x="1216" y="576"/>
                  </a:moveTo>
                  <a:cubicBezTo>
                    <a:pt x="1512" y="576"/>
                    <a:pt x="1752" y="818"/>
                    <a:pt x="1749" y="1115"/>
                  </a:cubicBezTo>
                  <a:cubicBezTo>
                    <a:pt x="1748" y="1408"/>
                    <a:pt x="1509" y="1644"/>
                    <a:pt x="1216" y="1644"/>
                  </a:cubicBezTo>
                  <a:lnTo>
                    <a:pt x="577" y="1644"/>
                  </a:lnTo>
                  <a:lnTo>
                    <a:pt x="577" y="576"/>
                  </a:lnTo>
                  <a:close/>
                  <a:moveTo>
                    <a:pt x="284" y="0"/>
                  </a:moveTo>
                  <a:cubicBezTo>
                    <a:pt x="126" y="0"/>
                    <a:pt x="0" y="127"/>
                    <a:pt x="2" y="286"/>
                  </a:cubicBezTo>
                  <a:lnTo>
                    <a:pt x="2" y="3345"/>
                  </a:lnTo>
                  <a:cubicBezTo>
                    <a:pt x="2" y="3503"/>
                    <a:pt x="129" y="3631"/>
                    <a:pt x="287" y="3631"/>
                  </a:cubicBezTo>
                  <a:cubicBezTo>
                    <a:pt x="446" y="3631"/>
                    <a:pt x="576" y="3504"/>
                    <a:pt x="577" y="3345"/>
                  </a:cubicBezTo>
                  <a:lnTo>
                    <a:pt x="577" y="2220"/>
                  </a:lnTo>
                  <a:lnTo>
                    <a:pt x="1190" y="2220"/>
                  </a:lnTo>
                  <a:cubicBezTo>
                    <a:pt x="1292" y="2245"/>
                    <a:pt x="1390" y="2287"/>
                    <a:pt x="1480" y="2344"/>
                  </a:cubicBezTo>
                  <a:cubicBezTo>
                    <a:pt x="1542" y="2386"/>
                    <a:pt x="1603" y="2439"/>
                    <a:pt x="1635" y="2495"/>
                  </a:cubicBezTo>
                  <a:cubicBezTo>
                    <a:pt x="1671" y="2552"/>
                    <a:pt x="1692" y="2619"/>
                    <a:pt x="1698" y="2718"/>
                  </a:cubicBezTo>
                  <a:cubicBezTo>
                    <a:pt x="1698" y="3004"/>
                    <a:pt x="1734" y="3190"/>
                    <a:pt x="1806" y="3341"/>
                  </a:cubicBezTo>
                  <a:cubicBezTo>
                    <a:pt x="1845" y="3414"/>
                    <a:pt x="1902" y="3476"/>
                    <a:pt x="1973" y="3522"/>
                  </a:cubicBezTo>
                  <a:cubicBezTo>
                    <a:pt x="2031" y="3559"/>
                    <a:pt x="2099" y="3578"/>
                    <a:pt x="2167" y="3578"/>
                  </a:cubicBezTo>
                  <a:cubicBezTo>
                    <a:pt x="2169" y="3578"/>
                    <a:pt x="2172" y="3578"/>
                    <a:pt x="2174" y="3578"/>
                  </a:cubicBezTo>
                  <a:lnTo>
                    <a:pt x="2180" y="3578"/>
                  </a:lnTo>
                  <a:cubicBezTo>
                    <a:pt x="2218" y="3578"/>
                    <a:pt x="2257" y="3573"/>
                    <a:pt x="2295" y="3563"/>
                  </a:cubicBezTo>
                  <a:cubicBezTo>
                    <a:pt x="2445" y="3513"/>
                    <a:pt x="2526" y="3350"/>
                    <a:pt x="2475" y="3201"/>
                  </a:cubicBezTo>
                  <a:cubicBezTo>
                    <a:pt x="2446" y="3115"/>
                    <a:pt x="2379" y="3051"/>
                    <a:pt x="2295" y="3023"/>
                  </a:cubicBezTo>
                  <a:cubicBezTo>
                    <a:pt x="2275" y="2923"/>
                    <a:pt x="2268" y="2821"/>
                    <a:pt x="2274" y="2717"/>
                  </a:cubicBezTo>
                  <a:cubicBezTo>
                    <a:pt x="2274" y="2517"/>
                    <a:pt x="2215" y="2322"/>
                    <a:pt x="2102" y="2158"/>
                  </a:cubicBezTo>
                  <a:cubicBezTo>
                    <a:pt x="2053" y="2084"/>
                    <a:pt x="1991" y="2020"/>
                    <a:pt x="1920" y="1966"/>
                  </a:cubicBezTo>
                  <a:cubicBezTo>
                    <a:pt x="2170" y="1758"/>
                    <a:pt x="2325" y="1458"/>
                    <a:pt x="2325" y="1115"/>
                  </a:cubicBezTo>
                  <a:cubicBezTo>
                    <a:pt x="2329" y="500"/>
                    <a:pt x="1832" y="0"/>
                    <a:pt x="1219" y="0"/>
                  </a:cubicBezTo>
                  <a:cubicBezTo>
                    <a:pt x="1218" y="0"/>
                    <a:pt x="1217" y="0"/>
                    <a:pt x="1216" y="0"/>
                  </a:cubicBezTo>
                  <a:lnTo>
                    <a:pt x="287" y="0"/>
                  </a:lnTo>
                  <a:cubicBezTo>
                    <a:pt x="286" y="0"/>
                    <a:pt x="285" y="0"/>
                    <a:pt x="2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204;p37">
              <a:extLst>
                <a:ext uri="{FF2B5EF4-FFF2-40B4-BE49-F238E27FC236}">
                  <a16:creationId xmlns:a16="http://schemas.microsoft.com/office/drawing/2014/main" id="{2336413B-8E6C-2C55-1844-C90D4C1F5D9C}"/>
                </a:ext>
              </a:extLst>
            </p:cNvPr>
            <p:cNvSpPr/>
            <p:nvPr/>
          </p:nvSpPr>
          <p:spPr>
            <a:xfrm>
              <a:off x="5593750" y="2638813"/>
              <a:ext cx="158275" cy="227275"/>
            </a:xfrm>
            <a:custGeom>
              <a:avLst/>
              <a:gdLst/>
              <a:ahLst/>
              <a:cxnLst/>
              <a:rect l="l" t="t" r="r" b="b"/>
              <a:pathLst>
                <a:path w="6331" h="9091" extrusionOk="0">
                  <a:moveTo>
                    <a:pt x="3044" y="1441"/>
                  </a:moveTo>
                  <a:cubicBezTo>
                    <a:pt x="3785" y="1441"/>
                    <a:pt x="4382" y="2039"/>
                    <a:pt x="4382" y="2792"/>
                  </a:cubicBezTo>
                  <a:cubicBezTo>
                    <a:pt x="4382" y="3519"/>
                    <a:pt x="3785" y="4117"/>
                    <a:pt x="3044" y="4117"/>
                  </a:cubicBezTo>
                  <a:lnTo>
                    <a:pt x="1447" y="4117"/>
                  </a:lnTo>
                  <a:lnTo>
                    <a:pt x="1447" y="1441"/>
                  </a:lnTo>
                  <a:close/>
                  <a:moveTo>
                    <a:pt x="708" y="0"/>
                  </a:moveTo>
                  <a:cubicBezTo>
                    <a:pt x="316" y="0"/>
                    <a:pt x="0" y="321"/>
                    <a:pt x="5" y="714"/>
                  </a:cubicBezTo>
                  <a:lnTo>
                    <a:pt x="5" y="8377"/>
                  </a:lnTo>
                  <a:cubicBezTo>
                    <a:pt x="5" y="8771"/>
                    <a:pt x="325" y="9091"/>
                    <a:pt x="718" y="9091"/>
                  </a:cubicBezTo>
                  <a:cubicBezTo>
                    <a:pt x="1121" y="9091"/>
                    <a:pt x="1446" y="8766"/>
                    <a:pt x="1446" y="8377"/>
                  </a:cubicBezTo>
                  <a:lnTo>
                    <a:pt x="1446" y="5558"/>
                  </a:lnTo>
                  <a:lnTo>
                    <a:pt x="2978" y="5558"/>
                  </a:lnTo>
                  <a:cubicBezTo>
                    <a:pt x="3095" y="5584"/>
                    <a:pt x="3434" y="5689"/>
                    <a:pt x="3705" y="5871"/>
                  </a:cubicBezTo>
                  <a:cubicBezTo>
                    <a:pt x="3862" y="5975"/>
                    <a:pt x="4018" y="6104"/>
                    <a:pt x="4096" y="6247"/>
                  </a:cubicBezTo>
                  <a:cubicBezTo>
                    <a:pt x="4186" y="6389"/>
                    <a:pt x="4239" y="6559"/>
                    <a:pt x="4251" y="6806"/>
                  </a:cubicBezTo>
                  <a:cubicBezTo>
                    <a:pt x="4251" y="7519"/>
                    <a:pt x="4343" y="7988"/>
                    <a:pt x="4524" y="8364"/>
                  </a:cubicBezTo>
                  <a:cubicBezTo>
                    <a:pt x="4628" y="8545"/>
                    <a:pt x="4771" y="8715"/>
                    <a:pt x="4941" y="8819"/>
                  </a:cubicBezTo>
                  <a:cubicBezTo>
                    <a:pt x="5090" y="8912"/>
                    <a:pt x="5263" y="8962"/>
                    <a:pt x="5439" y="8962"/>
                  </a:cubicBezTo>
                  <a:cubicBezTo>
                    <a:pt x="5442" y="8962"/>
                    <a:pt x="5444" y="8962"/>
                    <a:pt x="5447" y="8962"/>
                  </a:cubicBezTo>
                  <a:lnTo>
                    <a:pt x="5460" y="8962"/>
                  </a:lnTo>
                  <a:cubicBezTo>
                    <a:pt x="5557" y="8960"/>
                    <a:pt x="5653" y="8948"/>
                    <a:pt x="5746" y="8923"/>
                  </a:cubicBezTo>
                  <a:cubicBezTo>
                    <a:pt x="6123" y="8793"/>
                    <a:pt x="6330" y="8391"/>
                    <a:pt x="6201" y="8014"/>
                  </a:cubicBezTo>
                  <a:cubicBezTo>
                    <a:pt x="6128" y="7802"/>
                    <a:pt x="5959" y="7638"/>
                    <a:pt x="5746" y="7572"/>
                  </a:cubicBezTo>
                  <a:cubicBezTo>
                    <a:pt x="5719" y="7443"/>
                    <a:pt x="5680" y="7196"/>
                    <a:pt x="5693" y="6806"/>
                  </a:cubicBezTo>
                  <a:cubicBezTo>
                    <a:pt x="5696" y="6305"/>
                    <a:pt x="5548" y="5817"/>
                    <a:pt x="5265" y="5404"/>
                  </a:cubicBezTo>
                  <a:cubicBezTo>
                    <a:pt x="5140" y="5219"/>
                    <a:pt x="4987" y="5057"/>
                    <a:pt x="4810" y="4923"/>
                  </a:cubicBezTo>
                  <a:cubicBezTo>
                    <a:pt x="5433" y="4403"/>
                    <a:pt x="5823" y="3650"/>
                    <a:pt x="5823" y="2792"/>
                  </a:cubicBezTo>
                  <a:cubicBezTo>
                    <a:pt x="5823" y="1248"/>
                    <a:pt x="4589" y="0"/>
                    <a:pt x="3043" y="0"/>
                  </a:cubicBezTo>
                  <a:lnTo>
                    <a:pt x="718" y="0"/>
                  </a:lnTo>
                  <a:cubicBezTo>
                    <a:pt x="715" y="0"/>
                    <a:pt x="711"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205;p37">
              <a:extLst>
                <a:ext uri="{FF2B5EF4-FFF2-40B4-BE49-F238E27FC236}">
                  <a16:creationId xmlns:a16="http://schemas.microsoft.com/office/drawing/2014/main" id="{733B95A1-1ED6-3495-5D15-AAD2E4D95FCB}"/>
                </a:ext>
              </a:extLst>
            </p:cNvPr>
            <p:cNvSpPr/>
            <p:nvPr/>
          </p:nvSpPr>
          <p:spPr>
            <a:xfrm>
              <a:off x="5801175" y="2638813"/>
              <a:ext cx="142000" cy="227275"/>
            </a:xfrm>
            <a:custGeom>
              <a:avLst/>
              <a:gdLst/>
              <a:ahLst/>
              <a:cxnLst/>
              <a:rect l="l" t="t" r="r" b="b"/>
              <a:pathLst>
                <a:path w="5680" h="9091" extrusionOk="0">
                  <a:moveTo>
                    <a:pt x="708" y="0"/>
                  </a:moveTo>
                  <a:cubicBezTo>
                    <a:pt x="316" y="0"/>
                    <a:pt x="0" y="321"/>
                    <a:pt x="5" y="714"/>
                  </a:cubicBezTo>
                  <a:lnTo>
                    <a:pt x="5" y="8377"/>
                  </a:lnTo>
                  <a:cubicBezTo>
                    <a:pt x="5" y="8771"/>
                    <a:pt x="323" y="9091"/>
                    <a:pt x="717" y="9091"/>
                  </a:cubicBezTo>
                  <a:cubicBezTo>
                    <a:pt x="718" y="9091"/>
                    <a:pt x="719" y="9091"/>
                    <a:pt x="720" y="9091"/>
                  </a:cubicBezTo>
                  <a:lnTo>
                    <a:pt x="732" y="9077"/>
                  </a:lnTo>
                  <a:cubicBezTo>
                    <a:pt x="732" y="9077"/>
                    <a:pt x="732" y="9091"/>
                    <a:pt x="759" y="9091"/>
                  </a:cubicBezTo>
                  <a:lnTo>
                    <a:pt x="4966" y="9091"/>
                  </a:lnTo>
                  <a:cubicBezTo>
                    <a:pt x="5342" y="9091"/>
                    <a:pt x="5680" y="8766"/>
                    <a:pt x="5680" y="8377"/>
                  </a:cubicBezTo>
                  <a:cubicBezTo>
                    <a:pt x="5680" y="7974"/>
                    <a:pt x="5343" y="7650"/>
                    <a:pt x="4966" y="7650"/>
                  </a:cubicBezTo>
                  <a:lnTo>
                    <a:pt x="1447" y="7650"/>
                  </a:lnTo>
                  <a:lnTo>
                    <a:pt x="1447" y="5259"/>
                  </a:lnTo>
                  <a:lnTo>
                    <a:pt x="4473" y="5259"/>
                  </a:lnTo>
                  <a:cubicBezTo>
                    <a:pt x="4862" y="5259"/>
                    <a:pt x="5187" y="4935"/>
                    <a:pt x="5187" y="4532"/>
                  </a:cubicBezTo>
                  <a:cubicBezTo>
                    <a:pt x="5187" y="4157"/>
                    <a:pt x="4862" y="3818"/>
                    <a:pt x="4473" y="3818"/>
                  </a:cubicBezTo>
                  <a:lnTo>
                    <a:pt x="1447" y="3818"/>
                  </a:lnTo>
                  <a:lnTo>
                    <a:pt x="1447" y="1441"/>
                  </a:lnTo>
                  <a:lnTo>
                    <a:pt x="4966" y="1441"/>
                  </a:lnTo>
                  <a:cubicBezTo>
                    <a:pt x="5342" y="1441"/>
                    <a:pt x="5680" y="1117"/>
                    <a:pt x="5680" y="714"/>
                  </a:cubicBezTo>
                  <a:cubicBezTo>
                    <a:pt x="5680" y="311"/>
                    <a:pt x="5343" y="0"/>
                    <a:pt x="4966" y="0"/>
                  </a:cubicBezTo>
                  <a:lnTo>
                    <a:pt x="718" y="0"/>
                  </a:lnTo>
                  <a:cubicBezTo>
                    <a:pt x="715" y="0"/>
                    <a:pt x="711"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206;p37">
              <a:extLst>
                <a:ext uri="{FF2B5EF4-FFF2-40B4-BE49-F238E27FC236}">
                  <a16:creationId xmlns:a16="http://schemas.microsoft.com/office/drawing/2014/main" id="{8C832686-892A-733A-4B15-EB1EF389779E}"/>
                </a:ext>
              </a:extLst>
            </p:cNvPr>
            <p:cNvSpPr/>
            <p:nvPr/>
          </p:nvSpPr>
          <p:spPr>
            <a:xfrm>
              <a:off x="5993825" y="2641063"/>
              <a:ext cx="172400" cy="225025"/>
            </a:xfrm>
            <a:custGeom>
              <a:avLst/>
              <a:gdLst/>
              <a:ahLst/>
              <a:cxnLst/>
              <a:rect l="l" t="t" r="r" b="b"/>
              <a:pathLst>
                <a:path w="6896" h="9001" extrusionOk="0">
                  <a:moveTo>
                    <a:pt x="719" y="0"/>
                  </a:moveTo>
                  <a:cubicBezTo>
                    <a:pt x="574" y="0"/>
                    <a:pt x="427" y="43"/>
                    <a:pt x="298" y="130"/>
                  </a:cubicBezTo>
                  <a:cubicBezTo>
                    <a:pt x="109" y="270"/>
                    <a:pt x="1" y="493"/>
                    <a:pt x="11" y="728"/>
                  </a:cubicBezTo>
                  <a:lnTo>
                    <a:pt x="11" y="8287"/>
                  </a:lnTo>
                  <a:cubicBezTo>
                    <a:pt x="11" y="8682"/>
                    <a:pt x="331" y="9001"/>
                    <a:pt x="725" y="9001"/>
                  </a:cubicBezTo>
                  <a:cubicBezTo>
                    <a:pt x="1102" y="9001"/>
                    <a:pt x="1427" y="8676"/>
                    <a:pt x="1427" y="8287"/>
                  </a:cubicBezTo>
                  <a:lnTo>
                    <a:pt x="1428" y="2898"/>
                  </a:lnTo>
                  <a:lnTo>
                    <a:pt x="5584" y="8663"/>
                  </a:lnTo>
                  <a:cubicBezTo>
                    <a:pt x="5602" y="8693"/>
                    <a:pt x="5623" y="8718"/>
                    <a:pt x="5649" y="8741"/>
                  </a:cubicBezTo>
                  <a:cubicBezTo>
                    <a:pt x="5780" y="8897"/>
                    <a:pt x="5973" y="9001"/>
                    <a:pt x="6182" y="9001"/>
                  </a:cubicBezTo>
                  <a:cubicBezTo>
                    <a:pt x="6574" y="8996"/>
                    <a:pt x="6891" y="8679"/>
                    <a:pt x="6896" y="8287"/>
                  </a:cubicBezTo>
                  <a:lnTo>
                    <a:pt x="6896" y="741"/>
                  </a:lnTo>
                  <a:cubicBezTo>
                    <a:pt x="6896" y="364"/>
                    <a:pt x="6571" y="40"/>
                    <a:pt x="6182" y="40"/>
                  </a:cubicBezTo>
                  <a:cubicBezTo>
                    <a:pt x="5796" y="43"/>
                    <a:pt x="5484" y="355"/>
                    <a:pt x="5481" y="741"/>
                  </a:cubicBezTo>
                  <a:lnTo>
                    <a:pt x="5481" y="6092"/>
                  </a:lnTo>
                  <a:lnTo>
                    <a:pt x="1284" y="286"/>
                  </a:lnTo>
                  <a:cubicBezTo>
                    <a:pt x="1152" y="98"/>
                    <a:pt x="938" y="0"/>
                    <a:pt x="7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2207;p37">
              <a:extLst>
                <a:ext uri="{FF2B5EF4-FFF2-40B4-BE49-F238E27FC236}">
                  <a16:creationId xmlns:a16="http://schemas.microsoft.com/office/drawing/2014/main" id="{F706D1A4-5EB0-5DD9-71CC-8F766FAFEAB1}"/>
                </a:ext>
              </a:extLst>
            </p:cNvPr>
            <p:cNvSpPr/>
            <p:nvPr/>
          </p:nvSpPr>
          <p:spPr>
            <a:xfrm>
              <a:off x="6223125" y="2638813"/>
              <a:ext cx="174550" cy="227275"/>
            </a:xfrm>
            <a:custGeom>
              <a:avLst/>
              <a:gdLst/>
              <a:ahLst/>
              <a:cxnLst/>
              <a:rect l="l" t="t" r="r" b="b"/>
              <a:pathLst>
                <a:path w="6982" h="9091" extrusionOk="0">
                  <a:moveTo>
                    <a:pt x="709" y="0"/>
                  </a:moveTo>
                  <a:cubicBezTo>
                    <a:pt x="317" y="0"/>
                    <a:pt x="0" y="321"/>
                    <a:pt x="6" y="714"/>
                  </a:cubicBezTo>
                  <a:cubicBezTo>
                    <a:pt x="6" y="1103"/>
                    <a:pt x="317" y="1441"/>
                    <a:pt x="720" y="1441"/>
                  </a:cubicBezTo>
                  <a:lnTo>
                    <a:pt x="2774" y="1441"/>
                  </a:lnTo>
                  <a:lnTo>
                    <a:pt x="2774" y="8377"/>
                  </a:lnTo>
                  <a:cubicBezTo>
                    <a:pt x="2773" y="8772"/>
                    <a:pt x="3093" y="9091"/>
                    <a:pt x="3488" y="9091"/>
                  </a:cubicBezTo>
                  <a:cubicBezTo>
                    <a:pt x="3491" y="9091"/>
                    <a:pt x="3495" y="9091"/>
                    <a:pt x="3499" y="9091"/>
                  </a:cubicBezTo>
                  <a:cubicBezTo>
                    <a:pt x="3890" y="9091"/>
                    <a:pt x="4206" y="8770"/>
                    <a:pt x="4201" y="8377"/>
                  </a:cubicBezTo>
                  <a:lnTo>
                    <a:pt x="4201" y="1441"/>
                  </a:lnTo>
                  <a:lnTo>
                    <a:pt x="6266" y="1441"/>
                  </a:lnTo>
                  <a:cubicBezTo>
                    <a:pt x="6657" y="1441"/>
                    <a:pt x="6981" y="1103"/>
                    <a:pt x="6980" y="714"/>
                  </a:cubicBezTo>
                  <a:cubicBezTo>
                    <a:pt x="6981" y="320"/>
                    <a:pt x="6663" y="0"/>
                    <a:pt x="6269" y="0"/>
                  </a:cubicBezTo>
                  <a:cubicBezTo>
                    <a:pt x="6268" y="0"/>
                    <a:pt x="6267" y="0"/>
                    <a:pt x="6266" y="0"/>
                  </a:cubicBezTo>
                  <a:lnTo>
                    <a:pt x="720" y="0"/>
                  </a:lnTo>
                  <a:cubicBezTo>
                    <a:pt x="716" y="0"/>
                    <a:pt x="713" y="0"/>
                    <a:pt x="7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8" name="Picture 137">
            <a:extLst>
              <a:ext uri="{FF2B5EF4-FFF2-40B4-BE49-F238E27FC236}">
                <a16:creationId xmlns:a16="http://schemas.microsoft.com/office/drawing/2014/main" id="{A6F2F01E-4DEB-BA69-DE26-90D08E566958}"/>
              </a:ext>
            </a:extLst>
          </p:cNvPr>
          <p:cNvPicPr>
            <a:picLocks noChangeAspect="1"/>
          </p:cNvPicPr>
          <p:nvPr/>
        </p:nvPicPr>
        <p:blipFill>
          <a:blip r:embed="rId3"/>
          <a:stretch>
            <a:fillRect/>
          </a:stretch>
        </p:blipFill>
        <p:spPr>
          <a:xfrm>
            <a:off x="333666" y="-221199"/>
            <a:ext cx="8350395" cy="978562"/>
          </a:xfrm>
          <a:prstGeom prst="rect">
            <a:avLst/>
          </a:prstGeom>
        </p:spPr>
      </p:pic>
      <p:sp>
        <p:nvSpPr>
          <p:cNvPr id="139" name="Rectangle 138">
            <a:extLst>
              <a:ext uri="{FF2B5EF4-FFF2-40B4-BE49-F238E27FC236}">
                <a16:creationId xmlns:a16="http://schemas.microsoft.com/office/drawing/2014/main" id="{311238A8-370A-AA78-A5B3-B7C69D141225}"/>
              </a:ext>
            </a:extLst>
          </p:cNvPr>
          <p:cNvSpPr/>
          <p:nvPr/>
        </p:nvSpPr>
        <p:spPr>
          <a:xfrm>
            <a:off x="78468" y="4793465"/>
            <a:ext cx="255198" cy="246221"/>
          </a:xfrm>
          <a:prstGeom prst="rect">
            <a:avLst/>
          </a:prstGeom>
          <a:noFill/>
        </p:spPr>
        <p:txBody>
          <a:bodyPr wrap="none" lIns="91440" tIns="45720" rIns="91440" bIns="45720">
            <a:spAutoFit/>
          </a:bodyPr>
          <a:lstStyle/>
          <a:p>
            <a:pPr algn="ctr"/>
            <a:r>
              <a:rPr lang="en-US" sz="1000" b="0" cap="none" spc="0" dirty="0">
                <a:ln w="0"/>
                <a:solidFill>
                  <a:schemeClr val="tx1"/>
                </a:solidFill>
                <a:effectLst>
                  <a:outerShdw blurRad="38100" dist="19050" dir="2700000" algn="tl" rotWithShape="0">
                    <a:schemeClr val="dk1">
                      <a:alpha val="40000"/>
                    </a:schemeClr>
                  </a:outerShdw>
                </a:effectLst>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90974" y="720000"/>
            <a:ext cx="6746647"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 OUR BUSINESS STATEMENT (FROM “PURCHASE POWER” TO “PRICE”) </a:t>
            </a:r>
            <a:endParaRPr dirty="0"/>
          </a:p>
        </p:txBody>
      </p:sp>
      <p:grpSp>
        <p:nvGrpSpPr>
          <p:cNvPr id="219" name="Google Shape;219;p18"/>
          <p:cNvGrpSpPr/>
          <p:nvPr/>
        </p:nvGrpSpPr>
        <p:grpSpPr>
          <a:xfrm>
            <a:off x="7640053" y="3928310"/>
            <a:ext cx="1300112" cy="1102027"/>
            <a:chOff x="202950" y="1579375"/>
            <a:chExt cx="1537900" cy="1275075"/>
          </a:xfrm>
        </p:grpSpPr>
        <p:sp>
          <p:nvSpPr>
            <p:cNvPr id="220" name="Google Shape;220;p18"/>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1015775" y="2593800"/>
              <a:ext cx="46275" cy="71875"/>
            </a:xfrm>
            <a:custGeom>
              <a:avLst/>
              <a:gdLst/>
              <a:ahLst/>
              <a:cxnLst/>
              <a:rect l="l" t="t" r="r" b="b"/>
              <a:pathLst>
                <a:path w="1851" h="2875" extrusionOk="0">
                  <a:moveTo>
                    <a:pt x="921" y="1"/>
                  </a:moveTo>
                  <a:cubicBezTo>
                    <a:pt x="413" y="1"/>
                    <a:pt x="0" y="424"/>
                    <a:pt x="19" y="940"/>
                  </a:cubicBezTo>
                  <a:lnTo>
                    <a:pt x="19" y="1964"/>
                  </a:lnTo>
                  <a:cubicBezTo>
                    <a:pt x="19" y="2471"/>
                    <a:pt x="423" y="2875"/>
                    <a:pt x="921" y="2875"/>
                  </a:cubicBezTo>
                  <a:cubicBezTo>
                    <a:pt x="1428" y="2875"/>
                    <a:pt x="1832" y="2471"/>
                    <a:pt x="1832" y="1964"/>
                  </a:cubicBezTo>
                  <a:lnTo>
                    <a:pt x="1832" y="940"/>
                  </a:lnTo>
                  <a:cubicBezTo>
                    <a:pt x="1850" y="424"/>
                    <a:pt x="1437" y="1"/>
                    <a:pt x="921"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827225" y="2009625"/>
              <a:ext cx="258075" cy="248250"/>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203;p18">
            <a:extLst>
              <a:ext uri="{FF2B5EF4-FFF2-40B4-BE49-F238E27FC236}">
                <a16:creationId xmlns:a16="http://schemas.microsoft.com/office/drawing/2014/main" id="{3B53ADE4-9239-AAB8-B9BE-A2148F9ED82F}"/>
              </a:ext>
            </a:extLst>
          </p:cNvPr>
          <p:cNvSpPr txBox="1"/>
          <p:nvPr/>
        </p:nvSpPr>
        <p:spPr>
          <a:xfrm>
            <a:off x="790975" y="2436784"/>
            <a:ext cx="7264688" cy="162001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accent4">
                    <a:lumMod val="50000"/>
                  </a:schemeClr>
                </a:solidFill>
                <a:latin typeface="EB Garamond" panose="00000500000000000000" pitchFamily="2" charset="0"/>
                <a:ea typeface="EB Garamond" panose="00000500000000000000" pitchFamily="2" charset="0"/>
                <a:cs typeface="Montserrat ExtraBold"/>
                <a:sym typeface="Montserrat ExtraBold"/>
              </a:rPr>
              <a:t>We had first studied the “purchase power” which we measured by the time interval between building a house and selling it, and how all the factors and variables affected that time interval.</a:t>
            </a:r>
          </a:p>
          <a:p>
            <a:pPr marL="0" lvl="0" indent="0" algn="ctr" rtl="0">
              <a:spcBef>
                <a:spcPts val="0"/>
              </a:spcBef>
              <a:spcAft>
                <a:spcPts val="0"/>
              </a:spcAft>
              <a:buNone/>
            </a:pPr>
            <a:endParaRPr lang="en" dirty="0">
              <a:solidFill>
                <a:srgbClr val="434343"/>
              </a:solidFill>
              <a:latin typeface="EB Garamond" panose="00000500000000000000" pitchFamily="2" charset="0"/>
              <a:ea typeface="EB Garamond" panose="00000500000000000000" pitchFamily="2" charset="0"/>
              <a:cs typeface="Montserrat ExtraBold"/>
              <a:sym typeface="Montserrat ExtraBold"/>
            </a:endParaRPr>
          </a:p>
          <a:p>
            <a:pPr marL="0" lvl="0" indent="0" algn="ctr" rtl="0">
              <a:spcBef>
                <a:spcPts val="0"/>
              </a:spcBef>
              <a:spcAft>
                <a:spcPts val="0"/>
              </a:spcAft>
              <a:buNone/>
            </a:pPr>
            <a:r>
              <a:rPr lang="en" b="1" dirty="0">
                <a:solidFill>
                  <a:srgbClr val="434343"/>
                </a:solidFill>
                <a:latin typeface="EB Garamond" panose="00000500000000000000" pitchFamily="2" charset="0"/>
                <a:ea typeface="EB Garamond" panose="00000500000000000000" pitchFamily="2" charset="0"/>
                <a:cs typeface="Montserrat ExtraBold"/>
                <a:sym typeface="Montserrat ExtraBold"/>
              </a:rPr>
              <a:t>But as we studied the data further, we were facing some issues like the lack of some important features and information we need to create our predection model (the date when the house was sold for the first time), because -as we all know- this data is created for the study purpose and it is just expiremental.</a:t>
            </a:r>
            <a:endParaRPr b="1" dirty="0">
              <a:solidFill>
                <a:srgbClr val="434343"/>
              </a:solidFill>
              <a:latin typeface="EB Garamond" panose="00000500000000000000" pitchFamily="2" charset="0"/>
              <a:ea typeface="EB Garamond" panose="00000500000000000000" pitchFamily="2" charset="0"/>
              <a:cs typeface="Montserrat ExtraBold"/>
              <a:sym typeface="Montserrat ExtraBold"/>
            </a:endParaRPr>
          </a:p>
        </p:txBody>
      </p:sp>
      <p:sp>
        <p:nvSpPr>
          <p:cNvPr id="5" name="Google Shape;210;p18">
            <a:extLst>
              <a:ext uri="{FF2B5EF4-FFF2-40B4-BE49-F238E27FC236}">
                <a16:creationId xmlns:a16="http://schemas.microsoft.com/office/drawing/2014/main" id="{7ED83E5E-1BEB-BEBD-C238-93F196AE9D75}"/>
              </a:ext>
            </a:extLst>
          </p:cNvPr>
          <p:cNvSpPr/>
          <p:nvPr/>
        </p:nvSpPr>
        <p:spPr>
          <a:xfrm>
            <a:off x="1350196" y="1634752"/>
            <a:ext cx="8362659" cy="26126"/>
          </a:xfrm>
          <a:custGeom>
            <a:avLst/>
            <a:gdLst/>
            <a:ahLst/>
            <a:cxnLst/>
            <a:rect l="l" t="t" r="r" b="b"/>
            <a:pathLst>
              <a:path w="143713" h="2706" extrusionOk="0">
                <a:moveTo>
                  <a:pt x="0" y="0"/>
                </a:moveTo>
                <a:lnTo>
                  <a:pt x="0" y="2705"/>
                </a:lnTo>
                <a:lnTo>
                  <a:pt x="143712" y="2705"/>
                </a:lnTo>
                <a:lnTo>
                  <a:pt x="14371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6;p18">
            <a:extLst>
              <a:ext uri="{FF2B5EF4-FFF2-40B4-BE49-F238E27FC236}">
                <a16:creationId xmlns:a16="http://schemas.microsoft.com/office/drawing/2014/main" id="{6754B7BF-2614-A2D2-B325-0CB4F5D6B245}"/>
              </a:ext>
            </a:extLst>
          </p:cNvPr>
          <p:cNvSpPr/>
          <p:nvPr/>
        </p:nvSpPr>
        <p:spPr>
          <a:xfrm rot="-8100000">
            <a:off x="3581584" y="1556455"/>
            <a:ext cx="184131" cy="184131"/>
          </a:xfrm>
          <a:prstGeom prst="rtTriangl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Oval 2">
            <a:extLst>
              <a:ext uri="{FF2B5EF4-FFF2-40B4-BE49-F238E27FC236}">
                <a16:creationId xmlns:a16="http://schemas.microsoft.com/office/drawing/2014/main" id="{7862886C-6698-B625-5BFC-1494636590B2}"/>
              </a:ext>
            </a:extLst>
          </p:cNvPr>
          <p:cNvSpPr/>
          <p:nvPr/>
        </p:nvSpPr>
        <p:spPr>
          <a:xfrm>
            <a:off x="4438518" y="1062709"/>
            <a:ext cx="1111781" cy="11137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latin typeface="Agency FB" panose="020B0503020202020204" pitchFamily="34" charset="0"/>
            </a:endParaRPr>
          </a:p>
        </p:txBody>
      </p:sp>
      <p:sp>
        <p:nvSpPr>
          <p:cNvPr id="2" name="Oval 1">
            <a:extLst>
              <a:ext uri="{FF2B5EF4-FFF2-40B4-BE49-F238E27FC236}">
                <a16:creationId xmlns:a16="http://schemas.microsoft.com/office/drawing/2014/main" id="{8C4B5DE6-032F-DAEB-0A73-3A5909CF2146}"/>
              </a:ext>
            </a:extLst>
          </p:cNvPr>
          <p:cNvSpPr/>
          <p:nvPr/>
        </p:nvSpPr>
        <p:spPr>
          <a:xfrm>
            <a:off x="2057400" y="1062708"/>
            <a:ext cx="1111781" cy="11137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accent4">
                  <a:lumMod val="50000"/>
                </a:schemeClr>
              </a:solidFill>
              <a:latin typeface="Agency FB" panose="020B0503020202020204" pitchFamily="34" charset="0"/>
            </a:endParaRPr>
          </a:p>
        </p:txBody>
      </p:sp>
      <p:sp>
        <p:nvSpPr>
          <p:cNvPr id="7" name="Rectangle 6">
            <a:extLst>
              <a:ext uri="{FF2B5EF4-FFF2-40B4-BE49-F238E27FC236}">
                <a16:creationId xmlns:a16="http://schemas.microsoft.com/office/drawing/2014/main" id="{0D5EA7C0-9093-91E2-D53E-CCC06CAAE7CD}"/>
              </a:ext>
            </a:extLst>
          </p:cNvPr>
          <p:cNvSpPr/>
          <p:nvPr/>
        </p:nvSpPr>
        <p:spPr>
          <a:xfrm>
            <a:off x="1999021" y="1306935"/>
            <a:ext cx="1287875" cy="707886"/>
          </a:xfrm>
          <a:prstGeom prst="rect">
            <a:avLst/>
          </a:prstGeom>
          <a:noFill/>
        </p:spPr>
        <p:txBody>
          <a:bodyPr wrap="square" lIns="91440" tIns="45720" rIns="91440" bIns="45720">
            <a:spAutoFit/>
          </a:bodyPr>
          <a:lstStyle/>
          <a:p>
            <a:pPr algn="ctr"/>
            <a:r>
              <a:rPr lang="en-US" sz="2000" b="1" dirty="0">
                <a:solidFill>
                  <a:schemeClr val="accent4">
                    <a:lumMod val="50000"/>
                  </a:schemeClr>
                </a:solidFill>
                <a:latin typeface="Agency FB" panose="020B0503020202020204" pitchFamily="34" charset="0"/>
              </a:rPr>
              <a:t>Purchase </a:t>
            </a:r>
          </a:p>
          <a:p>
            <a:pPr algn="ctr"/>
            <a:r>
              <a:rPr lang="en-US" sz="2000" b="1" dirty="0">
                <a:solidFill>
                  <a:schemeClr val="accent4">
                    <a:lumMod val="50000"/>
                  </a:schemeClr>
                </a:solidFill>
                <a:latin typeface="Agency FB" panose="020B0503020202020204" pitchFamily="34" charset="0"/>
              </a:rPr>
              <a:t>Power</a:t>
            </a:r>
          </a:p>
        </p:txBody>
      </p:sp>
      <p:sp>
        <p:nvSpPr>
          <p:cNvPr id="8" name="Rectangle 7">
            <a:extLst>
              <a:ext uri="{FF2B5EF4-FFF2-40B4-BE49-F238E27FC236}">
                <a16:creationId xmlns:a16="http://schemas.microsoft.com/office/drawing/2014/main" id="{C42A066E-DE33-FAA5-8AED-85AFFE2C49F6}"/>
              </a:ext>
            </a:extLst>
          </p:cNvPr>
          <p:cNvSpPr/>
          <p:nvPr/>
        </p:nvSpPr>
        <p:spPr>
          <a:xfrm>
            <a:off x="4350470" y="1442287"/>
            <a:ext cx="1287875" cy="400110"/>
          </a:xfrm>
          <a:prstGeom prst="rect">
            <a:avLst/>
          </a:prstGeom>
          <a:noFill/>
        </p:spPr>
        <p:txBody>
          <a:bodyPr wrap="square" lIns="91440" tIns="45720" rIns="91440" bIns="45720">
            <a:spAutoFit/>
          </a:bodyPr>
          <a:lstStyle/>
          <a:p>
            <a:pPr algn="ctr"/>
            <a:r>
              <a:rPr lang="en-US" sz="2000" b="1" dirty="0">
                <a:solidFill>
                  <a:schemeClr val="accent4">
                    <a:lumMod val="50000"/>
                  </a:schemeClr>
                </a:solidFill>
                <a:latin typeface="Agency FB" panose="020B0503020202020204" pitchFamily="34" charset="0"/>
              </a:rPr>
              <a:t>Price</a:t>
            </a:r>
          </a:p>
        </p:txBody>
      </p:sp>
      <p:sp>
        <p:nvSpPr>
          <p:cNvPr id="9" name="Google Shape;203;p18">
            <a:extLst>
              <a:ext uri="{FF2B5EF4-FFF2-40B4-BE49-F238E27FC236}">
                <a16:creationId xmlns:a16="http://schemas.microsoft.com/office/drawing/2014/main" id="{8DA56186-B6F9-167F-2EFC-DE37B793E8F8}"/>
              </a:ext>
            </a:extLst>
          </p:cNvPr>
          <p:cNvSpPr txBox="1"/>
          <p:nvPr/>
        </p:nvSpPr>
        <p:spPr>
          <a:xfrm>
            <a:off x="1443344" y="4101304"/>
            <a:ext cx="5814251" cy="85150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74C1B9"/>
                </a:solidFill>
                <a:latin typeface="Montserrat Medium" panose="00000600000000000000" pitchFamily="2" charset="0"/>
                <a:ea typeface="Montserrat ExtraBold"/>
                <a:cs typeface="Montserrat ExtraBold"/>
                <a:sym typeface="Montserrat ExtraBold"/>
              </a:rPr>
              <a:t>So, we changed our study and model, to be house’s price predection, based on a dataset of about 20,000 of houses in the United States, King county. Depending on various features.</a:t>
            </a:r>
          </a:p>
          <a:p>
            <a:pPr marL="0" lvl="0" indent="0" algn="ctr" rtl="0">
              <a:spcBef>
                <a:spcPts val="0"/>
              </a:spcBef>
              <a:spcAft>
                <a:spcPts val="0"/>
              </a:spcAft>
              <a:buNone/>
            </a:pPr>
            <a:endParaRPr b="1" dirty="0">
              <a:solidFill>
                <a:srgbClr val="434343"/>
              </a:solidFill>
              <a:latin typeface="Montserrat Light" panose="00000400000000000000" pitchFamily="2" charset="0"/>
              <a:ea typeface="Montserrat ExtraBold"/>
              <a:cs typeface="Montserrat ExtraBold"/>
              <a:sym typeface="Montserrat ExtraBold"/>
            </a:endParaRPr>
          </a:p>
        </p:txBody>
      </p:sp>
      <p:sp>
        <p:nvSpPr>
          <p:cNvPr id="10" name="Google Shape;256;p18">
            <a:extLst>
              <a:ext uri="{FF2B5EF4-FFF2-40B4-BE49-F238E27FC236}">
                <a16:creationId xmlns:a16="http://schemas.microsoft.com/office/drawing/2014/main" id="{EA674A9C-CCA1-6E6E-05C7-BE887ED06841}"/>
              </a:ext>
            </a:extLst>
          </p:cNvPr>
          <p:cNvSpPr/>
          <p:nvPr/>
        </p:nvSpPr>
        <p:spPr>
          <a:xfrm rot="-8100000">
            <a:off x="6174444" y="1555042"/>
            <a:ext cx="184131" cy="184131"/>
          </a:xfrm>
          <a:prstGeom prst="rtTriangl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Oval 10">
            <a:extLst>
              <a:ext uri="{FF2B5EF4-FFF2-40B4-BE49-F238E27FC236}">
                <a16:creationId xmlns:a16="http://schemas.microsoft.com/office/drawing/2014/main" id="{FAEDBE1C-2BCA-753B-E322-2CFF3E109C5A}"/>
              </a:ext>
            </a:extLst>
          </p:cNvPr>
          <p:cNvSpPr/>
          <p:nvPr/>
        </p:nvSpPr>
        <p:spPr>
          <a:xfrm>
            <a:off x="7009242" y="1104025"/>
            <a:ext cx="1111781" cy="11137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latin typeface="Agency FB" panose="020B0503020202020204" pitchFamily="34" charset="0"/>
            </a:endParaRPr>
          </a:p>
        </p:txBody>
      </p:sp>
      <p:sp>
        <p:nvSpPr>
          <p:cNvPr id="12" name="Rectangle 11">
            <a:extLst>
              <a:ext uri="{FF2B5EF4-FFF2-40B4-BE49-F238E27FC236}">
                <a16:creationId xmlns:a16="http://schemas.microsoft.com/office/drawing/2014/main" id="{11D07214-7E79-CAE7-7D2C-FF32C0220ECA}"/>
              </a:ext>
            </a:extLst>
          </p:cNvPr>
          <p:cNvSpPr/>
          <p:nvPr/>
        </p:nvSpPr>
        <p:spPr>
          <a:xfrm>
            <a:off x="6921194" y="1323617"/>
            <a:ext cx="1287875" cy="707886"/>
          </a:xfrm>
          <a:prstGeom prst="rect">
            <a:avLst/>
          </a:prstGeom>
          <a:noFill/>
        </p:spPr>
        <p:txBody>
          <a:bodyPr wrap="square" lIns="91440" tIns="45720" rIns="91440" bIns="45720">
            <a:spAutoFit/>
          </a:bodyPr>
          <a:lstStyle/>
          <a:p>
            <a:pPr algn="ctr"/>
            <a:r>
              <a:rPr lang="en-US" sz="2000" b="1" dirty="0">
                <a:solidFill>
                  <a:schemeClr val="accent4">
                    <a:lumMod val="50000"/>
                  </a:schemeClr>
                </a:solidFill>
                <a:latin typeface="Agency FB" panose="020B0503020202020204" pitchFamily="34" charset="0"/>
              </a:rPr>
              <a:t>Regression</a:t>
            </a:r>
          </a:p>
          <a:p>
            <a:pPr algn="ctr"/>
            <a:r>
              <a:rPr lang="en-US" sz="2000" b="1" dirty="0">
                <a:solidFill>
                  <a:schemeClr val="accent4">
                    <a:lumMod val="50000"/>
                  </a:schemeClr>
                </a:solidFill>
                <a:latin typeface="Agency FB" panose="020B0503020202020204" pitchFamily="34" charset="0"/>
              </a:rPr>
              <a:t>Model</a:t>
            </a:r>
          </a:p>
        </p:txBody>
      </p:sp>
      <p:pic>
        <p:nvPicPr>
          <p:cNvPr id="13" name="Picture 12">
            <a:extLst>
              <a:ext uri="{FF2B5EF4-FFF2-40B4-BE49-F238E27FC236}">
                <a16:creationId xmlns:a16="http://schemas.microsoft.com/office/drawing/2014/main" id="{48FABAEA-24FD-5F08-468F-7FC1193ED918}"/>
              </a:ext>
            </a:extLst>
          </p:cNvPr>
          <p:cNvPicPr>
            <a:picLocks noChangeAspect="1"/>
          </p:cNvPicPr>
          <p:nvPr/>
        </p:nvPicPr>
        <p:blipFill>
          <a:blip r:embed="rId3"/>
          <a:stretch>
            <a:fillRect/>
          </a:stretch>
        </p:blipFill>
        <p:spPr>
          <a:xfrm>
            <a:off x="333666" y="-221199"/>
            <a:ext cx="8350395" cy="978562"/>
          </a:xfrm>
          <a:prstGeom prst="rect">
            <a:avLst/>
          </a:prstGeom>
        </p:spPr>
      </p:pic>
      <p:sp>
        <p:nvSpPr>
          <p:cNvPr id="14" name="Rectangle 13">
            <a:extLst>
              <a:ext uri="{FF2B5EF4-FFF2-40B4-BE49-F238E27FC236}">
                <a16:creationId xmlns:a16="http://schemas.microsoft.com/office/drawing/2014/main" id="{1A0EE8FB-5BAF-CDF7-3FCF-6DCA3F0998F3}"/>
              </a:ext>
            </a:extLst>
          </p:cNvPr>
          <p:cNvSpPr/>
          <p:nvPr/>
        </p:nvSpPr>
        <p:spPr>
          <a:xfrm>
            <a:off x="78468" y="4793465"/>
            <a:ext cx="255198" cy="246221"/>
          </a:xfrm>
          <a:prstGeom prst="rect">
            <a:avLst/>
          </a:prstGeom>
          <a:noFill/>
        </p:spPr>
        <p:txBody>
          <a:bodyPr wrap="none" lIns="91440" tIns="45720" rIns="91440" bIns="45720">
            <a:spAutoFit/>
          </a:bodyPr>
          <a:lstStyle/>
          <a:p>
            <a:pPr algn="ctr"/>
            <a:r>
              <a:rPr lang="en-US" sz="1000" b="0" cap="none" spc="0" dirty="0">
                <a:ln w="0"/>
                <a:solidFill>
                  <a:schemeClr val="tx1"/>
                </a:solidFill>
                <a:effectLst>
                  <a:outerShdw blurRad="38100" dist="19050" dir="2700000" algn="tl" rotWithShape="0">
                    <a:schemeClr val="dk1">
                      <a:alpha val="40000"/>
                    </a:schemeClr>
                  </a:outerShdw>
                </a:effectLst>
              </a:rPr>
              <a:t>4</a:t>
            </a:r>
          </a:p>
        </p:txBody>
      </p:sp>
    </p:spTree>
    <p:extLst>
      <p:ext uri="{BB962C8B-B14F-4D97-AF65-F5344CB8AC3E}">
        <p14:creationId xmlns:p14="http://schemas.microsoft.com/office/powerpoint/2010/main" val="3495088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21"/>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2. DEALING WITH THE EXTRACTED FEATURES:</a:t>
            </a:r>
          </a:p>
        </p:txBody>
      </p:sp>
      <p:sp>
        <p:nvSpPr>
          <p:cNvPr id="896" name="Google Shape;1719;p34">
            <a:extLst>
              <a:ext uri="{FF2B5EF4-FFF2-40B4-BE49-F238E27FC236}">
                <a16:creationId xmlns:a16="http://schemas.microsoft.com/office/drawing/2014/main" id="{9498F9D4-F99E-71D7-1C11-035714948C25}"/>
              </a:ext>
            </a:extLst>
          </p:cNvPr>
          <p:cNvSpPr/>
          <p:nvPr/>
        </p:nvSpPr>
        <p:spPr>
          <a:xfrm>
            <a:off x="2942725" y="3959595"/>
            <a:ext cx="288654" cy="289197"/>
          </a:xfrm>
          <a:prstGeom prst="ellipse">
            <a:avLst/>
          </a:pr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Rectangle 903">
            <a:extLst>
              <a:ext uri="{FF2B5EF4-FFF2-40B4-BE49-F238E27FC236}">
                <a16:creationId xmlns:a16="http://schemas.microsoft.com/office/drawing/2014/main" id="{03E073F2-8F18-2284-AE7E-099B900DC338}"/>
              </a:ext>
            </a:extLst>
          </p:cNvPr>
          <p:cNvSpPr/>
          <p:nvPr/>
        </p:nvSpPr>
        <p:spPr>
          <a:xfrm>
            <a:off x="563090" y="1180795"/>
            <a:ext cx="8017820" cy="1077218"/>
          </a:xfrm>
          <a:prstGeom prst="rect">
            <a:avLst/>
          </a:prstGeom>
          <a:noFill/>
        </p:spPr>
        <p:txBody>
          <a:bodyPr wrap="square" lIns="91440" tIns="45720" rIns="91440" bIns="45720">
            <a:spAutoFit/>
          </a:bodyPr>
          <a:lstStyle/>
          <a:p>
            <a:pPr algn="ctr"/>
            <a:r>
              <a:rPr lang="en-US" sz="1600" b="1" cap="none" spc="0" dirty="0">
                <a:ln w="9525">
                  <a:noFill/>
                  <a:prstDash val="solid"/>
                </a:ln>
                <a:solidFill>
                  <a:schemeClr val="accent4">
                    <a:lumMod val="50000"/>
                  </a:schemeClr>
                </a:solidFill>
                <a:latin typeface="Adobe Devanagari" panose="02040503050201020203" pitchFamily="18" charset="0"/>
                <a:ea typeface="Microsoft YaHei UI Light" panose="020B0502040204020203" pitchFamily="34" charset="-122"/>
                <a:cs typeface="Adobe Devanagari" panose="02040503050201020203" pitchFamily="18" charset="0"/>
              </a:rPr>
              <a:t>Through the first part of data studying and analysis, we excluded the features of latitude and longitude, replacing them and the ZIP code, by the city name.</a:t>
            </a:r>
          </a:p>
          <a:p>
            <a:pPr algn="ctr"/>
            <a:r>
              <a:rPr lang="en-US" sz="1600" b="1" cap="none" spc="0" dirty="0">
                <a:ln w="9525">
                  <a:noFill/>
                  <a:prstDash val="solid"/>
                </a:ln>
                <a:solidFill>
                  <a:schemeClr val="accent4">
                    <a:lumMod val="50000"/>
                  </a:schemeClr>
                </a:solidFill>
                <a:latin typeface="Adobe Devanagari" panose="02040503050201020203" pitchFamily="18" charset="0"/>
                <a:ea typeface="Microsoft YaHei UI Light" panose="020B0502040204020203" pitchFamily="34" charset="-122"/>
                <a:cs typeface="Adobe Devanagari" panose="02040503050201020203" pitchFamily="18" charset="0"/>
              </a:rPr>
              <a:t>But at the step of feature selection a</a:t>
            </a:r>
            <a:r>
              <a:rPr lang="en-US" sz="1600" b="1" dirty="0">
                <a:ln w="9525">
                  <a:noFill/>
                  <a:prstDash val="solid"/>
                </a:ln>
                <a:solidFill>
                  <a:schemeClr val="accent4">
                    <a:lumMod val="50000"/>
                  </a:schemeClr>
                </a:solidFill>
                <a:latin typeface="Adobe Devanagari" panose="02040503050201020203" pitchFamily="18" charset="0"/>
                <a:ea typeface="Microsoft YaHei UI Light" panose="020B0502040204020203" pitchFamily="34" charset="-122"/>
                <a:cs typeface="Adobe Devanagari" panose="02040503050201020203" pitchFamily="18" charset="0"/>
              </a:rPr>
              <a:t>nd model fitting we found out that the data frame with latitude and longitude is more efficient in the prediction model. </a:t>
            </a:r>
            <a:endParaRPr lang="en-US" sz="1600" b="1" cap="none" spc="0" dirty="0">
              <a:ln w="9525">
                <a:noFill/>
                <a:prstDash val="solid"/>
              </a:ln>
              <a:solidFill>
                <a:schemeClr val="accent4">
                  <a:lumMod val="50000"/>
                </a:schemeClr>
              </a:solidFill>
              <a:latin typeface="Adobe Devanagari" panose="02040503050201020203" pitchFamily="18" charset="0"/>
              <a:ea typeface="Microsoft YaHei UI Light" panose="020B0502040204020203" pitchFamily="34" charset="-122"/>
              <a:cs typeface="Adobe Devanagari" panose="02040503050201020203" pitchFamily="18" charset="0"/>
            </a:endParaRPr>
          </a:p>
        </p:txBody>
      </p:sp>
      <p:pic>
        <p:nvPicPr>
          <p:cNvPr id="926" name="Picture 925">
            <a:extLst>
              <a:ext uri="{FF2B5EF4-FFF2-40B4-BE49-F238E27FC236}">
                <a16:creationId xmlns:a16="http://schemas.microsoft.com/office/drawing/2014/main" id="{EFD1B733-97DE-9C1C-3944-0596E9B2CA9E}"/>
              </a:ext>
            </a:extLst>
          </p:cNvPr>
          <p:cNvPicPr>
            <a:picLocks noChangeAspect="1"/>
          </p:cNvPicPr>
          <p:nvPr/>
        </p:nvPicPr>
        <p:blipFill>
          <a:blip r:embed="rId3"/>
          <a:stretch>
            <a:fillRect/>
          </a:stretch>
        </p:blipFill>
        <p:spPr>
          <a:xfrm>
            <a:off x="386125" y="2467845"/>
            <a:ext cx="3151101" cy="2659800"/>
          </a:xfrm>
          <a:prstGeom prst="rect">
            <a:avLst/>
          </a:prstGeom>
        </p:spPr>
      </p:pic>
      <p:pic>
        <p:nvPicPr>
          <p:cNvPr id="928" name="Picture 927">
            <a:extLst>
              <a:ext uri="{FF2B5EF4-FFF2-40B4-BE49-F238E27FC236}">
                <a16:creationId xmlns:a16="http://schemas.microsoft.com/office/drawing/2014/main" id="{4536FC3C-0292-4370-0C9A-7FB201E85BC7}"/>
              </a:ext>
            </a:extLst>
          </p:cNvPr>
          <p:cNvPicPr>
            <a:picLocks noChangeAspect="1"/>
          </p:cNvPicPr>
          <p:nvPr/>
        </p:nvPicPr>
        <p:blipFill>
          <a:blip r:embed="rId4"/>
          <a:stretch>
            <a:fillRect/>
          </a:stretch>
        </p:blipFill>
        <p:spPr>
          <a:xfrm>
            <a:off x="5090436" y="2467845"/>
            <a:ext cx="3212545" cy="2661581"/>
          </a:xfrm>
          <a:prstGeom prst="rect">
            <a:avLst/>
          </a:prstGeom>
        </p:spPr>
      </p:pic>
      <p:sp>
        <p:nvSpPr>
          <p:cNvPr id="930" name="Rectangle 929">
            <a:extLst>
              <a:ext uri="{FF2B5EF4-FFF2-40B4-BE49-F238E27FC236}">
                <a16:creationId xmlns:a16="http://schemas.microsoft.com/office/drawing/2014/main" id="{A3C3EE8C-0D51-B7CD-9100-D008DE166859}"/>
              </a:ext>
            </a:extLst>
          </p:cNvPr>
          <p:cNvSpPr/>
          <p:nvPr/>
        </p:nvSpPr>
        <p:spPr>
          <a:xfrm>
            <a:off x="870463" y="2317260"/>
            <a:ext cx="2327881" cy="246221"/>
          </a:xfrm>
          <a:prstGeom prst="rect">
            <a:avLst/>
          </a:prstGeom>
          <a:noFill/>
        </p:spPr>
        <p:txBody>
          <a:bodyPr wrap="none" lIns="91440" tIns="45720" rIns="91440" bIns="45720">
            <a:spAutoFit/>
          </a:bodyPr>
          <a:lstStyle/>
          <a:p>
            <a:pPr algn="ctr"/>
            <a:r>
              <a:rPr lang="en" sz="1000" dirty="0">
                <a:solidFill>
                  <a:schemeClr val="accent4">
                    <a:lumMod val="50000"/>
                  </a:schemeClr>
                </a:solidFill>
              </a:rPr>
              <a:t>SELECTED FEATURES (USING RF)</a:t>
            </a:r>
            <a:endParaRPr lang="en-US" sz="900" cap="none" spc="0" dirty="0">
              <a:ln w="0"/>
              <a:solidFill>
                <a:schemeClr val="accent4">
                  <a:lumMod val="50000"/>
                </a:schemeClr>
              </a:solidFill>
              <a:effectLst>
                <a:outerShdw blurRad="38100" dist="19050" dir="2700000" algn="tl" rotWithShape="0">
                  <a:schemeClr val="dk1">
                    <a:alpha val="40000"/>
                  </a:schemeClr>
                </a:outerShdw>
              </a:effectLst>
            </a:endParaRPr>
          </a:p>
        </p:txBody>
      </p:sp>
      <p:sp>
        <p:nvSpPr>
          <p:cNvPr id="931" name="Rectangle 930">
            <a:extLst>
              <a:ext uri="{FF2B5EF4-FFF2-40B4-BE49-F238E27FC236}">
                <a16:creationId xmlns:a16="http://schemas.microsoft.com/office/drawing/2014/main" id="{F63AF152-4BEF-6F97-15D6-6C42CEDC025F}"/>
              </a:ext>
            </a:extLst>
          </p:cNvPr>
          <p:cNvSpPr/>
          <p:nvPr/>
        </p:nvSpPr>
        <p:spPr>
          <a:xfrm>
            <a:off x="5514682" y="2309058"/>
            <a:ext cx="2327881" cy="246221"/>
          </a:xfrm>
          <a:prstGeom prst="rect">
            <a:avLst/>
          </a:prstGeom>
          <a:noFill/>
        </p:spPr>
        <p:txBody>
          <a:bodyPr wrap="none" lIns="91440" tIns="45720" rIns="91440" bIns="45720">
            <a:spAutoFit/>
          </a:bodyPr>
          <a:lstStyle/>
          <a:p>
            <a:pPr algn="ctr"/>
            <a:r>
              <a:rPr lang="en" sz="1000" dirty="0">
                <a:solidFill>
                  <a:schemeClr val="accent4">
                    <a:lumMod val="50000"/>
                  </a:schemeClr>
                </a:solidFill>
              </a:rPr>
              <a:t>SELECTED FEATURES (USING RF)</a:t>
            </a:r>
            <a:endParaRPr lang="en-US" sz="900" cap="none" spc="0" dirty="0">
              <a:ln w="0"/>
              <a:solidFill>
                <a:schemeClr val="accent4">
                  <a:lumMod val="50000"/>
                </a:schemeClr>
              </a:solidFill>
              <a:effectLst>
                <a:outerShdw blurRad="38100" dist="19050" dir="2700000" algn="tl" rotWithShape="0">
                  <a:schemeClr val="dk1">
                    <a:alpha val="40000"/>
                  </a:schemeClr>
                </a:outerShdw>
              </a:effectLst>
            </a:endParaRPr>
          </a:p>
        </p:txBody>
      </p:sp>
      <p:cxnSp>
        <p:nvCxnSpPr>
          <p:cNvPr id="933" name="Straight Arrow Connector 932">
            <a:extLst>
              <a:ext uri="{FF2B5EF4-FFF2-40B4-BE49-F238E27FC236}">
                <a16:creationId xmlns:a16="http://schemas.microsoft.com/office/drawing/2014/main" id="{AAA6F766-7CBA-32C8-6D05-36267E79AE54}"/>
              </a:ext>
            </a:extLst>
          </p:cNvPr>
          <p:cNvCxnSpPr/>
          <p:nvPr/>
        </p:nvCxnSpPr>
        <p:spPr>
          <a:xfrm>
            <a:off x="3735805" y="3609034"/>
            <a:ext cx="1156156" cy="0"/>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pic>
        <p:nvPicPr>
          <p:cNvPr id="934" name="Picture 933">
            <a:extLst>
              <a:ext uri="{FF2B5EF4-FFF2-40B4-BE49-F238E27FC236}">
                <a16:creationId xmlns:a16="http://schemas.microsoft.com/office/drawing/2014/main" id="{EFA12007-89E5-2496-74C0-729AA64B4BDD}"/>
              </a:ext>
            </a:extLst>
          </p:cNvPr>
          <p:cNvPicPr>
            <a:picLocks noChangeAspect="1"/>
          </p:cNvPicPr>
          <p:nvPr/>
        </p:nvPicPr>
        <p:blipFill>
          <a:blip r:embed="rId5"/>
          <a:stretch>
            <a:fillRect/>
          </a:stretch>
        </p:blipFill>
        <p:spPr>
          <a:xfrm>
            <a:off x="333666" y="-221199"/>
            <a:ext cx="8350395" cy="978562"/>
          </a:xfrm>
          <a:prstGeom prst="rect">
            <a:avLst/>
          </a:prstGeom>
        </p:spPr>
      </p:pic>
      <p:sp>
        <p:nvSpPr>
          <p:cNvPr id="2" name="Rectangle 1">
            <a:extLst>
              <a:ext uri="{FF2B5EF4-FFF2-40B4-BE49-F238E27FC236}">
                <a16:creationId xmlns:a16="http://schemas.microsoft.com/office/drawing/2014/main" id="{142FF7B3-6466-6F2A-6071-34C992CE08BC}"/>
              </a:ext>
            </a:extLst>
          </p:cNvPr>
          <p:cNvSpPr/>
          <p:nvPr/>
        </p:nvSpPr>
        <p:spPr>
          <a:xfrm>
            <a:off x="78468" y="4793465"/>
            <a:ext cx="255198" cy="246221"/>
          </a:xfrm>
          <a:prstGeom prst="rect">
            <a:avLst/>
          </a:prstGeom>
          <a:noFill/>
        </p:spPr>
        <p:txBody>
          <a:bodyPr wrap="none" lIns="91440" tIns="45720" rIns="91440" bIns="45720">
            <a:spAutoFit/>
          </a:bodyPr>
          <a:lstStyle/>
          <a:p>
            <a:pPr algn="ctr"/>
            <a:r>
              <a:rPr lang="en-US" sz="1000" b="0" cap="none" spc="0" dirty="0">
                <a:ln w="0"/>
                <a:solidFill>
                  <a:schemeClr val="tx1"/>
                </a:solidFill>
                <a:effectLst>
                  <a:outerShdw blurRad="38100" dist="19050" dir="2700000" algn="tl" rotWithShape="0">
                    <a:schemeClr val="dk1">
                      <a:alpha val="40000"/>
                    </a:schemeClr>
                  </a:outerShdw>
                </a:effectLst>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90975" y="720000"/>
            <a:ext cx="5983898"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3. A. FEATURE SELECTION (USING BACKWARD ELIMINATION)</a:t>
            </a:r>
            <a:endParaRPr dirty="0"/>
          </a:p>
        </p:txBody>
      </p:sp>
      <p:sp>
        <p:nvSpPr>
          <p:cNvPr id="205" name="Google Shape;205;p18"/>
          <p:cNvSpPr/>
          <p:nvPr/>
        </p:nvSpPr>
        <p:spPr>
          <a:xfrm>
            <a:off x="448827" y="4977514"/>
            <a:ext cx="147594" cy="78774"/>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a:off x="290414" y="5039121"/>
            <a:ext cx="8510686" cy="45719"/>
          </a:xfrm>
          <a:custGeom>
            <a:avLst/>
            <a:gdLst/>
            <a:ahLst/>
            <a:cxnLst/>
            <a:rect l="l" t="t" r="r" b="b"/>
            <a:pathLst>
              <a:path w="143713" h="2706" extrusionOk="0">
                <a:moveTo>
                  <a:pt x="0" y="0"/>
                </a:moveTo>
                <a:lnTo>
                  <a:pt x="0" y="2705"/>
                </a:lnTo>
                <a:lnTo>
                  <a:pt x="143712" y="2705"/>
                </a:lnTo>
                <a:lnTo>
                  <a:pt x="14371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18"/>
          <p:cNvGrpSpPr/>
          <p:nvPr/>
        </p:nvGrpSpPr>
        <p:grpSpPr>
          <a:xfrm>
            <a:off x="537687" y="4578731"/>
            <a:ext cx="731905" cy="465639"/>
            <a:chOff x="1928200" y="3132125"/>
            <a:chExt cx="1512825" cy="997050"/>
          </a:xfrm>
        </p:grpSpPr>
        <p:sp>
          <p:nvSpPr>
            <p:cNvPr id="212" name="Google Shape;212;p18"/>
            <p:cNvSpPr/>
            <p:nvPr/>
          </p:nvSpPr>
          <p:spPr>
            <a:xfrm>
              <a:off x="2718300" y="3132125"/>
              <a:ext cx="416325" cy="261200"/>
            </a:xfrm>
            <a:custGeom>
              <a:avLst/>
              <a:gdLst/>
              <a:ahLst/>
              <a:cxnLst/>
              <a:rect l="l" t="t" r="r" b="b"/>
              <a:pathLst>
                <a:path w="16653" h="10448" extrusionOk="0">
                  <a:moveTo>
                    <a:pt x="8336" y="1"/>
                  </a:moveTo>
                  <a:cubicBezTo>
                    <a:pt x="6313" y="1"/>
                    <a:pt x="4597" y="1526"/>
                    <a:pt x="4396" y="3554"/>
                  </a:cubicBezTo>
                  <a:cubicBezTo>
                    <a:pt x="4104" y="3469"/>
                    <a:pt x="3804" y="3432"/>
                    <a:pt x="3503" y="3432"/>
                  </a:cubicBezTo>
                  <a:cubicBezTo>
                    <a:pt x="1569" y="3432"/>
                    <a:pt x="0" y="5000"/>
                    <a:pt x="0" y="6935"/>
                  </a:cubicBezTo>
                  <a:cubicBezTo>
                    <a:pt x="0" y="8869"/>
                    <a:pt x="1569" y="10447"/>
                    <a:pt x="3503" y="10447"/>
                  </a:cubicBezTo>
                  <a:lnTo>
                    <a:pt x="13581" y="10447"/>
                  </a:lnTo>
                  <a:cubicBezTo>
                    <a:pt x="15271" y="10447"/>
                    <a:pt x="16652" y="9067"/>
                    <a:pt x="16652" y="7376"/>
                  </a:cubicBezTo>
                  <a:cubicBezTo>
                    <a:pt x="16652" y="5682"/>
                    <a:pt x="15281" y="4305"/>
                    <a:pt x="13598" y="4305"/>
                  </a:cubicBezTo>
                  <a:cubicBezTo>
                    <a:pt x="13592" y="4305"/>
                    <a:pt x="13587" y="4305"/>
                    <a:pt x="13581" y="4305"/>
                  </a:cubicBezTo>
                  <a:cubicBezTo>
                    <a:pt x="13093" y="4305"/>
                    <a:pt x="12614" y="4418"/>
                    <a:pt x="12182" y="4643"/>
                  </a:cubicBezTo>
                  <a:cubicBezTo>
                    <a:pt x="12238" y="4389"/>
                    <a:pt x="12266" y="4127"/>
                    <a:pt x="12266" y="3864"/>
                  </a:cubicBezTo>
                  <a:cubicBezTo>
                    <a:pt x="12219" y="1779"/>
                    <a:pt x="10557" y="88"/>
                    <a:pt x="8481" y="3"/>
                  </a:cubicBezTo>
                  <a:cubicBezTo>
                    <a:pt x="8432" y="2"/>
                    <a:pt x="8384" y="1"/>
                    <a:pt x="8336" y="1"/>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2850725" y="3580650"/>
              <a:ext cx="512350" cy="548525"/>
            </a:xfrm>
            <a:custGeom>
              <a:avLst/>
              <a:gdLst/>
              <a:ahLst/>
              <a:cxnLst/>
              <a:rect l="l" t="t" r="r" b="b"/>
              <a:pathLst>
                <a:path w="20494" h="21941" extrusionOk="0">
                  <a:moveTo>
                    <a:pt x="10242" y="1"/>
                  </a:moveTo>
                  <a:cubicBezTo>
                    <a:pt x="9942" y="1"/>
                    <a:pt x="9641" y="76"/>
                    <a:pt x="9373" y="226"/>
                  </a:cubicBezTo>
                  <a:lnTo>
                    <a:pt x="892" y="5054"/>
                  </a:lnTo>
                  <a:cubicBezTo>
                    <a:pt x="338" y="5364"/>
                    <a:pt x="0" y="5946"/>
                    <a:pt x="0" y="6585"/>
                  </a:cubicBezTo>
                  <a:lnTo>
                    <a:pt x="0" y="20184"/>
                  </a:lnTo>
                  <a:cubicBezTo>
                    <a:pt x="0" y="21151"/>
                    <a:pt x="789" y="21940"/>
                    <a:pt x="1756" y="21940"/>
                  </a:cubicBezTo>
                  <a:lnTo>
                    <a:pt x="18728" y="21940"/>
                  </a:lnTo>
                  <a:cubicBezTo>
                    <a:pt x="19705" y="21940"/>
                    <a:pt x="20493" y="21151"/>
                    <a:pt x="20493" y="20175"/>
                  </a:cubicBezTo>
                  <a:lnTo>
                    <a:pt x="20493" y="6585"/>
                  </a:lnTo>
                  <a:cubicBezTo>
                    <a:pt x="20493" y="5946"/>
                    <a:pt x="20155" y="5364"/>
                    <a:pt x="19601" y="5054"/>
                  </a:cubicBezTo>
                  <a:lnTo>
                    <a:pt x="11111" y="226"/>
                  </a:lnTo>
                  <a:cubicBezTo>
                    <a:pt x="10843" y="76"/>
                    <a:pt x="10543" y="1"/>
                    <a:pt x="10242"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a:off x="2993700" y="3850450"/>
              <a:ext cx="226375" cy="278725"/>
            </a:xfrm>
            <a:custGeom>
              <a:avLst/>
              <a:gdLst/>
              <a:ahLst/>
              <a:cxnLst/>
              <a:rect l="l" t="t" r="r" b="b"/>
              <a:pathLst>
                <a:path w="9055" h="11149" extrusionOk="0">
                  <a:moveTo>
                    <a:pt x="1757" y="0"/>
                  </a:moveTo>
                  <a:cubicBezTo>
                    <a:pt x="780" y="0"/>
                    <a:pt x="1" y="780"/>
                    <a:pt x="1" y="1756"/>
                  </a:cubicBezTo>
                  <a:lnTo>
                    <a:pt x="1" y="11148"/>
                  </a:lnTo>
                  <a:lnTo>
                    <a:pt x="9055" y="11148"/>
                  </a:lnTo>
                  <a:lnTo>
                    <a:pt x="9055" y="1756"/>
                  </a:lnTo>
                  <a:cubicBezTo>
                    <a:pt x="9055" y="780"/>
                    <a:pt x="8266" y="0"/>
                    <a:pt x="729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a:off x="2844375" y="3580650"/>
              <a:ext cx="596650" cy="250800"/>
            </a:xfrm>
            <a:custGeom>
              <a:avLst/>
              <a:gdLst/>
              <a:ahLst/>
              <a:cxnLst/>
              <a:rect l="l" t="t" r="r" b="b"/>
              <a:pathLst>
                <a:path w="23866" h="10032" extrusionOk="0">
                  <a:moveTo>
                    <a:pt x="10496" y="1"/>
                  </a:moveTo>
                  <a:cubicBezTo>
                    <a:pt x="10196" y="1"/>
                    <a:pt x="9895" y="76"/>
                    <a:pt x="9627" y="226"/>
                  </a:cubicBezTo>
                  <a:lnTo>
                    <a:pt x="1137" y="5054"/>
                  </a:lnTo>
                  <a:cubicBezTo>
                    <a:pt x="292" y="5533"/>
                    <a:pt x="1" y="6613"/>
                    <a:pt x="480" y="7458"/>
                  </a:cubicBezTo>
                  <a:cubicBezTo>
                    <a:pt x="803" y="8028"/>
                    <a:pt x="1399" y="8346"/>
                    <a:pt x="2012" y="8346"/>
                  </a:cubicBezTo>
                  <a:cubicBezTo>
                    <a:pt x="2308" y="8346"/>
                    <a:pt x="2608" y="8272"/>
                    <a:pt x="2884" y="8116"/>
                  </a:cubicBezTo>
                  <a:lnTo>
                    <a:pt x="10501" y="3786"/>
                  </a:lnTo>
                  <a:lnTo>
                    <a:pt x="21086" y="9797"/>
                  </a:lnTo>
                  <a:cubicBezTo>
                    <a:pt x="21347" y="9946"/>
                    <a:pt x="21646" y="10031"/>
                    <a:pt x="21954" y="10031"/>
                  </a:cubicBezTo>
                  <a:lnTo>
                    <a:pt x="21954" y="10031"/>
                  </a:lnTo>
                  <a:cubicBezTo>
                    <a:pt x="22751" y="10029"/>
                    <a:pt x="23453" y="9495"/>
                    <a:pt x="23659" y="8726"/>
                  </a:cubicBezTo>
                  <a:cubicBezTo>
                    <a:pt x="23866" y="7946"/>
                    <a:pt x="23518" y="7129"/>
                    <a:pt x="22823" y="6735"/>
                  </a:cubicBezTo>
                  <a:lnTo>
                    <a:pt x="11365" y="226"/>
                  </a:lnTo>
                  <a:cubicBezTo>
                    <a:pt x="11097" y="76"/>
                    <a:pt x="10797" y="1"/>
                    <a:pt x="10496" y="1"/>
                  </a:cubicBezTo>
                  <a:close/>
                  <a:moveTo>
                    <a:pt x="21954" y="10031"/>
                  </a:moveTo>
                  <a:lnTo>
                    <a:pt x="21954" y="10031"/>
                  </a:lnTo>
                  <a:cubicBezTo>
                    <a:pt x="21953" y="10031"/>
                    <a:pt x="21951" y="10031"/>
                    <a:pt x="21950" y="10031"/>
                  </a:cubicBezTo>
                  <a:lnTo>
                    <a:pt x="21959" y="10031"/>
                  </a:lnTo>
                  <a:cubicBezTo>
                    <a:pt x="21957" y="10031"/>
                    <a:pt x="21956" y="10031"/>
                    <a:pt x="21954" y="1003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2015075" y="3146825"/>
              <a:ext cx="912200" cy="982350"/>
            </a:xfrm>
            <a:custGeom>
              <a:avLst/>
              <a:gdLst/>
              <a:ahLst/>
              <a:cxnLst/>
              <a:rect l="l" t="t" r="r" b="b"/>
              <a:pathLst>
                <a:path w="36488" h="39294" extrusionOk="0">
                  <a:moveTo>
                    <a:pt x="18241" y="0"/>
                  </a:moveTo>
                  <a:cubicBezTo>
                    <a:pt x="17941" y="0"/>
                    <a:pt x="17643" y="78"/>
                    <a:pt x="17375" y="233"/>
                  </a:cubicBezTo>
                  <a:lnTo>
                    <a:pt x="892" y="9596"/>
                  </a:lnTo>
                  <a:cubicBezTo>
                    <a:pt x="338" y="9906"/>
                    <a:pt x="0" y="10488"/>
                    <a:pt x="0" y="11118"/>
                  </a:cubicBezTo>
                  <a:lnTo>
                    <a:pt x="0" y="37537"/>
                  </a:lnTo>
                  <a:cubicBezTo>
                    <a:pt x="0" y="38504"/>
                    <a:pt x="789" y="39293"/>
                    <a:pt x="1757" y="39293"/>
                  </a:cubicBezTo>
                  <a:lnTo>
                    <a:pt x="36488" y="39293"/>
                  </a:lnTo>
                  <a:lnTo>
                    <a:pt x="36488" y="11118"/>
                  </a:lnTo>
                  <a:cubicBezTo>
                    <a:pt x="36488" y="10488"/>
                    <a:pt x="36140" y="9906"/>
                    <a:pt x="35596" y="9596"/>
                  </a:cubicBezTo>
                  <a:lnTo>
                    <a:pt x="19113" y="233"/>
                  </a:lnTo>
                  <a:cubicBezTo>
                    <a:pt x="18841" y="78"/>
                    <a:pt x="18540" y="0"/>
                    <a:pt x="18241"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2282025" y="3668700"/>
              <a:ext cx="378300" cy="460475"/>
            </a:xfrm>
            <a:custGeom>
              <a:avLst/>
              <a:gdLst/>
              <a:ahLst/>
              <a:cxnLst/>
              <a:rect l="l" t="t" r="r" b="b"/>
              <a:pathLst>
                <a:path w="15132" h="18419" extrusionOk="0">
                  <a:moveTo>
                    <a:pt x="1757" y="1"/>
                  </a:moveTo>
                  <a:cubicBezTo>
                    <a:pt x="780" y="1"/>
                    <a:pt x="1" y="790"/>
                    <a:pt x="1" y="1757"/>
                  </a:cubicBezTo>
                  <a:lnTo>
                    <a:pt x="1" y="18418"/>
                  </a:lnTo>
                  <a:lnTo>
                    <a:pt x="15131" y="18418"/>
                  </a:lnTo>
                  <a:lnTo>
                    <a:pt x="15131" y="1757"/>
                  </a:lnTo>
                  <a:cubicBezTo>
                    <a:pt x="15131" y="790"/>
                    <a:pt x="14342" y="1"/>
                    <a:pt x="1337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1928200" y="3146825"/>
              <a:ext cx="1083150" cy="367875"/>
            </a:xfrm>
            <a:custGeom>
              <a:avLst/>
              <a:gdLst/>
              <a:ahLst/>
              <a:cxnLst/>
              <a:rect l="l" t="t" r="r" b="b"/>
              <a:pathLst>
                <a:path w="43326" h="14715" extrusionOk="0">
                  <a:moveTo>
                    <a:pt x="21716" y="0"/>
                  </a:moveTo>
                  <a:cubicBezTo>
                    <a:pt x="21416" y="0"/>
                    <a:pt x="21118" y="78"/>
                    <a:pt x="20850" y="233"/>
                  </a:cubicBezTo>
                  <a:lnTo>
                    <a:pt x="1146" y="11418"/>
                  </a:lnTo>
                  <a:cubicBezTo>
                    <a:pt x="301" y="11897"/>
                    <a:pt x="0" y="12977"/>
                    <a:pt x="489" y="13823"/>
                  </a:cubicBezTo>
                  <a:cubicBezTo>
                    <a:pt x="812" y="14392"/>
                    <a:pt x="1403" y="14710"/>
                    <a:pt x="2014" y="14710"/>
                  </a:cubicBezTo>
                  <a:cubicBezTo>
                    <a:pt x="2309" y="14710"/>
                    <a:pt x="2608" y="14636"/>
                    <a:pt x="2884" y="14480"/>
                  </a:cubicBezTo>
                  <a:lnTo>
                    <a:pt x="21714" y="3783"/>
                  </a:lnTo>
                  <a:lnTo>
                    <a:pt x="40545" y="14480"/>
                  </a:lnTo>
                  <a:cubicBezTo>
                    <a:pt x="40808" y="14630"/>
                    <a:pt x="41109" y="14705"/>
                    <a:pt x="41419" y="14715"/>
                  </a:cubicBezTo>
                  <a:cubicBezTo>
                    <a:pt x="42217" y="14715"/>
                    <a:pt x="42921" y="14179"/>
                    <a:pt x="43119" y="13409"/>
                  </a:cubicBezTo>
                  <a:cubicBezTo>
                    <a:pt x="43325" y="12630"/>
                    <a:pt x="42987" y="11813"/>
                    <a:pt x="42292" y="11418"/>
                  </a:cubicBezTo>
                  <a:lnTo>
                    <a:pt x="22588" y="233"/>
                  </a:lnTo>
                  <a:cubicBezTo>
                    <a:pt x="22316" y="78"/>
                    <a:pt x="22015" y="0"/>
                    <a:pt x="2171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8"/>
          <p:cNvGrpSpPr/>
          <p:nvPr/>
        </p:nvGrpSpPr>
        <p:grpSpPr>
          <a:xfrm>
            <a:off x="4166187" y="4610220"/>
            <a:ext cx="638002" cy="473172"/>
            <a:chOff x="202950" y="1579375"/>
            <a:chExt cx="1537900" cy="1275075"/>
          </a:xfrm>
        </p:grpSpPr>
        <p:sp>
          <p:nvSpPr>
            <p:cNvPr id="220" name="Google Shape;220;p18"/>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1015775" y="2593800"/>
              <a:ext cx="46275" cy="71875"/>
            </a:xfrm>
            <a:custGeom>
              <a:avLst/>
              <a:gdLst/>
              <a:ahLst/>
              <a:cxnLst/>
              <a:rect l="l" t="t" r="r" b="b"/>
              <a:pathLst>
                <a:path w="1851" h="2875" extrusionOk="0">
                  <a:moveTo>
                    <a:pt x="921" y="1"/>
                  </a:moveTo>
                  <a:cubicBezTo>
                    <a:pt x="413" y="1"/>
                    <a:pt x="0" y="424"/>
                    <a:pt x="19" y="940"/>
                  </a:cubicBezTo>
                  <a:lnTo>
                    <a:pt x="19" y="1964"/>
                  </a:lnTo>
                  <a:cubicBezTo>
                    <a:pt x="19" y="2471"/>
                    <a:pt x="423" y="2875"/>
                    <a:pt x="921" y="2875"/>
                  </a:cubicBezTo>
                  <a:cubicBezTo>
                    <a:pt x="1428" y="2875"/>
                    <a:pt x="1832" y="2471"/>
                    <a:pt x="1832" y="1964"/>
                  </a:cubicBezTo>
                  <a:lnTo>
                    <a:pt x="1832" y="940"/>
                  </a:lnTo>
                  <a:cubicBezTo>
                    <a:pt x="1850" y="424"/>
                    <a:pt x="1437" y="1"/>
                    <a:pt x="921"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827225" y="2009625"/>
              <a:ext cx="258075" cy="248250"/>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18"/>
          <p:cNvGrpSpPr/>
          <p:nvPr/>
        </p:nvGrpSpPr>
        <p:grpSpPr>
          <a:xfrm>
            <a:off x="7958026" y="4494879"/>
            <a:ext cx="687318" cy="566977"/>
            <a:chOff x="5747675" y="2580200"/>
            <a:chExt cx="1629525" cy="1502725"/>
          </a:xfrm>
        </p:grpSpPr>
        <p:sp>
          <p:nvSpPr>
            <p:cNvPr id="238" name="Google Shape;238;p18"/>
            <p:cNvSpPr/>
            <p:nvPr/>
          </p:nvSpPr>
          <p:spPr>
            <a:xfrm>
              <a:off x="7149400" y="3843875"/>
              <a:ext cx="68375" cy="170725"/>
            </a:xfrm>
            <a:custGeom>
              <a:avLst/>
              <a:gdLst/>
              <a:ahLst/>
              <a:cxnLst/>
              <a:rect l="l" t="t" r="r" b="b"/>
              <a:pathLst>
                <a:path w="2735" h="6829" extrusionOk="0">
                  <a:moveTo>
                    <a:pt x="1372" y="0"/>
                  </a:moveTo>
                  <a:cubicBezTo>
                    <a:pt x="555" y="0"/>
                    <a:pt x="1" y="545"/>
                    <a:pt x="1" y="1362"/>
                  </a:cubicBezTo>
                  <a:lnTo>
                    <a:pt x="1" y="6828"/>
                  </a:lnTo>
                  <a:lnTo>
                    <a:pt x="2734" y="6828"/>
                  </a:lnTo>
                  <a:lnTo>
                    <a:pt x="2734" y="1362"/>
                  </a:lnTo>
                  <a:cubicBezTo>
                    <a:pt x="2734" y="545"/>
                    <a:pt x="2189" y="0"/>
                    <a:pt x="1372"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a:off x="6534700" y="2580200"/>
              <a:ext cx="68350" cy="205000"/>
            </a:xfrm>
            <a:custGeom>
              <a:avLst/>
              <a:gdLst/>
              <a:ahLst/>
              <a:cxnLst/>
              <a:rect l="l" t="t" r="r" b="b"/>
              <a:pathLst>
                <a:path w="2734" h="8200" extrusionOk="0">
                  <a:moveTo>
                    <a:pt x="1372" y="0"/>
                  </a:moveTo>
                  <a:cubicBezTo>
                    <a:pt x="546" y="0"/>
                    <a:pt x="1" y="545"/>
                    <a:pt x="1" y="1371"/>
                  </a:cubicBezTo>
                  <a:lnTo>
                    <a:pt x="1" y="6828"/>
                  </a:lnTo>
                  <a:cubicBezTo>
                    <a:pt x="1" y="7655"/>
                    <a:pt x="546" y="8199"/>
                    <a:pt x="1372" y="8199"/>
                  </a:cubicBezTo>
                  <a:cubicBezTo>
                    <a:pt x="2189" y="8199"/>
                    <a:pt x="2734" y="7655"/>
                    <a:pt x="2734" y="6828"/>
                  </a:cubicBezTo>
                  <a:lnTo>
                    <a:pt x="2734" y="1371"/>
                  </a:lnTo>
                  <a:cubicBezTo>
                    <a:pt x="2734" y="545"/>
                    <a:pt x="2189" y="0"/>
                    <a:pt x="1372"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a:off x="6159025" y="2750900"/>
              <a:ext cx="819725" cy="1263700"/>
            </a:xfrm>
            <a:custGeom>
              <a:avLst/>
              <a:gdLst/>
              <a:ahLst/>
              <a:cxnLst/>
              <a:rect l="l" t="t" r="r" b="b"/>
              <a:pathLst>
                <a:path w="32789" h="50548" extrusionOk="0">
                  <a:moveTo>
                    <a:pt x="10933" y="0"/>
                  </a:moveTo>
                  <a:cubicBezTo>
                    <a:pt x="10106" y="0"/>
                    <a:pt x="9562" y="545"/>
                    <a:pt x="9562" y="1371"/>
                  </a:cubicBezTo>
                  <a:lnTo>
                    <a:pt x="9562" y="4104"/>
                  </a:lnTo>
                  <a:cubicBezTo>
                    <a:pt x="9562" y="4921"/>
                    <a:pt x="9017" y="5466"/>
                    <a:pt x="8200" y="5466"/>
                  </a:cubicBezTo>
                  <a:lnTo>
                    <a:pt x="1372" y="5466"/>
                  </a:lnTo>
                  <a:cubicBezTo>
                    <a:pt x="545" y="5466"/>
                    <a:pt x="1" y="6011"/>
                    <a:pt x="1" y="6837"/>
                  </a:cubicBezTo>
                  <a:lnTo>
                    <a:pt x="1" y="50547"/>
                  </a:lnTo>
                  <a:lnTo>
                    <a:pt x="32788" y="50547"/>
                  </a:lnTo>
                  <a:lnTo>
                    <a:pt x="32788" y="6828"/>
                  </a:lnTo>
                  <a:cubicBezTo>
                    <a:pt x="32788" y="6011"/>
                    <a:pt x="32243" y="5466"/>
                    <a:pt x="31426" y="5466"/>
                  </a:cubicBezTo>
                  <a:lnTo>
                    <a:pt x="24589" y="5466"/>
                  </a:lnTo>
                  <a:cubicBezTo>
                    <a:pt x="23772" y="5466"/>
                    <a:pt x="23227" y="4921"/>
                    <a:pt x="23227" y="4104"/>
                  </a:cubicBezTo>
                  <a:lnTo>
                    <a:pt x="23227" y="1371"/>
                  </a:lnTo>
                  <a:cubicBezTo>
                    <a:pt x="23227" y="554"/>
                    <a:pt x="22682" y="0"/>
                    <a:pt x="21856"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8"/>
            <p:cNvSpPr/>
            <p:nvPr/>
          </p:nvSpPr>
          <p:spPr>
            <a:xfrm>
              <a:off x="6261400" y="2990150"/>
              <a:ext cx="614975" cy="136450"/>
            </a:xfrm>
            <a:custGeom>
              <a:avLst/>
              <a:gdLst/>
              <a:ahLst/>
              <a:cxnLst/>
              <a:rect l="l" t="t" r="r" b="b"/>
              <a:pathLst>
                <a:path w="24599" h="5458" extrusionOk="0">
                  <a:moveTo>
                    <a:pt x="1372" y="0"/>
                  </a:moveTo>
                  <a:cubicBezTo>
                    <a:pt x="555" y="0"/>
                    <a:pt x="1" y="536"/>
                    <a:pt x="1" y="1362"/>
                  </a:cubicBezTo>
                  <a:lnTo>
                    <a:pt x="1" y="4095"/>
                  </a:lnTo>
                  <a:cubicBezTo>
                    <a:pt x="1" y="4912"/>
                    <a:pt x="545" y="5457"/>
                    <a:pt x="1372" y="5457"/>
                  </a:cubicBezTo>
                  <a:lnTo>
                    <a:pt x="23227" y="5457"/>
                  </a:lnTo>
                  <a:cubicBezTo>
                    <a:pt x="24044" y="5457"/>
                    <a:pt x="24598" y="4912"/>
                    <a:pt x="24598" y="4095"/>
                  </a:cubicBezTo>
                  <a:lnTo>
                    <a:pt x="24598" y="1362"/>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8"/>
            <p:cNvSpPr/>
            <p:nvPr/>
          </p:nvSpPr>
          <p:spPr>
            <a:xfrm>
              <a:off x="6261400" y="3194900"/>
              <a:ext cx="614975" cy="136675"/>
            </a:xfrm>
            <a:custGeom>
              <a:avLst/>
              <a:gdLst/>
              <a:ahLst/>
              <a:cxnLst/>
              <a:rect l="l" t="t" r="r" b="b"/>
              <a:pathLst>
                <a:path w="24599" h="5467" extrusionOk="0">
                  <a:moveTo>
                    <a:pt x="1372" y="0"/>
                  </a:moveTo>
                  <a:cubicBezTo>
                    <a:pt x="555" y="0"/>
                    <a:pt x="1" y="545"/>
                    <a:pt x="1" y="1371"/>
                  </a:cubicBezTo>
                  <a:lnTo>
                    <a:pt x="1" y="4104"/>
                  </a:lnTo>
                  <a:cubicBezTo>
                    <a:pt x="1" y="4921"/>
                    <a:pt x="545" y="5466"/>
                    <a:pt x="1372" y="5466"/>
                  </a:cubicBezTo>
                  <a:lnTo>
                    <a:pt x="23227" y="5466"/>
                  </a:lnTo>
                  <a:cubicBezTo>
                    <a:pt x="24044" y="5466"/>
                    <a:pt x="24598" y="4921"/>
                    <a:pt x="24598" y="4104"/>
                  </a:cubicBezTo>
                  <a:lnTo>
                    <a:pt x="24598" y="1371"/>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p:nvPr/>
          </p:nvSpPr>
          <p:spPr>
            <a:xfrm>
              <a:off x="6261400" y="3399875"/>
              <a:ext cx="614975" cy="136675"/>
            </a:xfrm>
            <a:custGeom>
              <a:avLst/>
              <a:gdLst/>
              <a:ahLst/>
              <a:cxnLst/>
              <a:rect l="l" t="t" r="r" b="b"/>
              <a:pathLst>
                <a:path w="24599" h="5467" extrusionOk="0">
                  <a:moveTo>
                    <a:pt x="1372" y="0"/>
                  </a:moveTo>
                  <a:cubicBezTo>
                    <a:pt x="555" y="0"/>
                    <a:pt x="1" y="545"/>
                    <a:pt x="1" y="1362"/>
                  </a:cubicBezTo>
                  <a:lnTo>
                    <a:pt x="1" y="4095"/>
                  </a:lnTo>
                  <a:cubicBezTo>
                    <a:pt x="1" y="492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p:nvPr/>
          </p:nvSpPr>
          <p:spPr>
            <a:xfrm>
              <a:off x="6261400" y="3604850"/>
              <a:ext cx="614975" cy="136675"/>
            </a:xfrm>
            <a:custGeom>
              <a:avLst/>
              <a:gdLst/>
              <a:ahLst/>
              <a:cxnLst/>
              <a:rect l="l" t="t" r="r" b="b"/>
              <a:pathLst>
                <a:path w="24599" h="5467" extrusionOk="0">
                  <a:moveTo>
                    <a:pt x="1372" y="0"/>
                  </a:moveTo>
                  <a:cubicBezTo>
                    <a:pt x="555" y="0"/>
                    <a:pt x="1" y="545"/>
                    <a:pt x="1" y="1362"/>
                  </a:cubicBezTo>
                  <a:lnTo>
                    <a:pt x="1" y="4095"/>
                  </a:lnTo>
                  <a:cubicBezTo>
                    <a:pt x="1" y="491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p:nvPr/>
          </p:nvSpPr>
          <p:spPr>
            <a:xfrm>
              <a:off x="5817625" y="4014575"/>
              <a:ext cx="1502750" cy="68350"/>
            </a:xfrm>
            <a:custGeom>
              <a:avLst/>
              <a:gdLst/>
              <a:ahLst/>
              <a:cxnLst/>
              <a:rect l="l" t="t" r="r" b="b"/>
              <a:pathLst>
                <a:path w="60110" h="2734" extrusionOk="0">
                  <a:moveTo>
                    <a:pt x="1363" y="0"/>
                  </a:moveTo>
                  <a:cubicBezTo>
                    <a:pt x="546" y="0"/>
                    <a:pt x="1" y="545"/>
                    <a:pt x="1" y="1371"/>
                  </a:cubicBezTo>
                  <a:cubicBezTo>
                    <a:pt x="1" y="2188"/>
                    <a:pt x="546" y="2733"/>
                    <a:pt x="1363" y="2733"/>
                  </a:cubicBezTo>
                  <a:lnTo>
                    <a:pt x="58738" y="2733"/>
                  </a:lnTo>
                  <a:cubicBezTo>
                    <a:pt x="59555" y="2733"/>
                    <a:pt x="60109" y="2188"/>
                    <a:pt x="60109" y="1371"/>
                  </a:cubicBezTo>
                  <a:cubicBezTo>
                    <a:pt x="60109" y="545"/>
                    <a:pt x="59565" y="0"/>
                    <a:pt x="58738"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6466375" y="3809600"/>
              <a:ext cx="205000" cy="205000"/>
            </a:xfrm>
            <a:custGeom>
              <a:avLst/>
              <a:gdLst/>
              <a:ahLst/>
              <a:cxnLst/>
              <a:rect l="l" t="t" r="r" b="b"/>
              <a:pathLst>
                <a:path w="8200" h="8200" extrusionOk="0">
                  <a:moveTo>
                    <a:pt x="1" y="0"/>
                  </a:moveTo>
                  <a:lnTo>
                    <a:pt x="1" y="8199"/>
                  </a:lnTo>
                  <a:lnTo>
                    <a:pt x="8200" y="8199"/>
                  </a:lnTo>
                  <a:lnTo>
                    <a:pt x="8200"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6739700" y="3809600"/>
              <a:ext cx="136675" cy="136675"/>
            </a:xfrm>
            <a:custGeom>
              <a:avLst/>
              <a:gdLst/>
              <a:ahLst/>
              <a:cxnLst/>
              <a:rect l="l" t="t" r="r" b="b"/>
              <a:pathLst>
                <a:path w="5467" h="5467" extrusionOk="0">
                  <a:moveTo>
                    <a:pt x="1362" y="0"/>
                  </a:moveTo>
                  <a:cubicBezTo>
                    <a:pt x="545" y="0"/>
                    <a:pt x="0" y="545"/>
                    <a:pt x="0" y="1371"/>
                  </a:cubicBezTo>
                  <a:lnTo>
                    <a:pt x="0" y="4104"/>
                  </a:lnTo>
                  <a:cubicBezTo>
                    <a:pt x="0" y="4921"/>
                    <a:pt x="545" y="5466"/>
                    <a:pt x="1362" y="5466"/>
                  </a:cubicBezTo>
                  <a:lnTo>
                    <a:pt x="4095" y="5466"/>
                  </a:lnTo>
                  <a:cubicBezTo>
                    <a:pt x="4912" y="5466"/>
                    <a:pt x="5466" y="4921"/>
                    <a:pt x="5466" y="4104"/>
                  </a:cubicBezTo>
                  <a:lnTo>
                    <a:pt x="5466" y="1371"/>
                  </a:lnTo>
                  <a:cubicBezTo>
                    <a:pt x="5466" y="554"/>
                    <a:pt x="4921" y="0"/>
                    <a:pt x="409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p:nvPr/>
          </p:nvSpPr>
          <p:spPr>
            <a:xfrm>
              <a:off x="6261400" y="3809600"/>
              <a:ext cx="136675" cy="136675"/>
            </a:xfrm>
            <a:custGeom>
              <a:avLst/>
              <a:gdLst/>
              <a:ahLst/>
              <a:cxnLst/>
              <a:rect l="l" t="t" r="r" b="b"/>
              <a:pathLst>
                <a:path w="5467" h="5467" extrusionOk="0">
                  <a:moveTo>
                    <a:pt x="1372" y="0"/>
                  </a:moveTo>
                  <a:cubicBezTo>
                    <a:pt x="555" y="0"/>
                    <a:pt x="1" y="545"/>
                    <a:pt x="1" y="1371"/>
                  </a:cubicBezTo>
                  <a:lnTo>
                    <a:pt x="1" y="4104"/>
                  </a:lnTo>
                  <a:cubicBezTo>
                    <a:pt x="1" y="4921"/>
                    <a:pt x="545" y="5466"/>
                    <a:pt x="1372" y="5466"/>
                  </a:cubicBezTo>
                  <a:lnTo>
                    <a:pt x="4105" y="5466"/>
                  </a:lnTo>
                  <a:cubicBezTo>
                    <a:pt x="4922" y="5466"/>
                    <a:pt x="5467" y="4921"/>
                    <a:pt x="5467" y="4104"/>
                  </a:cubicBezTo>
                  <a:lnTo>
                    <a:pt x="5467" y="1371"/>
                  </a:lnTo>
                  <a:cubicBezTo>
                    <a:pt x="5467" y="554"/>
                    <a:pt x="4922" y="0"/>
                    <a:pt x="41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p:nvPr/>
          </p:nvSpPr>
          <p:spPr>
            <a:xfrm>
              <a:off x="6364000" y="2750900"/>
              <a:ext cx="409750" cy="136675"/>
            </a:xfrm>
            <a:custGeom>
              <a:avLst/>
              <a:gdLst/>
              <a:ahLst/>
              <a:cxnLst/>
              <a:rect l="l" t="t" r="r" b="b"/>
              <a:pathLst>
                <a:path w="16390" h="5467" extrusionOk="0">
                  <a:moveTo>
                    <a:pt x="2734" y="0"/>
                  </a:moveTo>
                  <a:cubicBezTo>
                    <a:pt x="1907" y="0"/>
                    <a:pt x="1363" y="554"/>
                    <a:pt x="1363" y="1371"/>
                  </a:cubicBezTo>
                  <a:lnTo>
                    <a:pt x="1363" y="4104"/>
                  </a:lnTo>
                  <a:cubicBezTo>
                    <a:pt x="1363" y="4921"/>
                    <a:pt x="818" y="5466"/>
                    <a:pt x="1" y="5466"/>
                  </a:cubicBezTo>
                  <a:lnTo>
                    <a:pt x="16390" y="5466"/>
                  </a:lnTo>
                  <a:cubicBezTo>
                    <a:pt x="15573" y="5466"/>
                    <a:pt x="15028" y="4921"/>
                    <a:pt x="15028" y="4104"/>
                  </a:cubicBezTo>
                  <a:lnTo>
                    <a:pt x="15028" y="1371"/>
                  </a:lnTo>
                  <a:cubicBezTo>
                    <a:pt x="15028" y="554"/>
                    <a:pt x="14483" y="0"/>
                    <a:pt x="13657"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6569000" y="3912200"/>
              <a:ext cx="34050" cy="34075"/>
            </a:xfrm>
            <a:custGeom>
              <a:avLst/>
              <a:gdLst/>
              <a:ahLst/>
              <a:cxnLst/>
              <a:rect l="l" t="t" r="r" b="b"/>
              <a:pathLst>
                <a:path w="1362" h="1363" extrusionOk="0">
                  <a:moveTo>
                    <a:pt x="676" y="0"/>
                  </a:moveTo>
                  <a:cubicBezTo>
                    <a:pt x="301" y="0"/>
                    <a:pt x="0" y="301"/>
                    <a:pt x="0" y="686"/>
                  </a:cubicBezTo>
                  <a:cubicBezTo>
                    <a:pt x="0" y="1062"/>
                    <a:pt x="301" y="1362"/>
                    <a:pt x="676" y="1362"/>
                  </a:cubicBezTo>
                  <a:cubicBezTo>
                    <a:pt x="1052" y="1362"/>
                    <a:pt x="1362" y="1062"/>
                    <a:pt x="1362" y="686"/>
                  </a:cubicBezTo>
                  <a:cubicBezTo>
                    <a:pt x="1362" y="301"/>
                    <a:pt x="1052" y="0"/>
                    <a:pt x="676"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a:off x="6534700" y="3912200"/>
              <a:ext cx="34075" cy="34075"/>
            </a:xfrm>
            <a:custGeom>
              <a:avLst/>
              <a:gdLst/>
              <a:ahLst/>
              <a:cxnLst/>
              <a:rect l="l" t="t" r="r" b="b"/>
              <a:pathLst>
                <a:path w="1363" h="1363" extrusionOk="0">
                  <a:moveTo>
                    <a:pt x="686" y="0"/>
                  </a:moveTo>
                  <a:cubicBezTo>
                    <a:pt x="311" y="0"/>
                    <a:pt x="1" y="301"/>
                    <a:pt x="1" y="686"/>
                  </a:cubicBezTo>
                  <a:cubicBezTo>
                    <a:pt x="1" y="1062"/>
                    <a:pt x="311" y="1362"/>
                    <a:pt x="686" y="1362"/>
                  </a:cubicBezTo>
                  <a:cubicBezTo>
                    <a:pt x="1062" y="1362"/>
                    <a:pt x="1363" y="1062"/>
                    <a:pt x="1363" y="686"/>
                  </a:cubicBezTo>
                  <a:cubicBezTo>
                    <a:pt x="1363" y="301"/>
                    <a:pt x="1062" y="0"/>
                    <a:pt x="686"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5747675" y="3537800"/>
              <a:ext cx="399875" cy="384750"/>
            </a:xfrm>
            <a:custGeom>
              <a:avLst/>
              <a:gdLst/>
              <a:ahLst/>
              <a:cxnLst/>
              <a:rect l="l" t="t" r="r" b="b"/>
              <a:pathLst>
                <a:path w="15995" h="15390" extrusionOk="0">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3"/>
                    <a:pt x="15995" y="7688"/>
                  </a:cubicBezTo>
                  <a:cubicBezTo>
                    <a:pt x="15985" y="4579"/>
                    <a:pt x="14116" y="1771"/>
                    <a:pt x="11242" y="588"/>
                  </a:cubicBezTo>
                  <a:cubicBezTo>
                    <a:pt x="10289" y="192"/>
                    <a:pt x="9288" y="0"/>
                    <a:pt x="8295"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a:off x="5747675" y="3314750"/>
              <a:ext cx="399875" cy="384750"/>
            </a:xfrm>
            <a:custGeom>
              <a:avLst/>
              <a:gdLst/>
              <a:ahLst/>
              <a:cxnLst/>
              <a:rect l="l" t="t" r="r" b="b"/>
              <a:pathLst>
                <a:path w="15995" h="15390" extrusionOk="0">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2"/>
                    <a:pt x="15995" y="7688"/>
                  </a:cubicBezTo>
                  <a:cubicBezTo>
                    <a:pt x="15985" y="4579"/>
                    <a:pt x="14116" y="1771"/>
                    <a:pt x="11242" y="588"/>
                  </a:cubicBezTo>
                  <a:cubicBezTo>
                    <a:pt x="10289" y="192"/>
                    <a:pt x="9288" y="0"/>
                    <a:pt x="8295"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6977300" y="3514325"/>
              <a:ext cx="399900" cy="384750"/>
            </a:xfrm>
            <a:custGeom>
              <a:avLst/>
              <a:gdLst/>
              <a:ahLst/>
              <a:cxnLst/>
              <a:rect l="l" t="t" r="r" b="b"/>
              <a:pathLst>
                <a:path w="15996" h="15390" extrusionOk="0">
                  <a:moveTo>
                    <a:pt x="8298" y="0"/>
                  </a:moveTo>
                  <a:cubicBezTo>
                    <a:pt x="6299" y="0"/>
                    <a:pt x="4334" y="781"/>
                    <a:pt x="2865" y="2250"/>
                  </a:cubicBezTo>
                  <a:cubicBezTo>
                    <a:pt x="658" y="4457"/>
                    <a:pt x="1" y="7763"/>
                    <a:pt x="1193" y="10637"/>
                  </a:cubicBezTo>
                  <a:cubicBezTo>
                    <a:pt x="2386" y="13511"/>
                    <a:pt x="5194" y="15389"/>
                    <a:pt x="8303" y="15389"/>
                  </a:cubicBezTo>
                  <a:cubicBezTo>
                    <a:pt x="12548" y="15380"/>
                    <a:pt x="15995" y="11942"/>
                    <a:pt x="15995" y="7688"/>
                  </a:cubicBezTo>
                  <a:cubicBezTo>
                    <a:pt x="15995" y="4579"/>
                    <a:pt x="14117" y="1771"/>
                    <a:pt x="11243" y="588"/>
                  </a:cubicBezTo>
                  <a:cubicBezTo>
                    <a:pt x="10290" y="192"/>
                    <a:pt x="9290" y="0"/>
                    <a:pt x="8298"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 name="Google Shape;259;p18"/>
          <p:cNvSpPr/>
          <p:nvPr/>
        </p:nvSpPr>
        <p:spPr>
          <a:xfrm>
            <a:off x="764961" y="4723115"/>
            <a:ext cx="69480" cy="59785"/>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529777" y="4977514"/>
            <a:ext cx="147594" cy="78774"/>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5265266F-383D-9041-70BB-0DF8A39F9746}"/>
              </a:ext>
            </a:extLst>
          </p:cNvPr>
          <p:cNvSpPr/>
          <p:nvPr/>
        </p:nvSpPr>
        <p:spPr>
          <a:xfrm>
            <a:off x="708867" y="1104319"/>
            <a:ext cx="7609947" cy="523220"/>
          </a:xfrm>
          <a:prstGeom prst="rect">
            <a:avLst/>
          </a:prstGeom>
          <a:noFill/>
        </p:spPr>
        <p:txBody>
          <a:bodyPr wrap="square" lIns="91440" tIns="45720" rIns="91440" bIns="45720">
            <a:spAutoFit/>
            <a:scene3d>
              <a:camera prst="orthographicFront"/>
              <a:lightRig rig="soft" dir="t">
                <a:rot lat="0" lon="0" rev="15600000"/>
              </a:lightRig>
            </a:scene3d>
            <a:sp3d prstMaterial="softEdge"/>
          </a:bodyPr>
          <a:lstStyle/>
          <a:p>
            <a:pPr algn="ctr"/>
            <a:r>
              <a:rPr lang="en-US" b="1" cap="none" spc="0" dirty="0">
                <a:ln/>
                <a:solidFill>
                  <a:schemeClr val="accent4">
                    <a:lumMod val="50000"/>
                  </a:schemeClr>
                </a:solidFill>
                <a:effectLst/>
                <a:latin typeface="Candara Light" panose="020E0502030303020204" pitchFamily="34" charset="0"/>
              </a:rPr>
              <a:t>Using backward elimination, first and main process of feature selection showed that all columns and features were related to the price –as shown below-.</a:t>
            </a:r>
          </a:p>
        </p:txBody>
      </p:sp>
      <p:pic>
        <p:nvPicPr>
          <p:cNvPr id="4" name="Picture 3">
            <a:extLst>
              <a:ext uri="{FF2B5EF4-FFF2-40B4-BE49-F238E27FC236}">
                <a16:creationId xmlns:a16="http://schemas.microsoft.com/office/drawing/2014/main" id="{493DFCD9-7BE3-1DD2-6C42-C0D9CDC80252}"/>
              </a:ext>
            </a:extLst>
          </p:cNvPr>
          <p:cNvPicPr>
            <a:picLocks noChangeAspect="1"/>
          </p:cNvPicPr>
          <p:nvPr/>
        </p:nvPicPr>
        <p:blipFill>
          <a:blip r:embed="rId3"/>
          <a:stretch>
            <a:fillRect/>
          </a:stretch>
        </p:blipFill>
        <p:spPr>
          <a:xfrm>
            <a:off x="2157658" y="3146407"/>
            <a:ext cx="4642083" cy="1400769"/>
          </a:xfrm>
          <a:prstGeom prst="rect">
            <a:avLst/>
          </a:prstGeom>
        </p:spPr>
      </p:pic>
      <p:pic>
        <p:nvPicPr>
          <p:cNvPr id="8" name="Picture 7">
            <a:extLst>
              <a:ext uri="{FF2B5EF4-FFF2-40B4-BE49-F238E27FC236}">
                <a16:creationId xmlns:a16="http://schemas.microsoft.com/office/drawing/2014/main" id="{0F889EAB-9830-D8D2-02C5-1DE0A42603E1}"/>
              </a:ext>
            </a:extLst>
          </p:cNvPr>
          <p:cNvPicPr>
            <a:picLocks noChangeAspect="1"/>
          </p:cNvPicPr>
          <p:nvPr/>
        </p:nvPicPr>
        <p:blipFill>
          <a:blip r:embed="rId4"/>
          <a:stretch>
            <a:fillRect/>
          </a:stretch>
        </p:blipFill>
        <p:spPr>
          <a:xfrm>
            <a:off x="333666" y="-221199"/>
            <a:ext cx="8350395" cy="978562"/>
          </a:xfrm>
          <a:prstGeom prst="rect">
            <a:avLst/>
          </a:prstGeom>
        </p:spPr>
      </p:pic>
      <p:cxnSp>
        <p:nvCxnSpPr>
          <p:cNvPr id="12" name="Straight Connector 11">
            <a:extLst>
              <a:ext uri="{FF2B5EF4-FFF2-40B4-BE49-F238E27FC236}">
                <a16:creationId xmlns:a16="http://schemas.microsoft.com/office/drawing/2014/main" id="{BD2E4252-43CC-C4D9-6697-91FAD0226190}"/>
              </a:ext>
            </a:extLst>
          </p:cNvPr>
          <p:cNvCxnSpPr>
            <a:cxnSpLocks/>
          </p:cNvCxnSpPr>
          <p:nvPr/>
        </p:nvCxnSpPr>
        <p:spPr>
          <a:xfrm flipV="1">
            <a:off x="1231880" y="2404649"/>
            <a:ext cx="6104102" cy="40562"/>
          </a:xfrm>
          <a:prstGeom prst="line">
            <a:avLst/>
          </a:prstGeom>
        </p:spPr>
        <p:style>
          <a:lnRef idx="3">
            <a:schemeClr val="dk1"/>
          </a:lnRef>
          <a:fillRef idx="0">
            <a:schemeClr val="dk1"/>
          </a:fillRef>
          <a:effectRef idx="2">
            <a:schemeClr val="dk1"/>
          </a:effectRef>
          <a:fontRef idx="minor">
            <a:schemeClr val="tx1"/>
          </a:fontRef>
        </p:style>
      </p:cxnSp>
      <p:sp>
        <p:nvSpPr>
          <p:cNvPr id="17" name="Oval 16">
            <a:extLst>
              <a:ext uri="{FF2B5EF4-FFF2-40B4-BE49-F238E27FC236}">
                <a16:creationId xmlns:a16="http://schemas.microsoft.com/office/drawing/2014/main" id="{5CB349CD-6699-FF3A-C860-318FB1D43CB7}"/>
              </a:ext>
            </a:extLst>
          </p:cNvPr>
          <p:cNvSpPr/>
          <p:nvPr/>
        </p:nvSpPr>
        <p:spPr>
          <a:xfrm>
            <a:off x="980933" y="1894572"/>
            <a:ext cx="1123304" cy="1100290"/>
          </a:xfrm>
          <a:prstGeom prst="ellipse">
            <a:avLst/>
          </a:prstGeom>
          <a:solidFill>
            <a:srgbClr val="5DB7AE"/>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1AB3FEA-9926-96EF-12AD-6E34C691B2BF}"/>
              </a:ext>
            </a:extLst>
          </p:cNvPr>
          <p:cNvSpPr/>
          <p:nvPr/>
        </p:nvSpPr>
        <p:spPr>
          <a:xfrm>
            <a:off x="2355184" y="1894572"/>
            <a:ext cx="1123304" cy="1100290"/>
          </a:xfrm>
          <a:prstGeom prst="ellipse">
            <a:avLst/>
          </a:prstGeom>
          <a:solidFill>
            <a:srgbClr val="8BCBC5"/>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8457CA0-6F1E-9854-7A70-0618B7F18AF1}"/>
              </a:ext>
            </a:extLst>
          </p:cNvPr>
          <p:cNvSpPr/>
          <p:nvPr/>
        </p:nvSpPr>
        <p:spPr>
          <a:xfrm>
            <a:off x="3729435" y="1836828"/>
            <a:ext cx="1123304" cy="1100290"/>
          </a:xfrm>
          <a:prstGeom prst="ellipse">
            <a:avLst/>
          </a:prstGeom>
          <a:solidFill>
            <a:srgbClr val="A3D5D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7906D48-6F4A-ABC9-AF59-BAAA283CECFA}"/>
              </a:ext>
            </a:extLst>
          </p:cNvPr>
          <p:cNvSpPr/>
          <p:nvPr/>
        </p:nvSpPr>
        <p:spPr>
          <a:xfrm>
            <a:off x="5103686" y="1836828"/>
            <a:ext cx="1123304" cy="1100290"/>
          </a:xfrm>
          <a:prstGeom prst="ellipse">
            <a:avLst/>
          </a:prstGeom>
          <a:solidFill>
            <a:srgbClr val="C3E3E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9D464EE-309F-BF0D-4580-E988E504D6F1}"/>
              </a:ext>
            </a:extLst>
          </p:cNvPr>
          <p:cNvSpPr/>
          <p:nvPr/>
        </p:nvSpPr>
        <p:spPr>
          <a:xfrm>
            <a:off x="6477937" y="1854504"/>
            <a:ext cx="1123304" cy="1100290"/>
          </a:xfrm>
          <a:prstGeom prst="ellipse">
            <a:avLst/>
          </a:prstGeom>
          <a:solidFill>
            <a:srgbClr val="E2F2F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0059630-6E11-5F35-FA29-EB7E13680DE0}"/>
              </a:ext>
            </a:extLst>
          </p:cNvPr>
          <p:cNvSpPr txBox="1"/>
          <p:nvPr/>
        </p:nvSpPr>
        <p:spPr>
          <a:xfrm>
            <a:off x="823015" y="1992268"/>
            <a:ext cx="1439140" cy="938719"/>
          </a:xfrm>
          <a:prstGeom prst="rect">
            <a:avLst/>
          </a:prstGeom>
          <a:noFill/>
        </p:spPr>
        <p:txBody>
          <a:bodyPr wrap="square">
            <a:spAutoFit/>
          </a:bodyPr>
          <a:lstStyle/>
          <a:p>
            <a:pPr algn="ctr"/>
            <a:r>
              <a:rPr lang="en-US" sz="1100" dirty="0">
                <a:effectLst>
                  <a:glow rad="63500">
                    <a:schemeClr val="bg1">
                      <a:alpha val="40000"/>
                    </a:schemeClr>
                  </a:glow>
                </a:effectLst>
              </a:rPr>
              <a:t>Selecting a significance level</a:t>
            </a:r>
          </a:p>
          <a:p>
            <a:pPr algn="ctr"/>
            <a:r>
              <a:rPr lang="en-US" sz="1100" dirty="0">
                <a:effectLst>
                  <a:glow rad="63500">
                    <a:schemeClr val="bg1">
                      <a:alpha val="40000"/>
                    </a:schemeClr>
                  </a:glow>
                </a:effectLst>
              </a:rPr>
              <a:t> (P-value) of 0.05, to stay in the </a:t>
            </a:r>
          </a:p>
          <a:p>
            <a:pPr algn="ctr"/>
            <a:r>
              <a:rPr lang="en-US" sz="1100" dirty="0">
                <a:effectLst>
                  <a:glow rad="63500">
                    <a:schemeClr val="bg1">
                      <a:alpha val="40000"/>
                    </a:schemeClr>
                  </a:glow>
                </a:effectLst>
              </a:rPr>
              <a:t>model.</a:t>
            </a:r>
          </a:p>
        </p:txBody>
      </p:sp>
      <p:sp>
        <p:nvSpPr>
          <p:cNvPr id="27" name="TextBox 26">
            <a:extLst>
              <a:ext uri="{FF2B5EF4-FFF2-40B4-BE49-F238E27FC236}">
                <a16:creationId xmlns:a16="http://schemas.microsoft.com/office/drawing/2014/main" id="{8F3FEF99-D7FF-D381-C033-6C9B240508E2}"/>
              </a:ext>
            </a:extLst>
          </p:cNvPr>
          <p:cNvSpPr txBox="1"/>
          <p:nvPr/>
        </p:nvSpPr>
        <p:spPr>
          <a:xfrm>
            <a:off x="2328065" y="2040209"/>
            <a:ext cx="1178427" cy="769441"/>
          </a:xfrm>
          <a:prstGeom prst="rect">
            <a:avLst/>
          </a:prstGeom>
          <a:noFill/>
        </p:spPr>
        <p:txBody>
          <a:bodyPr wrap="square">
            <a:spAutoFit/>
          </a:bodyPr>
          <a:lstStyle/>
          <a:p>
            <a:pPr algn="ctr"/>
            <a:r>
              <a:rPr lang="en-US" sz="1100" dirty="0">
                <a:effectLst>
                  <a:glow rad="63500">
                    <a:schemeClr val="bg1">
                      <a:alpha val="40000"/>
                    </a:schemeClr>
                  </a:glow>
                </a:effectLst>
              </a:rPr>
              <a:t>Fitting the model with all possible predicts.</a:t>
            </a:r>
          </a:p>
        </p:txBody>
      </p:sp>
      <p:sp>
        <p:nvSpPr>
          <p:cNvPr id="28" name="TextBox 27">
            <a:extLst>
              <a:ext uri="{FF2B5EF4-FFF2-40B4-BE49-F238E27FC236}">
                <a16:creationId xmlns:a16="http://schemas.microsoft.com/office/drawing/2014/main" id="{EA45F179-C65B-84F9-1B5D-9A96B0373064}"/>
              </a:ext>
            </a:extLst>
          </p:cNvPr>
          <p:cNvSpPr txBox="1"/>
          <p:nvPr/>
        </p:nvSpPr>
        <p:spPr>
          <a:xfrm>
            <a:off x="3777985" y="2015068"/>
            <a:ext cx="1074754" cy="769441"/>
          </a:xfrm>
          <a:prstGeom prst="rect">
            <a:avLst/>
          </a:prstGeom>
          <a:noFill/>
        </p:spPr>
        <p:txBody>
          <a:bodyPr wrap="square">
            <a:spAutoFit/>
          </a:bodyPr>
          <a:lstStyle/>
          <a:p>
            <a:pPr algn="ctr"/>
            <a:r>
              <a:rPr lang="en-US" sz="1100" dirty="0">
                <a:effectLst>
                  <a:glow rad="63500">
                    <a:schemeClr val="bg1">
                      <a:alpha val="40000"/>
                    </a:schemeClr>
                  </a:glow>
                </a:effectLst>
              </a:rPr>
              <a:t>Considering the predictor with highest P-value.</a:t>
            </a:r>
          </a:p>
        </p:txBody>
      </p:sp>
      <p:sp>
        <p:nvSpPr>
          <p:cNvPr id="29" name="TextBox 28">
            <a:extLst>
              <a:ext uri="{FF2B5EF4-FFF2-40B4-BE49-F238E27FC236}">
                <a16:creationId xmlns:a16="http://schemas.microsoft.com/office/drawing/2014/main" id="{D506AB88-F33C-E894-9318-6431ECFB21A8}"/>
              </a:ext>
            </a:extLst>
          </p:cNvPr>
          <p:cNvSpPr txBox="1"/>
          <p:nvPr/>
        </p:nvSpPr>
        <p:spPr>
          <a:xfrm>
            <a:off x="5152236" y="2171529"/>
            <a:ext cx="1074754" cy="430887"/>
          </a:xfrm>
          <a:prstGeom prst="rect">
            <a:avLst/>
          </a:prstGeom>
          <a:noFill/>
        </p:spPr>
        <p:txBody>
          <a:bodyPr wrap="square">
            <a:spAutoFit/>
          </a:bodyPr>
          <a:lstStyle/>
          <a:p>
            <a:pPr algn="ctr"/>
            <a:r>
              <a:rPr lang="en-US" sz="1100" dirty="0">
                <a:effectLst>
                  <a:glow rad="63500">
                    <a:schemeClr val="bg1">
                      <a:alpha val="40000"/>
                    </a:schemeClr>
                  </a:glow>
                </a:effectLst>
              </a:rPr>
              <a:t>Removing the predictor </a:t>
            </a:r>
          </a:p>
        </p:txBody>
      </p:sp>
      <p:sp>
        <p:nvSpPr>
          <p:cNvPr id="30" name="TextBox 29">
            <a:extLst>
              <a:ext uri="{FF2B5EF4-FFF2-40B4-BE49-F238E27FC236}">
                <a16:creationId xmlns:a16="http://schemas.microsoft.com/office/drawing/2014/main" id="{E387B900-320C-542A-D055-2B60AEBA4134}"/>
              </a:ext>
            </a:extLst>
          </p:cNvPr>
          <p:cNvSpPr txBox="1"/>
          <p:nvPr/>
        </p:nvSpPr>
        <p:spPr>
          <a:xfrm>
            <a:off x="6351754" y="1957489"/>
            <a:ext cx="1375670" cy="900246"/>
          </a:xfrm>
          <a:prstGeom prst="rect">
            <a:avLst/>
          </a:prstGeom>
          <a:noFill/>
        </p:spPr>
        <p:txBody>
          <a:bodyPr wrap="square">
            <a:spAutoFit/>
          </a:bodyPr>
          <a:lstStyle/>
          <a:p>
            <a:pPr algn="ctr"/>
            <a:r>
              <a:rPr lang="en-US" sz="1050" dirty="0">
                <a:effectLst>
                  <a:glow rad="63500">
                    <a:schemeClr val="bg1">
                      <a:alpha val="40000"/>
                    </a:schemeClr>
                  </a:glow>
                </a:effectLst>
              </a:rPr>
              <a:t>Iterating the process, until all predicts are under the significance level.</a:t>
            </a:r>
          </a:p>
        </p:txBody>
      </p:sp>
      <p:sp>
        <p:nvSpPr>
          <p:cNvPr id="31" name="Rectangle 30">
            <a:extLst>
              <a:ext uri="{FF2B5EF4-FFF2-40B4-BE49-F238E27FC236}">
                <a16:creationId xmlns:a16="http://schemas.microsoft.com/office/drawing/2014/main" id="{9BD2C726-FCA5-2E3B-8272-1AB44415929F}"/>
              </a:ext>
            </a:extLst>
          </p:cNvPr>
          <p:cNvSpPr/>
          <p:nvPr/>
        </p:nvSpPr>
        <p:spPr>
          <a:xfrm>
            <a:off x="1335637" y="1457208"/>
            <a:ext cx="41389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Arabic Typesetting" panose="03020402040406030203" pitchFamily="66" charset="-78"/>
                <a:cs typeface="Arabic Typesetting" panose="03020402040406030203" pitchFamily="66" charset="-78"/>
              </a:rPr>
              <a:t>1</a:t>
            </a:r>
          </a:p>
        </p:txBody>
      </p:sp>
      <p:sp>
        <p:nvSpPr>
          <p:cNvPr id="261" name="Rectangle 260">
            <a:extLst>
              <a:ext uri="{FF2B5EF4-FFF2-40B4-BE49-F238E27FC236}">
                <a16:creationId xmlns:a16="http://schemas.microsoft.com/office/drawing/2014/main" id="{78EB3328-7B9E-F4BA-3683-79EC1568A169}"/>
              </a:ext>
            </a:extLst>
          </p:cNvPr>
          <p:cNvSpPr/>
          <p:nvPr/>
        </p:nvSpPr>
        <p:spPr>
          <a:xfrm>
            <a:off x="2709888" y="1463642"/>
            <a:ext cx="41389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Arabic Typesetting" panose="03020402040406030203" pitchFamily="66" charset="-78"/>
                <a:cs typeface="Arabic Typesetting" panose="03020402040406030203" pitchFamily="66" charset="-78"/>
              </a:rPr>
              <a:t>2</a:t>
            </a:r>
          </a:p>
        </p:txBody>
      </p:sp>
      <p:sp>
        <p:nvSpPr>
          <p:cNvPr id="262" name="Rectangle 261">
            <a:extLst>
              <a:ext uri="{FF2B5EF4-FFF2-40B4-BE49-F238E27FC236}">
                <a16:creationId xmlns:a16="http://schemas.microsoft.com/office/drawing/2014/main" id="{01FA3E21-2D70-A4F9-7960-3D203A77A8BA}"/>
              </a:ext>
            </a:extLst>
          </p:cNvPr>
          <p:cNvSpPr/>
          <p:nvPr/>
        </p:nvSpPr>
        <p:spPr>
          <a:xfrm>
            <a:off x="4065747" y="1435966"/>
            <a:ext cx="41389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Arabic Typesetting" panose="03020402040406030203" pitchFamily="66" charset="-78"/>
                <a:cs typeface="Arabic Typesetting" panose="03020402040406030203" pitchFamily="66" charset="-78"/>
              </a:rPr>
              <a:t>3</a:t>
            </a:r>
          </a:p>
        </p:txBody>
      </p:sp>
      <p:sp>
        <p:nvSpPr>
          <p:cNvPr id="263" name="Rectangle 262">
            <a:extLst>
              <a:ext uri="{FF2B5EF4-FFF2-40B4-BE49-F238E27FC236}">
                <a16:creationId xmlns:a16="http://schemas.microsoft.com/office/drawing/2014/main" id="{B6A6CC65-00E4-E131-08A8-4BBCFFDF8E38}"/>
              </a:ext>
            </a:extLst>
          </p:cNvPr>
          <p:cNvSpPr/>
          <p:nvPr/>
        </p:nvSpPr>
        <p:spPr>
          <a:xfrm>
            <a:off x="5445594" y="1427835"/>
            <a:ext cx="41389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Arabic Typesetting" panose="03020402040406030203" pitchFamily="66" charset="-78"/>
                <a:cs typeface="Arabic Typesetting" panose="03020402040406030203" pitchFamily="66" charset="-78"/>
              </a:rPr>
              <a:t>4</a:t>
            </a:r>
          </a:p>
        </p:txBody>
      </p:sp>
      <p:sp>
        <p:nvSpPr>
          <p:cNvPr id="264" name="Rectangle 263">
            <a:extLst>
              <a:ext uri="{FF2B5EF4-FFF2-40B4-BE49-F238E27FC236}">
                <a16:creationId xmlns:a16="http://schemas.microsoft.com/office/drawing/2014/main" id="{53F9E889-71A1-C2AC-7813-5BDDBEF6AC27}"/>
              </a:ext>
            </a:extLst>
          </p:cNvPr>
          <p:cNvSpPr/>
          <p:nvPr/>
        </p:nvSpPr>
        <p:spPr>
          <a:xfrm>
            <a:off x="6832641" y="1397768"/>
            <a:ext cx="41389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Arabic Typesetting" panose="03020402040406030203" pitchFamily="66" charset="-78"/>
                <a:cs typeface="Arabic Typesetting" panose="03020402040406030203" pitchFamily="66" charset="-78"/>
              </a:rPr>
              <a:t>5</a:t>
            </a:r>
          </a:p>
        </p:txBody>
      </p:sp>
      <p:sp>
        <p:nvSpPr>
          <p:cNvPr id="3" name="Rectangle 2">
            <a:extLst>
              <a:ext uri="{FF2B5EF4-FFF2-40B4-BE49-F238E27FC236}">
                <a16:creationId xmlns:a16="http://schemas.microsoft.com/office/drawing/2014/main" id="{160E99EB-5D99-96B1-0EFE-895112B309F7}"/>
              </a:ext>
            </a:extLst>
          </p:cNvPr>
          <p:cNvSpPr/>
          <p:nvPr/>
        </p:nvSpPr>
        <p:spPr>
          <a:xfrm>
            <a:off x="78468" y="4793465"/>
            <a:ext cx="255198" cy="246221"/>
          </a:xfrm>
          <a:prstGeom prst="rect">
            <a:avLst/>
          </a:prstGeom>
          <a:noFill/>
        </p:spPr>
        <p:txBody>
          <a:bodyPr wrap="none" lIns="91440" tIns="45720" rIns="91440" bIns="45720">
            <a:spAutoFit/>
          </a:bodyPr>
          <a:lstStyle/>
          <a:p>
            <a:pPr algn="ctr"/>
            <a:r>
              <a:rPr lang="en-US" sz="1000" b="0" cap="none" spc="0" dirty="0">
                <a:ln w="0"/>
                <a:solidFill>
                  <a:schemeClr val="tx1"/>
                </a:solidFill>
                <a:effectLst>
                  <a:outerShdw blurRad="38100" dist="19050" dir="2700000" algn="tl" rotWithShape="0">
                    <a:schemeClr val="dk1">
                      <a:alpha val="40000"/>
                    </a:schemeClr>
                  </a:outerShdw>
                </a:effectLst>
              </a:rPr>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3. B. FEATURE SELECTION (USING LASSO)</a:t>
            </a:r>
            <a:endParaRPr dirty="0"/>
          </a:p>
        </p:txBody>
      </p:sp>
      <p:sp>
        <p:nvSpPr>
          <p:cNvPr id="204" name="Google Shape;204;p18"/>
          <p:cNvSpPr txBox="1"/>
          <p:nvPr/>
        </p:nvSpPr>
        <p:spPr>
          <a:xfrm>
            <a:off x="883215" y="1254214"/>
            <a:ext cx="2822512" cy="61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endParaRPr sz="1800" b="1" dirty="0">
              <a:solidFill>
                <a:srgbClr val="434343"/>
              </a:solidFill>
              <a:latin typeface="EB Garamond"/>
              <a:ea typeface="EB Garamond"/>
              <a:cs typeface="EB Garamond"/>
              <a:sym typeface="EB Garamond"/>
            </a:endParaRPr>
          </a:p>
        </p:txBody>
      </p:sp>
      <p:sp>
        <p:nvSpPr>
          <p:cNvPr id="205" name="Google Shape;205;p18"/>
          <p:cNvSpPr/>
          <p:nvPr/>
        </p:nvSpPr>
        <p:spPr>
          <a:xfrm>
            <a:off x="448827" y="4977514"/>
            <a:ext cx="147594" cy="78774"/>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a:off x="290414" y="5039121"/>
            <a:ext cx="8510686" cy="45719"/>
          </a:xfrm>
          <a:custGeom>
            <a:avLst/>
            <a:gdLst/>
            <a:ahLst/>
            <a:cxnLst/>
            <a:rect l="l" t="t" r="r" b="b"/>
            <a:pathLst>
              <a:path w="143713" h="2706" extrusionOk="0">
                <a:moveTo>
                  <a:pt x="0" y="0"/>
                </a:moveTo>
                <a:lnTo>
                  <a:pt x="0" y="2705"/>
                </a:lnTo>
                <a:lnTo>
                  <a:pt x="143712" y="2705"/>
                </a:lnTo>
                <a:lnTo>
                  <a:pt x="14371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18"/>
          <p:cNvGrpSpPr/>
          <p:nvPr/>
        </p:nvGrpSpPr>
        <p:grpSpPr>
          <a:xfrm>
            <a:off x="537687" y="4578731"/>
            <a:ext cx="731905" cy="465639"/>
            <a:chOff x="1928200" y="3132125"/>
            <a:chExt cx="1512825" cy="997050"/>
          </a:xfrm>
        </p:grpSpPr>
        <p:sp>
          <p:nvSpPr>
            <p:cNvPr id="212" name="Google Shape;212;p18"/>
            <p:cNvSpPr/>
            <p:nvPr/>
          </p:nvSpPr>
          <p:spPr>
            <a:xfrm>
              <a:off x="2718300" y="3132125"/>
              <a:ext cx="416325" cy="261200"/>
            </a:xfrm>
            <a:custGeom>
              <a:avLst/>
              <a:gdLst/>
              <a:ahLst/>
              <a:cxnLst/>
              <a:rect l="l" t="t" r="r" b="b"/>
              <a:pathLst>
                <a:path w="16653" h="10448" extrusionOk="0">
                  <a:moveTo>
                    <a:pt x="8336" y="1"/>
                  </a:moveTo>
                  <a:cubicBezTo>
                    <a:pt x="6313" y="1"/>
                    <a:pt x="4597" y="1526"/>
                    <a:pt x="4396" y="3554"/>
                  </a:cubicBezTo>
                  <a:cubicBezTo>
                    <a:pt x="4104" y="3469"/>
                    <a:pt x="3804" y="3432"/>
                    <a:pt x="3503" y="3432"/>
                  </a:cubicBezTo>
                  <a:cubicBezTo>
                    <a:pt x="1569" y="3432"/>
                    <a:pt x="0" y="5000"/>
                    <a:pt x="0" y="6935"/>
                  </a:cubicBezTo>
                  <a:cubicBezTo>
                    <a:pt x="0" y="8869"/>
                    <a:pt x="1569" y="10447"/>
                    <a:pt x="3503" y="10447"/>
                  </a:cubicBezTo>
                  <a:lnTo>
                    <a:pt x="13581" y="10447"/>
                  </a:lnTo>
                  <a:cubicBezTo>
                    <a:pt x="15271" y="10447"/>
                    <a:pt x="16652" y="9067"/>
                    <a:pt x="16652" y="7376"/>
                  </a:cubicBezTo>
                  <a:cubicBezTo>
                    <a:pt x="16652" y="5682"/>
                    <a:pt x="15281" y="4305"/>
                    <a:pt x="13598" y="4305"/>
                  </a:cubicBezTo>
                  <a:cubicBezTo>
                    <a:pt x="13592" y="4305"/>
                    <a:pt x="13587" y="4305"/>
                    <a:pt x="13581" y="4305"/>
                  </a:cubicBezTo>
                  <a:cubicBezTo>
                    <a:pt x="13093" y="4305"/>
                    <a:pt x="12614" y="4418"/>
                    <a:pt x="12182" y="4643"/>
                  </a:cubicBezTo>
                  <a:cubicBezTo>
                    <a:pt x="12238" y="4389"/>
                    <a:pt x="12266" y="4127"/>
                    <a:pt x="12266" y="3864"/>
                  </a:cubicBezTo>
                  <a:cubicBezTo>
                    <a:pt x="12219" y="1779"/>
                    <a:pt x="10557" y="88"/>
                    <a:pt x="8481" y="3"/>
                  </a:cubicBezTo>
                  <a:cubicBezTo>
                    <a:pt x="8432" y="2"/>
                    <a:pt x="8384" y="1"/>
                    <a:pt x="8336" y="1"/>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2850725" y="3580650"/>
              <a:ext cx="512350" cy="548525"/>
            </a:xfrm>
            <a:custGeom>
              <a:avLst/>
              <a:gdLst/>
              <a:ahLst/>
              <a:cxnLst/>
              <a:rect l="l" t="t" r="r" b="b"/>
              <a:pathLst>
                <a:path w="20494" h="21941" extrusionOk="0">
                  <a:moveTo>
                    <a:pt x="10242" y="1"/>
                  </a:moveTo>
                  <a:cubicBezTo>
                    <a:pt x="9942" y="1"/>
                    <a:pt x="9641" y="76"/>
                    <a:pt x="9373" y="226"/>
                  </a:cubicBezTo>
                  <a:lnTo>
                    <a:pt x="892" y="5054"/>
                  </a:lnTo>
                  <a:cubicBezTo>
                    <a:pt x="338" y="5364"/>
                    <a:pt x="0" y="5946"/>
                    <a:pt x="0" y="6585"/>
                  </a:cubicBezTo>
                  <a:lnTo>
                    <a:pt x="0" y="20184"/>
                  </a:lnTo>
                  <a:cubicBezTo>
                    <a:pt x="0" y="21151"/>
                    <a:pt x="789" y="21940"/>
                    <a:pt x="1756" y="21940"/>
                  </a:cubicBezTo>
                  <a:lnTo>
                    <a:pt x="18728" y="21940"/>
                  </a:lnTo>
                  <a:cubicBezTo>
                    <a:pt x="19705" y="21940"/>
                    <a:pt x="20493" y="21151"/>
                    <a:pt x="20493" y="20175"/>
                  </a:cubicBezTo>
                  <a:lnTo>
                    <a:pt x="20493" y="6585"/>
                  </a:lnTo>
                  <a:cubicBezTo>
                    <a:pt x="20493" y="5946"/>
                    <a:pt x="20155" y="5364"/>
                    <a:pt x="19601" y="5054"/>
                  </a:cubicBezTo>
                  <a:lnTo>
                    <a:pt x="11111" y="226"/>
                  </a:lnTo>
                  <a:cubicBezTo>
                    <a:pt x="10843" y="76"/>
                    <a:pt x="10543" y="1"/>
                    <a:pt x="10242"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a:off x="2993700" y="3850450"/>
              <a:ext cx="226375" cy="278725"/>
            </a:xfrm>
            <a:custGeom>
              <a:avLst/>
              <a:gdLst/>
              <a:ahLst/>
              <a:cxnLst/>
              <a:rect l="l" t="t" r="r" b="b"/>
              <a:pathLst>
                <a:path w="9055" h="11149" extrusionOk="0">
                  <a:moveTo>
                    <a:pt x="1757" y="0"/>
                  </a:moveTo>
                  <a:cubicBezTo>
                    <a:pt x="780" y="0"/>
                    <a:pt x="1" y="780"/>
                    <a:pt x="1" y="1756"/>
                  </a:cubicBezTo>
                  <a:lnTo>
                    <a:pt x="1" y="11148"/>
                  </a:lnTo>
                  <a:lnTo>
                    <a:pt x="9055" y="11148"/>
                  </a:lnTo>
                  <a:lnTo>
                    <a:pt x="9055" y="1756"/>
                  </a:lnTo>
                  <a:cubicBezTo>
                    <a:pt x="9055" y="780"/>
                    <a:pt x="8266" y="0"/>
                    <a:pt x="729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a:off x="2844375" y="3580650"/>
              <a:ext cx="596650" cy="250800"/>
            </a:xfrm>
            <a:custGeom>
              <a:avLst/>
              <a:gdLst/>
              <a:ahLst/>
              <a:cxnLst/>
              <a:rect l="l" t="t" r="r" b="b"/>
              <a:pathLst>
                <a:path w="23866" h="10032" extrusionOk="0">
                  <a:moveTo>
                    <a:pt x="10496" y="1"/>
                  </a:moveTo>
                  <a:cubicBezTo>
                    <a:pt x="10196" y="1"/>
                    <a:pt x="9895" y="76"/>
                    <a:pt x="9627" y="226"/>
                  </a:cubicBezTo>
                  <a:lnTo>
                    <a:pt x="1137" y="5054"/>
                  </a:lnTo>
                  <a:cubicBezTo>
                    <a:pt x="292" y="5533"/>
                    <a:pt x="1" y="6613"/>
                    <a:pt x="480" y="7458"/>
                  </a:cubicBezTo>
                  <a:cubicBezTo>
                    <a:pt x="803" y="8028"/>
                    <a:pt x="1399" y="8346"/>
                    <a:pt x="2012" y="8346"/>
                  </a:cubicBezTo>
                  <a:cubicBezTo>
                    <a:pt x="2308" y="8346"/>
                    <a:pt x="2608" y="8272"/>
                    <a:pt x="2884" y="8116"/>
                  </a:cubicBezTo>
                  <a:lnTo>
                    <a:pt x="10501" y="3786"/>
                  </a:lnTo>
                  <a:lnTo>
                    <a:pt x="21086" y="9797"/>
                  </a:lnTo>
                  <a:cubicBezTo>
                    <a:pt x="21347" y="9946"/>
                    <a:pt x="21646" y="10031"/>
                    <a:pt x="21954" y="10031"/>
                  </a:cubicBezTo>
                  <a:lnTo>
                    <a:pt x="21954" y="10031"/>
                  </a:lnTo>
                  <a:cubicBezTo>
                    <a:pt x="22751" y="10029"/>
                    <a:pt x="23453" y="9495"/>
                    <a:pt x="23659" y="8726"/>
                  </a:cubicBezTo>
                  <a:cubicBezTo>
                    <a:pt x="23866" y="7946"/>
                    <a:pt x="23518" y="7129"/>
                    <a:pt x="22823" y="6735"/>
                  </a:cubicBezTo>
                  <a:lnTo>
                    <a:pt x="11365" y="226"/>
                  </a:lnTo>
                  <a:cubicBezTo>
                    <a:pt x="11097" y="76"/>
                    <a:pt x="10797" y="1"/>
                    <a:pt x="10496" y="1"/>
                  </a:cubicBezTo>
                  <a:close/>
                  <a:moveTo>
                    <a:pt x="21954" y="10031"/>
                  </a:moveTo>
                  <a:lnTo>
                    <a:pt x="21954" y="10031"/>
                  </a:lnTo>
                  <a:cubicBezTo>
                    <a:pt x="21953" y="10031"/>
                    <a:pt x="21951" y="10031"/>
                    <a:pt x="21950" y="10031"/>
                  </a:cubicBezTo>
                  <a:lnTo>
                    <a:pt x="21959" y="10031"/>
                  </a:lnTo>
                  <a:cubicBezTo>
                    <a:pt x="21957" y="10031"/>
                    <a:pt x="21956" y="10031"/>
                    <a:pt x="21954" y="1003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2015075" y="3146825"/>
              <a:ext cx="912200" cy="982350"/>
            </a:xfrm>
            <a:custGeom>
              <a:avLst/>
              <a:gdLst/>
              <a:ahLst/>
              <a:cxnLst/>
              <a:rect l="l" t="t" r="r" b="b"/>
              <a:pathLst>
                <a:path w="36488" h="39294" extrusionOk="0">
                  <a:moveTo>
                    <a:pt x="18241" y="0"/>
                  </a:moveTo>
                  <a:cubicBezTo>
                    <a:pt x="17941" y="0"/>
                    <a:pt x="17643" y="78"/>
                    <a:pt x="17375" y="233"/>
                  </a:cubicBezTo>
                  <a:lnTo>
                    <a:pt x="892" y="9596"/>
                  </a:lnTo>
                  <a:cubicBezTo>
                    <a:pt x="338" y="9906"/>
                    <a:pt x="0" y="10488"/>
                    <a:pt x="0" y="11118"/>
                  </a:cubicBezTo>
                  <a:lnTo>
                    <a:pt x="0" y="37537"/>
                  </a:lnTo>
                  <a:cubicBezTo>
                    <a:pt x="0" y="38504"/>
                    <a:pt x="789" y="39293"/>
                    <a:pt x="1757" y="39293"/>
                  </a:cubicBezTo>
                  <a:lnTo>
                    <a:pt x="36488" y="39293"/>
                  </a:lnTo>
                  <a:lnTo>
                    <a:pt x="36488" y="11118"/>
                  </a:lnTo>
                  <a:cubicBezTo>
                    <a:pt x="36488" y="10488"/>
                    <a:pt x="36140" y="9906"/>
                    <a:pt x="35596" y="9596"/>
                  </a:cubicBezTo>
                  <a:lnTo>
                    <a:pt x="19113" y="233"/>
                  </a:lnTo>
                  <a:cubicBezTo>
                    <a:pt x="18841" y="78"/>
                    <a:pt x="18540" y="0"/>
                    <a:pt x="18241"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2282025" y="3668700"/>
              <a:ext cx="378300" cy="460475"/>
            </a:xfrm>
            <a:custGeom>
              <a:avLst/>
              <a:gdLst/>
              <a:ahLst/>
              <a:cxnLst/>
              <a:rect l="l" t="t" r="r" b="b"/>
              <a:pathLst>
                <a:path w="15132" h="18419" extrusionOk="0">
                  <a:moveTo>
                    <a:pt x="1757" y="1"/>
                  </a:moveTo>
                  <a:cubicBezTo>
                    <a:pt x="780" y="1"/>
                    <a:pt x="1" y="790"/>
                    <a:pt x="1" y="1757"/>
                  </a:cubicBezTo>
                  <a:lnTo>
                    <a:pt x="1" y="18418"/>
                  </a:lnTo>
                  <a:lnTo>
                    <a:pt x="15131" y="18418"/>
                  </a:lnTo>
                  <a:lnTo>
                    <a:pt x="15131" y="1757"/>
                  </a:lnTo>
                  <a:cubicBezTo>
                    <a:pt x="15131" y="790"/>
                    <a:pt x="14342" y="1"/>
                    <a:pt x="1337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1928200" y="3146825"/>
              <a:ext cx="1083150" cy="367875"/>
            </a:xfrm>
            <a:custGeom>
              <a:avLst/>
              <a:gdLst/>
              <a:ahLst/>
              <a:cxnLst/>
              <a:rect l="l" t="t" r="r" b="b"/>
              <a:pathLst>
                <a:path w="43326" h="14715" extrusionOk="0">
                  <a:moveTo>
                    <a:pt x="21716" y="0"/>
                  </a:moveTo>
                  <a:cubicBezTo>
                    <a:pt x="21416" y="0"/>
                    <a:pt x="21118" y="78"/>
                    <a:pt x="20850" y="233"/>
                  </a:cubicBezTo>
                  <a:lnTo>
                    <a:pt x="1146" y="11418"/>
                  </a:lnTo>
                  <a:cubicBezTo>
                    <a:pt x="301" y="11897"/>
                    <a:pt x="0" y="12977"/>
                    <a:pt x="489" y="13823"/>
                  </a:cubicBezTo>
                  <a:cubicBezTo>
                    <a:pt x="812" y="14392"/>
                    <a:pt x="1403" y="14710"/>
                    <a:pt x="2014" y="14710"/>
                  </a:cubicBezTo>
                  <a:cubicBezTo>
                    <a:pt x="2309" y="14710"/>
                    <a:pt x="2608" y="14636"/>
                    <a:pt x="2884" y="14480"/>
                  </a:cubicBezTo>
                  <a:lnTo>
                    <a:pt x="21714" y="3783"/>
                  </a:lnTo>
                  <a:lnTo>
                    <a:pt x="40545" y="14480"/>
                  </a:lnTo>
                  <a:cubicBezTo>
                    <a:pt x="40808" y="14630"/>
                    <a:pt x="41109" y="14705"/>
                    <a:pt x="41419" y="14715"/>
                  </a:cubicBezTo>
                  <a:cubicBezTo>
                    <a:pt x="42217" y="14715"/>
                    <a:pt x="42921" y="14179"/>
                    <a:pt x="43119" y="13409"/>
                  </a:cubicBezTo>
                  <a:cubicBezTo>
                    <a:pt x="43325" y="12630"/>
                    <a:pt x="42987" y="11813"/>
                    <a:pt x="42292" y="11418"/>
                  </a:cubicBezTo>
                  <a:lnTo>
                    <a:pt x="22588" y="233"/>
                  </a:lnTo>
                  <a:cubicBezTo>
                    <a:pt x="22316" y="78"/>
                    <a:pt x="22015" y="0"/>
                    <a:pt x="2171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8"/>
          <p:cNvGrpSpPr/>
          <p:nvPr/>
        </p:nvGrpSpPr>
        <p:grpSpPr>
          <a:xfrm>
            <a:off x="4166187" y="4610220"/>
            <a:ext cx="638002" cy="473172"/>
            <a:chOff x="202950" y="1579375"/>
            <a:chExt cx="1537900" cy="1275075"/>
          </a:xfrm>
        </p:grpSpPr>
        <p:sp>
          <p:nvSpPr>
            <p:cNvPr id="220" name="Google Shape;220;p18"/>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1015775" y="2593800"/>
              <a:ext cx="46275" cy="71875"/>
            </a:xfrm>
            <a:custGeom>
              <a:avLst/>
              <a:gdLst/>
              <a:ahLst/>
              <a:cxnLst/>
              <a:rect l="l" t="t" r="r" b="b"/>
              <a:pathLst>
                <a:path w="1851" h="2875" extrusionOk="0">
                  <a:moveTo>
                    <a:pt x="921" y="1"/>
                  </a:moveTo>
                  <a:cubicBezTo>
                    <a:pt x="413" y="1"/>
                    <a:pt x="0" y="424"/>
                    <a:pt x="19" y="940"/>
                  </a:cubicBezTo>
                  <a:lnTo>
                    <a:pt x="19" y="1964"/>
                  </a:lnTo>
                  <a:cubicBezTo>
                    <a:pt x="19" y="2471"/>
                    <a:pt x="423" y="2875"/>
                    <a:pt x="921" y="2875"/>
                  </a:cubicBezTo>
                  <a:cubicBezTo>
                    <a:pt x="1428" y="2875"/>
                    <a:pt x="1832" y="2471"/>
                    <a:pt x="1832" y="1964"/>
                  </a:cubicBezTo>
                  <a:lnTo>
                    <a:pt x="1832" y="940"/>
                  </a:lnTo>
                  <a:cubicBezTo>
                    <a:pt x="1850" y="424"/>
                    <a:pt x="1437" y="1"/>
                    <a:pt x="921"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827225" y="2009625"/>
              <a:ext cx="258075" cy="248250"/>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18"/>
          <p:cNvGrpSpPr/>
          <p:nvPr/>
        </p:nvGrpSpPr>
        <p:grpSpPr>
          <a:xfrm>
            <a:off x="7958026" y="4494879"/>
            <a:ext cx="687318" cy="566977"/>
            <a:chOff x="5747675" y="2580200"/>
            <a:chExt cx="1629525" cy="1502725"/>
          </a:xfrm>
        </p:grpSpPr>
        <p:sp>
          <p:nvSpPr>
            <p:cNvPr id="238" name="Google Shape;238;p18"/>
            <p:cNvSpPr/>
            <p:nvPr/>
          </p:nvSpPr>
          <p:spPr>
            <a:xfrm>
              <a:off x="7149400" y="3843875"/>
              <a:ext cx="68375" cy="170725"/>
            </a:xfrm>
            <a:custGeom>
              <a:avLst/>
              <a:gdLst/>
              <a:ahLst/>
              <a:cxnLst/>
              <a:rect l="l" t="t" r="r" b="b"/>
              <a:pathLst>
                <a:path w="2735" h="6829" extrusionOk="0">
                  <a:moveTo>
                    <a:pt x="1372" y="0"/>
                  </a:moveTo>
                  <a:cubicBezTo>
                    <a:pt x="555" y="0"/>
                    <a:pt x="1" y="545"/>
                    <a:pt x="1" y="1362"/>
                  </a:cubicBezTo>
                  <a:lnTo>
                    <a:pt x="1" y="6828"/>
                  </a:lnTo>
                  <a:lnTo>
                    <a:pt x="2734" y="6828"/>
                  </a:lnTo>
                  <a:lnTo>
                    <a:pt x="2734" y="1362"/>
                  </a:lnTo>
                  <a:cubicBezTo>
                    <a:pt x="2734" y="545"/>
                    <a:pt x="2189" y="0"/>
                    <a:pt x="1372"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a:off x="6534700" y="2580200"/>
              <a:ext cx="68350" cy="205000"/>
            </a:xfrm>
            <a:custGeom>
              <a:avLst/>
              <a:gdLst/>
              <a:ahLst/>
              <a:cxnLst/>
              <a:rect l="l" t="t" r="r" b="b"/>
              <a:pathLst>
                <a:path w="2734" h="8200" extrusionOk="0">
                  <a:moveTo>
                    <a:pt x="1372" y="0"/>
                  </a:moveTo>
                  <a:cubicBezTo>
                    <a:pt x="546" y="0"/>
                    <a:pt x="1" y="545"/>
                    <a:pt x="1" y="1371"/>
                  </a:cubicBezTo>
                  <a:lnTo>
                    <a:pt x="1" y="6828"/>
                  </a:lnTo>
                  <a:cubicBezTo>
                    <a:pt x="1" y="7655"/>
                    <a:pt x="546" y="8199"/>
                    <a:pt x="1372" y="8199"/>
                  </a:cubicBezTo>
                  <a:cubicBezTo>
                    <a:pt x="2189" y="8199"/>
                    <a:pt x="2734" y="7655"/>
                    <a:pt x="2734" y="6828"/>
                  </a:cubicBezTo>
                  <a:lnTo>
                    <a:pt x="2734" y="1371"/>
                  </a:lnTo>
                  <a:cubicBezTo>
                    <a:pt x="2734" y="545"/>
                    <a:pt x="2189" y="0"/>
                    <a:pt x="1372"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a:off x="6159025" y="2750900"/>
              <a:ext cx="819725" cy="1263700"/>
            </a:xfrm>
            <a:custGeom>
              <a:avLst/>
              <a:gdLst/>
              <a:ahLst/>
              <a:cxnLst/>
              <a:rect l="l" t="t" r="r" b="b"/>
              <a:pathLst>
                <a:path w="32789" h="50548" extrusionOk="0">
                  <a:moveTo>
                    <a:pt x="10933" y="0"/>
                  </a:moveTo>
                  <a:cubicBezTo>
                    <a:pt x="10106" y="0"/>
                    <a:pt x="9562" y="545"/>
                    <a:pt x="9562" y="1371"/>
                  </a:cubicBezTo>
                  <a:lnTo>
                    <a:pt x="9562" y="4104"/>
                  </a:lnTo>
                  <a:cubicBezTo>
                    <a:pt x="9562" y="4921"/>
                    <a:pt x="9017" y="5466"/>
                    <a:pt x="8200" y="5466"/>
                  </a:cubicBezTo>
                  <a:lnTo>
                    <a:pt x="1372" y="5466"/>
                  </a:lnTo>
                  <a:cubicBezTo>
                    <a:pt x="545" y="5466"/>
                    <a:pt x="1" y="6011"/>
                    <a:pt x="1" y="6837"/>
                  </a:cubicBezTo>
                  <a:lnTo>
                    <a:pt x="1" y="50547"/>
                  </a:lnTo>
                  <a:lnTo>
                    <a:pt x="32788" y="50547"/>
                  </a:lnTo>
                  <a:lnTo>
                    <a:pt x="32788" y="6828"/>
                  </a:lnTo>
                  <a:cubicBezTo>
                    <a:pt x="32788" y="6011"/>
                    <a:pt x="32243" y="5466"/>
                    <a:pt x="31426" y="5466"/>
                  </a:cubicBezTo>
                  <a:lnTo>
                    <a:pt x="24589" y="5466"/>
                  </a:lnTo>
                  <a:cubicBezTo>
                    <a:pt x="23772" y="5466"/>
                    <a:pt x="23227" y="4921"/>
                    <a:pt x="23227" y="4104"/>
                  </a:cubicBezTo>
                  <a:lnTo>
                    <a:pt x="23227" y="1371"/>
                  </a:lnTo>
                  <a:cubicBezTo>
                    <a:pt x="23227" y="554"/>
                    <a:pt x="22682" y="0"/>
                    <a:pt x="21856"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8"/>
            <p:cNvSpPr/>
            <p:nvPr/>
          </p:nvSpPr>
          <p:spPr>
            <a:xfrm>
              <a:off x="6261400" y="2990150"/>
              <a:ext cx="614975" cy="136450"/>
            </a:xfrm>
            <a:custGeom>
              <a:avLst/>
              <a:gdLst/>
              <a:ahLst/>
              <a:cxnLst/>
              <a:rect l="l" t="t" r="r" b="b"/>
              <a:pathLst>
                <a:path w="24599" h="5458" extrusionOk="0">
                  <a:moveTo>
                    <a:pt x="1372" y="0"/>
                  </a:moveTo>
                  <a:cubicBezTo>
                    <a:pt x="555" y="0"/>
                    <a:pt x="1" y="536"/>
                    <a:pt x="1" y="1362"/>
                  </a:cubicBezTo>
                  <a:lnTo>
                    <a:pt x="1" y="4095"/>
                  </a:lnTo>
                  <a:cubicBezTo>
                    <a:pt x="1" y="4912"/>
                    <a:pt x="545" y="5457"/>
                    <a:pt x="1372" y="5457"/>
                  </a:cubicBezTo>
                  <a:lnTo>
                    <a:pt x="23227" y="5457"/>
                  </a:lnTo>
                  <a:cubicBezTo>
                    <a:pt x="24044" y="5457"/>
                    <a:pt x="24598" y="4912"/>
                    <a:pt x="24598" y="4095"/>
                  </a:cubicBezTo>
                  <a:lnTo>
                    <a:pt x="24598" y="1362"/>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8"/>
            <p:cNvSpPr/>
            <p:nvPr/>
          </p:nvSpPr>
          <p:spPr>
            <a:xfrm>
              <a:off x="6261400" y="3194900"/>
              <a:ext cx="614975" cy="136675"/>
            </a:xfrm>
            <a:custGeom>
              <a:avLst/>
              <a:gdLst/>
              <a:ahLst/>
              <a:cxnLst/>
              <a:rect l="l" t="t" r="r" b="b"/>
              <a:pathLst>
                <a:path w="24599" h="5467" extrusionOk="0">
                  <a:moveTo>
                    <a:pt x="1372" y="0"/>
                  </a:moveTo>
                  <a:cubicBezTo>
                    <a:pt x="555" y="0"/>
                    <a:pt x="1" y="545"/>
                    <a:pt x="1" y="1371"/>
                  </a:cubicBezTo>
                  <a:lnTo>
                    <a:pt x="1" y="4104"/>
                  </a:lnTo>
                  <a:cubicBezTo>
                    <a:pt x="1" y="4921"/>
                    <a:pt x="545" y="5466"/>
                    <a:pt x="1372" y="5466"/>
                  </a:cubicBezTo>
                  <a:lnTo>
                    <a:pt x="23227" y="5466"/>
                  </a:lnTo>
                  <a:cubicBezTo>
                    <a:pt x="24044" y="5466"/>
                    <a:pt x="24598" y="4921"/>
                    <a:pt x="24598" y="4104"/>
                  </a:cubicBezTo>
                  <a:lnTo>
                    <a:pt x="24598" y="1371"/>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p:nvPr/>
          </p:nvSpPr>
          <p:spPr>
            <a:xfrm>
              <a:off x="6261400" y="3399875"/>
              <a:ext cx="614975" cy="136675"/>
            </a:xfrm>
            <a:custGeom>
              <a:avLst/>
              <a:gdLst/>
              <a:ahLst/>
              <a:cxnLst/>
              <a:rect l="l" t="t" r="r" b="b"/>
              <a:pathLst>
                <a:path w="24599" h="5467" extrusionOk="0">
                  <a:moveTo>
                    <a:pt x="1372" y="0"/>
                  </a:moveTo>
                  <a:cubicBezTo>
                    <a:pt x="555" y="0"/>
                    <a:pt x="1" y="545"/>
                    <a:pt x="1" y="1362"/>
                  </a:cubicBezTo>
                  <a:lnTo>
                    <a:pt x="1" y="4095"/>
                  </a:lnTo>
                  <a:cubicBezTo>
                    <a:pt x="1" y="492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p:nvPr/>
          </p:nvSpPr>
          <p:spPr>
            <a:xfrm>
              <a:off x="6261400" y="3604850"/>
              <a:ext cx="614975" cy="136675"/>
            </a:xfrm>
            <a:custGeom>
              <a:avLst/>
              <a:gdLst/>
              <a:ahLst/>
              <a:cxnLst/>
              <a:rect l="l" t="t" r="r" b="b"/>
              <a:pathLst>
                <a:path w="24599" h="5467" extrusionOk="0">
                  <a:moveTo>
                    <a:pt x="1372" y="0"/>
                  </a:moveTo>
                  <a:cubicBezTo>
                    <a:pt x="555" y="0"/>
                    <a:pt x="1" y="545"/>
                    <a:pt x="1" y="1362"/>
                  </a:cubicBezTo>
                  <a:lnTo>
                    <a:pt x="1" y="4095"/>
                  </a:lnTo>
                  <a:cubicBezTo>
                    <a:pt x="1" y="491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p:nvPr/>
          </p:nvSpPr>
          <p:spPr>
            <a:xfrm>
              <a:off x="5817625" y="4014575"/>
              <a:ext cx="1502750" cy="68350"/>
            </a:xfrm>
            <a:custGeom>
              <a:avLst/>
              <a:gdLst/>
              <a:ahLst/>
              <a:cxnLst/>
              <a:rect l="l" t="t" r="r" b="b"/>
              <a:pathLst>
                <a:path w="60110" h="2734" extrusionOk="0">
                  <a:moveTo>
                    <a:pt x="1363" y="0"/>
                  </a:moveTo>
                  <a:cubicBezTo>
                    <a:pt x="546" y="0"/>
                    <a:pt x="1" y="545"/>
                    <a:pt x="1" y="1371"/>
                  </a:cubicBezTo>
                  <a:cubicBezTo>
                    <a:pt x="1" y="2188"/>
                    <a:pt x="546" y="2733"/>
                    <a:pt x="1363" y="2733"/>
                  </a:cubicBezTo>
                  <a:lnTo>
                    <a:pt x="58738" y="2733"/>
                  </a:lnTo>
                  <a:cubicBezTo>
                    <a:pt x="59555" y="2733"/>
                    <a:pt x="60109" y="2188"/>
                    <a:pt x="60109" y="1371"/>
                  </a:cubicBezTo>
                  <a:cubicBezTo>
                    <a:pt x="60109" y="545"/>
                    <a:pt x="59565" y="0"/>
                    <a:pt x="58738"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6466375" y="3809600"/>
              <a:ext cx="205000" cy="205000"/>
            </a:xfrm>
            <a:custGeom>
              <a:avLst/>
              <a:gdLst/>
              <a:ahLst/>
              <a:cxnLst/>
              <a:rect l="l" t="t" r="r" b="b"/>
              <a:pathLst>
                <a:path w="8200" h="8200" extrusionOk="0">
                  <a:moveTo>
                    <a:pt x="1" y="0"/>
                  </a:moveTo>
                  <a:lnTo>
                    <a:pt x="1" y="8199"/>
                  </a:lnTo>
                  <a:lnTo>
                    <a:pt x="8200" y="8199"/>
                  </a:lnTo>
                  <a:lnTo>
                    <a:pt x="8200"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6739700" y="3809600"/>
              <a:ext cx="136675" cy="136675"/>
            </a:xfrm>
            <a:custGeom>
              <a:avLst/>
              <a:gdLst/>
              <a:ahLst/>
              <a:cxnLst/>
              <a:rect l="l" t="t" r="r" b="b"/>
              <a:pathLst>
                <a:path w="5467" h="5467" extrusionOk="0">
                  <a:moveTo>
                    <a:pt x="1362" y="0"/>
                  </a:moveTo>
                  <a:cubicBezTo>
                    <a:pt x="545" y="0"/>
                    <a:pt x="0" y="545"/>
                    <a:pt x="0" y="1371"/>
                  </a:cubicBezTo>
                  <a:lnTo>
                    <a:pt x="0" y="4104"/>
                  </a:lnTo>
                  <a:cubicBezTo>
                    <a:pt x="0" y="4921"/>
                    <a:pt x="545" y="5466"/>
                    <a:pt x="1362" y="5466"/>
                  </a:cubicBezTo>
                  <a:lnTo>
                    <a:pt x="4095" y="5466"/>
                  </a:lnTo>
                  <a:cubicBezTo>
                    <a:pt x="4912" y="5466"/>
                    <a:pt x="5466" y="4921"/>
                    <a:pt x="5466" y="4104"/>
                  </a:cubicBezTo>
                  <a:lnTo>
                    <a:pt x="5466" y="1371"/>
                  </a:lnTo>
                  <a:cubicBezTo>
                    <a:pt x="5466" y="554"/>
                    <a:pt x="4921" y="0"/>
                    <a:pt x="409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p:nvPr/>
          </p:nvSpPr>
          <p:spPr>
            <a:xfrm>
              <a:off x="6261400" y="3809600"/>
              <a:ext cx="136675" cy="136675"/>
            </a:xfrm>
            <a:custGeom>
              <a:avLst/>
              <a:gdLst/>
              <a:ahLst/>
              <a:cxnLst/>
              <a:rect l="l" t="t" r="r" b="b"/>
              <a:pathLst>
                <a:path w="5467" h="5467" extrusionOk="0">
                  <a:moveTo>
                    <a:pt x="1372" y="0"/>
                  </a:moveTo>
                  <a:cubicBezTo>
                    <a:pt x="555" y="0"/>
                    <a:pt x="1" y="545"/>
                    <a:pt x="1" y="1371"/>
                  </a:cubicBezTo>
                  <a:lnTo>
                    <a:pt x="1" y="4104"/>
                  </a:lnTo>
                  <a:cubicBezTo>
                    <a:pt x="1" y="4921"/>
                    <a:pt x="545" y="5466"/>
                    <a:pt x="1372" y="5466"/>
                  </a:cubicBezTo>
                  <a:lnTo>
                    <a:pt x="4105" y="5466"/>
                  </a:lnTo>
                  <a:cubicBezTo>
                    <a:pt x="4922" y="5466"/>
                    <a:pt x="5467" y="4921"/>
                    <a:pt x="5467" y="4104"/>
                  </a:cubicBezTo>
                  <a:lnTo>
                    <a:pt x="5467" y="1371"/>
                  </a:lnTo>
                  <a:cubicBezTo>
                    <a:pt x="5467" y="554"/>
                    <a:pt x="4922" y="0"/>
                    <a:pt x="41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p:nvPr/>
          </p:nvSpPr>
          <p:spPr>
            <a:xfrm>
              <a:off x="6364000" y="2750900"/>
              <a:ext cx="409750" cy="136675"/>
            </a:xfrm>
            <a:custGeom>
              <a:avLst/>
              <a:gdLst/>
              <a:ahLst/>
              <a:cxnLst/>
              <a:rect l="l" t="t" r="r" b="b"/>
              <a:pathLst>
                <a:path w="16390" h="5467" extrusionOk="0">
                  <a:moveTo>
                    <a:pt x="2734" y="0"/>
                  </a:moveTo>
                  <a:cubicBezTo>
                    <a:pt x="1907" y="0"/>
                    <a:pt x="1363" y="554"/>
                    <a:pt x="1363" y="1371"/>
                  </a:cubicBezTo>
                  <a:lnTo>
                    <a:pt x="1363" y="4104"/>
                  </a:lnTo>
                  <a:cubicBezTo>
                    <a:pt x="1363" y="4921"/>
                    <a:pt x="818" y="5466"/>
                    <a:pt x="1" y="5466"/>
                  </a:cubicBezTo>
                  <a:lnTo>
                    <a:pt x="16390" y="5466"/>
                  </a:lnTo>
                  <a:cubicBezTo>
                    <a:pt x="15573" y="5466"/>
                    <a:pt x="15028" y="4921"/>
                    <a:pt x="15028" y="4104"/>
                  </a:cubicBezTo>
                  <a:lnTo>
                    <a:pt x="15028" y="1371"/>
                  </a:lnTo>
                  <a:cubicBezTo>
                    <a:pt x="15028" y="554"/>
                    <a:pt x="14483" y="0"/>
                    <a:pt x="13657"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6569000" y="3912200"/>
              <a:ext cx="34050" cy="34075"/>
            </a:xfrm>
            <a:custGeom>
              <a:avLst/>
              <a:gdLst/>
              <a:ahLst/>
              <a:cxnLst/>
              <a:rect l="l" t="t" r="r" b="b"/>
              <a:pathLst>
                <a:path w="1362" h="1363" extrusionOk="0">
                  <a:moveTo>
                    <a:pt x="676" y="0"/>
                  </a:moveTo>
                  <a:cubicBezTo>
                    <a:pt x="301" y="0"/>
                    <a:pt x="0" y="301"/>
                    <a:pt x="0" y="686"/>
                  </a:cubicBezTo>
                  <a:cubicBezTo>
                    <a:pt x="0" y="1062"/>
                    <a:pt x="301" y="1362"/>
                    <a:pt x="676" y="1362"/>
                  </a:cubicBezTo>
                  <a:cubicBezTo>
                    <a:pt x="1052" y="1362"/>
                    <a:pt x="1362" y="1062"/>
                    <a:pt x="1362" y="686"/>
                  </a:cubicBezTo>
                  <a:cubicBezTo>
                    <a:pt x="1362" y="301"/>
                    <a:pt x="1052" y="0"/>
                    <a:pt x="676"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a:off x="6534700" y="3912200"/>
              <a:ext cx="34075" cy="34075"/>
            </a:xfrm>
            <a:custGeom>
              <a:avLst/>
              <a:gdLst/>
              <a:ahLst/>
              <a:cxnLst/>
              <a:rect l="l" t="t" r="r" b="b"/>
              <a:pathLst>
                <a:path w="1363" h="1363" extrusionOk="0">
                  <a:moveTo>
                    <a:pt x="686" y="0"/>
                  </a:moveTo>
                  <a:cubicBezTo>
                    <a:pt x="311" y="0"/>
                    <a:pt x="1" y="301"/>
                    <a:pt x="1" y="686"/>
                  </a:cubicBezTo>
                  <a:cubicBezTo>
                    <a:pt x="1" y="1062"/>
                    <a:pt x="311" y="1362"/>
                    <a:pt x="686" y="1362"/>
                  </a:cubicBezTo>
                  <a:cubicBezTo>
                    <a:pt x="1062" y="1362"/>
                    <a:pt x="1363" y="1062"/>
                    <a:pt x="1363" y="686"/>
                  </a:cubicBezTo>
                  <a:cubicBezTo>
                    <a:pt x="1363" y="301"/>
                    <a:pt x="1062" y="0"/>
                    <a:pt x="686"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5747675" y="3537800"/>
              <a:ext cx="399875" cy="384750"/>
            </a:xfrm>
            <a:custGeom>
              <a:avLst/>
              <a:gdLst/>
              <a:ahLst/>
              <a:cxnLst/>
              <a:rect l="l" t="t" r="r" b="b"/>
              <a:pathLst>
                <a:path w="15995" h="15390" extrusionOk="0">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3"/>
                    <a:pt x="15995" y="7688"/>
                  </a:cubicBezTo>
                  <a:cubicBezTo>
                    <a:pt x="15985" y="4579"/>
                    <a:pt x="14116" y="1771"/>
                    <a:pt x="11242" y="588"/>
                  </a:cubicBezTo>
                  <a:cubicBezTo>
                    <a:pt x="10289" y="192"/>
                    <a:pt x="9288" y="0"/>
                    <a:pt x="8295"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a:off x="5747675" y="3314750"/>
              <a:ext cx="399875" cy="384750"/>
            </a:xfrm>
            <a:custGeom>
              <a:avLst/>
              <a:gdLst/>
              <a:ahLst/>
              <a:cxnLst/>
              <a:rect l="l" t="t" r="r" b="b"/>
              <a:pathLst>
                <a:path w="15995" h="15390" extrusionOk="0">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2"/>
                    <a:pt x="15995" y="7688"/>
                  </a:cubicBezTo>
                  <a:cubicBezTo>
                    <a:pt x="15985" y="4579"/>
                    <a:pt x="14116" y="1771"/>
                    <a:pt x="11242" y="588"/>
                  </a:cubicBezTo>
                  <a:cubicBezTo>
                    <a:pt x="10289" y="192"/>
                    <a:pt x="9288" y="0"/>
                    <a:pt x="8295"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6977300" y="3514325"/>
              <a:ext cx="399900" cy="384750"/>
            </a:xfrm>
            <a:custGeom>
              <a:avLst/>
              <a:gdLst/>
              <a:ahLst/>
              <a:cxnLst/>
              <a:rect l="l" t="t" r="r" b="b"/>
              <a:pathLst>
                <a:path w="15996" h="15390" extrusionOk="0">
                  <a:moveTo>
                    <a:pt x="8298" y="0"/>
                  </a:moveTo>
                  <a:cubicBezTo>
                    <a:pt x="6299" y="0"/>
                    <a:pt x="4334" y="781"/>
                    <a:pt x="2865" y="2250"/>
                  </a:cubicBezTo>
                  <a:cubicBezTo>
                    <a:pt x="658" y="4457"/>
                    <a:pt x="1" y="7763"/>
                    <a:pt x="1193" y="10637"/>
                  </a:cubicBezTo>
                  <a:cubicBezTo>
                    <a:pt x="2386" y="13511"/>
                    <a:pt x="5194" y="15389"/>
                    <a:pt x="8303" y="15389"/>
                  </a:cubicBezTo>
                  <a:cubicBezTo>
                    <a:pt x="12548" y="15380"/>
                    <a:pt x="15995" y="11942"/>
                    <a:pt x="15995" y="7688"/>
                  </a:cubicBezTo>
                  <a:cubicBezTo>
                    <a:pt x="15995" y="4579"/>
                    <a:pt x="14117" y="1771"/>
                    <a:pt x="11243" y="588"/>
                  </a:cubicBezTo>
                  <a:cubicBezTo>
                    <a:pt x="10290" y="192"/>
                    <a:pt x="9290" y="0"/>
                    <a:pt x="8298"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 name="Google Shape;259;p18"/>
          <p:cNvSpPr/>
          <p:nvPr/>
        </p:nvSpPr>
        <p:spPr>
          <a:xfrm>
            <a:off x="764961" y="4723115"/>
            <a:ext cx="69480" cy="59785"/>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529777" y="4977514"/>
            <a:ext cx="147594" cy="78774"/>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Rectangle 4">
            <a:extLst>
              <a:ext uri="{FF2B5EF4-FFF2-40B4-BE49-F238E27FC236}">
                <a16:creationId xmlns:a16="http://schemas.microsoft.com/office/drawing/2014/main" id="{5BD70F34-7BB9-CFDD-0759-8430F7CB07E3}"/>
              </a:ext>
            </a:extLst>
          </p:cNvPr>
          <p:cNvSpPr/>
          <p:nvPr/>
        </p:nvSpPr>
        <p:spPr>
          <a:xfrm>
            <a:off x="728219" y="2174317"/>
            <a:ext cx="3551617" cy="1169551"/>
          </a:xfrm>
          <a:prstGeom prst="rect">
            <a:avLst/>
          </a:prstGeom>
          <a:noFill/>
        </p:spPr>
        <p:txBody>
          <a:bodyPr wrap="square" lIns="91440" tIns="45720" rIns="91440" bIns="45720">
            <a:spAutoFit/>
            <a:scene3d>
              <a:camera prst="orthographicFront"/>
              <a:lightRig rig="soft" dir="t">
                <a:rot lat="0" lon="0" rev="15600000"/>
              </a:lightRig>
            </a:scene3d>
            <a:sp3d prstMaterial="softEdge"/>
          </a:bodyPr>
          <a:lstStyle/>
          <a:p>
            <a:r>
              <a:rPr lang="en-US" b="1" cap="none" spc="0" dirty="0">
                <a:ln/>
                <a:solidFill>
                  <a:schemeClr val="accent4">
                    <a:lumMod val="50000"/>
                  </a:schemeClr>
                </a:solidFill>
                <a:effectLst/>
                <a:latin typeface="Candara Light" panose="020E0502030303020204" pitchFamily="34" charset="0"/>
              </a:rPr>
              <a:t>To assure the result we got, we used “LASSO” to double check the related features,  ignoring the coefficient which shrinks to zero, and we also had the result of relation between the price and all other features.</a:t>
            </a:r>
          </a:p>
        </p:txBody>
      </p:sp>
      <p:pic>
        <p:nvPicPr>
          <p:cNvPr id="7" name="Picture 6">
            <a:extLst>
              <a:ext uri="{FF2B5EF4-FFF2-40B4-BE49-F238E27FC236}">
                <a16:creationId xmlns:a16="http://schemas.microsoft.com/office/drawing/2014/main" id="{F906C853-C9B2-70AC-8684-31E8710EFAA4}"/>
              </a:ext>
            </a:extLst>
          </p:cNvPr>
          <p:cNvPicPr>
            <a:picLocks noChangeAspect="1"/>
          </p:cNvPicPr>
          <p:nvPr/>
        </p:nvPicPr>
        <p:blipFill>
          <a:blip r:embed="rId3"/>
          <a:stretch>
            <a:fillRect/>
          </a:stretch>
        </p:blipFill>
        <p:spPr>
          <a:xfrm>
            <a:off x="4804189" y="1894932"/>
            <a:ext cx="2872374" cy="2283356"/>
          </a:xfrm>
          <a:prstGeom prst="rect">
            <a:avLst/>
          </a:prstGeom>
        </p:spPr>
      </p:pic>
      <p:sp>
        <p:nvSpPr>
          <p:cNvPr id="3" name="Rectangle 2">
            <a:extLst>
              <a:ext uri="{FF2B5EF4-FFF2-40B4-BE49-F238E27FC236}">
                <a16:creationId xmlns:a16="http://schemas.microsoft.com/office/drawing/2014/main" id="{1041E393-E2E0-3DFD-A879-6800B0AEB7A7}"/>
              </a:ext>
            </a:extLst>
          </p:cNvPr>
          <p:cNvSpPr/>
          <p:nvPr/>
        </p:nvSpPr>
        <p:spPr>
          <a:xfrm rot="5400000">
            <a:off x="4318679" y="2722132"/>
            <a:ext cx="899605" cy="200055"/>
          </a:xfrm>
          <a:prstGeom prst="rect">
            <a:avLst/>
          </a:prstGeom>
          <a:noFill/>
        </p:spPr>
        <p:txBody>
          <a:bodyPr wrap="none" lIns="91440" tIns="45720" rIns="91440" bIns="45720">
            <a:spAutoFit/>
          </a:bodyPr>
          <a:lstStyle/>
          <a:p>
            <a:pPr algn="ctr"/>
            <a:r>
              <a:rPr lang="en-US" sz="700" b="0" cap="none" spc="0" dirty="0">
                <a:ln w="0"/>
                <a:solidFill>
                  <a:schemeClr val="tx1"/>
                </a:solidFill>
                <a:effectLst>
                  <a:outerShdw blurRad="38100" dist="19050" dir="2700000" algn="tl" rotWithShape="0">
                    <a:schemeClr val="dk1">
                      <a:alpha val="40000"/>
                    </a:schemeClr>
                  </a:outerShdw>
                </a:effectLst>
              </a:rPr>
              <a:t>COEFFIECIENTS</a:t>
            </a:r>
          </a:p>
        </p:txBody>
      </p:sp>
      <p:sp>
        <p:nvSpPr>
          <p:cNvPr id="6" name="Rectangle 5">
            <a:extLst>
              <a:ext uri="{FF2B5EF4-FFF2-40B4-BE49-F238E27FC236}">
                <a16:creationId xmlns:a16="http://schemas.microsoft.com/office/drawing/2014/main" id="{CDEE3919-4B4C-055C-356A-BD962503D134}"/>
              </a:ext>
            </a:extLst>
          </p:cNvPr>
          <p:cNvSpPr/>
          <p:nvPr/>
        </p:nvSpPr>
        <p:spPr>
          <a:xfrm>
            <a:off x="6240376" y="4112763"/>
            <a:ext cx="659156" cy="200055"/>
          </a:xfrm>
          <a:prstGeom prst="rect">
            <a:avLst/>
          </a:prstGeom>
          <a:noFill/>
        </p:spPr>
        <p:txBody>
          <a:bodyPr wrap="none" lIns="91440" tIns="45720" rIns="91440" bIns="45720">
            <a:spAutoFit/>
          </a:bodyPr>
          <a:lstStyle/>
          <a:p>
            <a:pPr algn="ctr"/>
            <a:r>
              <a:rPr lang="en-US" sz="700" b="0" cap="none" spc="0" dirty="0">
                <a:ln w="0"/>
                <a:solidFill>
                  <a:schemeClr val="tx1"/>
                </a:solidFill>
                <a:effectLst>
                  <a:outerShdw blurRad="38100" dist="19050" dir="2700000" algn="tl" rotWithShape="0">
                    <a:schemeClr val="dk1">
                      <a:alpha val="40000"/>
                    </a:schemeClr>
                  </a:outerShdw>
                </a:effectLst>
              </a:rPr>
              <a:t>FEATURES</a:t>
            </a:r>
          </a:p>
        </p:txBody>
      </p:sp>
      <p:sp>
        <p:nvSpPr>
          <p:cNvPr id="8" name="Rectangle 7">
            <a:extLst>
              <a:ext uri="{FF2B5EF4-FFF2-40B4-BE49-F238E27FC236}">
                <a16:creationId xmlns:a16="http://schemas.microsoft.com/office/drawing/2014/main" id="{B8FBAE95-BBB3-5F4F-3F0C-C4EB02CF97B0}"/>
              </a:ext>
            </a:extLst>
          </p:cNvPr>
          <p:cNvSpPr/>
          <p:nvPr/>
        </p:nvSpPr>
        <p:spPr>
          <a:xfrm>
            <a:off x="5079377" y="1704925"/>
            <a:ext cx="2597186" cy="246221"/>
          </a:xfrm>
          <a:prstGeom prst="rect">
            <a:avLst/>
          </a:prstGeom>
          <a:noFill/>
        </p:spPr>
        <p:txBody>
          <a:bodyPr wrap="none" lIns="91440" tIns="45720" rIns="91440" bIns="45720">
            <a:spAutoFit/>
          </a:bodyPr>
          <a:lstStyle/>
          <a:p>
            <a:pPr algn="ctr"/>
            <a:r>
              <a:rPr lang="en" sz="1000" b="1" dirty="0">
                <a:solidFill>
                  <a:schemeClr val="accent4">
                    <a:lumMod val="50000"/>
                  </a:schemeClr>
                </a:solidFill>
              </a:rPr>
              <a:t>SELECTED FEATURES (USING LASSO)</a:t>
            </a:r>
            <a:endParaRPr lang="en-US" sz="900" b="1" cap="none" spc="0" dirty="0">
              <a:ln w="0"/>
              <a:solidFill>
                <a:schemeClr val="accent4">
                  <a:lumMod val="50000"/>
                </a:schemeClr>
              </a:solidFill>
              <a:effectLst>
                <a:outerShdw blurRad="38100" dist="19050" dir="2700000" algn="tl" rotWithShape="0">
                  <a:schemeClr val="dk1">
                    <a:alpha val="40000"/>
                  </a:schemeClr>
                </a:outerShdw>
              </a:effectLst>
            </a:endParaRPr>
          </a:p>
        </p:txBody>
      </p:sp>
      <p:pic>
        <p:nvPicPr>
          <p:cNvPr id="9" name="Picture 8">
            <a:extLst>
              <a:ext uri="{FF2B5EF4-FFF2-40B4-BE49-F238E27FC236}">
                <a16:creationId xmlns:a16="http://schemas.microsoft.com/office/drawing/2014/main" id="{F43A0D7C-0D41-285E-A5E2-2612E42790C6}"/>
              </a:ext>
            </a:extLst>
          </p:cNvPr>
          <p:cNvPicPr>
            <a:picLocks noChangeAspect="1"/>
          </p:cNvPicPr>
          <p:nvPr/>
        </p:nvPicPr>
        <p:blipFill>
          <a:blip r:embed="rId4"/>
          <a:stretch>
            <a:fillRect/>
          </a:stretch>
        </p:blipFill>
        <p:spPr>
          <a:xfrm>
            <a:off x="333666" y="-221199"/>
            <a:ext cx="8350395" cy="978562"/>
          </a:xfrm>
          <a:prstGeom prst="rect">
            <a:avLst/>
          </a:prstGeom>
        </p:spPr>
      </p:pic>
      <p:sp>
        <p:nvSpPr>
          <p:cNvPr id="2" name="Rectangle 1">
            <a:extLst>
              <a:ext uri="{FF2B5EF4-FFF2-40B4-BE49-F238E27FC236}">
                <a16:creationId xmlns:a16="http://schemas.microsoft.com/office/drawing/2014/main" id="{A9CC862B-B789-C4B1-A902-CEE612D05CE7}"/>
              </a:ext>
            </a:extLst>
          </p:cNvPr>
          <p:cNvSpPr/>
          <p:nvPr/>
        </p:nvSpPr>
        <p:spPr>
          <a:xfrm>
            <a:off x="78468" y="4793465"/>
            <a:ext cx="255198" cy="246221"/>
          </a:xfrm>
          <a:prstGeom prst="rect">
            <a:avLst/>
          </a:prstGeom>
          <a:noFill/>
        </p:spPr>
        <p:txBody>
          <a:bodyPr wrap="none" lIns="91440" tIns="45720" rIns="91440" bIns="45720">
            <a:spAutoFit/>
          </a:bodyPr>
          <a:lstStyle/>
          <a:p>
            <a:pPr algn="ctr"/>
            <a:r>
              <a:rPr lang="en-US" sz="1000" b="0" cap="none" spc="0" dirty="0">
                <a:ln w="0"/>
                <a:solidFill>
                  <a:schemeClr val="tx1"/>
                </a:solidFill>
                <a:effectLst>
                  <a:outerShdw blurRad="38100" dist="19050" dir="2700000" algn="tl" rotWithShape="0">
                    <a:schemeClr val="dk1">
                      <a:alpha val="40000"/>
                    </a:schemeClr>
                  </a:outerShdw>
                </a:effectLst>
              </a:rPr>
              <a:t>7</a:t>
            </a:r>
          </a:p>
        </p:txBody>
      </p:sp>
    </p:spTree>
    <p:extLst>
      <p:ext uri="{BB962C8B-B14F-4D97-AF65-F5344CB8AC3E}">
        <p14:creationId xmlns:p14="http://schemas.microsoft.com/office/powerpoint/2010/main" val="4011984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E984-F592-790C-CFE8-45B0ACBC2190}"/>
              </a:ext>
            </a:extLst>
          </p:cNvPr>
          <p:cNvSpPr>
            <a:spLocks noGrp="1"/>
          </p:cNvSpPr>
          <p:nvPr>
            <p:ph type="ctrTitle"/>
          </p:nvPr>
        </p:nvSpPr>
        <p:spPr/>
        <p:txBody>
          <a:bodyPr/>
          <a:lstStyle/>
          <a:p>
            <a:r>
              <a:rPr lang="en-US" dirty="0"/>
              <a:t>4. MODELS WE USED:</a:t>
            </a:r>
          </a:p>
        </p:txBody>
      </p:sp>
      <p:pic>
        <p:nvPicPr>
          <p:cNvPr id="4" name="Picture 3">
            <a:extLst>
              <a:ext uri="{FF2B5EF4-FFF2-40B4-BE49-F238E27FC236}">
                <a16:creationId xmlns:a16="http://schemas.microsoft.com/office/drawing/2014/main" id="{04959124-C42A-4ECE-7A7D-FDF0B1F544F2}"/>
              </a:ext>
            </a:extLst>
          </p:cNvPr>
          <p:cNvPicPr>
            <a:picLocks noChangeAspect="1"/>
          </p:cNvPicPr>
          <p:nvPr/>
        </p:nvPicPr>
        <p:blipFill>
          <a:blip r:embed="rId2"/>
          <a:stretch>
            <a:fillRect/>
          </a:stretch>
        </p:blipFill>
        <p:spPr>
          <a:xfrm>
            <a:off x="155528" y="1257047"/>
            <a:ext cx="4060356" cy="2278286"/>
          </a:xfrm>
          <a:prstGeom prst="rect">
            <a:avLst/>
          </a:prstGeom>
        </p:spPr>
      </p:pic>
      <p:sp>
        <p:nvSpPr>
          <p:cNvPr id="8" name="Right Triangle 7">
            <a:extLst>
              <a:ext uri="{FF2B5EF4-FFF2-40B4-BE49-F238E27FC236}">
                <a16:creationId xmlns:a16="http://schemas.microsoft.com/office/drawing/2014/main" id="{684AFA08-1746-8D29-0EDD-7C6F0EF9576A}"/>
              </a:ext>
            </a:extLst>
          </p:cNvPr>
          <p:cNvSpPr/>
          <p:nvPr/>
        </p:nvSpPr>
        <p:spPr>
          <a:xfrm rot="16200000">
            <a:off x="2000250" y="-2000252"/>
            <a:ext cx="5143500" cy="9144002"/>
          </a:xfrm>
          <a:prstGeom prst="rtTriangl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5235CE7-AB65-CA8A-7EF2-F82E62FB88DF}"/>
              </a:ext>
            </a:extLst>
          </p:cNvPr>
          <p:cNvPicPr>
            <a:picLocks noChangeAspect="1"/>
          </p:cNvPicPr>
          <p:nvPr/>
        </p:nvPicPr>
        <p:blipFill>
          <a:blip r:embed="rId3"/>
          <a:stretch>
            <a:fillRect/>
          </a:stretch>
        </p:blipFill>
        <p:spPr>
          <a:xfrm>
            <a:off x="4477845" y="2689363"/>
            <a:ext cx="4572000" cy="2362350"/>
          </a:xfrm>
          <a:prstGeom prst="rect">
            <a:avLst/>
          </a:prstGeom>
          <a:ln>
            <a:noFill/>
          </a:ln>
          <a:effectLst>
            <a:softEdge rad="112500"/>
          </a:effectLst>
        </p:spPr>
      </p:pic>
      <p:pic>
        <p:nvPicPr>
          <p:cNvPr id="12" name="Picture 11">
            <a:extLst>
              <a:ext uri="{FF2B5EF4-FFF2-40B4-BE49-F238E27FC236}">
                <a16:creationId xmlns:a16="http://schemas.microsoft.com/office/drawing/2014/main" id="{73F5B7CC-1DAA-CFEE-C818-B2146E14AF0A}"/>
              </a:ext>
            </a:extLst>
          </p:cNvPr>
          <p:cNvPicPr>
            <a:picLocks noChangeAspect="1"/>
          </p:cNvPicPr>
          <p:nvPr/>
        </p:nvPicPr>
        <p:blipFill>
          <a:blip r:embed="rId4"/>
          <a:stretch>
            <a:fillRect/>
          </a:stretch>
        </p:blipFill>
        <p:spPr>
          <a:xfrm>
            <a:off x="333666" y="-221199"/>
            <a:ext cx="8350395" cy="978562"/>
          </a:xfrm>
          <a:prstGeom prst="rect">
            <a:avLst/>
          </a:prstGeom>
        </p:spPr>
      </p:pic>
      <p:sp>
        <p:nvSpPr>
          <p:cNvPr id="3" name="Rectangle 2">
            <a:extLst>
              <a:ext uri="{FF2B5EF4-FFF2-40B4-BE49-F238E27FC236}">
                <a16:creationId xmlns:a16="http://schemas.microsoft.com/office/drawing/2014/main" id="{FE688FE4-38F4-FABC-9034-6FD8FB413FC1}"/>
              </a:ext>
            </a:extLst>
          </p:cNvPr>
          <p:cNvSpPr/>
          <p:nvPr/>
        </p:nvSpPr>
        <p:spPr>
          <a:xfrm>
            <a:off x="78468" y="4793465"/>
            <a:ext cx="255198" cy="246221"/>
          </a:xfrm>
          <a:prstGeom prst="rect">
            <a:avLst/>
          </a:prstGeom>
          <a:noFill/>
        </p:spPr>
        <p:txBody>
          <a:bodyPr wrap="none" lIns="91440" tIns="45720" rIns="91440" bIns="45720">
            <a:spAutoFit/>
          </a:bodyPr>
          <a:lstStyle/>
          <a:p>
            <a:pPr algn="ctr"/>
            <a:r>
              <a:rPr lang="en-US" sz="1000" b="0" cap="none" spc="0" dirty="0">
                <a:ln w="0"/>
                <a:solidFill>
                  <a:schemeClr val="tx1"/>
                </a:solidFill>
                <a:effectLst>
                  <a:outerShdw blurRad="38100" dist="19050" dir="2700000" algn="tl" rotWithShape="0">
                    <a:schemeClr val="dk1">
                      <a:alpha val="40000"/>
                    </a:schemeClr>
                  </a:outerShdw>
                </a:effectLst>
              </a:rPr>
              <a:t>8</a:t>
            </a:r>
          </a:p>
        </p:txBody>
      </p:sp>
    </p:spTree>
    <p:extLst>
      <p:ext uri="{BB962C8B-B14F-4D97-AF65-F5344CB8AC3E}">
        <p14:creationId xmlns:p14="http://schemas.microsoft.com/office/powerpoint/2010/main" val="1320685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sp>
        <p:nvSpPr>
          <p:cNvPr id="1114" name="Google Shape;1114;p29"/>
          <p:cNvSpPr txBox="1"/>
          <p:nvPr/>
        </p:nvSpPr>
        <p:spPr>
          <a:xfrm>
            <a:off x="6321254" y="2082450"/>
            <a:ext cx="1716000" cy="489300"/>
          </a:xfrm>
          <a:prstGeom prst="rect">
            <a:avLst/>
          </a:prstGeom>
          <a:noFill/>
          <a:ln>
            <a:noFill/>
          </a:ln>
        </p:spPr>
        <p:txBody>
          <a:bodyPr spcFirstLastPara="1" wrap="square" lIns="0" tIns="6350" rIns="0" bIns="0" anchor="t" anchorCtr="0">
            <a:noAutofit/>
          </a:bodyPr>
          <a:lstStyle/>
          <a:p>
            <a:r>
              <a:rPr lang="en-US" sz="1200" dirty="0">
                <a:solidFill>
                  <a:srgbClr val="434343"/>
                </a:solidFill>
                <a:latin typeface="Montserrat ExtraBold"/>
                <a:ea typeface="Montserrat ExtraBold"/>
                <a:cs typeface="Montserrat ExtraBold"/>
                <a:sym typeface="Montserrat ExtraBold"/>
              </a:rPr>
              <a:t>Train ACCURACY</a:t>
            </a:r>
          </a:p>
          <a:p>
            <a:pPr marL="0" marR="0" lvl="0" indent="0" algn="l" rtl="0">
              <a:lnSpc>
                <a:spcPct val="100000"/>
              </a:lnSpc>
              <a:spcBef>
                <a:spcPts val="0"/>
              </a:spcBef>
              <a:spcAft>
                <a:spcPts val="0"/>
              </a:spcAft>
              <a:buNone/>
            </a:pPr>
            <a:endParaRPr sz="1200" dirty="0">
              <a:solidFill>
                <a:srgbClr val="434343"/>
              </a:solidFill>
              <a:latin typeface="Montserrat ExtraBold"/>
              <a:ea typeface="Montserrat ExtraBold"/>
              <a:cs typeface="Montserrat ExtraBold"/>
              <a:sym typeface="Montserrat ExtraBold"/>
            </a:endParaRPr>
          </a:p>
        </p:txBody>
      </p:sp>
      <p:sp>
        <p:nvSpPr>
          <p:cNvPr id="1115" name="Google Shape;1115;p29"/>
          <p:cNvSpPr txBox="1"/>
          <p:nvPr/>
        </p:nvSpPr>
        <p:spPr>
          <a:xfrm>
            <a:off x="6321254" y="2762975"/>
            <a:ext cx="1716000" cy="489300"/>
          </a:xfrm>
          <a:prstGeom prst="rect">
            <a:avLst/>
          </a:prstGeom>
          <a:noFill/>
          <a:ln>
            <a:noFill/>
          </a:ln>
        </p:spPr>
        <p:txBody>
          <a:bodyPr spcFirstLastPara="1" wrap="square" lIns="0" tIns="6350" rIns="0" bIns="0" anchor="t" anchorCtr="0">
            <a:noAutofit/>
          </a:bodyPr>
          <a:lstStyle/>
          <a:p>
            <a:r>
              <a:rPr lang="en-US" sz="1200" dirty="0">
                <a:solidFill>
                  <a:srgbClr val="434343"/>
                </a:solidFill>
                <a:latin typeface="Montserrat ExtraBold"/>
                <a:ea typeface="Montserrat ExtraBold"/>
                <a:cs typeface="Montserrat ExtraBold"/>
                <a:sym typeface="Montserrat ExtraBold"/>
              </a:rPr>
              <a:t>Test ACCURACY</a:t>
            </a:r>
          </a:p>
          <a:p>
            <a:pPr marL="0" marR="0" lvl="0" indent="0" algn="l" rtl="0">
              <a:lnSpc>
                <a:spcPct val="100000"/>
              </a:lnSpc>
              <a:spcBef>
                <a:spcPts val="0"/>
              </a:spcBef>
              <a:spcAft>
                <a:spcPts val="0"/>
              </a:spcAft>
              <a:buNone/>
            </a:pPr>
            <a:endParaRPr sz="1200" dirty="0">
              <a:solidFill>
                <a:srgbClr val="434343"/>
              </a:solidFill>
              <a:latin typeface="Montserrat ExtraBold"/>
              <a:ea typeface="Montserrat ExtraBold"/>
              <a:cs typeface="Montserrat ExtraBold"/>
              <a:sym typeface="Montserrat ExtraBold"/>
            </a:endParaRPr>
          </a:p>
        </p:txBody>
      </p:sp>
      <p:sp>
        <p:nvSpPr>
          <p:cNvPr id="1116" name="Google Shape;1116;p29"/>
          <p:cNvSpPr txBox="1"/>
          <p:nvPr/>
        </p:nvSpPr>
        <p:spPr>
          <a:xfrm>
            <a:off x="790975" y="2082450"/>
            <a:ext cx="1716000" cy="489300"/>
          </a:xfrm>
          <a:prstGeom prst="rect">
            <a:avLst/>
          </a:prstGeom>
          <a:noFill/>
          <a:ln>
            <a:noFill/>
          </a:ln>
        </p:spPr>
        <p:txBody>
          <a:bodyPr spcFirstLastPara="1" wrap="square" lIns="0" tIns="6350" rIns="0" bIns="0" anchor="t" anchorCtr="0">
            <a:noAutofit/>
          </a:bodyPr>
          <a:lstStyle/>
          <a:p>
            <a:pPr algn="r"/>
            <a:r>
              <a:rPr lang="en-US" sz="1200" dirty="0">
                <a:solidFill>
                  <a:srgbClr val="434343"/>
                </a:solidFill>
                <a:latin typeface="Montserrat ExtraBold"/>
                <a:ea typeface="Montserrat ExtraBold"/>
                <a:cs typeface="Montserrat ExtraBold"/>
                <a:sym typeface="Montserrat ExtraBold"/>
              </a:rPr>
              <a:t>Train ACCURACY</a:t>
            </a:r>
          </a:p>
          <a:p>
            <a:pPr marL="0" marR="0" lvl="0" indent="0" algn="r" rtl="0">
              <a:lnSpc>
                <a:spcPct val="100000"/>
              </a:lnSpc>
              <a:spcBef>
                <a:spcPts val="0"/>
              </a:spcBef>
              <a:spcAft>
                <a:spcPts val="0"/>
              </a:spcAft>
              <a:buNone/>
            </a:pPr>
            <a:endParaRPr sz="1200" dirty="0">
              <a:solidFill>
                <a:srgbClr val="434343"/>
              </a:solidFill>
              <a:latin typeface="Montserrat ExtraBold"/>
              <a:ea typeface="Montserrat ExtraBold"/>
              <a:cs typeface="Montserrat ExtraBold"/>
              <a:sym typeface="Montserrat ExtraBold"/>
            </a:endParaRPr>
          </a:p>
        </p:txBody>
      </p:sp>
      <p:sp>
        <p:nvSpPr>
          <p:cNvPr id="1117" name="Google Shape;1117;p29"/>
          <p:cNvSpPr txBox="1"/>
          <p:nvPr/>
        </p:nvSpPr>
        <p:spPr>
          <a:xfrm>
            <a:off x="790975" y="2762975"/>
            <a:ext cx="1716000" cy="489300"/>
          </a:xfrm>
          <a:prstGeom prst="rect">
            <a:avLst/>
          </a:prstGeom>
          <a:noFill/>
          <a:ln>
            <a:noFill/>
          </a:ln>
        </p:spPr>
        <p:txBody>
          <a:bodyPr spcFirstLastPara="1" wrap="square" lIns="0" tIns="6350" rIns="0" bIns="0" anchor="t" anchorCtr="0">
            <a:noAutofit/>
          </a:bodyPr>
          <a:lstStyle/>
          <a:p>
            <a:pPr algn="r"/>
            <a:r>
              <a:rPr lang="en-US" sz="1200" dirty="0">
                <a:solidFill>
                  <a:srgbClr val="434343"/>
                </a:solidFill>
                <a:latin typeface="Montserrat ExtraBold"/>
                <a:ea typeface="Montserrat ExtraBold"/>
                <a:cs typeface="Montserrat ExtraBold"/>
                <a:sym typeface="Montserrat ExtraBold"/>
              </a:rPr>
              <a:t>Test ACCURACY</a:t>
            </a:r>
          </a:p>
          <a:p>
            <a:pPr marL="0" marR="0" lvl="0" indent="0" algn="r" rtl="0">
              <a:lnSpc>
                <a:spcPct val="100000"/>
              </a:lnSpc>
              <a:spcBef>
                <a:spcPts val="0"/>
              </a:spcBef>
              <a:spcAft>
                <a:spcPts val="0"/>
              </a:spcAft>
              <a:buNone/>
            </a:pPr>
            <a:endParaRPr sz="1200" dirty="0">
              <a:solidFill>
                <a:srgbClr val="434343"/>
              </a:solidFill>
              <a:latin typeface="Montserrat ExtraBold"/>
              <a:ea typeface="Montserrat ExtraBold"/>
              <a:cs typeface="Montserrat ExtraBold"/>
              <a:sym typeface="Montserrat ExtraBold"/>
            </a:endParaRPr>
          </a:p>
        </p:txBody>
      </p:sp>
      <p:sp>
        <p:nvSpPr>
          <p:cNvPr id="1118" name="Google Shape;1118;p29"/>
          <p:cNvSpPr txBox="1"/>
          <p:nvPr/>
        </p:nvSpPr>
        <p:spPr>
          <a:xfrm>
            <a:off x="895750" y="1587408"/>
            <a:ext cx="1716000" cy="39832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lt2"/>
                </a:solidFill>
                <a:latin typeface="Montserrat ExtraBold"/>
                <a:ea typeface="Montserrat ExtraBold"/>
                <a:cs typeface="Montserrat ExtraBold"/>
                <a:sym typeface="Montserrat ExtraBold"/>
              </a:rPr>
              <a:t>Random</a:t>
            </a:r>
            <a:r>
              <a:rPr lang="en" dirty="0">
                <a:solidFill>
                  <a:schemeClr val="lt2"/>
                </a:solidFill>
                <a:latin typeface="Montserrat ExtraBold"/>
                <a:ea typeface="Montserrat ExtraBold"/>
                <a:cs typeface="Montserrat ExtraBold"/>
                <a:sym typeface="Montserrat ExtraBold"/>
              </a:rPr>
              <a:t>Forest</a:t>
            </a:r>
            <a:endParaRPr dirty="0">
              <a:solidFill>
                <a:schemeClr val="lt2"/>
              </a:solidFill>
              <a:latin typeface="Montserrat ExtraBold"/>
              <a:ea typeface="Montserrat ExtraBold"/>
              <a:cs typeface="Montserrat ExtraBold"/>
              <a:sym typeface="Montserrat ExtraBold"/>
            </a:endParaRPr>
          </a:p>
        </p:txBody>
      </p:sp>
      <p:sp>
        <p:nvSpPr>
          <p:cNvPr id="1119" name="Google Shape;1119;p29"/>
          <p:cNvSpPr txBox="1">
            <a:spLocks noGrp="1"/>
          </p:cNvSpPr>
          <p:nvPr>
            <p:ph type="ctrTitle"/>
          </p:nvPr>
        </p:nvSpPr>
        <p:spPr>
          <a:xfrm>
            <a:off x="790974" y="720000"/>
            <a:ext cx="724628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5. A. RANDOM FOREST &amp; GRADIENT BOOSTING FOR MODELING (PRIMARY MODELING) :</a:t>
            </a:r>
            <a:endParaRPr dirty="0"/>
          </a:p>
        </p:txBody>
      </p:sp>
      <p:grpSp>
        <p:nvGrpSpPr>
          <p:cNvPr id="1120" name="Google Shape;1120;p29"/>
          <p:cNvGrpSpPr/>
          <p:nvPr/>
        </p:nvGrpSpPr>
        <p:grpSpPr>
          <a:xfrm>
            <a:off x="3345857" y="1343043"/>
            <a:ext cx="2128637" cy="2128637"/>
            <a:chOff x="1190500" y="238125"/>
            <a:chExt cx="5236500" cy="5236500"/>
          </a:xfrm>
        </p:grpSpPr>
        <p:sp>
          <p:nvSpPr>
            <p:cNvPr id="1121" name="Google Shape;1121;p29"/>
            <p:cNvSpPr/>
            <p:nvPr/>
          </p:nvSpPr>
          <p:spPr>
            <a:xfrm>
              <a:off x="1190500" y="238125"/>
              <a:ext cx="5236500" cy="5236500"/>
            </a:xfrm>
            <a:custGeom>
              <a:avLst/>
              <a:gdLst/>
              <a:ahLst/>
              <a:cxnLst/>
              <a:rect l="l" t="t" r="r" b="b"/>
              <a:pathLst>
                <a:path w="209460" h="209460" extrusionOk="0">
                  <a:moveTo>
                    <a:pt x="104728" y="0"/>
                  </a:moveTo>
                  <a:cubicBezTo>
                    <a:pt x="76954" y="0"/>
                    <a:pt x="50314" y="11034"/>
                    <a:pt x="30674" y="30674"/>
                  </a:cubicBezTo>
                  <a:cubicBezTo>
                    <a:pt x="11034" y="50314"/>
                    <a:pt x="0" y="76954"/>
                    <a:pt x="0" y="104731"/>
                  </a:cubicBezTo>
                  <a:cubicBezTo>
                    <a:pt x="0" y="132505"/>
                    <a:pt x="11034" y="159146"/>
                    <a:pt x="30674" y="178786"/>
                  </a:cubicBezTo>
                  <a:cubicBezTo>
                    <a:pt x="50314" y="198426"/>
                    <a:pt x="76954" y="209459"/>
                    <a:pt x="104731" y="209459"/>
                  </a:cubicBezTo>
                  <a:cubicBezTo>
                    <a:pt x="132505" y="209459"/>
                    <a:pt x="159146" y="198426"/>
                    <a:pt x="178786" y="178786"/>
                  </a:cubicBezTo>
                  <a:cubicBezTo>
                    <a:pt x="198426" y="159146"/>
                    <a:pt x="209459" y="132505"/>
                    <a:pt x="209459" y="104731"/>
                  </a:cubicBezTo>
                  <a:lnTo>
                    <a:pt x="209459" y="104728"/>
                  </a:lnTo>
                  <a:cubicBezTo>
                    <a:pt x="209459" y="76954"/>
                    <a:pt x="198426" y="50314"/>
                    <a:pt x="178786" y="30674"/>
                  </a:cubicBezTo>
                  <a:cubicBezTo>
                    <a:pt x="159146" y="11034"/>
                    <a:pt x="132505" y="0"/>
                    <a:pt x="1047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9"/>
            <p:cNvSpPr/>
            <p:nvPr/>
          </p:nvSpPr>
          <p:spPr>
            <a:xfrm>
              <a:off x="2004175" y="1051800"/>
              <a:ext cx="3609125" cy="3609125"/>
            </a:xfrm>
            <a:custGeom>
              <a:avLst/>
              <a:gdLst/>
              <a:ahLst/>
              <a:cxnLst/>
              <a:rect l="l" t="t" r="r" b="b"/>
              <a:pathLst>
                <a:path w="144365" h="144365" extrusionOk="0">
                  <a:moveTo>
                    <a:pt x="72181" y="1"/>
                  </a:moveTo>
                  <a:cubicBezTo>
                    <a:pt x="53041" y="1"/>
                    <a:pt x="34681" y="7608"/>
                    <a:pt x="21143" y="21143"/>
                  </a:cubicBezTo>
                  <a:cubicBezTo>
                    <a:pt x="7608" y="34681"/>
                    <a:pt x="1" y="53041"/>
                    <a:pt x="1" y="72184"/>
                  </a:cubicBezTo>
                  <a:cubicBezTo>
                    <a:pt x="1" y="91325"/>
                    <a:pt x="7608" y="109684"/>
                    <a:pt x="21143" y="123222"/>
                  </a:cubicBezTo>
                  <a:cubicBezTo>
                    <a:pt x="34681" y="136757"/>
                    <a:pt x="53041" y="144365"/>
                    <a:pt x="72184" y="144365"/>
                  </a:cubicBezTo>
                  <a:cubicBezTo>
                    <a:pt x="91325" y="144365"/>
                    <a:pt x="109684" y="136757"/>
                    <a:pt x="123222" y="123222"/>
                  </a:cubicBezTo>
                  <a:cubicBezTo>
                    <a:pt x="136757" y="109684"/>
                    <a:pt x="144364" y="91325"/>
                    <a:pt x="144364" y="72184"/>
                  </a:cubicBezTo>
                  <a:lnTo>
                    <a:pt x="144364" y="72181"/>
                  </a:lnTo>
                  <a:cubicBezTo>
                    <a:pt x="144364" y="53041"/>
                    <a:pt x="136757" y="34681"/>
                    <a:pt x="123222" y="21143"/>
                  </a:cubicBezTo>
                  <a:cubicBezTo>
                    <a:pt x="109684" y="7608"/>
                    <a:pt x="91325" y="1"/>
                    <a:pt x="721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9"/>
            <p:cNvSpPr/>
            <p:nvPr/>
          </p:nvSpPr>
          <p:spPr>
            <a:xfrm>
              <a:off x="2771525" y="1819150"/>
              <a:ext cx="2074425" cy="2074425"/>
            </a:xfrm>
            <a:custGeom>
              <a:avLst/>
              <a:gdLst/>
              <a:ahLst/>
              <a:cxnLst/>
              <a:rect l="l" t="t" r="r" b="b"/>
              <a:pathLst>
                <a:path w="82977" h="82977" extrusionOk="0">
                  <a:moveTo>
                    <a:pt x="41490" y="1"/>
                  </a:moveTo>
                  <a:cubicBezTo>
                    <a:pt x="30487" y="1"/>
                    <a:pt x="19933" y="4373"/>
                    <a:pt x="12154" y="12154"/>
                  </a:cubicBezTo>
                  <a:cubicBezTo>
                    <a:pt x="4373" y="19933"/>
                    <a:pt x="1" y="30487"/>
                    <a:pt x="1" y="41490"/>
                  </a:cubicBezTo>
                  <a:cubicBezTo>
                    <a:pt x="1" y="52491"/>
                    <a:pt x="4373" y="63045"/>
                    <a:pt x="12154" y="70823"/>
                  </a:cubicBezTo>
                  <a:cubicBezTo>
                    <a:pt x="19933" y="78605"/>
                    <a:pt x="30487" y="82977"/>
                    <a:pt x="41490" y="82977"/>
                  </a:cubicBezTo>
                  <a:cubicBezTo>
                    <a:pt x="52491" y="82977"/>
                    <a:pt x="63045" y="78605"/>
                    <a:pt x="70823" y="70823"/>
                  </a:cubicBezTo>
                  <a:cubicBezTo>
                    <a:pt x="78605" y="63045"/>
                    <a:pt x="82977" y="52491"/>
                    <a:pt x="82977" y="41490"/>
                  </a:cubicBezTo>
                  <a:lnTo>
                    <a:pt x="82977" y="41487"/>
                  </a:lnTo>
                  <a:cubicBezTo>
                    <a:pt x="82977" y="30487"/>
                    <a:pt x="78605" y="19933"/>
                    <a:pt x="70823" y="12154"/>
                  </a:cubicBezTo>
                  <a:cubicBezTo>
                    <a:pt x="63045" y="4373"/>
                    <a:pt x="52491" y="1"/>
                    <a:pt x="41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9"/>
            <p:cNvSpPr/>
            <p:nvPr/>
          </p:nvSpPr>
          <p:spPr>
            <a:xfrm>
              <a:off x="1190500" y="240800"/>
              <a:ext cx="2500200" cy="5231150"/>
            </a:xfrm>
            <a:custGeom>
              <a:avLst/>
              <a:gdLst/>
              <a:ahLst/>
              <a:cxnLst/>
              <a:rect l="l" t="t" r="r" b="b"/>
              <a:pathLst>
                <a:path w="100008" h="209246" extrusionOk="0">
                  <a:moveTo>
                    <a:pt x="100007" y="0"/>
                  </a:moveTo>
                  <a:cubicBezTo>
                    <a:pt x="44359" y="2468"/>
                    <a:pt x="0" y="48363"/>
                    <a:pt x="0" y="104624"/>
                  </a:cubicBezTo>
                  <a:cubicBezTo>
                    <a:pt x="0" y="160883"/>
                    <a:pt x="44359" y="206778"/>
                    <a:pt x="100007" y="209245"/>
                  </a:cubicBezTo>
                  <a:lnTo>
                    <a:pt x="100007" y="145842"/>
                  </a:lnTo>
                  <a:cubicBezTo>
                    <a:pt x="79318" y="143496"/>
                    <a:pt x="63242" y="125937"/>
                    <a:pt x="63242" y="104624"/>
                  </a:cubicBezTo>
                  <a:cubicBezTo>
                    <a:pt x="63242" y="83308"/>
                    <a:pt x="79318" y="65750"/>
                    <a:pt x="100007" y="63406"/>
                  </a:cubicBezTo>
                  <a:lnTo>
                    <a:pt x="1000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9"/>
            <p:cNvSpPr/>
            <p:nvPr/>
          </p:nvSpPr>
          <p:spPr>
            <a:xfrm>
              <a:off x="2004175" y="1055675"/>
              <a:ext cx="1686525" cy="3601400"/>
            </a:xfrm>
            <a:custGeom>
              <a:avLst/>
              <a:gdLst/>
              <a:ahLst/>
              <a:cxnLst/>
              <a:rect l="l" t="t" r="r" b="b"/>
              <a:pathLst>
                <a:path w="67461" h="144056" extrusionOk="0">
                  <a:moveTo>
                    <a:pt x="67460" y="0"/>
                  </a:moveTo>
                  <a:cubicBezTo>
                    <a:pt x="29796" y="2431"/>
                    <a:pt x="1" y="33752"/>
                    <a:pt x="1" y="72029"/>
                  </a:cubicBezTo>
                  <a:cubicBezTo>
                    <a:pt x="1" y="110307"/>
                    <a:pt x="29800" y="141625"/>
                    <a:pt x="67460" y="144055"/>
                  </a:cubicBezTo>
                  <a:lnTo>
                    <a:pt x="67460" y="113247"/>
                  </a:lnTo>
                  <a:cubicBezTo>
                    <a:pt x="46771" y="110901"/>
                    <a:pt x="30695" y="93342"/>
                    <a:pt x="30695" y="72029"/>
                  </a:cubicBezTo>
                  <a:cubicBezTo>
                    <a:pt x="30695" y="50713"/>
                    <a:pt x="46771" y="33155"/>
                    <a:pt x="67460" y="30811"/>
                  </a:cubicBezTo>
                  <a:lnTo>
                    <a:pt x="674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29"/>
          <p:cNvGrpSpPr/>
          <p:nvPr/>
        </p:nvGrpSpPr>
        <p:grpSpPr>
          <a:xfrm>
            <a:off x="4160879" y="2158079"/>
            <a:ext cx="498368" cy="498420"/>
            <a:chOff x="5176875" y="-4638050"/>
            <a:chExt cx="2372050" cy="2372300"/>
          </a:xfrm>
        </p:grpSpPr>
        <p:sp>
          <p:nvSpPr>
            <p:cNvPr id="1127" name="Google Shape;1127;p29"/>
            <p:cNvSpPr/>
            <p:nvPr/>
          </p:nvSpPr>
          <p:spPr>
            <a:xfrm>
              <a:off x="6316425" y="-4638050"/>
              <a:ext cx="92450" cy="231775"/>
            </a:xfrm>
            <a:custGeom>
              <a:avLst/>
              <a:gdLst/>
              <a:ahLst/>
              <a:cxnLst/>
              <a:rect l="l" t="t" r="r" b="b"/>
              <a:pathLst>
                <a:path w="3698" h="9271" extrusionOk="0">
                  <a:moveTo>
                    <a:pt x="1859" y="0"/>
                  </a:moveTo>
                  <a:cubicBezTo>
                    <a:pt x="831" y="0"/>
                    <a:pt x="1" y="830"/>
                    <a:pt x="1" y="1858"/>
                  </a:cubicBezTo>
                  <a:lnTo>
                    <a:pt x="1" y="7413"/>
                  </a:lnTo>
                  <a:cubicBezTo>
                    <a:pt x="1" y="8440"/>
                    <a:pt x="831" y="9271"/>
                    <a:pt x="1859" y="9271"/>
                  </a:cubicBezTo>
                  <a:cubicBezTo>
                    <a:pt x="2867" y="9271"/>
                    <a:pt x="3697" y="8440"/>
                    <a:pt x="3697" y="7413"/>
                  </a:cubicBezTo>
                  <a:lnTo>
                    <a:pt x="3697" y="1858"/>
                  </a:lnTo>
                  <a:cubicBezTo>
                    <a:pt x="3697" y="830"/>
                    <a:pt x="2867" y="0"/>
                    <a:pt x="185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9"/>
            <p:cNvSpPr/>
            <p:nvPr/>
          </p:nvSpPr>
          <p:spPr>
            <a:xfrm>
              <a:off x="7289450" y="-3498500"/>
              <a:ext cx="259475" cy="92925"/>
            </a:xfrm>
            <a:custGeom>
              <a:avLst/>
              <a:gdLst/>
              <a:ahLst/>
              <a:cxnLst/>
              <a:rect l="l" t="t" r="r" b="b"/>
              <a:pathLst>
                <a:path w="10379" h="3717" extrusionOk="0">
                  <a:moveTo>
                    <a:pt x="1839" y="0"/>
                  </a:moveTo>
                  <a:cubicBezTo>
                    <a:pt x="831" y="0"/>
                    <a:pt x="1" y="830"/>
                    <a:pt x="1" y="1858"/>
                  </a:cubicBezTo>
                  <a:cubicBezTo>
                    <a:pt x="1" y="2886"/>
                    <a:pt x="831" y="3716"/>
                    <a:pt x="1839" y="3716"/>
                  </a:cubicBezTo>
                  <a:lnTo>
                    <a:pt x="8520" y="3716"/>
                  </a:lnTo>
                  <a:cubicBezTo>
                    <a:pt x="9548" y="3716"/>
                    <a:pt x="10378" y="2886"/>
                    <a:pt x="10378" y="1858"/>
                  </a:cubicBezTo>
                  <a:cubicBezTo>
                    <a:pt x="10378" y="830"/>
                    <a:pt x="9548" y="0"/>
                    <a:pt x="852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9"/>
            <p:cNvSpPr/>
            <p:nvPr/>
          </p:nvSpPr>
          <p:spPr>
            <a:xfrm>
              <a:off x="5176875" y="-3498500"/>
              <a:ext cx="259450" cy="92925"/>
            </a:xfrm>
            <a:custGeom>
              <a:avLst/>
              <a:gdLst/>
              <a:ahLst/>
              <a:cxnLst/>
              <a:rect l="l" t="t" r="r" b="b"/>
              <a:pathLst>
                <a:path w="10378" h="3717" extrusionOk="0">
                  <a:moveTo>
                    <a:pt x="1839" y="0"/>
                  </a:moveTo>
                  <a:cubicBezTo>
                    <a:pt x="830" y="0"/>
                    <a:pt x="0" y="830"/>
                    <a:pt x="0" y="1858"/>
                  </a:cubicBezTo>
                  <a:cubicBezTo>
                    <a:pt x="0" y="2886"/>
                    <a:pt x="830" y="3716"/>
                    <a:pt x="1839" y="3716"/>
                  </a:cubicBezTo>
                  <a:lnTo>
                    <a:pt x="8520" y="3716"/>
                  </a:lnTo>
                  <a:cubicBezTo>
                    <a:pt x="9548" y="3716"/>
                    <a:pt x="10378" y="2886"/>
                    <a:pt x="10378" y="1858"/>
                  </a:cubicBezTo>
                  <a:cubicBezTo>
                    <a:pt x="10378" y="830"/>
                    <a:pt x="9548" y="0"/>
                    <a:pt x="852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9"/>
            <p:cNvSpPr/>
            <p:nvPr/>
          </p:nvSpPr>
          <p:spPr>
            <a:xfrm>
              <a:off x="6989575" y="-4313025"/>
              <a:ext cx="211450" cy="189325"/>
            </a:xfrm>
            <a:custGeom>
              <a:avLst/>
              <a:gdLst/>
              <a:ahLst/>
              <a:cxnLst/>
              <a:rect l="l" t="t" r="r" b="b"/>
              <a:pathLst>
                <a:path w="8458" h="7573" extrusionOk="0">
                  <a:moveTo>
                    <a:pt x="6414" y="1"/>
                  </a:moveTo>
                  <a:cubicBezTo>
                    <a:pt x="5925" y="1"/>
                    <a:pt x="5438" y="188"/>
                    <a:pt x="5077" y="559"/>
                  </a:cubicBezTo>
                  <a:lnTo>
                    <a:pt x="1144" y="4493"/>
                  </a:lnTo>
                  <a:cubicBezTo>
                    <a:pt x="1" y="5851"/>
                    <a:pt x="1162" y="7572"/>
                    <a:pt x="2564" y="7572"/>
                  </a:cubicBezTo>
                  <a:cubicBezTo>
                    <a:pt x="2957" y="7572"/>
                    <a:pt x="3368" y="7437"/>
                    <a:pt x="3753" y="7122"/>
                  </a:cubicBezTo>
                  <a:lnTo>
                    <a:pt x="7706" y="3188"/>
                  </a:lnTo>
                  <a:cubicBezTo>
                    <a:pt x="8438" y="2476"/>
                    <a:pt x="8457" y="1271"/>
                    <a:pt x="7726" y="539"/>
                  </a:cubicBezTo>
                  <a:cubicBezTo>
                    <a:pt x="7365" y="179"/>
                    <a:pt x="6889" y="1"/>
                    <a:pt x="641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9"/>
            <p:cNvSpPr/>
            <p:nvPr/>
          </p:nvSpPr>
          <p:spPr>
            <a:xfrm>
              <a:off x="5525750" y="-4312400"/>
              <a:ext cx="199675" cy="191150"/>
            </a:xfrm>
            <a:custGeom>
              <a:avLst/>
              <a:gdLst/>
              <a:ahLst/>
              <a:cxnLst/>
              <a:rect l="l" t="t" r="r" b="b"/>
              <a:pathLst>
                <a:path w="7987" h="7646" extrusionOk="0">
                  <a:moveTo>
                    <a:pt x="2027" y="0"/>
                  </a:moveTo>
                  <a:cubicBezTo>
                    <a:pt x="1552" y="0"/>
                    <a:pt x="1078" y="178"/>
                    <a:pt x="712" y="534"/>
                  </a:cubicBezTo>
                  <a:cubicBezTo>
                    <a:pt x="1" y="1265"/>
                    <a:pt x="1" y="2432"/>
                    <a:pt x="712" y="3163"/>
                  </a:cubicBezTo>
                  <a:lnTo>
                    <a:pt x="4646" y="7097"/>
                  </a:lnTo>
                  <a:cubicBezTo>
                    <a:pt x="5012" y="7462"/>
                    <a:pt x="5486" y="7645"/>
                    <a:pt x="5960" y="7645"/>
                  </a:cubicBezTo>
                  <a:cubicBezTo>
                    <a:pt x="6435" y="7645"/>
                    <a:pt x="6909" y="7462"/>
                    <a:pt x="7275" y="7097"/>
                  </a:cubicBezTo>
                  <a:cubicBezTo>
                    <a:pt x="7986" y="6365"/>
                    <a:pt x="7986" y="5199"/>
                    <a:pt x="7275" y="4468"/>
                  </a:cubicBezTo>
                  <a:lnTo>
                    <a:pt x="3341" y="534"/>
                  </a:lnTo>
                  <a:cubicBezTo>
                    <a:pt x="2976" y="178"/>
                    <a:pt x="2501" y="0"/>
                    <a:pt x="202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9"/>
            <p:cNvSpPr/>
            <p:nvPr/>
          </p:nvSpPr>
          <p:spPr>
            <a:xfrm>
              <a:off x="6300625" y="-2358450"/>
              <a:ext cx="108250" cy="92700"/>
            </a:xfrm>
            <a:custGeom>
              <a:avLst/>
              <a:gdLst/>
              <a:ahLst/>
              <a:cxnLst/>
              <a:rect l="l" t="t" r="r" b="b"/>
              <a:pathLst>
                <a:path w="4330" h="3708" extrusionOk="0">
                  <a:moveTo>
                    <a:pt x="2491" y="0"/>
                  </a:moveTo>
                  <a:cubicBezTo>
                    <a:pt x="830" y="0"/>
                    <a:pt x="0" y="1977"/>
                    <a:pt x="1166" y="3163"/>
                  </a:cubicBezTo>
                  <a:cubicBezTo>
                    <a:pt x="1542" y="3539"/>
                    <a:pt x="2005" y="3707"/>
                    <a:pt x="2459" y="3707"/>
                  </a:cubicBezTo>
                  <a:cubicBezTo>
                    <a:pt x="3413" y="3707"/>
                    <a:pt x="4329" y="2963"/>
                    <a:pt x="4329" y="1838"/>
                  </a:cubicBezTo>
                  <a:cubicBezTo>
                    <a:pt x="4329" y="811"/>
                    <a:pt x="3499" y="0"/>
                    <a:pt x="249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9"/>
            <p:cNvSpPr/>
            <p:nvPr/>
          </p:nvSpPr>
          <p:spPr>
            <a:xfrm>
              <a:off x="5690800" y="-4220975"/>
              <a:ext cx="1343675" cy="1954950"/>
            </a:xfrm>
            <a:custGeom>
              <a:avLst/>
              <a:gdLst/>
              <a:ahLst/>
              <a:cxnLst/>
              <a:rect l="l" t="t" r="r" b="b"/>
              <a:pathLst>
                <a:path w="53747" h="78198" extrusionOk="0">
                  <a:moveTo>
                    <a:pt x="12968" y="9271"/>
                  </a:moveTo>
                  <a:cubicBezTo>
                    <a:pt x="15024" y="9271"/>
                    <a:pt x="16684" y="10911"/>
                    <a:pt x="16684" y="12967"/>
                  </a:cubicBezTo>
                  <a:lnTo>
                    <a:pt x="16684" y="20558"/>
                  </a:lnTo>
                  <a:lnTo>
                    <a:pt x="9271" y="20558"/>
                  </a:lnTo>
                  <a:lnTo>
                    <a:pt x="9271" y="12967"/>
                  </a:lnTo>
                  <a:cubicBezTo>
                    <a:pt x="9271" y="10911"/>
                    <a:pt x="10932" y="9271"/>
                    <a:pt x="12968" y="9271"/>
                  </a:cubicBezTo>
                  <a:close/>
                  <a:moveTo>
                    <a:pt x="24097" y="3697"/>
                  </a:moveTo>
                  <a:cubicBezTo>
                    <a:pt x="26152" y="3697"/>
                    <a:pt x="27793" y="5357"/>
                    <a:pt x="27793" y="7413"/>
                  </a:cubicBezTo>
                  <a:lnTo>
                    <a:pt x="27793" y="20558"/>
                  </a:lnTo>
                  <a:lnTo>
                    <a:pt x="20380" y="20558"/>
                  </a:lnTo>
                  <a:lnTo>
                    <a:pt x="20380" y="7413"/>
                  </a:lnTo>
                  <a:cubicBezTo>
                    <a:pt x="20380" y="5357"/>
                    <a:pt x="22041" y="3697"/>
                    <a:pt x="24097" y="3697"/>
                  </a:cubicBezTo>
                  <a:close/>
                  <a:moveTo>
                    <a:pt x="35215" y="9271"/>
                  </a:moveTo>
                  <a:cubicBezTo>
                    <a:pt x="37267" y="9276"/>
                    <a:pt x="38922" y="10915"/>
                    <a:pt x="38922" y="12967"/>
                  </a:cubicBezTo>
                  <a:lnTo>
                    <a:pt x="38922" y="25203"/>
                  </a:lnTo>
                  <a:cubicBezTo>
                    <a:pt x="38922" y="25717"/>
                    <a:pt x="38823" y="25875"/>
                    <a:pt x="38803" y="25875"/>
                  </a:cubicBezTo>
                  <a:cubicBezTo>
                    <a:pt x="38598" y="26080"/>
                    <a:pt x="37664" y="26122"/>
                    <a:pt x="36800" y="26122"/>
                  </a:cubicBezTo>
                  <a:cubicBezTo>
                    <a:pt x="36499" y="26122"/>
                    <a:pt x="36207" y="26117"/>
                    <a:pt x="35957" y="26112"/>
                  </a:cubicBezTo>
                  <a:lnTo>
                    <a:pt x="35225" y="26112"/>
                  </a:lnTo>
                  <a:cubicBezTo>
                    <a:pt x="33170" y="26112"/>
                    <a:pt x="31509" y="24452"/>
                    <a:pt x="31509" y="22416"/>
                  </a:cubicBezTo>
                  <a:lnTo>
                    <a:pt x="31509" y="12967"/>
                  </a:lnTo>
                  <a:cubicBezTo>
                    <a:pt x="31509" y="10915"/>
                    <a:pt x="33164" y="9276"/>
                    <a:pt x="35215" y="9271"/>
                  </a:cubicBezTo>
                  <a:close/>
                  <a:moveTo>
                    <a:pt x="46334" y="14825"/>
                  </a:moveTo>
                  <a:cubicBezTo>
                    <a:pt x="48390" y="14825"/>
                    <a:pt x="50031" y="16486"/>
                    <a:pt x="50031" y="18522"/>
                  </a:cubicBezTo>
                  <a:lnTo>
                    <a:pt x="50031" y="27970"/>
                  </a:lnTo>
                  <a:cubicBezTo>
                    <a:pt x="50031" y="30026"/>
                    <a:pt x="48390" y="31686"/>
                    <a:pt x="46334" y="31686"/>
                  </a:cubicBezTo>
                  <a:cubicBezTo>
                    <a:pt x="44279" y="31686"/>
                    <a:pt x="42618" y="30026"/>
                    <a:pt x="42618" y="27970"/>
                  </a:cubicBezTo>
                  <a:lnTo>
                    <a:pt x="42618" y="18522"/>
                  </a:lnTo>
                  <a:cubicBezTo>
                    <a:pt x="42618" y="16486"/>
                    <a:pt x="44279" y="14825"/>
                    <a:pt x="46334" y="14825"/>
                  </a:cubicBezTo>
                  <a:close/>
                  <a:moveTo>
                    <a:pt x="24097" y="0"/>
                  </a:moveTo>
                  <a:cubicBezTo>
                    <a:pt x="20321" y="0"/>
                    <a:pt x="17158" y="2827"/>
                    <a:pt x="16724" y="6583"/>
                  </a:cubicBezTo>
                  <a:cubicBezTo>
                    <a:pt x="15515" y="5872"/>
                    <a:pt x="14230" y="5548"/>
                    <a:pt x="12979" y="5548"/>
                  </a:cubicBezTo>
                  <a:cubicBezTo>
                    <a:pt x="9117" y="5548"/>
                    <a:pt x="5575" y="8637"/>
                    <a:pt x="5575" y="12967"/>
                  </a:cubicBezTo>
                  <a:lnTo>
                    <a:pt x="5575" y="20795"/>
                  </a:lnTo>
                  <a:cubicBezTo>
                    <a:pt x="2294" y="21645"/>
                    <a:pt x="1" y="24590"/>
                    <a:pt x="1" y="27970"/>
                  </a:cubicBezTo>
                  <a:lnTo>
                    <a:pt x="1" y="41886"/>
                  </a:lnTo>
                  <a:cubicBezTo>
                    <a:pt x="1" y="52026"/>
                    <a:pt x="8184" y="57877"/>
                    <a:pt x="11130" y="59637"/>
                  </a:cubicBezTo>
                  <a:lnTo>
                    <a:pt x="11130" y="76339"/>
                  </a:lnTo>
                  <a:cubicBezTo>
                    <a:pt x="11130" y="77367"/>
                    <a:pt x="11960" y="78198"/>
                    <a:pt x="12988" y="78198"/>
                  </a:cubicBezTo>
                  <a:lnTo>
                    <a:pt x="18542" y="78198"/>
                  </a:lnTo>
                  <a:cubicBezTo>
                    <a:pt x="19570" y="78198"/>
                    <a:pt x="20380" y="77367"/>
                    <a:pt x="20380" y="76339"/>
                  </a:cubicBezTo>
                  <a:cubicBezTo>
                    <a:pt x="20380" y="75312"/>
                    <a:pt x="19570" y="74501"/>
                    <a:pt x="18542" y="74501"/>
                  </a:cubicBezTo>
                  <a:lnTo>
                    <a:pt x="14826" y="74501"/>
                  </a:lnTo>
                  <a:lnTo>
                    <a:pt x="14826" y="58549"/>
                  </a:lnTo>
                  <a:cubicBezTo>
                    <a:pt x="14826" y="57858"/>
                    <a:pt x="14431" y="57205"/>
                    <a:pt x="13818" y="56909"/>
                  </a:cubicBezTo>
                  <a:cubicBezTo>
                    <a:pt x="13699" y="56849"/>
                    <a:pt x="3717" y="51690"/>
                    <a:pt x="3717" y="41886"/>
                  </a:cubicBezTo>
                  <a:lnTo>
                    <a:pt x="3717" y="27970"/>
                  </a:lnTo>
                  <a:cubicBezTo>
                    <a:pt x="3717" y="25934"/>
                    <a:pt x="5377" y="24274"/>
                    <a:pt x="7413" y="24274"/>
                  </a:cubicBezTo>
                  <a:lnTo>
                    <a:pt x="27615" y="24274"/>
                  </a:lnTo>
                  <a:cubicBezTo>
                    <a:pt x="26726" y="28583"/>
                    <a:pt x="22930" y="31686"/>
                    <a:pt x="18542" y="31686"/>
                  </a:cubicBezTo>
                  <a:lnTo>
                    <a:pt x="12988" y="31686"/>
                  </a:lnTo>
                  <a:cubicBezTo>
                    <a:pt x="11960" y="31686"/>
                    <a:pt x="11130" y="32517"/>
                    <a:pt x="11130" y="33544"/>
                  </a:cubicBezTo>
                  <a:cubicBezTo>
                    <a:pt x="11130" y="34552"/>
                    <a:pt x="11960" y="35383"/>
                    <a:pt x="12988" y="35383"/>
                  </a:cubicBezTo>
                  <a:cubicBezTo>
                    <a:pt x="21171" y="35402"/>
                    <a:pt x="27793" y="42024"/>
                    <a:pt x="27813" y="50208"/>
                  </a:cubicBezTo>
                  <a:cubicBezTo>
                    <a:pt x="27813" y="51236"/>
                    <a:pt x="28623" y="52066"/>
                    <a:pt x="29651" y="52066"/>
                  </a:cubicBezTo>
                  <a:cubicBezTo>
                    <a:pt x="30679" y="52066"/>
                    <a:pt x="31509" y="51236"/>
                    <a:pt x="31509" y="50208"/>
                  </a:cubicBezTo>
                  <a:cubicBezTo>
                    <a:pt x="31509" y="45108"/>
                    <a:pt x="35660" y="40957"/>
                    <a:pt x="40780" y="40957"/>
                  </a:cubicBezTo>
                  <a:cubicBezTo>
                    <a:pt x="41808" y="40957"/>
                    <a:pt x="42618" y="40127"/>
                    <a:pt x="42618" y="39099"/>
                  </a:cubicBezTo>
                  <a:cubicBezTo>
                    <a:pt x="42618" y="38071"/>
                    <a:pt x="41808" y="37241"/>
                    <a:pt x="40780" y="37241"/>
                  </a:cubicBezTo>
                  <a:cubicBezTo>
                    <a:pt x="36471" y="37241"/>
                    <a:pt x="32438" y="39395"/>
                    <a:pt x="30027" y="42953"/>
                  </a:cubicBezTo>
                  <a:cubicBezTo>
                    <a:pt x="28564" y="39534"/>
                    <a:pt x="26093" y="36628"/>
                    <a:pt x="22970" y="34612"/>
                  </a:cubicBezTo>
                  <a:cubicBezTo>
                    <a:pt x="26192" y="33426"/>
                    <a:pt x="28801" y="31034"/>
                    <a:pt x="30284" y="27950"/>
                  </a:cubicBezTo>
                  <a:cubicBezTo>
                    <a:pt x="31628" y="29156"/>
                    <a:pt x="33387" y="29828"/>
                    <a:pt x="35225" y="29828"/>
                  </a:cubicBezTo>
                  <a:lnTo>
                    <a:pt x="36629" y="29828"/>
                  </a:lnTo>
                  <a:cubicBezTo>
                    <a:pt x="36733" y="29831"/>
                    <a:pt x="36836" y="29832"/>
                    <a:pt x="36940" y="29832"/>
                  </a:cubicBezTo>
                  <a:cubicBezTo>
                    <a:pt x="37667" y="29832"/>
                    <a:pt x="38393" y="29771"/>
                    <a:pt x="39119" y="29650"/>
                  </a:cubicBezTo>
                  <a:cubicBezTo>
                    <a:pt x="39890" y="33011"/>
                    <a:pt x="42895" y="35383"/>
                    <a:pt x="46334" y="35383"/>
                  </a:cubicBezTo>
                  <a:cubicBezTo>
                    <a:pt x="47639" y="35383"/>
                    <a:pt x="48924" y="35047"/>
                    <a:pt x="50051" y="34394"/>
                  </a:cubicBezTo>
                  <a:lnTo>
                    <a:pt x="50051" y="41886"/>
                  </a:lnTo>
                  <a:cubicBezTo>
                    <a:pt x="50051" y="51690"/>
                    <a:pt x="40048" y="56849"/>
                    <a:pt x="39950" y="56889"/>
                  </a:cubicBezTo>
                  <a:cubicBezTo>
                    <a:pt x="39317" y="57205"/>
                    <a:pt x="38922" y="57858"/>
                    <a:pt x="38922" y="58549"/>
                  </a:cubicBezTo>
                  <a:lnTo>
                    <a:pt x="38922" y="74501"/>
                  </a:lnTo>
                  <a:lnTo>
                    <a:pt x="35225" y="74501"/>
                  </a:lnTo>
                  <a:cubicBezTo>
                    <a:pt x="34197" y="74501"/>
                    <a:pt x="33367" y="75312"/>
                    <a:pt x="33367" y="76339"/>
                  </a:cubicBezTo>
                  <a:cubicBezTo>
                    <a:pt x="33367" y="77367"/>
                    <a:pt x="34197" y="78198"/>
                    <a:pt x="35225" y="78198"/>
                  </a:cubicBezTo>
                  <a:lnTo>
                    <a:pt x="40780" y="78198"/>
                  </a:lnTo>
                  <a:cubicBezTo>
                    <a:pt x="41808" y="78198"/>
                    <a:pt x="42638" y="77367"/>
                    <a:pt x="42638" y="76339"/>
                  </a:cubicBezTo>
                  <a:lnTo>
                    <a:pt x="42638" y="59637"/>
                  </a:lnTo>
                  <a:cubicBezTo>
                    <a:pt x="45563" y="57858"/>
                    <a:pt x="53747" y="52026"/>
                    <a:pt x="53747" y="41886"/>
                  </a:cubicBezTo>
                  <a:lnTo>
                    <a:pt x="53747" y="18522"/>
                  </a:lnTo>
                  <a:cubicBezTo>
                    <a:pt x="53747" y="14192"/>
                    <a:pt x="50194" y="11102"/>
                    <a:pt x="46326" y="11102"/>
                  </a:cubicBezTo>
                  <a:cubicBezTo>
                    <a:pt x="45073" y="11102"/>
                    <a:pt x="43788" y="11426"/>
                    <a:pt x="42579" y="12137"/>
                  </a:cubicBezTo>
                  <a:cubicBezTo>
                    <a:pt x="42140" y="8187"/>
                    <a:pt x="38800" y="5548"/>
                    <a:pt x="35218" y="5548"/>
                  </a:cubicBezTo>
                  <a:cubicBezTo>
                    <a:pt x="33960" y="5548"/>
                    <a:pt x="32672" y="5873"/>
                    <a:pt x="31470" y="6583"/>
                  </a:cubicBezTo>
                  <a:cubicBezTo>
                    <a:pt x="31035" y="2827"/>
                    <a:pt x="27872" y="0"/>
                    <a:pt x="2409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4" name="Google Shape;1134;p29"/>
          <p:cNvSpPr txBox="1"/>
          <p:nvPr/>
        </p:nvSpPr>
        <p:spPr>
          <a:xfrm>
            <a:off x="6211574" y="1587409"/>
            <a:ext cx="1974441" cy="3983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4"/>
                </a:solidFill>
                <a:latin typeface="Montserrat ExtraBold"/>
                <a:ea typeface="Montserrat ExtraBold"/>
                <a:cs typeface="Montserrat ExtraBold"/>
                <a:sym typeface="Montserrat ExtraBold"/>
              </a:rPr>
              <a:t>GradientBoosting</a:t>
            </a:r>
            <a:endParaRPr dirty="0">
              <a:solidFill>
                <a:schemeClr val="accent4"/>
              </a:solidFill>
              <a:latin typeface="Montserrat ExtraBold"/>
              <a:ea typeface="Montserrat ExtraBold"/>
              <a:cs typeface="Montserrat ExtraBold"/>
              <a:sym typeface="Montserrat ExtraBold"/>
            </a:endParaRPr>
          </a:p>
        </p:txBody>
      </p:sp>
      <p:cxnSp>
        <p:nvCxnSpPr>
          <p:cNvPr id="1135" name="Google Shape;1135;p29"/>
          <p:cNvCxnSpPr/>
          <p:nvPr/>
        </p:nvCxnSpPr>
        <p:spPr>
          <a:xfrm>
            <a:off x="2680566" y="2383221"/>
            <a:ext cx="1171500" cy="0"/>
          </a:xfrm>
          <a:prstGeom prst="straightConnector1">
            <a:avLst/>
          </a:prstGeom>
          <a:noFill/>
          <a:ln w="19050" cap="flat" cmpd="sng">
            <a:solidFill>
              <a:srgbClr val="434343"/>
            </a:solidFill>
            <a:prstDash val="solid"/>
            <a:round/>
            <a:headEnd type="oval" w="med" len="med"/>
            <a:tailEnd type="oval" w="med" len="med"/>
          </a:ln>
        </p:spPr>
      </p:cxnSp>
      <p:cxnSp>
        <p:nvCxnSpPr>
          <p:cNvPr id="1136" name="Google Shape;1136;p29"/>
          <p:cNvCxnSpPr/>
          <p:nvPr/>
        </p:nvCxnSpPr>
        <p:spPr>
          <a:xfrm>
            <a:off x="2680566" y="3007621"/>
            <a:ext cx="1171500" cy="0"/>
          </a:xfrm>
          <a:prstGeom prst="straightConnector1">
            <a:avLst/>
          </a:prstGeom>
          <a:noFill/>
          <a:ln w="19050" cap="flat" cmpd="sng">
            <a:solidFill>
              <a:srgbClr val="434343"/>
            </a:solidFill>
            <a:prstDash val="solid"/>
            <a:round/>
            <a:headEnd type="oval" w="med" len="med"/>
            <a:tailEnd type="oval" w="med" len="med"/>
          </a:ln>
        </p:spPr>
      </p:cxnSp>
      <p:cxnSp>
        <p:nvCxnSpPr>
          <p:cNvPr id="1137" name="Google Shape;1137;p29"/>
          <p:cNvCxnSpPr/>
          <p:nvPr/>
        </p:nvCxnSpPr>
        <p:spPr>
          <a:xfrm>
            <a:off x="4968066" y="2383221"/>
            <a:ext cx="1171500" cy="0"/>
          </a:xfrm>
          <a:prstGeom prst="straightConnector1">
            <a:avLst/>
          </a:prstGeom>
          <a:noFill/>
          <a:ln w="19050" cap="flat" cmpd="sng">
            <a:solidFill>
              <a:srgbClr val="434343"/>
            </a:solidFill>
            <a:prstDash val="solid"/>
            <a:round/>
            <a:headEnd type="oval" w="med" len="med"/>
            <a:tailEnd type="oval" w="med" len="med"/>
          </a:ln>
        </p:spPr>
      </p:cxnSp>
      <p:cxnSp>
        <p:nvCxnSpPr>
          <p:cNvPr id="1138" name="Google Shape;1138;p29"/>
          <p:cNvCxnSpPr/>
          <p:nvPr/>
        </p:nvCxnSpPr>
        <p:spPr>
          <a:xfrm>
            <a:off x="4968066" y="3007621"/>
            <a:ext cx="1171500" cy="0"/>
          </a:xfrm>
          <a:prstGeom prst="straightConnector1">
            <a:avLst/>
          </a:prstGeom>
          <a:noFill/>
          <a:ln w="19050" cap="flat" cmpd="sng">
            <a:solidFill>
              <a:srgbClr val="434343"/>
            </a:solidFill>
            <a:prstDash val="solid"/>
            <a:round/>
            <a:headEnd type="oval" w="med" len="med"/>
            <a:tailEnd type="oval" w="med" len="med"/>
          </a:ln>
        </p:spPr>
      </p:cxnSp>
      <p:sp>
        <p:nvSpPr>
          <p:cNvPr id="11" name="Google Shape;1119;p29">
            <a:extLst>
              <a:ext uri="{FF2B5EF4-FFF2-40B4-BE49-F238E27FC236}">
                <a16:creationId xmlns:a16="http://schemas.microsoft.com/office/drawing/2014/main" id="{3D160F0A-77A1-064E-F6B0-2B5F3D69A9CB}"/>
              </a:ext>
            </a:extLst>
          </p:cNvPr>
          <p:cNvSpPr txBox="1">
            <a:spLocks/>
          </p:cNvSpPr>
          <p:nvPr/>
        </p:nvSpPr>
        <p:spPr>
          <a:xfrm>
            <a:off x="466646" y="3934756"/>
            <a:ext cx="8194588" cy="6190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a:buNone/>
              <a:defRPr sz="12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9pPr>
          </a:lstStyle>
          <a:p>
            <a:pPr algn="ctr"/>
            <a:r>
              <a:rPr lang="en-US" dirty="0">
                <a:solidFill>
                  <a:schemeClr val="accent4">
                    <a:lumMod val="50000"/>
                  </a:schemeClr>
                </a:solidFill>
                <a:latin typeface="Microsoft YaHei UI Light" panose="020B0502040204020203" pitchFamily="34" charset="-122"/>
                <a:ea typeface="Microsoft YaHei UI Light" panose="020B0502040204020203" pitchFamily="34" charset="-122"/>
              </a:rPr>
              <a:t>There is a problem of high overfitting, because as we can see, there is more than 0.05 variation between train accuracy and test accuracy. In other word, our model will work good in the seen data, but badly in unseen data.</a:t>
            </a:r>
          </a:p>
        </p:txBody>
      </p:sp>
      <p:pic>
        <p:nvPicPr>
          <p:cNvPr id="24" name="Picture 23">
            <a:extLst>
              <a:ext uri="{FF2B5EF4-FFF2-40B4-BE49-F238E27FC236}">
                <a16:creationId xmlns:a16="http://schemas.microsoft.com/office/drawing/2014/main" id="{737EB555-87BD-2888-DF1F-4FBA20066E3D}"/>
              </a:ext>
            </a:extLst>
          </p:cNvPr>
          <p:cNvPicPr>
            <a:picLocks noChangeAspect="1"/>
          </p:cNvPicPr>
          <p:nvPr/>
        </p:nvPicPr>
        <p:blipFill>
          <a:blip r:embed="rId3"/>
          <a:stretch>
            <a:fillRect/>
          </a:stretch>
        </p:blipFill>
        <p:spPr>
          <a:xfrm>
            <a:off x="333666" y="-221199"/>
            <a:ext cx="8350395" cy="978562"/>
          </a:xfrm>
          <a:prstGeom prst="rect">
            <a:avLst/>
          </a:prstGeom>
        </p:spPr>
      </p:pic>
      <p:pic>
        <p:nvPicPr>
          <p:cNvPr id="3" name="Picture 2">
            <a:extLst>
              <a:ext uri="{FF2B5EF4-FFF2-40B4-BE49-F238E27FC236}">
                <a16:creationId xmlns:a16="http://schemas.microsoft.com/office/drawing/2014/main" id="{4737341A-F46C-5E6C-AE23-15A92AD0543A}"/>
              </a:ext>
            </a:extLst>
          </p:cNvPr>
          <p:cNvPicPr>
            <a:picLocks noChangeAspect="1"/>
          </p:cNvPicPr>
          <p:nvPr/>
        </p:nvPicPr>
        <p:blipFill>
          <a:blip r:embed="rId4"/>
          <a:stretch>
            <a:fillRect/>
          </a:stretch>
        </p:blipFill>
        <p:spPr>
          <a:xfrm>
            <a:off x="6330301" y="2989492"/>
            <a:ext cx="1386960" cy="251482"/>
          </a:xfrm>
          <a:prstGeom prst="rect">
            <a:avLst/>
          </a:prstGeom>
        </p:spPr>
      </p:pic>
      <p:pic>
        <p:nvPicPr>
          <p:cNvPr id="5" name="Picture 4">
            <a:extLst>
              <a:ext uri="{FF2B5EF4-FFF2-40B4-BE49-F238E27FC236}">
                <a16:creationId xmlns:a16="http://schemas.microsoft.com/office/drawing/2014/main" id="{51265516-A9B4-B294-DD4A-0386919B83DB}"/>
              </a:ext>
            </a:extLst>
          </p:cNvPr>
          <p:cNvPicPr>
            <a:picLocks noChangeAspect="1"/>
          </p:cNvPicPr>
          <p:nvPr/>
        </p:nvPicPr>
        <p:blipFill>
          <a:blip r:embed="rId5"/>
          <a:stretch>
            <a:fillRect/>
          </a:stretch>
        </p:blipFill>
        <p:spPr>
          <a:xfrm>
            <a:off x="6330301" y="2311015"/>
            <a:ext cx="1432684" cy="228620"/>
          </a:xfrm>
          <a:prstGeom prst="rect">
            <a:avLst/>
          </a:prstGeom>
        </p:spPr>
      </p:pic>
      <p:pic>
        <p:nvPicPr>
          <p:cNvPr id="7" name="Picture 6">
            <a:extLst>
              <a:ext uri="{FF2B5EF4-FFF2-40B4-BE49-F238E27FC236}">
                <a16:creationId xmlns:a16="http://schemas.microsoft.com/office/drawing/2014/main" id="{04D304E5-712C-8AAB-4BF9-CB56C6AC6024}"/>
              </a:ext>
            </a:extLst>
          </p:cNvPr>
          <p:cNvPicPr>
            <a:picLocks noChangeAspect="1"/>
          </p:cNvPicPr>
          <p:nvPr/>
        </p:nvPicPr>
        <p:blipFill>
          <a:blip r:embed="rId6"/>
          <a:stretch>
            <a:fillRect/>
          </a:stretch>
        </p:blipFill>
        <p:spPr>
          <a:xfrm>
            <a:off x="1106746" y="2299368"/>
            <a:ext cx="1417443" cy="281964"/>
          </a:xfrm>
          <a:prstGeom prst="rect">
            <a:avLst/>
          </a:prstGeom>
        </p:spPr>
      </p:pic>
      <p:pic>
        <p:nvPicPr>
          <p:cNvPr id="9" name="Picture 8">
            <a:extLst>
              <a:ext uri="{FF2B5EF4-FFF2-40B4-BE49-F238E27FC236}">
                <a16:creationId xmlns:a16="http://schemas.microsoft.com/office/drawing/2014/main" id="{D4070D44-E1CB-6A86-D286-1374CCBD4CCE}"/>
              </a:ext>
            </a:extLst>
          </p:cNvPr>
          <p:cNvPicPr>
            <a:picLocks noChangeAspect="1"/>
          </p:cNvPicPr>
          <p:nvPr/>
        </p:nvPicPr>
        <p:blipFill>
          <a:blip r:embed="rId7"/>
          <a:stretch>
            <a:fillRect/>
          </a:stretch>
        </p:blipFill>
        <p:spPr>
          <a:xfrm>
            <a:off x="1125084" y="3004600"/>
            <a:ext cx="1417443" cy="243861"/>
          </a:xfrm>
          <a:prstGeom prst="rect">
            <a:avLst/>
          </a:prstGeom>
        </p:spPr>
      </p:pic>
      <p:sp>
        <p:nvSpPr>
          <p:cNvPr id="2" name="Rectangle 1">
            <a:extLst>
              <a:ext uri="{FF2B5EF4-FFF2-40B4-BE49-F238E27FC236}">
                <a16:creationId xmlns:a16="http://schemas.microsoft.com/office/drawing/2014/main" id="{6F62D7AB-40C5-C447-143F-87309053C512}"/>
              </a:ext>
            </a:extLst>
          </p:cNvPr>
          <p:cNvSpPr/>
          <p:nvPr/>
        </p:nvSpPr>
        <p:spPr>
          <a:xfrm>
            <a:off x="78468" y="4793465"/>
            <a:ext cx="255198" cy="246221"/>
          </a:xfrm>
          <a:prstGeom prst="rect">
            <a:avLst/>
          </a:prstGeom>
          <a:noFill/>
        </p:spPr>
        <p:txBody>
          <a:bodyPr wrap="none" lIns="91440" tIns="45720" rIns="91440" bIns="45720">
            <a:spAutoFit/>
          </a:bodyPr>
          <a:lstStyle/>
          <a:p>
            <a:pPr algn="ctr"/>
            <a:r>
              <a:rPr lang="en-US" sz="1000" b="0" cap="none" spc="0" dirty="0">
                <a:ln w="0"/>
                <a:solidFill>
                  <a:schemeClr val="tx1"/>
                </a:solidFill>
                <a:effectLst>
                  <a:outerShdw blurRad="38100" dist="19050" dir="2700000" algn="tl" rotWithShape="0">
                    <a:schemeClr val="dk1">
                      <a:alpha val="40000"/>
                    </a:schemeClr>
                  </a:outerShdw>
                </a:effectLst>
              </a:rPr>
              <a:t>9</a:t>
            </a:r>
          </a:p>
        </p:txBody>
      </p:sp>
    </p:spTree>
  </p:cSld>
  <p:clrMapOvr>
    <a:masterClrMapping/>
  </p:clrMapOvr>
</p:sld>
</file>

<file path=ppt/theme/theme1.xml><?xml version="1.0" encoding="utf-8"?>
<a:theme xmlns:a="http://schemas.openxmlformats.org/drawingml/2006/main"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1288</TotalTime>
  <Words>772</Words>
  <Application>Microsoft Office PowerPoint</Application>
  <PresentationFormat>On-screen Show (16:9)</PresentationFormat>
  <Paragraphs>115</Paragraphs>
  <Slides>14</Slides>
  <Notes>12</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14</vt:i4>
      </vt:variant>
    </vt:vector>
  </HeadingPairs>
  <TitlesOfParts>
    <vt:vector size="31" baseType="lpstr">
      <vt:lpstr>EB Garamond</vt:lpstr>
      <vt:lpstr>Berlin Sans FB</vt:lpstr>
      <vt:lpstr>Microsoft JhengHei</vt:lpstr>
      <vt:lpstr>Squada One</vt:lpstr>
      <vt:lpstr>Adobe Devanagari</vt:lpstr>
      <vt:lpstr>Berlin Sans FB Demi</vt:lpstr>
      <vt:lpstr>Andalus</vt:lpstr>
      <vt:lpstr>Montserrat Light</vt:lpstr>
      <vt:lpstr>Arabic Typesetting</vt:lpstr>
      <vt:lpstr>Arial</vt:lpstr>
      <vt:lpstr>Barlow Light</vt:lpstr>
      <vt:lpstr>Candara Light</vt:lpstr>
      <vt:lpstr>Montserrat ExtraBold</vt:lpstr>
      <vt:lpstr>Agency FB</vt:lpstr>
      <vt:lpstr>Montserrat Medium</vt:lpstr>
      <vt:lpstr>Microsoft YaHei UI Light</vt:lpstr>
      <vt:lpstr>Real Estate Marketing Plan </vt:lpstr>
      <vt:lpstr>KING’S COUNTY HOUSES PRICING PLAN</vt:lpstr>
      <vt:lpstr>OUR COMPANY:</vt:lpstr>
      <vt:lpstr>CONTENTS OF OUR PRESENTATION:</vt:lpstr>
      <vt:lpstr>1. OUR BUSINESS STATEMENT (FROM “PURCHASE POWER” TO “PRICE”) </vt:lpstr>
      <vt:lpstr>2. DEALING WITH THE EXTRACTED FEATURES:</vt:lpstr>
      <vt:lpstr>3. A. FEATURE SELECTION (USING BACKWARD ELIMINATION)</vt:lpstr>
      <vt:lpstr>3. B. FEATURE SELECTION (USING LASSO)</vt:lpstr>
      <vt:lpstr>4. MODELS WE USED:</vt:lpstr>
      <vt:lpstr>5. A. RANDOM FOREST &amp; GRADIENT BOOSTING FOR MODELING (PRIMARY MODELING) :</vt:lpstr>
      <vt:lpstr>6. A. HYPERPARAMETER TUNING:</vt:lpstr>
      <vt:lpstr>5. B. RANDOM FOREST &amp; GRADIENT BOOSTING FOR MODELING (Tuned Hyperparameters) :</vt:lpstr>
      <vt:lpstr>7. Best Model Evaluation:</vt:lpstr>
      <vt:lpstr>8. USER FACING PAGE: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KING’S COUNTY HOUSES PRICING PLAN</dc:title>
  <dc:creator>LENOVO</dc:creator>
  <cp:lastModifiedBy>Khansaa Mahmoud</cp:lastModifiedBy>
  <cp:revision>8</cp:revision>
  <dcterms:modified xsi:type="dcterms:W3CDTF">2023-01-09T08:59:29Z</dcterms:modified>
</cp:coreProperties>
</file>