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60"/>
  </p:normalViewPr>
  <p:slideViewPr>
    <p:cSldViewPr snapToGrid="0">
      <p:cViewPr>
        <p:scale>
          <a:sx n="25" d="100"/>
          <a:sy n="25" d="100"/>
        </p:scale>
        <p:origin x="3533" y="13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d3ede4ebe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1d3ede4ebe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1d3ede4ebe_2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31d3ede4ebe_2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1d3ede4ebe_2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31d3ede4ebe_2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1d3ede4ebe_2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31d3ede4ebe_2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d3ede4ebe_2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31d3ede4ebe_2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1d3ede4ebe_2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31d3ede4ebe_2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1d3ede4ebe_2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1d3ede4ebe_2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1d3ede4ebe_2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1d3ede4ebe_2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1d3ede4ebe_2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31d3ede4ebe_2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1d3ede4ebe_2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31d3ede4ebe_2_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1d3ede4ebe_2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31d3ede4ebe_2_1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d3ede4ebe_2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31d3ede4ebe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1d3ede4ebe_2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31d3ede4ebe_2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1d3ede4ebe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31d3ede4ebe_2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1d3ede4ebe_2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1d3ede4ebe_2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1d3ede4ebe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31d3ede4ebe_2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1d3ede4ebe_2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31d3ede4ebe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d3ede4ebe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1d3ede4ebe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d3ede4ebe_2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31d3ede4ebe_2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1d3ede4ebe_2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1d3ede4ebe_2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744575"/>
            <a:ext cx="8520600" cy="18273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dirty="0"/>
              <a:t>Product Data Analysis</a:t>
            </a:r>
            <a:endParaRPr dirty="0"/>
          </a:p>
        </p:txBody>
      </p:sp>
      <p:sp>
        <p:nvSpPr>
          <p:cNvPr id="100" name="Google Shape;100;p25"/>
          <p:cNvSpPr txBox="1">
            <a:spLocks noGrp="1"/>
          </p:cNvSpPr>
          <p:nvPr>
            <p:ph type="subTitle" idx="1"/>
          </p:nvPr>
        </p:nvSpPr>
        <p:spPr>
          <a:xfrm>
            <a:off x="311700" y="3041200"/>
            <a:ext cx="8520600" cy="14115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440"/>
              <a:buNone/>
            </a:pPr>
            <a:endParaRPr sz="2020" dirty="0"/>
          </a:p>
          <a:p>
            <a:pPr marL="0" lvl="0" indent="0" algn="ctr" rtl="0">
              <a:lnSpc>
                <a:spcPct val="90000"/>
              </a:lnSpc>
              <a:spcBef>
                <a:spcPts val="0"/>
              </a:spcBef>
              <a:spcAft>
                <a:spcPts val="0"/>
              </a:spcAft>
              <a:buSzPts val="440"/>
              <a:buNone/>
            </a:pPr>
            <a:endParaRPr sz="2020" dirty="0"/>
          </a:p>
          <a:p>
            <a:pPr marL="0" lvl="0" indent="0" algn="ctr" rtl="0">
              <a:lnSpc>
                <a:spcPct val="90000"/>
              </a:lnSpc>
              <a:spcBef>
                <a:spcPts val="0"/>
              </a:spcBef>
              <a:spcAft>
                <a:spcPts val="0"/>
              </a:spcAft>
              <a:buSzPts val="440"/>
              <a:buNone/>
            </a:pPr>
            <a:r>
              <a:rPr lang="en" sz="2020" dirty="0"/>
              <a:t>Muhammad Ahmad Aziz </a:t>
            </a:r>
            <a:endParaRPr sz="202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4"/>
          <p:cNvSpPr txBox="1">
            <a:spLocks noGrp="1"/>
          </p:cNvSpPr>
          <p:nvPr>
            <p:ph type="title"/>
          </p:nvPr>
        </p:nvSpPr>
        <p:spPr>
          <a:xfrm>
            <a:off x="311700" y="3915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Univariate Analysis - Histograms</a:t>
            </a:r>
            <a:endParaRPr/>
          </a:p>
        </p:txBody>
      </p:sp>
      <p:sp>
        <p:nvSpPr>
          <p:cNvPr id="162" name="Google Shape;162;p34"/>
          <p:cNvSpPr txBox="1">
            <a:spLocks noGrp="1"/>
          </p:cNvSpPr>
          <p:nvPr>
            <p:ph type="body" idx="1"/>
          </p:nvPr>
        </p:nvSpPr>
        <p:spPr>
          <a:xfrm>
            <a:off x="311700" y="1565500"/>
            <a:ext cx="3721800" cy="30033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1400"/>
              </a:spcBef>
              <a:spcAft>
                <a:spcPts val="0"/>
              </a:spcAft>
              <a:buSzPts val="1800"/>
              <a:buNone/>
            </a:pP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Univariate Analysis - Boxplots</a:t>
            </a:r>
            <a:endParaRPr/>
          </a:p>
        </p:txBody>
      </p:sp>
      <p:sp>
        <p:nvSpPr>
          <p:cNvPr id="168" name="Google Shape;168;p35"/>
          <p:cNvSpPr txBox="1">
            <a:spLocks noGrp="1"/>
          </p:cNvSpPr>
          <p:nvPr>
            <p:ph type="body" idx="1"/>
          </p:nvPr>
        </p:nvSpPr>
        <p:spPr>
          <a:xfrm>
            <a:off x="311700" y="1340950"/>
            <a:ext cx="4192500" cy="322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Univariate Analysis - Pie Chart</a:t>
            </a:r>
            <a:endParaRPr/>
          </a:p>
        </p:txBody>
      </p:sp>
      <p:sp>
        <p:nvSpPr>
          <p:cNvPr id="174" name="Google Shape;174;p36"/>
          <p:cNvSpPr txBox="1">
            <a:spLocks noGrp="1"/>
          </p:cNvSpPr>
          <p:nvPr>
            <p:ph type="body" idx="1"/>
          </p:nvPr>
        </p:nvSpPr>
        <p:spPr>
          <a:xfrm>
            <a:off x="311700" y="1266100"/>
            <a:ext cx="40107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Bivariate Analysis </a:t>
            </a:r>
            <a:endParaRPr/>
          </a:p>
        </p:txBody>
      </p:sp>
      <p:sp>
        <p:nvSpPr>
          <p:cNvPr id="180" name="Google Shape;180;p37"/>
          <p:cNvSpPr txBox="1">
            <a:spLocks noGrp="1"/>
          </p:cNvSpPr>
          <p:nvPr>
            <p:ph type="body" idx="1"/>
          </p:nvPr>
        </p:nvSpPr>
        <p:spPr>
          <a:xfrm>
            <a:off x="311700" y="1330250"/>
            <a:ext cx="4138800" cy="3238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Correlation Matrix</a:t>
            </a:r>
            <a:endParaRPr/>
          </a:p>
        </p:txBody>
      </p:sp>
      <p:sp>
        <p:nvSpPr>
          <p:cNvPr id="186" name="Google Shape;186;p38"/>
          <p:cNvSpPr txBox="1">
            <a:spLocks noGrp="1"/>
          </p:cNvSpPr>
          <p:nvPr>
            <p:ph type="body" idx="1"/>
          </p:nvPr>
        </p:nvSpPr>
        <p:spPr>
          <a:xfrm>
            <a:off x="311700" y="1276775"/>
            <a:ext cx="4074600" cy="3292200"/>
          </a:xfrm>
          <a:prstGeom prst="rect">
            <a:avLst/>
          </a:prstGeom>
          <a:noFill/>
          <a:ln>
            <a:noFill/>
          </a:ln>
        </p:spPr>
        <p:txBody>
          <a:bodyPr spcFirstLastPara="1" wrap="square" lIns="91425" tIns="91425" rIns="91425" bIns="91425" anchor="t" anchorCtr="0">
            <a:normAutofit/>
          </a:bodyPr>
          <a:lstStyle/>
          <a:p>
            <a:pPr marL="91440" lvl="0" indent="0" algn="l" rtl="0">
              <a:lnSpc>
                <a:spcPct val="90000"/>
              </a:lnSpc>
              <a:spcBef>
                <a:spcPts val="1400"/>
              </a:spcBef>
              <a:spcAft>
                <a:spcPts val="0"/>
              </a:spcAft>
              <a:buSzPts val="1800"/>
              <a:buNone/>
            </a:pPr>
            <a:endParaRPr/>
          </a:p>
        </p:txBody>
      </p:sp>
      <p:pic>
        <p:nvPicPr>
          <p:cNvPr id="187" name="Google Shape;187;p38"/>
          <p:cNvPicPr preferRelativeResize="0"/>
          <p:nvPr/>
        </p:nvPicPr>
        <p:blipFill rotWithShape="1">
          <a:blip r:embed="rId3">
            <a:alphaModFix/>
          </a:blip>
          <a:srcRect/>
          <a:stretch/>
        </p:blipFill>
        <p:spPr>
          <a:xfrm>
            <a:off x="2908550" y="1123350"/>
            <a:ext cx="4635749" cy="356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Multivariate Analysis</a:t>
            </a:r>
            <a:endParaRPr/>
          </a:p>
        </p:txBody>
      </p:sp>
      <p:sp>
        <p:nvSpPr>
          <p:cNvPr id="193" name="Google Shape;193;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Feature Analysis</a:t>
            </a:r>
            <a:endParaRPr/>
          </a:p>
        </p:txBody>
      </p:sp>
      <p:sp>
        <p:nvSpPr>
          <p:cNvPr id="199" name="Google Shape;199;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200" name="Google Shape;200;p40"/>
          <p:cNvPicPr preferRelativeResize="0"/>
          <p:nvPr/>
        </p:nvPicPr>
        <p:blipFill rotWithShape="1">
          <a:blip r:embed="rId3">
            <a:alphaModFix/>
          </a:blip>
          <a:srcRect/>
          <a:stretch/>
        </p:blipFill>
        <p:spPr>
          <a:xfrm>
            <a:off x="3439478" y="817195"/>
            <a:ext cx="5704522" cy="42265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Models used in Project</a:t>
            </a:r>
            <a:endParaRPr/>
          </a:p>
        </p:txBody>
      </p:sp>
      <p:sp>
        <p:nvSpPr>
          <p:cNvPr id="206" name="Google Shape;206;p41"/>
          <p:cNvSpPr txBox="1">
            <a:spLocks noGrp="1"/>
          </p:cNvSpPr>
          <p:nvPr>
            <p:ph type="body" idx="1"/>
          </p:nvPr>
        </p:nvSpPr>
        <p:spPr>
          <a:xfrm>
            <a:off x="311700" y="1152475"/>
            <a:ext cx="6289822" cy="3416400"/>
          </a:xfrm>
          <a:prstGeom prst="rect">
            <a:avLst/>
          </a:prstGeom>
          <a:noFill/>
          <a:ln>
            <a:noFill/>
          </a:ln>
        </p:spPr>
        <p:txBody>
          <a:bodyPr spcFirstLastPara="1" wrap="square" lIns="91425" tIns="91425" rIns="91425" bIns="91425" anchor="t" anchorCtr="0">
            <a:normAutofit fontScale="55000" lnSpcReduction="20000"/>
          </a:bodyPr>
          <a:lstStyle/>
          <a:p>
            <a:pPr marL="0" lvl="0" indent="0" algn="l" rtl="0">
              <a:lnSpc>
                <a:spcPct val="115000"/>
              </a:lnSpc>
              <a:spcBef>
                <a:spcPts val="0"/>
              </a:spcBef>
              <a:spcAft>
                <a:spcPts val="0"/>
              </a:spcAft>
              <a:buSzPct val="181818"/>
              <a:buNone/>
            </a:pPr>
            <a:r>
              <a:rPr lang="en">
                <a:solidFill>
                  <a:schemeClr val="dk1"/>
                </a:solidFill>
              </a:rPr>
              <a:t>For this project, Random Forest and Neural Networks were chosen as the primary models for addressing the problem of price prediction.</a:t>
            </a:r>
            <a:endParaRPr/>
          </a:p>
          <a:p>
            <a:pPr marL="0" lvl="0" indent="0" algn="l" rtl="0">
              <a:lnSpc>
                <a:spcPct val="115000"/>
              </a:lnSpc>
              <a:spcBef>
                <a:spcPts val="1200"/>
              </a:spcBef>
              <a:spcAft>
                <a:spcPts val="0"/>
              </a:spcAft>
              <a:buSzPct val="181818"/>
              <a:buNone/>
            </a:pPr>
            <a:r>
              <a:rPr lang="en">
                <a:solidFill>
                  <a:schemeClr val="dk1"/>
                </a:solidFill>
              </a:rPr>
              <a:t> </a:t>
            </a:r>
            <a:r>
              <a:rPr lang="en" b="1">
                <a:solidFill>
                  <a:schemeClr val="dk1"/>
                </a:solidFill>
              </a:rPr>
              <a:t>Random Forest: </a:t>
            </a:r>
            <a:endParaRPr/>
          </a:p>
          <a:p>
            <a:pPr marL="285750" lvl="0" indent="-285750" algn="l" rtl="0">
              <a:lnSpc>
                <a:spcPct val="115000"/>
              </a:lnSpc>
              <a:spcBef>
                <a:spcPts val="1200"/>
              </a:spcBef>
              <a:spcAft>
                <a:spcPts val="0"/>
              </a:spcAft>
              <a:buClr>
                <a:schemeClr val="dk1"/>
              </a:buClr>
              <a:buSzPct val="85000"/>
              <a:buChar char="●"/>
            </a:pPr>
            <a:r>
              <a:rPr lang="en">
                <a:solidFill>
                  <a:schemeClr val="dk1"/>
                </a:solidFill>
              </a:rPr>
              <a:t>A machine learning algorithm well-suited for regression tasks. </a:t>
            </a:r>
            <a:endParaRPr/>
          </a:p>
          <a:p>
            <a:pPr marL="285750" lvl="0" indent="-285750" algn="l" rtl="0">
              <a:lnSpc>
                <a:spcPct val="115000"/>
              </a:lnSpc>
              <a:spcBef>
                <a:spcPts val="0"/>
              </a:spcBef>
              <a:spcAft>
                <a:spcPts val="0"/>
              </a:spcAft>
              <a:buClr>
                <a:schemeClr val="dk1"/>
              </a:buClr>
              <a:buSzPct val="85000"/>
              <a:buChar char="●"/>
            </a:pPr>
            <a:r>
              <a:rPr lang="en">
                <a:solidFill>
                  <a:schemeClr val="dk1"/>
                </a:solidFill>
              </a:rPr>
              <a:t>Capable of handling non-linear trends in data due to its ensemble nature, combining multiple decision trees to enhance predictive accuracy and reduce overfitting. </a:t>
            </a:r>
            <a:endParaRPr/>
          </a:p>
          <a:p>
            <a:pPr marL="285750" lvl="0" indent="-285750" algn="l" rtl="0">
              <a:lnSpc>
                <a:spcPct val="115000"/>
              </a:lnSpc>
              <a:spcBef>
                <a:spcPts val="0"/>
              </a:spcBef>
              <a:spcAft>
                <a:spcPts val="0"/>
              </a:spcAft>
              <a:buClr>
                <a:schemeClr val="dk1"/>
              </a:buClr>
              <a:buSzPct val="85000"/>
              <a:buChar char="●"/>
            </a:pPr>
            <a:r>
              <a:rPr lang="en">
                <a:solidFill>
                  <a:schemeClr val="dk1"/>
                </a:solidFill>
              </a:rPr>
              <a:t>Chosen for its robustness and ability to handle complex relationships between features and the target variable. </a:t>
            </a:r>
            <a:endParaRPr/>
          </a:p>
          <a:p>
            <a:pPr marL="0" lvl="0" indent="0" algn="l" rtl="0">
              <a:lnSpc>
                <a:spcPct val="115000"/>
              </a:lnSpc>
              <a:spcBef>
                <a:spcPts val="0"/>
              </a:spcBef>
              <a:spcAft>
                <a:spcPts val="0"/>
              </a:spcAft>
              <a:buClr>
                <a:schemeClr val="dk2"/>
              </a:buClr>
              <a:buSzPct val="85000"/>
              <a:buNone/>
            </a:pPr>
            <a:endParaRPr>
              <a:solidFill>
                <a:schemeClr val="dk1"/>
              </a:solidFill>
            </a:endParaRPr>
          </a:p>
          <a:p>
            <a:pPr marL="0" lvl="0" indent="0" algn="l" rtl="0">
              <a:lnSpc>
                <a:spcPct val="115000"/>
              </a:lnSpc>
              <a:spcBef>
                <a:spcPts val="0"/>
              </a:spcBef>
              <a:spcAft>
                <a:spcPts val="0"/>
              </a:spcAft>
              <a:buSzPct val="181818"/>
              <a:buNone/>
            </a:pPr>
            <a:r>
              <a:rPr lang="en" b="1">
                <a:solidFill>
                  <a:schemeClr val="dk1"/>
                </a:solidFill>
              </a:rPr>
              <a:t>Neural Networks: </a:t>
            </a:r>
            <a:endParaRPr/>
          </a:p>
          <a:p>
            <a:pPr marL="285750" lvl="0" indent="-285750" algn="l" rtl="0">
              <a:lnSpc>
                <a:spcPct val="115000"/>
              </a:lnSpc>
              <a:spcBef>
                <a:spcPts val="1200"/>
              </a:spcBef>
              <a:spcAft>
                <a:spcPts val="0"/>
              </a:spcAft>
              <a:buClr>
                <a:schemeClr val="dk1"/>
              </a:buClr>
              <a:buSzPct val="85000"/>
              <a:buChar char="●"/>
            </a:pPr>
            <a:r>
              <a:rPr lang="en">
                <a:solidFill>
                  <a:schemeClr val="dk1"/>
                </a:solidFill>
              </a:rPr>
              <a:t>A deep learning model that excels in capturing intricate patterns and non-linear relationships in data. </a:t>
            </a:r>
            <a:endParaRPr/>
          </a:p>
          <a:p>
            <a:pPr marL="285750" lvl="0" indent="-285750" algn="l" rtl="0">
              <a:lnSpc>
                <a:spcPct val="115000"/>
              </a:lnSpc>
              <a:spcBef>
                <a:spcPts val="0"/>
              </a:spcBef>
              <a:spcAft>
                <a:spcPts val="0"/>
              </a:spcAft>
              <a:buClr>
                <a:schemeClr val="dk1"/>
              </a:buClr>
              <a:buSzPct val="85000"/>
              <a:buChar char="●"/>
            </a:pPr>
            <a:r>
              <a:rPr lang="en">
                <a:solidFill>
                  <a:schemeClr val="dk1"/>
                </a:solidFill>
              </a:rPr>
              <a:t>Particularly suitable for this regression problem where the underlying trends are non-linear, making traditional linear models insufficient. </a:t>
            </a:r>
            <a:endParaRPr/>
          </a:p>
          <a:p>
            <a:pPr marL="285750" lvl="0" indent="-285750" algn="l" rtl="0">
              <a:lnSpc>
                <a:spcPct val="115000"/>
              </a:lnSpc>
              <a:spcBef>
                <a:spcPts val="0"/>
              </a:spcBef>
              <a:spcAft>
                <a:spcPts val="0"/>
              </a:spcAft>
              <a:buClr>
                <a:schemeClr val="dk1"/>
              </a:buClr>
              <a:buSzPct val="85000"/>
              <a:buChar char="●"/>
            </a:pPr>
            <a:r>
              <a:rPr lang="en">
                <a:solidFill>
                  <a:schemeClr val="dk1"/>
                </a:solidFill>
              </a:rPr>
              <a:t>Provides flexibility in learning from large datasets, adjusting to hidden patterns that may not be evident in simpler models. </a:t>
            </a:r>
            <a:endParaRPr/>
          </a:p>
          <a:p>
            <a:pPr marL="285750" lvl="0" indent="-285750" algn="l" rtl="0">
              <a:lnSpc>
                <a:spcPct val="115000"/>
              </a:lnSpc>
              <a:spcBef>
                <a:spcPts val="0"/>
              </a:spcBef>
              <a:spcAft>
                <a:spcPts val="0"/>
              </a:spcAft>
              <a:buClr>
                <a:schemeClr val="dk1"/>
              </a:buClr>
              <a:buSzPct val="85000"/>
              <a:buChar char="●"/>
            </a:pPr>
            <a:r>
              <a:rPr lang="en">
                <a:solidFill>
                  <a:schemeClr val="dk1"/>
                </a:solidFill>
              </a:rPr>
              <a:t>The selection of these models reflects the non-linear nature of the data and the objective to achieve accurate price predictions while leveraging the strengths of both machine learning and deep learning approaches.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Comparison</a:t>
            </a:r>
            <a:endParaRPr/>
          </a:p>
        </p:txBody>
      </p:sp>
      <p:sp>
        <p:nvSpPr>
          <p:cNvPr id="212" name="Google Shape;212;p42"/>
          <p:cNvSpPr txBox="1">
            <a:spLocks noGrp="1"/>
          </p:cNvSpPr>
          <p:nvPr>
            <p:ph type="body" idx="1"/>
          </p:nvPr>
        </p:nvSpPr>
        <p:spPr>
          <a:xfrm>
            <a:off x="311700" y="1152475"/>
            <a:ext cx="4501800" cy="3174900"/>
          </a:xfrm>
          <a:prstGeom prst="rect">
            <a:avLst/>
          </a:prstGeom>
          <a:noFill/>
          <a:ln>
            <a:noFill/>
          </a:ln>
        </p:spPr>
        <p:txBody>
          <a:bodyPr spcFirstLastPara="1" wrap="square" lIns="91425" tIns="91425" rIns="91425" bIns="91425" anchor="t" anchorCtr="0">
            <a:normAutofit/>
          </a:bodyPr>
          <a:lstStyle/>
          <a:p>
            <a:pPr marL="457200" lvl="0" indent="-319405" algn="just" rtl="0">
              <a:lnSpc>
                <a:spcPct val="95000"/>
              </a:lnSpc>
              <a:spcBef>
                <a:spcPts val="0"/>
              </a:spcBef>
              <a:spcAft>
                <a:spcPts val="0"/>
              </a:spcAft>
              <a:buClr>
                <a:schemeClr val="dk1"/>
              </a:buClr>
              <a:buSzPts val="1430"/>
              <a:buChar char="●"/>
            </a:pPr>
            <a:r>
              <a:rPr lang="en" sz="1430">
                <a:solidFill>
                  <a:schemeClr val="dk1"/>
                </a:solidFill>
              </a:rPr>
              <a:t>The Random Forest model has a significantly lower MSE (0.03) compared to the Neural Network model (0.16), indicating better prediction accuracy for the Random Forest model. </a:t>
            </a:r>
            <a:endParaRPr sz="1430">
              <a:solidFill>
                <a:schemeClr val="dk1"/>
              </a:solidFill>
            </a:endParaRPr>
          </a:p>
          <a:p>
            <a:pPr marL="457200" lvl="0" indent="-319405" algn="just" rtl="0">
              <a:lnSpc>
                <a:spcPct val="95000"/>
              </a:lnSpc>
              <a:spcBef>
                <a:spcPts val="0"/>
              </a:spcBef>
              <a:spcAft>
                <a:spcPts val="0"/>
              </a:spcAft>
              <a:buClr>
                <a:schemeClr val="dk1"/>
              </a:buClr>
              <a:buSzPts val="1430"/>
              <a:buChar char="●"/>
            </a:pPr>
            <a:r>
              <a:rPr lang="en" sz="1430">
                <a:solidFill>
                  <a:schemeClr val="dk1"/>
                </a:solidFill>
              </a:rPr>
              <a:t>Random Forest also outperforms the Neural Network in terms of MAE, with a value of 0.088 versus 0.28 for the Neural Network, reflecting lower average errors in predictions.</a:t>
            </a:r>
            <a:endParaRPr sz="1430">
              <a:solidFill>
                <a:schemeClr val="dk1"/>
              </a:solidFill>
            </a:endParaRPr>
          </a:p>
          <a:p>
            <a:pPr marL="457200" lvl="0" indent="-319405" algn="just" rtl="0">
              <a:lnSpc>
                <a:spcPct val="95000"/>
              </a:lnSpc>
              <a:spcBef>
                <a:spcPts val="0"/>
              </a:spcBef>
              <a:spcAft>
                <a:spcPts val="0"/>
              </a:spcAft>
              <a:buClr>
                <a:schemeClr val="dk1"/>
              </a:buClr>
              <a:buSzPts val="1430"/>
              <a:buChar char="●"/>
            </a:pPr>
            <a:r>
              <a:rPr lang="en" sz="1430">
                <a:solidFill>
                  <a:schemeClr val="dk1"/>
                </a:solidFill>
              </a:rPr>
              <a:t>While both models show strong explanatory power, the Random Forest model has a higher R² score of 0.97, compared to the Neural Network's 0.83, suggesting better overall fit for the Random Forest model.</a:t>
            </a:r>
            <a:endParaRPr sz="1430">
              <a:solidFill>
                <a:schemeClr val="dk1"/>
              </a:solidFill>
            </a:endParaRPr>
          </a:p>
        </p:txBody>
      </p:sp>
      <p:pic>
        <p:nvPicPr>
          <p:cNvPr id="213" name="Google Shape;213;p42"/>
          <p:cNvPicPr preferRelativeResize="0"/>
          <p:nvPr/>
        </p:nvPicPr>
        <p:blipFill rotWithShape="1">
          <a:blip r:embed="rId3">
            <a:alphaModFix/>
          </a:blip>
          <a:srcRect/>
          <a:stretch/>
        </p:blipFill>
        <p:spPr>
          <a:xfrm>
            <a:off x="4911900" y="1152475"/>
            <a:ext cx="4079699" cy="317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Future Directions</a:t>
            </a:r>
            <a:endParaRPr/>
          </a:p>
        </p:txBody>
      </p:sp>
      <p:sp>
        <p:nvSpPr>
          <p:cNvPr id="219" name="Google Shape;219;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30200" algn="just" rtl="0">
              <a:lnSpc>
                <a:spcPct val="115000"/>
              </a:lnSpc>
              <a:spcBef>
                <a:spcPts val="0"/>
              </a:spcBef>
              <a:spcAft>
                <a:spcPts val="0"/>
              </a:spcAft>
              <a:buClr>
                <a:schemeClr val="dk1"/>
              </a:buClr>
              <a:buSzPts val="1600"/>
              <a:buChar char="●"/>
            </a:pPr>
            <a:r>
              <a:rPr lang="en" sz="1600" b="1">
                <a:solidFill>
                  <a:schemeClr val="dk1"/>
                </a:solidFill>
              </a:rPr>
              <a:t>Feature Expansion:</a:t>
            </a:r>
            <a:r>
              <a:rPr lang="en" sz="1600">
                <a:solidFill>
                  <a:schemeClr val="dk1"/>
                </a:solidFill>
              </a:rPr>
              <a:t> Incorporating additional features, such as camera specifications, processor type, and connectivity options, may further improve the model's predictive accuracy. </a:t>
            </a:r>
            <a:endParaRPr sz="1600">
              <a:solidFill>
                <a:schemeClr val="dk1"/>
              </a:solidFill>
            </a:endParaRPr>
          </a:p>
          <a:p>
            <a:pPr marL="457200" lvl="0" indent="-330200" algn="just" rtl="0">
              <a:lnSpc>
                <a:spcPct val="115000"/>
              </a:lnSpc>
              <a:spcBef>
                <a:spcPts val="0"/>
              </a:spcBef>
              <a:spcAft>
                <a:spcPts val="0"/>
              </a:spcAft>
              <a:buClr>
                <a:schemeClr val="dk1"/>
              </a:buClr>
              <a:buSzPts val="1600"/>
              <a:buChar char="●"/>
            </a:pPr>
            <a:r>
              <a:rPr lang="en" sz="1600" b="1">
                <a:solidFill>
                  <a:schemeClr val="dk1"/>
                </a:solidFill>
              </a:rPr>
              <a:t>Dynamic Pricing Analysis:</a:t>
            </a:r>
            <a:r>
              <a:rPr lang="en" sz="1600">
                <a:solidFill>
                  <a:schemeClr val="dk1"/>
                </a:solidFill>
              </a:rPr>
              <a:t> Extending the model to account for temporal trends in pricing, influenced by market dynamics, seasonality, or brand value. </a:t>
            </a:r>
            <a:endParaRPr sz="1600">
              <a:solidFill>
                <a:schemeClr val="dk1"/>
              </a:solidFill>
            </a:endParaRPr>
          </a:p>
          <a:p>
            <a:pPr marL="457200" lvl="0" indent="-330200" algn="just" rtl="0">
              <a:lnSpc>
                <a:spcPct val="115000"/>
              </a:lnSpc>
              <a:spcBef>
                <a:spcPts val="0"/>
              </a:spcBef>
              <a:spcAft>
                <a:spcPts val="0"/>
              </a:spcAft>
              <a:buClr>
                <a:schemeClr val="dk1"/>
              </a:buClr>
              <a:buSzPts val="1600"/>
              <a:buChar char="●"/>
            </a:pPr>
            <a:r>
              <a:rPr lang="en" sz="1600" b="1">
                <a:solidFill>
                  <a:schemeClr val="dk1"/>
                </a:solidFill>
              </a:rPr>
              <a:t>Real-time Deployment:</a:t>
            </a:r>
            <a:r>
              <a:rPr lang="en" sz="1600">
                <a:solidFill>
                  <a:schemeClr val="dk1"/>
                </a:solidFill>
              </a:rPr>
              <a:t> Developing a real-time prediction system integrated into a web or mobile application to assist users in price comparison and decision-making. </a:t>
            </a:r>
            <a:endParaRPr sz="1600">
              <a:solidFill>
                <a:schemeClr val="dk1"/>
              </a:solidFill>
            </a:endParaRPr>
          </a:p>
          <a:p>
            <a:pPr marL="457200" lvl="0" indent="-330200" algn="just" rtl="0">
              <a:lnSpc>
                <a:spcPct val="115000"/>
              </a:lnSpc>
              <a:spcBef>
                <a:spcPts val="0"/>
              </a:spcBef>
              <a:spcAft>
                <a:spcPts val="0"/>
              </a:spcAft>
              <a:buClr>
                <a:schemeClr val="dk1"/>
              </a:buClr>
              <a:buSzPts val="1600"/>
              <a:buChar char="●"/>
            </a:pPr>
            <a:r>
              <a:rPr lang="en" sz="1600" b="1">
                <a:solidFill>
                  <a:schemeClr val="dk1"/>
                </a:solidFill>
              </a:rPr>
              <a:t>Regional and Demographic Insights: </a:t>
            </a:r>
            <a:r>
              <a:rPr lang="en" sz="1600">
                <a:solidFill>
                  <a:schemeClr val="dk1"/>
                </a:solidFill>
              </a:rPr>
              <a:t>Analyzing regional variations in pricing trends and user preferences to tailor insights for different markets.</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Overview of the Dataset</a:t>
            </a:r>
            <a:endParaRPr/>
          </a:p>
        </p:txBody>
      </p:sp>
      <p:sp>
        <p:nvSpPr>
          <p:cNvPr id="106" name="Google Shape;106;p26"/>
          <p:cNvSpPr txBox="1">
            <a:spLocks noGrp="1"/>
          </p:cNvSpPr>
          <p:nvPr>
            <p:ph type="body" idx="1"/>
          </p:nvPr>
        </p:nvSpPr>
        <p:spPr>
          <a:xfrm>
            <a:off x="8643200" y="1152475"/>
            <a:ext cx="189300" cy="1764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
        <p:nvSpPr>
          <p:cNvPr id="107" name="Google Shape;107;p26"/>
          <p:cNvSpPr txBox="1"/>
          <p:nvPr/>
        </p:nvSpPr>
        <p:spPr>
          <a:xfrm>
            <a:off x="404575" y="1176375"/>
            <a:ext cx="8238600" cy="1692000"/>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Dataset Size: 1345 rows and 8 columns.</a:t>
            </a:r>
            <a:endParaRPr sz="1400" b="0" i="0" u="none" strike="noStrike" cap="none">
              <a:solidFill>
                <a:schemeClr val="dk1"/>
              </a:solidFill>
              <a:latin typeface="Arial"/>
              <a:ea typeface="Arial"/>
              <a:cs typeface="Arial"/>
              <a:sym typeface="Arial"/>
            </a:endParaRPr>
          </a:p>
          <a:p>
            <a:pPr marL="457200" marR="0" lvl="0" indent="-317500" algn="just"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This dataset contains information about various smartphone models from different brands, capturing key specifications and features.</a:t>
            </a:r>
            <a:endParaRPr sz="1400" b="0" i="0" u="none" strike="noStrike" cap="none">
              <a:solidFill>
                <a:schemeClr val="dk1"/>
              </a:solidFill>
              <a:latin typeface="Arial"/>
              <a:ea typeface="Arial"/>
              <a:cs typeface="Arial"/>
              <a:sym typeface="Arial"/>
            </a:endParaRPr>
          </a:p>
          <a:p>
            <a:pPr marL="457200" marR="0" lvl="0" indent="-317500" algn="just"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The data provides insights into the diversity of smartphones, catering to a wide range of users based on performance, design, and affordability.</a:t>
            </a:r>
            <a:endParaRPr sz="1400" b="0" i="0" u="none" strike="noStrike" cap="none">
              <a:solidFill>
                <a:schemeClr val="dk1"/>
              </a:solidFill>
              <a:latin typeface="Arial"/>
              <a:ea typeface="Arial"/>
              <a:cs typeface="Arial"/>
              <a:sym typeface="Arial"/>
            </a:endParaRPr>
          </a:p>
          <a:p>
            <a:pPr marL="457200" marR="0" lvl="0" indent="-317500" algn="just" rtl="0">
              <a:lnSpc>
                <a:spcPct val="100000"/>
              </a:lnSpc>
              <a:spcBef>
                <a:spcPts val="0"/>
              </a:spcBef>
              <a:spcAft>
                <a:spcPts val="0"/>
              </a:spcAft>
              <a:buClr>
                <a:schemeClr val="dk1"/>
              </a:buClr>
              <a:buSzPts val="1400"/>
              <a:buFont typeface="Arial"/>
              <a:buChar char="●"/>
            </a:pPr>
            <a:r>
              <a:rPr lang="en" sz="1400" b="0" i="0" u="none" strike="noStrike" cap="none">
                <a:solidFill>
                  <a:schemeClr val="dk1"/>
                </a:solidFill>
                <a:latin typeface="Arial"/>
                <a:ea typeface="Arial"/>
                <a:cs typeface="Arial"/>
                <a:sym typeface="Arial"/>
              </a:rPr>
              <a:t>A clean dataset is crucial for accurate predictions and insights so that future modeling tasks can be performed efficiently.</a:t>
            </a:r>
            <a:endParaRPr sz="1400" b="0" i="0" u="none" strike="noStrike" cap="none">
              <a:solidFill>
                <a:schemeClr val="dk1"/>
              </a:solidFill>
              <a:latin typeface="Arial"/>
              <a:ea typeface="Arial"/>
              <a:cs typeface="Arial"/>
              <a:sym typeface="Arial"/>
            </a:endParaRPr>
          </a:p>
        </p:txBody>
      </p:sp>
      <p:pic>
        <p:nvPicPr>
          <p:cNvPr id="108" name="Google Shape;108;p26"/>
          <p:cNvPicPr preferRelativeResize="0"/>
          <p:nvPr/>
        </p:nvPicPr>
        <p:blipFill rotWithShape="1">
          <a:blip r:embed="rId3">
            <a:alphaModFix/>
          </a:blip>
          <a:srcRect/>
          <a:stretch/>
        </p:blipFill>
        <p:spPr>
          <a:xfrm>
            <a:off x="659875" y="2916475"/>
            <a:ext cx="7816399" cy="1909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a:t>
            </a:r>
            <a:endParaRPr/>
          </a:p>
        </p:txBody>
      </p:sp>
      <p:sp>
        <p:nvSpPr>
          <p:cNvPr id="225" name="Google Shape;225;p44"/>
          <p:cNvSpPr txBox="1">
            <a:spLocks noGrp="1"/>
          </p:cNvSpPr>
          <p:nvPr>
            <p:ph type="body" idx="1"/>
          </p:nvPr>
        </p:nvSpPr>
        <p:spPr>
          <a:xfrm>
            <a:off x="311700" y="1211725"/>
            <a:ext cx="8253000" cy="3357300"/>
          </a:xfrm>
          <a:prstGeom prst="rect">
            <a:avLst/>
          </a:prstGeom>
          <a:noFill/>
          <a:ln>
            <a:noFill/>
          </a:ln>
        </p:spPr>
        <p:txBody>
          <a:bodyPr spcFirstLastPara="1" wrap="square" lIns="91425" tIns="91425" rIns="91425" bIns="91425" anchor="t" anchorCtr="0">
            <a:normAutofit/>
          </a:bodyPr>
          <a:lstStyle/>
          <a:p>
            <a:pPr marL="457200" lvl="0" indent="-330200" algn="just" rtl="0">
              <a:lnSpc>
                <a:spcPct val="95000"/>
              </a:lnSpc>
              <a:spcBef>
                <a:spcPts val="0"/>
              </a:spcBef>
              <a:spcAft>
                <a:spcPts val="0"/>
              </a:spcAft>
              <a:buClr>
                <a:schemeClr val="dk1"/>
              </a:buClr>
              <a:buSzPts val="1600"/>
              <a:buChar char="●"/>
            </a:pPr>
            <a:r>
              <a:rPr lang="en" sz="1600">
                <a:solidFill>
                  <a:schemeClr val="dk1"/>
                </a:solidFill>
              </a:rPr>
              <a:t>This project successfully developed a predictive model to estimate smartphone prices based on key specifications like display size, RAM, battery capacity, and internal memory.</a:t>
            </a:r>
            <a:endParaRPr sz="1600">
              <a:solidFill>
                <a:schemeClr val="dk1"/>
              </a:solidFill>
            </a:endParaRPr>
          </a:p>
          <a:p>
            <a:pPr marL="457200" lvl="0" indent="-330200" algn="just" rtl="0">
              <a:lnSpc>
                <a:spcPct val="95000"/>
              </a:lnSpc>
              <a:spcBef>
                <a:spcPts val="0"/>
              </a:spcBef>
              <a:spcAft>
                <a:spcPts val="0"/>
              </a:spcAft>
              <a:buClr>
                <a:schemeClr val="dk1"/>
              </a:buClr>
              <a:buSzPts val="1600"/>
              <a:buChar char="●"/>
            </a:pPr>
            <a:r>
              <a:rPr lang="en" sz="1600">
                <a:solidFill>
                  <a:schemeClr val="dk1"/>
                </a:solidFill>
              </a:rPr>
              <a:t>Specifications like RAM and internal memory showed a significant correlation with price, whereas battery capacity and display size showed weaker relationships.</a:t>
            </a:r>
            <a:endParaRPr sz="1600">
              <a:solidFill>
                <a:schemeClr val="dk1"/>
              </a:solidFill>
            </a:endParaRPr>
          </a:p>
          <a:p>
            <a:pPr marL="457200" lvl="0" indent="-330200" algn="just" rtl="0">
              <a:lnSpc>
                <a:spcPct val="95000"/>
              </a:lnSpc>
              <a:spcBef>
                <a:spcPts val="0"/>
              </a:spcBef>
              <a:spcAft>
                <a:spcPts val="0"/>
              </a:spcAft>
              <a:buClr>
                <a:schemeClr val="dk1"/>
              </a:buClr>
              <a:buSzPts val="1600"/>
              <a:buChar char="●"/>
            </a:pPr>
            <a:r>
              <a:rPr lang="en" sz="1600">
                <a:solidFill>
                  <a:schemeClr val="dk1"/>
                </a:solidFill>
              </a:rPr>
              <a:t>Random Forest and Neural Networks demonstrated the ability to handle non-linear relationships effectively. Random Forest provided robust predictive performance while Neural Networks captured complex patterns in the data. </a:t>
            </a:r>
            <a:endParaRPr sz="1600">
              <a:solidFill>
                <a:schemeClr val="dk1"/>
              </a:solidFill>
            </a:endParaRPr>
          </a:p>
          <a:p>
            <a:pPr marL="457200" lvl="0" indent="-330200" algn="just" rtl="0">
              <a:lnSpc>
                <a:spcPct val="95000"/>
              </a:lnSpc>
              <a:spcBef>
                <a:spcPts val="0"/>
              </a:spcBef>
              <a:spcAft>
                <a:spcPts val="0"/>
              </a:spcAft>
              <a:buClr>
                <a:schemeClr val="dk1"/>
              </a:buClr>
              <a:buSzPts val="1600"/>
              <a:buChar char="●"/>
            </a:pPr>
            <a:r>
              <a:rPr lang="en" sz="1600">
                <a:solidFill>
                  <a:schemeClr val="dk1"/>
                </a:solidFill>
              </a:rPr>
              <a:t>Metrics such as MSE, MAE, and R² confirmed the reliability and accuracy of the models, with Random Forest outperforming in terms of error magnitude and explanatory power.</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Objectives of the Project</a:t>
            </a:r>
            <a:endParaRPr/>
          </a:p>
        </p:txBody>
      </p:sp>
      <p:sp>
        <p:nvSpPr>
          <p:cNvPr id="114" name="Google Shape;114;p27"/>
          <p:cNvSpPr txBox="1">
            <a:spLocks noGrp="1"/>
          </p:cNvSpPr>
          <p:nvPr>
            <p:ph type="body" idx="1"/>
          </p:nvPr>
        </p:nvSpPr>
        <p:spPr>
          <a:xfrm>
            <a:off x="311700" y="1317800"/>
            <a:ext cx="8272500" cy="32511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Clr>
                <a:schemeClr val="dk1"/>
              </a:buClr>
              <a:buSzPts val="1800"/>
              <a:buChar char="●"/>
            </a:pPr>
            <a:r>
              <a:rPr lang="en">
                <a:solidFill>
                  <a:schemeClr val="dk1"/>
                </a:solidFill>
              </a:rPr>
              <a:t>The objective of this project is to predict the price of a smartphone based on its specifications. </a:t>
            </a:r>
            <a:endParaRPr>
              <a:solidFill>
                <a:schemeClr val="dk1"/>
              </a:solidFill>
            </a:endParaRPr>
          </a:p>
          <a:p>
            <a:pPr marL="457200" lvl="0" indent="-342900" algn="just" rtl="0">
              <a:lnSpc>
                <a:spcPct val="115000"/>
              </a:lnSpc>
              <a:spcBef>
                <a:spcPts val="0"/>
              </a:spcBef>
              <a:spcAft>
                <a:spcPts val="0"/>
              </a:spcAft>
              <a:buClr>
                <a:schemeClr val="dk1"/>
              </a:buClr>
              <a:buSzPts val="1800"/>
              <a:buChar char="●"/>
            </a:pPr>
            <a:r>
              <a:rPr lang="en">
                <a:solidFill>
                  <a:schemeClr val="dk1"/>
                </a:solidFill>
              </a:rPr>
              <a:t>By analyzing this dataset, we aim to understand how features like display size, RAM, battery capacity, and internal memory influence the pricing of smartphones. </a:t>
            </a:r>
            <a:endParaRPr>
              <a:solidFill>
                <a:schemeClr val="dk1"/>
              </a:solidFill>
            </a:endParaRPr>
          </a:p>
          <a:p>
            <a:pPr marL="457200" lvl="0" indent="-342900" algn="just" rtl="0">
              <a:lnSpc>
                <a:spcPct val="115000"/>
              </a:lnSpc>
              <a:spcBef>
                <a:spcPts val="0"/>
              </a:spcBef>
              <a:spcAft>
                <a:spcPts val="0"/>
              </a:spcAft>
              <a:buClr>
                <a:schemeClr val="dk1"/>
              </a:buClr>
              <a:buSzPts val="1800"/>
              <a:buChar char="●"/>
            </a:pPr>
            <a:r>
              <a:rPr lang="en">
                <a:solidFill>
                  <a:schemeClr val="dk1"/>
                </a:solidFill>
              </a:rPr>
              <a:t>This prediction model can help manufacturers, retailers, and consumers make informed decisions regarding smartphone pricing and purchases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Key finding from data exploration</a:t>
            </a:r>
            <a:endParaRPr/>
          </a:p>
        </p:txBody>
      </p:sp>
      <p:sp>
        <p:nvSpPr>
          <p:cNvPr id="120" name="Google Shape;120;p28"/>
          <p:cNvSpPr txBox="1">
            <a:spLocks noGrp="1"/>
          </p:cNvSpPr>
          <p:nvPr>
            <p:ph type="body" idx="1"/>
          </p:nvPr>
        </p:nvSpPr>
        <p:spPr>
          <a:xfrm>
            <a:off x="311700" y="1170125"/>
            <a:ext cx="3726000" cy="1747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solidFill>
                  <a:schemeClr val="dk1"/>
                </a:solidFill>
              </a:rPr>
              <a:t>The count of every column, unique values, max values, data types are mentioned in the pictures from data exploration.</a:t>
            </a:r>
            <a:endParaRPr>
              <a:solidFill>
                <a:schemeClr val="dk1"/>
              </a:solidFill>
            </a:endParaRPr>
          </a:p>
        </p:txBody>
      </p:sp>
      <p:pic>
        <p:nvPicPr>
          <p:cNvPr id="121" name="Google Shape;121;p28"/>
          <p:cNvPicPr preferRelativeResize="0"/>
          <p:nvPr/>
        </p:nvPicPr>
        <p:blipFill rotWithShape="1">
          <a:blip r:embed="rId3">
            <a:alphaModFix/>
          </a:blip>
          <a:srcRect/>
          <a:stretch/>
        </p:blipFill>
        <p:spPr>
          <a:xfrm>
            <a:off x="4185100" y="1170125"/>
            <a:ext cx="4647200" cy="2162650"/>
          </a:xfrm>
          <a:prstGeom prst="rect">
            <a:avLst/>
          </a:prstGeom>
          <a:noFill/>
          <a:ln>
            <a:noFill/>
          </a:ln>
        </p:spPr>
      </p:pic>
      <p:pic>
        <p:nvPicPr>
          <p:cNvPr id="122" name="Google Shape;122;p28"/>
          <p:cNvPicPr preferRelativeResize="0"/>
          <p:nvPr/>
        </p:nvPicPr>
        <p:blipFill rotWithShape="1">
          <a:blip r:embed="rId4">
            <a:alphaModFix/>
          </a:blip>
          <a:srcRect/>
          <a:stretch/>
        </p:blipFill>
        <p:spPr>
          <a:xfrm>
            <a:off x="311700" y="3332775"/>
            <a:ext cx="8520599" cy="174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Data Cleaning - Handling Missing Data</a:t>
            </a:r>
            <a:endParaRPr/>
          </a:p>
        </p:txBody>
      </p:sp>
      <p:sp>
        <p:nvSpPr>
          <p:cNvPr id="128" name="Google Shape;128;p29"/>
          <p:cNvSpPr txBox="1">
            <a:spLocks noGrp="1"/>
          </p:cNvSpPr>
          <p:nvPr>
            <p:ph type="body" idx="1"/>
          </p:nvPr>
        </p:nvSpPr>
        <p:spPr>
          <a:xfrm>
            <a:off x="311700" y="1152475"/>
            <a:ext cx="3470700" cy="30150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rPr>
              <a:t>Some columns including price, RAM and battery had some missing values. The threshold was set to 5%. The count of all the rows with missing values was below the threshold, so they were removed from the dataset.</a:t>
            </a:r>
            <a:endParaRPr>
              <a:solidFill>
                <a:schemeClr val="dk1"/>
              </a:solidFill>
            </a:endParaRPr>
          </a:p>
          <a:p>
            <a:pPr marL="0" lvl="0" indent="0" algn="l" rtl="0">
              <a:lnSpc>
                <a:spcPct val="115000"/>
              </a:lnSpc>
              <a:spcBef>
                <a:spcPts val="1200"/>
              </a:spcBef>
              <a:spcAft>
                <a:spcPts val="1200"/>
              </a:spcAft>
              <a:buSzPts val="1800"/>
              <a:buNone/>
            </a:pPr>
            <a:endParaRPr>
              <a:solidFill>
                <a:schemeClr val="dk1"/>
              </a:solidFill>
            </a:endParaRPr>
          </a:p>
        </p:txBody>
      </p:sp>
      <p:pic>
        <p:nvPicPr>
          <p:cNvPr id="129" name="Google Shape;129;p29"/>
          <p:cNvPicPr preferRelativeResize="0"/>
          <p:nvPr/>
        </p:nvPicPr>
        <p:blipFill rotWithShape="1">
          <a:blip r:embed="rId3">
            <a:alphaModFix/>
          </a:blip>
          <a:srcRect/>
          <a:stretch/>
        </p:blipFill>
        <p:spPr>
          <a:xfrm>
            <a:off x="4091900" y="1152475"/>
            <a:ext cx="4290099" cy="292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Data Cleaning - Duplicate Removal</a:t>
            </a:r>
            <a:endParaRPr/>
          </a:p>
        </p:txBody>
      </p:sp>
      <p:sp>
        <p:nvSpPr>
          <p:cNvPr id="135" name="Google Shape;135;p30"/>
          <p:cNvSpPr txBox="1">
            <a:spLocks noGrp="1"/>
          </p:cNvSpPr>
          <p:nvPr>
            <p:ph type="body" idx="1"/>
          </p:nvPr>
        </p:nvSpPr>
        <p:spPr>
          <a:xfrm>
            <a:off x="311700" y="1152475"/>
            <a:ext cx="4099200" cy="3211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dataset was cleaned using the drop_duplicates() function. Duplicates were successfully removed which can be seen in the figure.</a:t>
            </a:r>
            <a:endParaRPr>
              <a:solidFill>
                <a:schemeClr val="dk1"/>
              </a:solidFill>
            </a:endParaRPr>
          </a:p>
          <a:p>
            <a:pPr marL="0" lvl="0" indent="0" algn="l" rtl="0">
              <a:lnSpc>
                <a:spcPct val="115000"/>
              </a:lnSpc>
              <a:spcBef>
                <a:spcPts val="1200"/>
              </a:spcBef>
              <a:spcAft>
                <a:spcPts val="1200"/>
              </a:spcAft>
              <a:buSzPts val="1800"/>
              <a:buNone/>
            </a:pPr>
            <a:endParaRPr/>
          </a:p>
        </p:txBody>
      </p:sp>
      <p:pic>
        <p:nvPicPr>
          <p:cNvPr id="136" name="Google Shape;136;p30"/>
          <p:cNvPicPr preferRelativeResize="0"/>
          <p:nvPr/>
        </p:nvPicPr>
        <p:blipFill rotWithShape="1">
          <a:blip r:embed="rId3">
            <a:alphaModFix/>
          </a:blip>
          <a:srcRect/>
          <a:stretch/>
        </p:blipFill>
        <p:spPr>
          <a:xfrm>
            <a:off x="4572000" y="1481513"/>
            <a:ext cx="4428301" cy="2180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Data Cleaning - Data Type Conversion</a:t>
            </a:r>
            <a:endParaRPr/>
          </a:p>
        </p:txBody>
      </p:sp>
      <p:sp>
        <p:nvSpPr>
          <p:cNvPr id="142" name="Google Shape;142;p31"/>
          <p:cNvSpPr txBox="1">
            <a:spLocks noGrp="1"/>
          </p:cNvSpPr>
          <p:nvPr>
            <p:ph type="body" idx="1"/>
          </p:nvPr>
        </p:nvSpPr>
        <p:spPr>
          <a:xfrm>
            <a:off x="311700" y="1152475"/>
            <a:ext cx="8520600" cy="12573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1200"/>
              </a:spcAft>
              <a:buSzPts val="1800"/>
              <a:buNone/>
            </a:pPr>
            <a:r>
              <a:rPr lang="en">
                <a:solidFill>
                  <a:schemeClr val="dk1"/>
                </a:solidFill>
              </a:rPr>
              <a:t>Price, Number of Ratings, Display size, RAM, Battery and Internal Memory columns were converted into numeric columns by using their respective functions and removing Rs, inches, GB, mAh respectively from the columns.</a:t>
            </a:r>
            <a:endParaRPr>
              <a:solidFill>
                <a:schemeClr val="dk1"/>
              </a:solidFill>
            </a:endParaRPr>
          </a:p>
        </p:txBody>
      </p:sp>
      <p:pic>
        <p:nvPicPr>
          <p:cNvPr id="143" name="Google Shape;143;p31"/>
          <p:cNvPicPr preferRelativeResize="0"/>
          <p:nvPr/>
        </p:nvPicPr>
        <p:blipFill rotWithShape="1">
          <a:blip r:embed="rId3">
            <a:alphaModFix/>
          </a:blip>
          <a:srcRect/>
          <a:stretch/>
        </p:blipFill>
        <p:spPr>
          <a:xfrm>
            <a:off x="152400" y="2409775"/>
            <a:ext cx="8679900" cy="21646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Data Cleaning - Outlier Detection</a:t>
            </a:r>
            <a:endParaRPr/>
          </a:p>
        </p:txBody>
      </p:sp>
      <p:sp>
        <p:nvSpPr>
          <p:cNvPr id="149" name="Google Shape;149;p32"/>
          <p:cNvSpPr txBox="1">
            <a:spLocks noGrp="1"/>
          </p:cNvSpPr>
          <p:nvPr>
            <p:ph type="body" idx="1"/>
          </p:nvPr>
        </p:nvSpPr>
        <p:spPr>
          <a:xfrm>
            <a:off x="311700" y="1319750"/>
            <a:ext cx="8253000" cy="3034200"/>
          </a:xfrm>
          <a:prstGeom prst="rect">
            <a:avLst/>
          </a:prstGeom>
          <a:noFill/>
          <a:ln>
            <a:noFill/>
          </a:ln>
        </p:spPr>
        <p:txBody>
          <a:bodyPr spcFirstLastPara="1" wrap="square" lIns="91425" tIns="91425" rIns="91425" bIns="91425" anchor="t" anchorCtr="0">
            <a:normAutofit/>
          </a:bodyPr>
          <a:lstStyle/>
          <a:p>
            <a:pPr marL="457200" lvl="0" indent="-336550" algn="l" rtl="0">
              <a:lnSpc>
                <a:spcPct val="105000"/>
              </a:lnSpc>
              <a:spcBef>
                <a:spcPts val="0"/>
              </a:spcBef>
              <a:spcAft>
                <a:spcPts val="0"/>
              </a:spcAft>
              <a:buClr>
                <a:schemeClr val="dk1"/>
              </a:buClr>
              <a:buSzPts val="1700"/>
              <a:buChar char="●"/>
            </a:pPr>
            <a:r>
              <a:rPr lang="en" sz="1700">
                <a:solidFill>
                  <a:schemeClr val="dk1"/>
                </a:solidFill>
              </a:rPr>
              <a:t>Outliers were detected using the Interquartile Range (IQR) method.</a:t>
            </a:r>
            <a:endParaRPr sz="1700">
              <a:solidFill>
                <a:schemeClr val="dk1"/>
              </a:solidFill>
            </a:endParaRPr>
          </a:p>
          <a:p>
            <a:pPr marL="457200" lvl="0" indent="-336550" algn="l" rtl="0">
              <a:lnSpc>
                <a:spcPct val="105000"/>
              </a:lnSpc>
              <a:spcBef>
                <a:spcPts val="0"/>
              </a:spcBef>
              <a:spcAft>
                <a:spcPts val="0"/>
              </a:spcAft>
              <a:buClr>
                <a:schemeClr val="dk1"/>
              </a:buClr>
              <a:buSzPts val="1700"/>
              <a:buChar char="●"/>
            </a:pPr>
            <a:r>
              <a:rPr lang="en" sz="1700">
                <a:solidFill>
                  <a:schemeClr val="dk1"/>
                </a:solidFill>
              </a:rPr>
              <a:t>The columns analyzed for outliers included Number of Ratings, RAM, and Internal Memory.</a:t>
            </a:r>
            <a:endParaRPr sz="1700">
              <a:solidFill>
                <a:schemeClr val="dk1"/>
              </a:solidFill>
            </a:endParaRPr>
          </a:p>
          <a:p>
            <a:pPr marL="457200" lvl="0" indent="-336550" algn="l" rtl="0">
              <a:lnSpc>
                <a:spcPct val="105000"/>
              </a:lnSpc>
              <a:spcBef>
                <a:spcPts val="0"/>
              </a:spcBef>
              <a:spcAft>
                <a:spcPts val="0"/>
              </a:spcAft>
              <a:buClr>
                <a:schemeClr val="dk1"/>
              </a:buClr>
              <a:buSzPts val="1700"/>
              <a:buChar char="●"/>
            </a:pPr>
            <a:r>
              <a:rPr lang="en" sz="1700">
                <a:solidFill>
                  <a:schemeClr val="dk1"/>
                </a:solidFill>
              </a:rPr>
              <a:t>Boxplots were generated to visualize outliers before and after their removal.</a:t>
            </a:r>
            <a:endParaRPr sz="1700">
              <a:solidFill>
                <a:schemeClr val="dk1"/>
              </a:solidFill>
            </a:endParaRPr>
          </a:p>
          <a:p>
            <a:pPr marL="457200" lvl="0" indent="-336550" algn="l" rtl="0">
              <a:lnSpc>
                <a:spcPct val="105000"/>
              </a:lnSpc>
              <a:spcBef>
                <a:spcPts val="0"/>
              </a:spcBef>
              <a:spcAft>
                <a:spcPts val="0"/>
              </a:spcAft>
              <a:buClr>
                <a:schemeClr val="dk1"/>
              </a:buClr>
              <a:buSzPts val="1700"/>
              <a:buChar char="●"/>
            </a:pPr>
            <a:r>
              <a:rPr lang="en" sz="1700">
                <a:solidFill>
                  <a:schemeClr val="dk1"/>
                </a:solidFill>
              </a:rPr>
              <a:t>Rows containing outliers were removed to ensure a clean dataset for further analysis. </a:t>
            </a:r>
            <a:endParaRPr sz="1700">
              <a:solidFill>
                <a:schemeClr val="dk1"/>
              </a:solidFill>
            </a:endParaRPr>
          </a:p>
          <a:p>
            <a:pPr marL="457200" lvl="0" indent="-336550" algn="l" rtl="0">
              <a:lnSpc>
                <a:spcPct val="105000"/>
              </a:lnSpc>
              <a:spcBef>
                <a:spcPts val="0"/>
              </a:spcBef>
              <a:spcAft>
                <a:spcPts val="0"/>
              </a:spcAft>
              <a:buClr>
                <a:schemeClr val="dk1"/>
              </a:buClr>
              <a:buSzPts val="1700"/>
              <a:buChar char="●"/>
            </a:pPr>
            <a:r>
              <a:rPr lang="en" sz="1700">
                <a:solidFill>
                  <a:schemeClr val="dk1"/>
                </a:solidFill>
              </a:rPr>
              <a:t>The outliers in Price and Display Size were not removed as these columns have such information which should not be removed.</a:t>
            </a:r>
            <a:endParaRPr sz="1700">
              <a:solidFill>
                <a:schemeClr val="dk1"/>
              </a:solidFill>
            </a:endParaRPr>
          </a:p>
          <a:p>
            <a:pPr marL="0" lvl="0" indent="0" algn="l" rtl="0">
              <a:lnSpc>
                <a:spcPct val="105000"/>
              </a:lnSpc>
              <a:spcBef>
                <a:spcPts val="1200"/>
              </a:spcBef>
              <a:spcAft>
                <a:spcPts val="1200"/>
              </a:spcAft>
              <a:buSzPts val="1800"/>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Data Transformation</a:t>
            </a:r>
            <a:endParaRPr/>
          </a:p>
        </p:txBody>
      </p:sp>
      <p:sp>
        <p:nvSpPr>
          <p:cNvPr id="155" name="Google Shape;155;p33"/>
          <p:cNvSpPr txBox="1">
            <a:spLocks noGrp="1"/>
          </p:cNvSpPr>
          <p:nvPr>
            <p:ph type="body" idx="1"/>
          </p:nvPr>
        </p:nvSpPr>
        <p:spPr>
          <a:xfrm>
            <a:off x="311700" y="1152475"/>
            <a:ext cx="7929000" cy="1419300"/>
          </a:xfrm>
          <a:prstGeom prst="rect">
            <a:avLst/>
          </a:prstGeom>
          <a:noFill/>
          <a:ln>
            <a:noFill/>
          </a:ln>
        </p:spPr>
        <p:txBody>
          <a:bodyPr spcFirstLastPara="1" wrap="square" lIns="91425" tIns="91425" rIns="91425" bIns="91425" anchor="t" anchorCtr="0">
            <a:noAutofit/>
          </a:bodyPr>
          <a:lstStyle/>
          <a:p>
            <a:pPr marL="457200" lvl="0" indent="-323850" algn="just" rtl="0">
              <a:lnSpc>
                <a:spcPct val="95000"/>
              </a:lnSpc>
              <a:spcBef>
                <a:spcPts val="0"/>
              </a:spcBef>
              <a:spcAft>
                <a:spcPts val="0"/>
              </a:spcAft>
              <a:buClr>
                <a:schemeClr val="dk1"/>
              </a:buClr>
              <a:buSzPts val="1500"/>
              <a:buChar char="●"/>
            </a:pPr>
            <a:r>
              <a:rPr lang="en" sz="1500">
                <a:solidFill>
                  <a:schemeClr val="dk1"/>
                </a:solidFill>
              </a:rPr>
              <a:t>Standardization was performed on the following columns (Price, Number of Ratings, Battery, RAM, Display Size, Internal Memory) using StandardScaler(). </a:t>
            </a:r>
            <a:endParaRPr sz="1500">
              <a:solidFill>
                <a:schemeClr val="dk1"/>
              </a:solidFill>
            </a:endParaRPr>
          </a:p>
          <a:p>
            <a:pPr marL="457200" lvl="0" indent="-323850" algn="just" rtl="0">
              <a:lnSpc>
                <a:spcPct val="95000"/>
              </a:lnSpc>
              <a:spcBef>
                <a:spcPts val="0"/>
              </a:spcBef>
              <a:spcAft>
                <a:spcPts val="0"/>
              </a:spcAft>
              <a:buClr>
                <a:schemeClr val="dk1"/>
              </a:buClr>
              <a:buSzPts val="1500"/>
              <a:buChar char="●"/>
            </a:pPr>
            <a:r>
              <a:rPr lang="en" sz="1500">
                <a:solidFill>
                  <a:schemeClr val="dk1"/>
                </a:solidFill>
              </a:rPr>
              <a:t>Scaling transformed the dataset into a form that is more suitable for machine learning models, normalizing the values to a standard scale (mean of 0 and variance of 1).</a:t>
            </a:r>
            <a:endParaRPr sz="1500">
              <a:solidFill>
                <a:schemeClr val="dk1"/>
              </a:solidFill>
            </a:endParaRPr>
          </a:p>
          <a:p>
            <a:pPr marL="0" lvl="0" indent="0" algn="just" rtl="0">
              <a:lnSpc>
                <a:spcPct val="95000"/>
              </a:lnSpc>
              <a:spcBef>
                <a:spcPts val="1200"/>
              </a:spcBef>
              <a:spcAft>
                <a:spcPts val="1200"/>
              </a:spcAft>
              <a:buSzPts val="440"/>
              <a:buNone/>
            </a:pPr>
            <a:endParaRPr sz="1500">
              <a:solidFill>
                <a:schemeClr val="dk1"/>
              </a:solidFill>
            </a:endParaRPr>
          </a:p>
        </p:txBody>
      </p:sp>
      <p:pic>
        <p:nvPicPr>
          <p:cNvPr id="156" name="Google Shape;156;p33"/>
          <p:cNvPicPr preferRelativeResize="0"/>
          <p:nvPr/>
        </p:nvPicPr>
        <p:blipFill rotWithShape="1">
          <a:blip r:embed="rId3">
            <a:alphaModFix/>
          </a:blip>
          <a:srcRect/>
          <a:stretch/>
        </p:blipFill>
        <p:spPr>
          <a:xfrm>
            <a:off x="414375" y="2458825"/>
            <a:ext cx="8238649" cy="22388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On-screen Show (16:9)</PresentationFormat>
  <Paragraphs>64</Paragraphs>
  <Slides>20</Slides>
  <Notes>20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20</vt:i4>
      </vt:variant>
    </vt:vector>
  </HeadingPairs>
  <TitlesOfParts>
    <vt:vector size="23" baseType="lpstr">
      <vt:lpstr>Arial</vt:lpstr>
      <vt:lpstr>Simple Light</vt:lpstr>
      <vt:lpstr>Simple Light</vt:lpstr>
      <vt:lpstr>Product Data Analysis</vt:lpstr>
      <vt:lpstr>Overview of the Dataset</vt:lpstr>
      <vt:lpstr>Objectives of the Project</vt:lpstr>
      <vt:lpstr>Key finding from data exploration</vt:lpstr>
      <vt:lpstr>Data Cleaning - Handling Missing Data</vt:lpstr>
      <vt:lpstr>Data Cleaning - Duplicate Removal</vt:lpstr>
      <vt:lpstr>Data Cleaning - Data Type Conversion</vt:lpstr>
      <vt:lpstr>Data Cleaning - Outlier Detection</vt:lpstr>
      <vt:lpstr>Data Transformation</vt:lpstr>
      <vt:lpstr>Univariate Analysis - Histograms</vt:lpstr>
      <vt:lpstr>Univariate Analysis - Boxplots</vt:lpstr>
      <vt:lpstr>Univariate Analysis - Pie Chart</vt:lpstr>
      <vt:lpstr>Bivariate Analysis </vt:lpstr>
      <vt:lpstr>Correlation Matrix</vt:lpstr>
      <vt:lpstr>Multivariate Analysis</vt:lpstr>
      <vt:lpstr>Feature Analysis</vt:lpstr>
      <vt:lpstr>Models used in Project</vt:lpstr>
      <vt:lpstr>Comparison</vt:lpstr>
      <vt:lpstr>Future Directions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L211873Muhammad Ahmad Aziz</cp:lastModifiedBy>
  <cp:revision>1</cp:revision>
  <dcterms:modified xsi:type="dcterms:W3CDTF">2025-04-15T06:42:39Z</dcterms:modified>
</cp:coreProperties>
</file>