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ibre Franklin" pitchFamily="2"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9" d="100"/>
          <a:sy n="109" d="100"/>
        </p:scale>
        <p:origin x="706"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There is no system in Pakistan that offers multiple options to donate. The existing organizations including</a:t>
            </a:r>
            <a:endParaRPr/>
          </a:p>
          <a:p>
            <a:pPr marL="0" lvl="0" indent="0" algn="l" rtl="0">
              <a:spcBef>
                <a:spcPts val="0"/>
              </a:spcBef>
              <a:spcAft>
                <a:spcPts val="0"/>
              </a:spcAft>
              <a:buClr>
                <a:schemeClr val="dk1"/>
              </a:buClr>
              <a:buSzPts val="1100"/>
              <a:buFont typeface="Arial"/>
              <a:buNone/>
            </a:pPr>
            <a:r>
              <a:rPr lang="en"/>
              <a:t>alkhidmat, akhuwat, etc, they only allow monetary donations and some of the organizations take only food.</a:t>
            </a:r>
            <a:endParaRPr/>
          </a:p>
          <a:p>
            <a:pPr marL="0" lvl="0" indent="0" algn="l" rtl="0">
              <a:spcBef>
                <a:spcPts val="0"/>
              </a:spcBef>
              <a:spcAft>
                <a:spcPts val="0"/>
              </a:spcAft>
              <a:buClr>
                <a:schemeClr val="dk1"/>
              </a:buClr>
              <a:buSzPts val="1100"/>
              <a:buFont typeface="Arial"/>
              <a:buNone/>
            </a:pPr>
            <a:r>
              <a:rPr lang="en"/>
              <a:t>Smaller NGOs oftem remain unseen and becuase of this some needy people do not get what they need. During</a:t>
            </a:r>
            <a:endParaRPr/>
          </a:p>
          <a:p>
            <a:pPr marL="0" lvl="0" indent="0" algn="l" rtl="0">
              <a:spcBef>
                <a:spcPts val="0"/>
              </a:spcBef>
              <a:spcAft>
                <a:spcPts val="0"/>
              </a:spcAft>
              <a:buClr>
                <a:schemeClr val="dk1"/>
              </a:buClr>
              <a:buSzPts val="1100"/>
              <a:buFont typeface="Arial"/>
              <a:buNone/>
            </a:pPr>
            <a:r>
              <a:rPr lang="en"/>
              <a:t>disasters and emergencies, NGOs often face difficulties while gathering volunteers and they need a faster</a:t>
            </a:r>
            <a:endParaRPr/>
          </a:p>
          <a:p>
            <a:pPr marL="0" lvl="0" indent="0" algn="l" rtl="0">
              <a:spcBef>
                <a:spcPts val="0"/>
              </a:spcBef>
              <a:spcAft>
                <a:spcPts val="0"/>
              </a:spcAft>
              <a:buClr>
                <a:schemeClr val="dk1"/>
              </a:buClr>
              <a:buSzPts val="1100"/>
              <a:buFont typeface="Arial"/>
              <a:buNone/>
            </a:pPr>
            <a:r>
              <a:rPr lang="en"/>
              <a:t>way to gather volunteers and supplies.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All the mentioned problems are solved by Dast e khair. We will create a unified donatiion platform which will </a:t>
            </a:r>
            <a:endParaRPr/>
          </a:p>
          <a:p>
            <a:pPr marL="0" lvl="0" indent="0" algn="l" rtl="0">
              <a:spcBef>
                <a:spcPts val="0"/>
              </a:spcBef>
              <a:spcAft>
                <a:spcPts val="0"/>
              </a:spcAft>
              <a:buClr>
                <a:schemeClr val="dk1"/>
              </a:buClr>
              <a:buSzPts val="1100"/>
              <a:buFont typeface="Arial"/>
              <a:buNone/>
            </a:pPr>
            <a:r>
              <a:rPr lang="en"/>
              <a:t>offer diverse donation options. Recognizing that giving is not just about money, it can also be food, clothes</a:t>
            </a:r>
            <a:endParaRPr/>
          </a:p>
          <a:p>
            <a:pPr marL="0" lvl="0" indent="0" algn="l" rtl="0">
              <a:spcBef>
                <a:spcPts val="0"/>
              </a:spcBef>
              <a:spcAft>
                <a:spcPts val="0"/>
              </a:spcAft>
              <a:buClr>
                <a:schemeClr val="dk1"/>
              </a:buClr>
              <a:buSzPts val="1100"/>
              <a:buFont typeface="Arial"/>
              <a:buNone/>
            </a:pPr>
            <a:r>
              <a:rPr lang="en"/>
              <a:t>or medicines, in fact anything which can help a person who is in need of that. Enhance user Experience </a:t>
            </a:r>
            <a:endParaRPr/>
          </a:p>
          <a:p>
            <a:pPr marL="0" lvl="0" indent="0" algn="l" rtl="0">
              <a:spcBef>
                <a:spcPts val="0"/>
              </a:spcBef>
              <a:spcAft>
                <a:spcPts val="0"/>
              </a:spcAft>
              <a:buClr>
                <a:schemeClr val="dk1"/>
              </a:buClr>
              <a:buSzPts val="1100"/>
              <a:buFont typeface="Arial"/>
              <a:buNone/>
            </a:pPr>
            <a:r>
              <a:rPr lang="en"/>
              <a:t>by creating an easy-to-navigate interface that helps users to contribute with just a </a:t>
            </a:r>
            <a:endParaRPr/>
          </a:p>
          <a:p>
            <a:pPr marL="0" lvl="0" indent="0" algn="l" rtl="0">
              <a:spcBef>
                <a:spcPts val="0"/>
              </a:spcBef>
              <a:spcAft>
                <a:spcPts val="0"/>
              </a:spcAft>
              <a:buClr>
                <a:schemeClr val="dk1"/>
              </a:buClr>
              <a:buSzPts val="1100"/>
              <a:buFont typeface="Arial"/>
              <a:buNone/>
            </a:pPr>
            <a:r>
              <a:rPr lang="en"/>
              <a:t>few taps. Our platform will support smaller NGOs by providing them an application which they will operate </a:t>
            </a:r>
            <a:endParaRPr/>
          </a:p>
          <a:p>
            <a:pPr marL="0" lvl="0" indent="0" algn="l" rtl="0">
              <a:spcBef>
                <a:spcPts val="0"/>
              </a:spcBef>
              <a:spcAft>
                <a:spcPts val="0"/>
              </a:spcAft>
              <a:buClr>
                <a:schemeClr val="dk1"/>
              </a:buClr>
              <a:buSzPts val="1100"/>
              <a:buFont typeface="Arial"/>
              <a:buNone/>
            </a:pPr>
            <a:r>
              <a:rPr lang="en"/>
              <a:t>and through which they manage donation. In this way they will be able to request and gather volunteers </a:t>
            </a:r>
            <a:endParaRPr/>
          </a:p>
          <a:p>
            <a:pPr marL="0" lvl="0" indent="0" algn="l" rtl="0">
              <a:spcBef>
                <a:spcPts val="0"/>
              </a:spcBef>
              <a:spcAft>
                <a:spcPts val="0"/>
              </a:spcAft>
              <a:buClr>
                <a:schemeClr val="dk1"/>
              </a:buClr>
              <a:buSzPts val="1100"/>
              <a:buFont typeface="Arial"/>
              <a:buNone/>
            </a:pPr>
            <a:r>
              <a:rPr lang="en"/>
              <a:t>during emergencies.</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a4ee663cc0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a4ee663cc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slide explains the key parts of our project. First, we identified the problem and came up with a solution to solve it. Next, we divided the project into smaller modules to make it easier to build and manage. Then, we designed the system’s structure and created the backend APIs to handle data and processes. Finally, we worked on the </a:t>
            </a:r>
            <a:r>
              <a:rPr lang="en" b="1">
                <a:solidFill>
                  <a:schemeClr val="dk1"/>
                </a:solidFill>
              </a:rPr>
              <a:t>Home Page</a:t>
            </a:r>
            <a:r>
              <a:rPr lang="en">
                <a:solidFill>
                  <a:schemeClr val="dk1"/>
                </a:solidFill>
              </a:rPr>
              <a:t>, </a:t>
            </a:r>
            <a:r>
              <a:rPr lang="en" b="1">
                <a:solidFill>
                  <a:schemeClr val="dk1"/>
                </a:solidFill>
              </a:rPr>
              <a:t>Campaigns</a:t>
            </a:r>
            <a:r>
              <a:rPr lang="en">
                <a:solidFill>
                  <a:schemeClr val="dk1"/>
                </a:solidFill>
              </a:rPr>
              <a:t>, and </a:t>
            </a:r>
            <a:r>
              <a:rPr lang="en" b="1">
                <a:solidFill>
                  <a:schemeClr val="dk1"/>
                </a:solidFill>
              </a:rPr>
              <a:t>Goodness Posts</a:t>
            </a:r>
            <a:r>
              <a:rPr lang="en">
                <a:solidFill>
                  <a:schemeClr val="dk1"/>
                </a:solidFill>
              </a:rPr>
              <a:t> sections to give users a smooth and engaging experience.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a4ee663cc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a4ee663c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a4ee663cc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a4ee663cc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slide shows what we plan to do next for our project. First, for the </a:t>
            </a:r>
            <a:r>
              <a:rPr lang="en" b="1">
                <a:solidFill>
                  <a:schemeClr val="dk1"/>
                </a:solidFill>
              </a:rPr>
              <a:t>Front-End</a:t>
            </a:r>
            <a:r>
              <a:rPr lang="en">
                <a:solidFill>
                  <a:schemeClr val="dk1"/>
                </a:solidFill>
              </a:rPr>
              <a:t>, we will finish the code, make it run faster, and test small parts to make sure they work correctly. Then, for </a:t>
            </a:r>
            <a:r>
              <a:rPr lang="en" b="1">
                <a:solidFill>
                  <a:schemeClr val="dk1"/>
                </a:solidFill>
              </a:rPr>
              <a:t>Integration</a:t>
            </a:r>
            <a:r>
              <a:rPr lang="en">
                <a:solidFill>
                  <a:schemeClr val="dk1"/>
                </a:solidFill>
              </a:rPr>
              <a:t>, we will put all the pieces together and test how they work as a whole system. For the </a:t>
            </a:r>
            <a:r>
              <a:rPr lang="en" b="1">
                <a:solidFill>
                  <a:schemeClr val="dk1"/>
                </a:solidFill>
              </a:rPr>
              <a:t>Back-End</a:t>
            </a:r>
            <a:r>
              <a:rPr lang="en">
                <a:solidFill>
                  <a:schemeClr val="dk1"/>
                </a:solidFill>
              </a:rPr>
              <a:t>, we will improve the code, fix errors, and test it in parts too. Next, during </a:t>
            </a:r>
            <a:r>
              <a:rPr lang="en" b="1">
                <a:solidFill>
                  <a:schemeClr val="dk1"/>
                </a:solidFill>
              </a:rPr>
              <a:t>Deployment</a:t>
            </a:r>
            <a:r>
              <a:rPr lang="en">
                <a:solidFill>
                  <a:schemeClr val="dk1"/>
                </a:solidFill>
              </a:rPr>
              <a:t>, we will check if real users are happy with the app. In </a:t>
            </a:r>
            <a:r>
              <a:rPr lang="en" b="1">
                <a:solidFill>
                  <a:schemeClr val="dk1"/>
                </a:solidFill>
              </a:rPr>
              <a:t>Documents</a:t>
            </a:r>
            <a:r>
              <a:rPr lang="en">
                <a:solidFill>
                  <a:schemeClr val="dk1"/>
                </a:solidFill>
              </a:rPr>
              <a:t>, we will write user guides and complete our final project report. Finally, for </a:t>
            </a:r>
            <a:r>
              <a:rPr lang="en" b="1">
                <a:solidFill>
                  <a:schemeClr val="dk1"/>
                </a:solidFill>
              </a:rPr>
              <a:t>Maintenance</a:t>
            </a:r>
            <a:r>
              <a:rPr lang="en">
                <a:solidFill>
                  <a:schemeClr val="dk1"/>
                </a:solidFill>
              </a:rPr>
              <a:t>, we will keep updating the app and fixing any new problems.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2745"/>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3537150" y="1578400"/>
            <a:ext cx="5017500" cy="157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 name="Google Shape;125;p11"/>
          <p:cNvSpPr txBox="1">
            <a:spLocks noGrp="1"/>
          </p:cNvSpPr>
          <p:nvPr>
            <p:ph type="title" hasCustomPrompt="1"/>
          </p:nvPr>
        </p:nvSpPr>
        <p:spPr>
          <a:xfrm>
            <a:off x="823850" y="1284675"/>
            <a:ext cx="4776000" cy="1300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81001"/>
            <a:ext cx="1037850" cy="1016288"/>
            <a:chOff x="0" y="381001"/>
            <a:chExt cx="1037850" cy="1016288"/>
          </a:xfrm>
        </p:grpSpPr>
        <p:sp>
          <p:nvSpPr>
            <p:cNvPr id="21" name="Google Shape;21;p3"/>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 name="Google Shape;23;p3"/>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4" name="Google Shape;24;p3"/>
          <p:cNvSpPr txBox="1">
            <a:spLocks noGrp="1"/>
          </p:cNvSpPr>
          <p:nvPr>
            <p:ph type="body" idx="1"/>
          </p:nvPr>
        </p:nvSpPr>
        <p:spPr>
          <a:xfrm>
            <a:off x="1297500" y="1567550"/>
            <a:ext cx="70389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grpSp>
        <p:nvGrpSpPr>
          <p:cNvPr id="27" name="Google Shape;27;p4"/>
          <p:cNvGrpSpPr/>
          <p:nvPr/>
        </p:nvGrpSpPr>
        <p:grpSpPr>
          <a:xfrm>
            <a:off x="0" y="381001"/>
            <a:ext cx="1037850" cy="1016288"/>
            <a:chOff x="0" y="381001"/>
            <a:chExt cx="1037850" cy="1016288"/>
          </a:xfrm>
        </p:grpSpPr>
        <p:sp>
          <p:nvSpPr>
            <p:cNvPr id="28" name="Google Shape;28;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 name="Google Shape;30;p4"/>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grpSp>
        <p:nvGrpSpPr>
          <p:cNvPr id="33" name="Google Shape;33;p5"/>
          <p:cNvGrpSpPr/>
          <p:nvPr/>
        </p:nvGrpSpPr>
        <p:grpSpPr>
          <a:xfrm>
            <a:off x="4406400" y="0"/>
            <a:ext cx="4737600" cy="5143065"/>
            <a:chOff x="4406400" y="0"/>
            <a:chExt cx="4737600" cy="5143065"/>
          </a:xfrm>
        </p:grpSpPr>
        <p:sp>
          <p:nvSpPr>
            <p:cNvPr id="34" name="Google Shape;34;p5"/>
            <p:cNvSpPr/>
            <p:nvPr/>
          </p:nvSpPr>
          <p:spPr>
            <a:xfrm rot="5400000">
              <a:off x="4408200" y="-1800"/>
              <a:ext cx="47340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5400000">
              <a:off x="4841125" y="5700"/>
              <a:ext cx="42981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p:nvPr/>
          </p:nvSpPr>
          <p:spPr>
            <a:xfrm rot="-5400000">
              <a:off x="5618399" y="123646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5"/>
            <p:cNvSpPr/>
            <p:nvPr/>
          </p:nvSpPr>
          <p:spPr>
            <a:xfrm flipH="1">
              <a:off x="5849857" y="14439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5"/>
            <p:cNvSpPr/>
            <p:nvPr/>
          </p:nvSpPr>
          <p:spPr>
            <a:xfrm rot="-5400000">
              <a:off x="5987081" y="24694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5"/>
            <p:cNvSpPr/>
            <p:nvPr/>
          </p:nvSpPr>
          <p:spPr>
            <a:xfrm flipH="1">
              <a:off x="6222115" y="267695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5"/>
            <p:cNvSpPr/>
            <p:nvPr/>
          </p:nvSpPr>
          <p:spPr>
            <a:xfrm rot="-5400000">
              <a:off x="6675341" y="186201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5"/>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5"/>
            <p:cNvSpPr/>
            <p:nvPr/>
          </p:nvSpPr>
          <p:spPr>
            <a:xfrm rot="-5400000">
              <a:off x="6861141" y="247781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5"/>
            <p:cNvSpPr/>
            <p:nvPr/>
          </p:nvSpPr>
          <p:spPr>
            <a:xfrm flipH="1">
              <a:off x="7965266" y="269296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5"/>
            <p:cNvSpPr/>
            <p:nvPr/>
          </p:nvSpPr>
          <p:spPr>
            <a:xfrm flipH="1">
              <a:off x="8145082" y="330875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
            <p:cNvSpPr/>
            <p:nvPr/>
          </p:nvSpPr>
          <p:spPr>
            <a:xfrm rot="-5400000">
              <a:off x="7047599" y="309501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5"/>
            <p:cNvSpPr/>
            <p:nvPr/>
          </p:nvSpPr>
          <p:spPr>
            <a:xfrm flipH="1">
              <a:off x="7276649" y="330250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5"/>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5"/>
            <p:cNvSpPr/>
            <p:nvPr/>
          </p:nvSpPr>
          <p:spPr>
            <a:xfrm flipH="1">
              <a:off x="7462448" y="391829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5"/>
            <p:cNvSpPr/>
            <p:nvPr/>
          </p:nvSpPr>
          <p:spPr>
            <a:xfrm rot="-5400000">
              <a:off x="8102491" y="371847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5"/>
            <p:cNvSpPr/>
            <p:nvPr/>
          </p:nvSpPr>
          <p:spPr>
            <a:xfrm flipH="1">
              <a:off x="8334533" y="392596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5"/>
            <p:cNvSpPr/>
            <p:nvPr/>
          </p:nvSpPr>
          <p:spPr>
            <a:xfrm rot="-5400000">
              <a:off x="8288290" y="433426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 name="Google Shape;52;p5"/>
          <p:cNvSpPr txBox="1">
            <a:spLocks noGrp="1"/>
          </p:cNvSpPr>
          <p:nvPr>
            <p:ph type="title"/>
          </p:nvPr>
        </p:nvSpPr>
        <p:spPr>
          <a:xfrm>
            <a:off x="823850" y="2053000"/>
            <a:ext cx="4587000" cy="11487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3" name="Google Shape;5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
        <p:cNvGrpSpPr/>
        <p:nvPr/>
      </p:nvGrpSpPr>
      <p:grpSpPr>
        <a:xfrm>
          <a:off x="0" y="0"/>
          <a:ext cx="0" cy="0"/>
          <a:chOff x="0" y="0"/>
          <a:chExt cx="0" cy="0"/>
        </a:xfrm>
      </p:grpSpPr>
      <p:grpSp>
        <p:nvGrpSpPr>
          <p:cNvPr id="55" name="Google Shape;55;p6"/>
          <p:cNvGrpSpPr/>
          <p:nvPr/>
        </p:nvGrpSpPr>
        <p:grpSpPr>
          <a:xfrm>
            <a:off x="0" y="381001"/>
            <a:ext cx="1037850" cy="1016288"/>
            <a:chOff x="0" y="381001"/>
            <a:chExt cx="1037850" cy="1016288"/>
          </a:xfrm>
        </p:grpSpPr>
        <p:sp>
          <p:nvSpPr>
            <p:cNvPr id="56" name="Google Shape;56;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8" name="Google Shape;58;p6"/>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9" name="Google Shape;59;p6"/>
          <p:cNvSpPr txBox="1">
            <a:spLocks noGrp="1"/>
          </p:cNvSpPr>
          <p:nvPr>
            <p:ph type="body" idx="1"/>
          </p:nvPr>
        </p:nvSpPr>
        <p:spPr>
          <a:xfrm>
            <a:off x="1297500"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0" name="Google Shape;60;p6"/>
          <p:cNvSpPr txBox="1">
            <a:spLocks noGrp="1"/>
          </p:cNvSpPr>
          <p:nvPr>
            <p:ph type="body" idx="2"/>
          </p:nvPr>
        </p:nvSpPr>
        <p:spPr>
          <a:xfrm>
            <a:off x="4933221" y="1567550"/>
            <a:ext cx="3403200" cy="29112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1" name="Google Shape;6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8"/>
            <a:chOff x="0" y="381001"/>
            <a:chExt cx="1037850" cy="1016288"/>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7"/>
          <p:cNvSpPr txBox="1">
            <a:spLocks noGrp="1"/>
          </p:cNvSpPr>
          <p:nvPr>
            <p:ph type="title"/>
          </p:nvPr>
        </p:nvSpPr>
        <p:spPr>
          <a:xfrm>
            <a:off x="1297500" y="393750"/>
            <a:ext cx="3798900" cy="1493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137"/>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058"/>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9" name="Google Shape;89;p8"/>
          <p:cNvSpPr txBox="1">
            <a:spLocks noGrp="1"/>
          </p:cNvSpPr>
          <p:nvPr>
            <p:ph type="title"/>
          </p:nvPr>
        </p:nvSpPr>
        <p:spPr>
          <a:xfrm>
            <a:off x="823850" y="866775"/>
            <a:ext cx="4587000" cy="35211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8"/>
            <a:chOff x="0" y="381001"/>
            <a:chExt cx="1037850" cy="1016288"/>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9"/>
          <p:cNvSpPr txBox="1">
            <a:spLocks noGrp="1"/>
          </p:cNvSpPr>
          <p:nvPr>
            <p:ph type="title"/>
          </p:nvPr>
        </p:nvSpPr>
        <p:spPr>
          <a:xfrm>
            <a:off x="1297500" y="1658325"/>
            <a:ext cx="3036300" cy="1751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10"/>
          <p:cNvSpPr txBox="1">
            <a:spLocks noGrp="1"/>
          </p:cNvSpPr>
          <p:nvPr>
            <p:ph type="body" idx="1"/>
          </p:nvPr>
        </p:nvSpPr>
        <p:spPr>
          <a:xfrm>
            <a:off x="812725" y="4305375"/>
            <a:ext cx="6936000" cy="523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1pPr>
            <a:lvl2pPr marR="0" lvl="1"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2pPr>
            <a:lvl3pPr marR="0" lvl="2"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3pPr>
            <a:lvl4pPr marR="0" lvl="3"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4pPr>
            <a:lvl5pPr marR="0" lvl="4"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5pPr>
            <a:lvl6pPr marR="0" lvl="5"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6pPr>
            <a:lvl7pPr marR="0" lvl="6"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7pPr>
            <a:lvl8pPr marR="0" lvl="7"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8pPr>
            <a:lvl9pPr marR="0" lvl="8" algn="l" rtl="0">
              <a:lnSpc>
                <a:spcPct val="100000"/>
              </a:lnSpc>
              <a:spcBef>
                <a:spcPts val="0"/>
              </a:spcBef>
              <a:spcAft>
                <a:spcPts val="0"/>
              </a:spcAft>
              <a:buClr>
                <a:schemeClr val="lt1"/>
              </a:buClr>
              <a:buSzPts val="2800"/>
              <a:buFont typeface="Montserrat"/>
              <a:buNone/>
              <a:defRPr sz="2800" b="0" i="0" u="none" strike="noStrike" cap="none">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lt1"/>
              </a:buClr>
              <a:buSzPts val="1300"/>
              <a:buFont typeface="Lato"/>
              <a:buChar char="●"/>
              <a:defRPr sz="1300" b="0" i="0" u="none" strike="noStrike" cap="none">
                <a:solidFill>
                  <a:schemeClr val="lt1"/>
                </a:solidFill>
                <a:latin typeface="Lato"/>
                <a:ea typeface="Lato"/>
                <a:cs typeface="Lato"/>
                <a:sym typeface="Lato"/>
              </a:defRPr>
            </a:lvl1pPr>
            <a:lvl2pPr marL="914400" marR="0" lvl="1"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2pPr>
            <a:lvl3pPr marL="1371600" marR="0" lvl="2"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3pPr>
            <a:lvl4pPr marL="1828800" marR="0" lvl="3"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4pPr>
            <a:lvl5pPr marL="2286000" marR="0" lvl="4"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5pPr>
            <a:lvl6pPr marL="2743200" marR="0" lvl="5"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6pPr>
            <a:lvl7pPr marL="3200400" marR="0" lvl="6"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7pPr>
            <a:lvl8pPr marL="3657600" marR="0" lvl="7"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8pPr>
            <a:lvl9pPr marL="4114800" marR="0" lvl="8" indent="-298450" algn="l" rtl="0">
              <a:lnSpc>
                <a:spcPct val="115000"/>
              </a:lnSpc>
              <a:spcBef>
                <a:spcPts val="0"/>
              </a:spcBef>
              <a:spcAft>
                <a:spcPts val="0"/>
              </a:spcAft>
              <a:buClr>
                <a:schemeClr val="lt1"/>
              </a:buClr>
              <a:buSzPts val="1100"/>
              <a:buFont typeface="Lato"/>
              <a:buChar char="■"/>
              <a:defRPr sz="1100" b="0" i="0" u="none" strike="noStrike" cap="none">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488175" y="760150"/>
            <a:ext cx="5393700" cy="1578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4000"/>
              <a:buNone/>
            </a:pPr>
            <a:r>
              <a:rPr lang="en" b="1"/>
              <a:t>Dast-e-Khair</a:t>
            </a:r>
            <a:endParaRPr b="1"/>
          </a:p>
        </p:txBody>
      </p:sp>
      <p:sp>
        <p:nvSpPr>
          <p:cNvPr id="135" name="Google Shape;135;p13"/>
          <p:cNvSpPr txBox="1">
            <a:spLocks noGrp="1"/>
          </p:cNvSpPr>
          <p:nvPr>
            <p:ph type="subTitle" idx="1"/>
          </p:nvPr>
        </p:nvSpPr>
        <p:spPr>
          <a:xfrm>
            <a:off x="3541625" y="2571750"/>
            <a:ext cx="5231700" cy="20736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300"/>
              <a:buNone/>
            </a:pPr>
            <a:r>
              <a:rPr lang="en" sz="2100">
                <a:latin typeface="Libre Franklin"/>
                <a:ea typeface="Libre Franklin"/>
                <a:cs typeface="Libre Franklin"/>
                <a:sym typeface="Libre Franklin"/>
              </a:rPr>
              <a:t>Muhammad Ahmad Aziz (21L-1873)</a:t>
            </a:r>
            <a:endParaRPr sz="2100">
              <a:latin typeface="Libre Franklin"/>
              <a:ea typeface="Libre Franklin"/>
              <a:cs typeface="Libre Franklin"/>
              <a:sym typeface="Libre Franklin"/>
            </a:endParaRPr>
          </a:p>
          <a:p>
            <a:pPr marL="0" lvl="0" indent="0" algn="l" rtl="0">
              <a:lnSpc>
                <a:spcPct val="100000"/>
              </a:lnSpc>
              <a:spcBef>
                <a:spcPts val="0"/>
              </a:spcBef>
              <a:spcAft>
                <a:spcPts val="0"/>
              </a:spcAft>
              <a:buSzPts val="1300"/>
              <a:buNone/>
            </a:pPr>
            <a:r>
              <a:rPr lang="en" sz="2100">
                <a:latin typeface="Libre Franklin"/>
                <a:ea typeface="Libre Franklin"/>
                <a:cs typeface="Libre Franklin"/>
                <a:sym typeface="Libre Franklin"/>
              </a:rPr>
              <a:t>Muhammad Ahmed Akram (21L-1833)</a:t>
            </a:r>
            <a:endParaRPr sz="2100">
              <a:latin typeface="Libre Franklin"/>
              <a:ea typeface="Libre Franklin"/>
              <a:cs typeface="Libre Franklin"/>
              <a:sym typeface="Libre Franklin"/>
            </a:endParaRPr>
          </a:p>
          <a:p>
            <a:pPr marL="0" lvl="0" indent="0" algn="l" rtl="0">
              <a:lnSpc>
                <a:spcPct val="100000"/>
              </a:lnSpc>
              <a:spcBef>
                <a:spcPts val="0"/>
              </a:spcBef>
              <a:spcAft>
                <a:spcPts val="0"/>
              </a:spcAft>
              <a:buSzPts val="1300"/>
              <a:buNone/>
            </a:pPr>
            <a:r>
              <a:rPr lang="en" sz="2100">
                <a:latin typeface="Libre Franklin"/>
                <a:ea typeface="Libre Franklin"/>
                <a:cs typeface="Libre Franklin"/>
                <a:sym typeface="Libre Franklin"/>
              </a:rPr>
              <a:t>Muhammad Arsalan Kashif (21L-7630)</a:t>
            </a:r>
            <a:endParaRPr sz="2100">
              <a:latin typeface="Libre Franklin"/>
              <a:ea typeface="Libre Franklin"/>
              <a:cs typeface="Libre Franklin"/>
              <a:sym typeface="Libre Franklin"/>
            </a:endParaRPr>
          </a:p>
          <a:p>
            <a:pPr marL="0" lvl="0" indent="0" algn="l" rtl="0">
              <a:lnSpc>
                <a:spcPct val="100000"/>
              </a:lnSpc>
              <a:spcBef>
                <a:spcPts val="0"/>
              </a:spcBef>
              <a:spcAft>
                <a:spcPts val="0"/>
              </a:spcAft>
              <a:buSzPts val="1300"/>
              <a:buNone/>
            </a:pPr>
            <a:endParaRPr sz="2100">
              <a:latin typeface="Libre Franklin"/>
              <a:ea typeface="Libre Franklin"/>
              <a:cs typeface="Libre Franklin"/>
              <a:sym typeface="Libre Franklin"/>
            </a:endParaRPr>
          </a:p>
          <a:p>
            <a:pPr marL="0" lvl="0" indent="0" algn="l" rtl="0">
              <a:lnSpc>
                <a:spcPct val="100000"/>
              </a:lnSpc>
              <a:spcBef>
                <a:spcPts val="0"/>
              </a:spcBef>
              <a:spcAft>
                <a:spcPts val="0"/>
              </a:spcAft>
              <a:buSzPts val="1300"/>
              <a:buNone/>
            </a:pPr>
            <a:r>
              <a:rPr lang="en" sz="2100">
                <a:latin typeface="Libre Franklin"/>
                <a:ea typeface="Libre Franklin"/>
                <a:cs typeface="Libre Franklin"/>
                <a:sym typeface="Libre Franklin"/>
              </a:rPr>
              <a:t>Supervisor: Mr. Hafiz Usama Hassan Alvi</a:t>
            </a:r>
            <a:endParaRPr/>
          </a:p>
        </p:txBody>
      </p:sp>
      <p:sp>
        <p:nvSpPr>
          <p:cNvPr id="136" name="Google Shape;136;p13"/>
          <p:cNvSpPr txBox="1"/>
          <p:nvPr/>
        </p:nvSpPr>
        <p:spPr>
          <a:xfrm>
            <a:off x="4236525" y="1855400"/>
            <a:ext cx="49278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a:spLocks noGrp="1"/>
          </p:cNvSpPr>
          <p:nvPr>
            <p:ph type="title"/>
          </p:nvPr>
        </p:nvSpPr>
        <p:spPr>
          <a:xfrm>
            <a:off x="1297500" y="393750"/>
            <a:ext cx="7038900" cy="914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endParaRPr/>
          </a:p>
        </p:txBody>
      </p:sp>
      <p:sp>
        <p:nvSpPr>
          <p:cNvPr id="191" name="Google Shape;191;p22"/>
          <p:cNvSpPr txBox="1">
            <a:spLocks noGrp="1"/>
          </p:cNvSpPr>
          <p:nvPr>
            <p:ph type="body" idx="1"/>
          </p:nvPr>
        </p:nvSpPr>
        <p:spPr>
          <a:xfrm>
            <a:off x="1375925" y="1020625"/>
            <a:ext cx="7038900" cy="2397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sz="4800"/>
              <a:t>          </a:t>
            </a:r>
            <a:endParaRPr sz="4800"/>
          </a:p>
          <a:p>
            <a:pPr marL="0" lvl="0" indent="0" algn="l" rtl="0">
              <a:lnSpc>
                <a:spcPct val="115000"/>
              </a:lnSpc>
              <a:spcBef>
                <a:spcPts val="1200"/>
              </a:spcBef>
              <a:spcAft>
                <a:spcPts val="1200"/>
              </a:spcAft>
              <a:buSzPts val="1300"/>
              <a:buNone/>
            </a:pPr>
            <a:r>
              <a:rPr lang="en" sz="4800"/>
              <a:t>             </a:t>
            </a:r>
            <a:r>
              <a:rPr lang="en" sz="4800" b="1"/>
              <a:t>Thank You !</a:t>
            </a:r>
            <a:endParaRPr sz="4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581725"/>
            <a:ext cx="7038900" cy="9411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OUTLINE</a:t>
            </a:r>
            <a:endParaRPr b="1"/>
          </a:p>
        </p:txBody>
      </p:sp>
      <p:sp>
        <p:nvSpPr>
          <p:cNvPr id="142" name="Google Shape;142;p14"/>
          <p:cNvSpPr txBox="1">
            <a:spLocks noGrp="1"/>
          </p:cNvSpPr>
          <p:nvPr>
            <p:ph type="body" idx="1"/>
          </p:nvPr>
        </p:nvSpPr>
        <p:spPr>
          <a:xfrm>
            <a:off x="1349500" y="1447875"/>
            <a:ext cx="6987000" cy="3507600"/>
          </a:xfrm>
          <a:prstGeom prst="rect">
            <a:avLst/>
          </a:prstGeom>
          <a:noFill/>
          <a:ln>
            <a:noFill/>
          </a:ln>
        </p:spPr>
        <p:txBody>
          <a:bodyPr spcFirstLastPara="1" wrap="square" lIns="91425" tIns="91425" rIns="91425" bIns="91425" anchor="t" anchorCtr="0">
            <a:normAutofit/>
          </a:bodyPr>
          <a:lstStyle/>
          <a:p>
            <a:pPr marL="457200" lvl="0" indent="-349250" algn="l" rtl="0">
              <a:lnSpc>
                <a:spcPct val="115000"/>
              </a:lnSpc>
              <a:spcBef>
                <a:spcPts val="0"/>
              </a:spcBef>
              <a:spcAft>
                <a:spcPts val="0"/>
              </a:spcAft>
              <a:buSzPts val="1900"/>
              <a:buChar char="●"/>
            </a:pPr>
            <a:r>
              <a:rPr lang="en" sz="1900" b="1"/>
              <a:t>Introduction</a:t>
            </a:r>
            <a:endParaRPr sz="1900" b="1"/>
          </a:p>
          <a:p>
            <a:pPr marL="457200" lvl="0" indent="-349250" algn="l" rtl="0">
              <a:lnSpc>
                <a:spcPct val="115000"/>
              </a:lnSpc>
              <a:spcBef>
                <a:spcPts val="0"/>
              </a:spcBef>
              <a:spcAft>
                <a:spcPts val="0"/>
              </a:spcAft>
              <a:buSzPts val="1900"/>
              <a:buChar char="●"/>
            </a:pPr>
            <a:r>
              <a:rPr lang="en" sz="1900" b="1"/>
              <a:t>Problem Statement</a:t>
            </a:r>
            <a:endParaRPr sz="1900" b="1"/>
          </a:p>
          <a:p>
            <a:pPr marL="457200" lvl="0" indent="-349250" algn="l" rtl="0">
              <a:lnSpc>
                <a:spcPct val="115000"/>
              </a:lnSpc>
              <a:spcBef>
                <a:spcPts val="0"/>
              </a:spcBef>
              <a:spcAft>
                <a:spcPts val="0"/>
              </a:spcAft>
              <a:buSzPts val="1900"/>
              <a:buChar char="●"/>
            </a:pPr>
            <a:r>
              <a:rPr lang="en" sz="1900" b="1"/>
              <a:t>Goals and Objectives</a:t>
            </a:r>
            <a:endParaRPr sz="1900" b="1"/>
          </a:p>
          <a:p>
            <a:pPr marL="457200" lvl="0" indent="-349250" algn="l" rtl="0">
              <a:lnSpc>
                <a:spcPct val="115000"/>
              </a:lnSpc>
              <a:spcBef>
                <a:spcPts val="0"/>
              </a:spcBef>
              <a:spcAft>
                <a:spcPts val="0"/>
              </a:spcAft>
              <a:buSzPts val="1900"/>
              <a:buChar char="●"/>
            </a:pPr>
            <a:r>
              <a:rPr lang="en" sz="1900" b="1"/>
              <a:t>System Architecture and Design</a:t>
            </a:r>
            <a:endParaRPr sz="1900" b="1"/>
          </a:p>
          <a:p>
            <a:pPr marL="457200" lvl="0" indent="-349250" algn="l" rtl="0">
              <a:lnSpc>
                <a:spcPct val="115000"/>
              </a:lnSpc>
              <a:spcBef>
                <a:spcPts val="0"/>
              </a:spcBef>
              <a:spcAft>
                <a:spcPts val="0"/>
              </a:spcAft>
              <a:buSzPts val="1900"/>
              <a:buChar char="●"/>
            </a:pPr>
            <a:r>
              <a:rPr lang="en" sz="1900" b="1"/>
              <a:t>Prototype Demonstration</a:t>
            </a:r>
            <a:endParaRPr sz="1900" b="1"/>
          </a:p>
          <a:p>
            <a:pPr marL="457200" lvl="0" indent="-349250" algn="l" rtl="0">
              <a:lnSpc>
                <a:spcPct val="115000"/>
              </a:lnSpc>
              <a:spcBef>
                <a:spcPts val="0"/>
              </a:spcBef>
              <a:spcAft>
                <a:spcPts val="0"/>
              </a:spcAft>
              <a:buSzPts val="1900"/>
              <a:buChar char="●"/>
            </a:pPr>
            <a:r>
              <a:rPr lang="en" sz="1900" b="1"/>
              <a:t>Future Goals</a:t>
            </a:r>
            <a:endParaRPr sz="19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549650"/>
            <a:ext cx="7038900" cy="996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INTRODUCTION</a:t>
            </a:r>
            <a:endParaRPr b="1"/>
          </a:p>
        </p:txBody>
      </p:sp>
      <p:sp>
        <p:nvSpPr>
          <p:cNvPr id="148" name="Google Shape;148;p15"/>
          <p:cNvSpPr txBox="1">
            <a:spLocks noGrp="1"/>
          </p:cNvSpPr>
          <p:nvPr>
            <p:ph type="body" idx="1"/>
          </p:nvPr>
        </p:nvSpPr>
        <p:spPr>
          <a:xfrm>
            <a:off x="1349500" y="1693825"/>
            <a:ext cx="3443400" cy="2785200"/>
          </a:xfrm>
          <a:prstGeom prst="rect">
            <a:avLst/>
          </a:prstGeom>
          <a:noFill/>
          <a:ln>
            <a:noFill/>
          </a:ln>
        </p:spPr>
        <p:txBody>
          <a:bodyPr spcFirstLastPara="1" wrap="square" lIns="91425" tIns="91425" rIns="91425" bIns="91425" anchor="t" anchorCtr="0">
            <a:normAutofit/>
          </a:bodyPr>
          <a:lstStyle/>
          <a:p>
            <a:pPr marL="0" lvl="0" indent="0" algn="l" rtl="0">
              <a:lnSpc>
                <a:spcPct val="105000"/>
              </a:lnSpc>
              <a:spcBef>
                <a:spcPts val="0"/>
              </a:spcBef>
              <a:spcAft>
                <a:spcPts val="0"/>
              </a:spcAft>
              <a:buNone/>
            </a:pPr>
            <a:r>
              <a:rPr lang="en" sz="1900"/>
              <a:t>The purpose of today’s presentation is to take a closer look at the progress we have made in this phase of our project so far.</a:t>
            </a:r>
            <a:endParaRPr sz="2000"/>
          </a:p>
        </p:txBody>
      </p:sp>
      <p:pic>
        <p:nvPicPr>
          <p:cNvPr id="149" name="Google Shape;149;p15"/>
          <p:cNvPicPr preferRelativeResize="0"/>
          <p:nvPr/>
        </p:nvPicPr>
        <p:blipFill rotWithShape="1">
          <a:blip r:embed="rId3">
            <a:alphaModFix/>
          </a:blip>
          <a:srcRect/>
          <a:stretch/>
        </p:blipFill>
        <p:spPr>
          <a:xfrm>
            <a:off x="5447750" y="1266100"/>
            <a:ext cx="3292750" cy="2876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528250"/>
            <a:ext cx="7038900" cy="898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PROBLEM STATEMENT</a:t>
            </a:r>
            <a:endParaRPr b="1"/>
          </a:p>
        </p:txBody>
      </p:sp>
      <p:sp>
        <p:nvSpPr>
          <p:cNvPr id="155" name="Google Shape;155;p16"/>
          <p:cNvSpPr txBox="1">
            <a:spLocks noGrp="1"/>
          </p:cNvSpPr>
          <p:nvPr>
            <p:ph type="body" idx="1"/>
          </p:nvPr>
        </p:nvSpPr>
        <p:spPr>
          <a:xfrm>
            <a:off x="1297500" y="1704525"/>
            <a:ext cx="7038900" cy="2774100"/>
          </a:xfrm>
          <a:prstGeom prst="rect">
            <a:avLst/>
          </a:prstGeom>
          <a:noFill/>
          <a:ln>
            <a:noFill/>
          </a:ln>
        </p:spPr>
        <p:txBody>
          <a:bodyPr spcFirstLastPara="1" wrap="square" lIns="91425" tIns="91425" rIns="91425" bIns="91425" anchor="t" anchorCtr="0">
            <a:normAutofit/>
          </a:bodyPr>
          <a:lstStyle/>
          <a:p>
            <a:pPr marL="457200" lvl="0" indent="-336550" algn="l" rtl="0">
              <a:lnSpc>
                <a:spcPct val="115000"/>
              </a:lnSpc>
              <a:spcBef>
                <a:spcPts val="0"/>
              </a:spcBef>
              <a:spcAft>
                <a:spcPts val="0"/>
              </a:spcAft>
              <a:buSzPts val="1700"/>
              <a:buChar char="●"/>
            </a:pPr>
            <a:r>
              <a:rPr lang="en" sz="1700"/>
              <a:t>There is no system in Pakistan that offers multiple options to donate. </a:t>
            </a:r>
            <a:endParaRPr sz="1700"/>
          </a:p>
          <a:p>
            <a:pPr marL="457200" lvl="0" indent="-336550" algn="l" rtl="0">
              <a:lnSpc>
                <a:spcPct val="115000"/>
              </a:lnSpc>
              <a:spcBef>
                <a:spcPts val="0"/>
              </a:spcBef>
              <a:spcAft>
                <a:spcPts val="0"/>
              </a:spcAft>
              <a:buSzPts val="1700"/>
              <a:buChar char="●"/>
            </a:pPr>
            <a:r>
              <a:rPr lang="en" sz="1700"/>
              <a:t>Smaller NGOs often remain unseen.</a:t>
            </a:r>
            <a:endParaRPr sz="1700"/>
          </a:p>
          <a:p>
            <a:pPr marL="457200" lvl="0" indent="-336550" algn="l" rtl="0">
              <a:lnSpc>
                <a:spcPct val="115000"/>
              </a:lnSpc>
              <a:spcBef>
                <a:spcPts val="0"/>
              </a:spcBef>
              <a:spcAft>
                <a:spcPts val="0"/>
              </a:spcAft>
              <a:buSzPts val="1700"/>
              <a:buChar char="●"/>
            </a:pPr>
            <a:r>
              <a:rPr lang="en" sz="1700"/>
              <a:t>Donors face difficulties when they want to donate more than just money.</a:t>
            </a:r>
            <a:endParaRPr sz="1700"/>
          </a:p>
          <a:p>
            <a:pPr marL="457200" lvl="0" indent="-336550" algn="l" rtl="0">
              <a:lnSpc>
                <a:spcPct val="115000"/>
              </a:lnSpc>
              <a:spcBef>
                <a:spcPts val="0"/>
              </a:spcBef>
              <a:spcAft>
                <a:spcPts val="0"/>
              </a:spcAft>
              <a:buSzPts val="1700"/>
              <a:buChar char="●"/>
            </a:pPr>
            <a:r>
              <a:rPr lang="en" sz="1700"/>
              <a:t>NGOs need a fast way to gather volunteers and supplies. </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title"/>
          </p:nvPr>
        </p:nvSpPr>
        <p:spPr>
          <a:xfrm>
            <a:off x="1297500" y="549650"/>
            <a:ext cx="7038900" cy="470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990"/>
              <a:buNone/>
            </a:pPr>
            <a:r>
              <a:rPr lang="en" b="1"/>
              <a:t>GOALS &amp; OBJECTIVES</a:t>
            </a:r>
            <a:endParaRPr b="1"/>
          </a:p>
        </p:txBody>
      </p:sp>
      <p:sp>
        <p:nvSpPr>
          <p:cNvPr id="161" name="Google Shape;161;p17"/>
          <p:cNvSpPr txBox="1">
            <a:spLocks noGrp="1"/>
          </p:cNvSpPr>
          <p:nvPr>
            <p:ph type="body" idx="1"/>
          </p:nvPr>
        </p:nvSpPr>
        <p:spPr>
          <a:xfrm>
            <a:off x="1060775" y="1768675"/>
            <a:ext cx="4298700" cy="2267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 sz="1800"/>
              <a:t>Create a Unified Donation Platform</a:t>
            </a:r>
            <a:endParaRPr sz="1800"/>
          </a:p>
          <a:p>
            <a:pPr marL="457200" lvl="0" indent="-342900" algn="l" rtl="0">
              <a:lnSpc>
                <a:spcPct val="115000"/>
              </a:lnSpc>
              <a:spcBef>
                <a:spcPts val="0"/>
              </a:spcBef>
              <a:spcAft>
                <a:spcPts val="0"/>
              </a:spcAft>
              <a:buSzPts val="1800"/>
              <a:buChar char="●"/>
            </a:pPr>
            <a:r>
              <a:rPr lang="en" sz="1800"/>
              <a:t>Support Smaller NGOs</a:t>
            </a:r>
            <a:endParaRPr sz="1800"/>
          </a:p>
          <a:p>
            <a:pPr marL="457200" lvl="0" indent="-342900" algn="l" rtl="0">
              <a:lnSpc>
                <a:spcPct val="115000"/>
              </a:lnSpc>
              <a:spcBef>
                <a:spcPts val="0"/>
              </a:spcBef>
              <a:spcAft>
                <a:spcPts val="0"/>
              </a:spcAft>
              <a:buSzPts val="1800"/>
              <a:buChar char="●"/>
            </a:pPr>
            <a:r>
              <a:rPr lang="en" sz="1800"/>
              <a:t>Enhance User Experience</a:t>
            </a:r>
            <a:endParaRPr sz="1800"/>
          </a:p>
          <a:p>
            <a:pPr marL="457200" lvl="0" indent="-342900" algn="l" rtl="0">
              <a:lnSpc>
                <a:spcPct val="115000"/>
              </a:lnSpc>
              <a:spcBef>
                <a:spcPts val="0"/>
              </a:spcBef>
              <a:spcAft>
                <a:spcPts val="0"/>
              </a:spcAft>
              <a:buSzPts val="1800"/>
              <a:buChar char="●"/>
            </a:pPr>
            <a:r>
              <a:rPr lang="en" sz="1800"/>
              <a:t>Offer Diverse Donation Options</a:t>
            </a:r>
            <a:endParaRPr sz="1800"/>
          </a:p>
          <a:p>
            <a:pPr marL="457200" lvl="0" indent="-342900" algn="l" rtl="0">
              <a:lnSpc>
                <a:spcPct val="115000"/>
              </a:lnSpc>
              <a:spcBef>
                <a:spcPts val="0"/>
              </a:spcBef>
              <a:spcAft>
                <a:spcPts val="0"/>
              </a:spcAft>
              <a:buSzPts val="1800"/>
              <a:buChar char="●"/>
            </a:pPr>
            <a:r>
              <a:rPr lang="en" sz="1800"/>
              <a:t>Emergency Volunteer Mobilization</a:t>
            </a:r>
            <a:endParaRPr sz="1800"/>
          </a:p>
        </p:txBody>
      </p:sp>
      <p:pic>
        <p:nvPicPr>
          <p:cNvPr id="162" name="Google Shape;162;p17"/>
          <p:cNvPicPr preferRelativeResize="0"/>
          <p:nvPr/>
        </p:nvPicPr>
        <p:blipFill rotWithShape="1">
          <a:blip r:embed="rId3">
            <a:alphaModFix/>
          </a:blip>
          <a:srcRect/>
          <a:stretch/>
        </p:blipFill>
        <p:spPr>
          <a:xfrm>
            <a:off x="5597450" y="1557425"/>
            <a:ext cx="3297900" cy="2198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a:spLocks noGrp="1"/>
          </p:cNvSpPr>
          <p:nvPr>
            <p:ph type="title"/>
          </p:nvPr>
        </p:nvSpPr>
        <p:spPr>
          <a:xfrm>
            <a:off x="1297500" y="506875"/>
            <a:ext cx="7038900" cy="801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400"/>
              <a:buNone/>
            </a:pPr>
            <a:r>
              <a:rPr lang="en" b="1"/>
              <a:t>SYSTEM ARCHITECTURE  &amp; DESIGN</a:t>
            </a:r>
            <a:endParaRPr/>
          </a:p>
        </p:txBody>
      </p:sp>
      <p:pic>
        <p:nvPicPr>
          <p:cNvPr id="168" name="Google Shape;168;p18"/>
          <p:cNvPicPr preferRelativeResize="0"/>
          <p:nvPr/>
        </p:nvPicPr>
        <p:blipFill rotWithShape="1">
          <a:blip r:embed="rId3">
            <a:alphaModFix/>
          </a:blip>
          <a:srcRect/>
          <a:stretch/>
        </p:blipFill>
        <p:spPr>
          <a:xfrm>
            <a:off x="1339275" y="1421775"/>
            <a:ext cx="7100451" cy="3530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a:spLocks noGrp="1"/>
          </p:cNvSpPr>
          <p:nvPr>
            <p:ph type="title"/>
          </p:nvPr>
        </p:nvSpPr>
        <p:spPr>
          <a:xfrm>
            <a:off x="1297500" y="613800"/>
            <a:ext cx="7038900" cy="694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t>ACHIEVED GOALS</a:t>
            </a:r>
            <a:endParaRPr sz="2600" b="1"/>
          </a:p>
        </p:txBody>
      </p:sp>
      <p:sp>
        <p:nvSpPr>
          <p:cNvPr id="174" name="Google Shape;174;p19"/>
          <p:cNvSpPr txBox="1"/>
          <p:nvPr/>
        </p:nvSpPr>
        <p:spPr>
          <a:xfrm>
            <a:off x="1297500" y="1554825"/>
            <a:ext cx="7038900" cy="33471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chemeClr val="lt1"/>
              </a:buClr>
              <a:buSzPts val="2000"/>
              <a:buFont typeface="Lato"/>
              <a:buChar char="●"/>
            </a:pPr>
            <a:r>
              <a:rPr lang="en" sz="2000" b="1">
                <a:solidFill>
                  <a:schemeClr val="lt1"/>
                </a:solidFill>
                <a:latin typeface="Lato"/>
                <a:ea typeface="Lato"/>
                <a:cs typeface="Lato"/>
                <a:sym typeface="Lato"/>
              </a:rPr>
              <a:t>Problem Identification</a:t>
            </a:r>
            <a:endParaRPr sz="2000" b="1">
              <a:solidFill>
                <a:schemeClr val="lt1"/>
              </a:solidFill>
              <a:latin typeface="Lato"/>
              <a:ea typeface="Lato"/>
              <a:cs typeface="Lato"/>
              <a:sym typeface="Lato"/>
            </a:endParaRPr>
          </a:p>
          <a:p>
            <a:pPr marL="457200" lvl="0" indent="-355600" algn="l" rtl="0">
              <a:lnSpc>
                <a:spcPct val="115000"/>
              </a:lnSpc>
              <a:spcBef>
                <a:spcPts val="0"/>
              </a:spcBef>
              <a:spcAft>
                <a:spcPts val="0"/>
              </a:spcAft>
              <a:buClr>
                <a:schemeClr val="lt1"/>
              </a:buClr>
              <a:buSzPts val="2000"/>
              <a:buFont typeface="Lato"/>
              <a:buChar char="●"/>
            </a:pPr>
            <a:r>
              <a:rPr lang="en" sz="2000" b="1">
                <a:solidFill>
                  <a:schemeClr val="lt1"/>
                </a:solidFill>
                <a:latin typeface="Lato"/>
                <a:ea typeface="Lato"/>
                <a:cs typeface="Lato"/>
                <a:sym typeface="Lato"/>
              </a:rPr>
              <a:t>Proposed Solution</a:t>
            </a:r>
            <a:endParaRPr sz="2000" b="1">
              <a:solidFill>
                <a:schemeClr val="lt1"/>
              </a:solidFill>
              <a:latin typeface="Lato"/>
              <a:ea typeface="Lato"/>
              <a:cs typeface="Lato"/>
              <a:sym typeface="Lato"/>
            </a:endParaRPr>
          </a:p>
          <a:p>
            <a:pPr marL="457200" lvl="0" indent="-355600" algn="l" rtl="0">
              <a:lnSpc>
                <a:spcPct val="115000"/>
              </a:lnSpc>
              <a:spcBef>
                <a:spcPts val="0"/>
              </a:spcBef>
              <a:spcAft>
                <a:spcPts val="0"/>
              </a:spcAft>
              <a:buClr>
                <a:schemeClr val="lt1"/>
              </a:buClr>
              <a:buSzPts val="2000"/>
              <a:buFont typeface="Lato"/>
              <a:buChar char="●"/>
            </a:pPr>
            <a:r>
              <a:rPr lang="en" sz="2000" b="1">
                <a:solidFill>
                  <a:schemeClr val="lt1"/>
                </a:solidFill>
                <a:latin typeface="Lato"/>
                <a:ea typeface="Lato"/>
                <a:cs typeface="Lato"/>
                <a:sym typeface="Lato"/>
              </a:rPr>
              <a:t>Project Modularization</a:t>
            </a:r>
            <a:endParaRPr sz="2000" b="1">
              <a:solidFill>
                <a:schemeClr val="lt1"/>
              </a:solidFill>
              <a:latin typeface="Lato"/>
              <a:ea typeface="Lato"/>
              <a:cs typeface="Lato"/>
              <a:sym typeface="Lato"/>
            </a:endParaRPr>
          </a:p>
          <a:p>
            <a:pPr marL="457200" lvl="0" indent="-355600" algn="l" rtl="0">
              <a:lnSpc>
                <a:spcPct val="115000"/>
              </a:lnSpc>
              <a:spcBef>
                <a:spcPts val="0"/>
              </a:spcBef>
              <a:spcAft>
                <a:spcPts val="0"/>
              </a:spcAft>
              <a:buClr>
                <a:schemeClr val="lt1"/>
              </a:buClr>
              <a:buSzPts val="2000"/>
              <a:buFont typeface="Lato"/>
              <a:buChar char="●"/>
            </a:pPr>
            <a:r>
              <a:rPr lang="en" sz="2000" b="1">
                <a:solidFill>
                  <a:schemeClr val="lt1"/>
                </a:solidFill>
                <a:latin typeface="Lato"/>
                <a:ea typeface="Lato"/>
                <a:cs typeface="Lato"/>
                <a:sym typeface="Lato"/>
              </a:rPr>
              <a:t>System Architecture Design</a:t>
            </a:r>
            <a:endParaRPr sz="2000" b="1">
              <a:solidFill>
                <a:schemeClr val="lt1"/>
              </a:solidFill>
              <a:latin typeface="Lato"/>
              <a:ea typeface="Lato"/>
              <a:cs typeface="Lato"/>
              <a:sym typeface="Lato"/>
            </a:endParaRPr>
          </a:p>
          <a:p>
            <a:pPr marL="457200" lvl="0" indent="-355600" algn="l" rtl="0">
              <a:lnSpc>
                <a:spcPct val="115000"/>
              </a:lnSpc>
              <a:spcBef>
                <a:spcPts val="0"/>
              </a:spcBef>
              <a:spcAft>
                <a:spcPts val="0"/>
              </a:spcAft>
              <a:buClr>
                <a:schemeClr val="lt1"/>
              </a:buClr>
              <a:buSzPts val="2000"/>
              <a:buFont typeface="Lato"/>
              <a:buChar char="●"/>
            </a:pPr>
            <a:r>
              <a:rPr lang="en" sz="2000" b="1">
                <a:solidFill>
                  <a:schemeClr val="lt1"/>
                </a:solidFill>
                <a:latin typeface="Lato"/>
                <a:ea typeface="Lato"/>
                <a:cs typeface="Lato"/>
                <a:sym typeface="Lato"/>
              </a:rPr>
              <a:t>Documentation</a:t>
            </a:r>
            <a:endParaRPr sz="2000" b="1">
              <a:solidFill>
                <a:schemeClr val="lt1"/>
              </a:solidFill>
              <a:latin typeface="Lato"/>
              <a:ea typeface="Lato"/>
              <a:cs typeface="Lato"/>
              <a:sym typeface="Lato"/>
            </a:endParaRPr>
          </a:p>
          <a:p>
            <a:pPr marL="457200" lvl="0" indent="-355600" algn="l" rtl="0">
              <a:lnSpc>
                <a:spcPct val="115000"/>
              </a:lnSpc>
              <a:spcBef>
                <a:spcPts val="0"/>
              </a:spcBef>
              <a:spcAft>
                <a:spcPts val="0"/>
              </a:spcAft>
              <a:buClr>
                <a:schemeClr val="lt1"/>
              </a:buClr>
              <a:buSzPts val="2000"/>
              <a:buFont typeface="Lato"/>
              <a:buChar char="●"/>
            </a:pPr>
            <a:r>
              <a:rPr lang="en" sz="2000" b="1">
                <a:solidFill>
                  <a:schemeClr val="lt1"/>
                </a:solidFill>
                <a:latin typeface="Lato"/>
                <a:ea typeface="Lato"/>
                <a:cs typeface="Lato"/>
                <a:sym typeface="Lato"/>
              </a:rPr>
              <a:t>Backend APIs</a:t>
            </a:r>
            <a:endParaRPr sz="2000" b="1">
              <a:solidFill>
                <a:schemeClr val="lt1"/>
              </a:solidFill>
              <a:latin typeface="Lato"/>
              <a:ea typeface="Lato"/>
              <a:cs typeface="Lato"/>
              <a:sym typeface="Lato"/>
            </a:endParaRPr>
          </a:p>
          <a:p>
            <a:pPr marL="457200" lvl="0" indent="-355600" algn="l" rtl="0">
              <a:lnSpc>
                <a:spcPct val="115000"/>
              </a:lnSpc>
              <a:spcBef>
                <a:spcPts val="0"/>
              </a:spcBef>
              <a:spcAft>
                <a:spcPts val="0"/>
              </a:spcAft>
              <a:buClr>
                <a:schemeClr val="lt1"/>
              </a:buClr>
              <a:buSzPts val="2000"/>
              <a:buFont typeface="Lato"/>
              <a:buChar char="●"/>
            </a:pPr>
            <a:r>
              <a:rPr lang="en" sz="2000" b="1">
                <a:solidFill>
                  <a:schemeClr val="lt1"/>
                </a:solidFill>
                <a:latin typeface="Lato"/>
                <a:ea typeface="Lato"/>
                <a:cs typeface="Lato"/>
                <a:sym typeface="Lato"/>
              </a:rPr>
              <a:t>Home Page</a:t>
            </a:r>
            <a:endParaRPr sz="2000" b="1">
              <a:solidFill>
                <a:schemeClr val="lt1"/>
              </a:solidFill>
              <a:latin typeface="Lato"/>
              <a:ea typeface="Lato"/>
              <a:cs typeface="Lato"/>
              <a:sym typeface="Lato"/>
            </a:endParaRPr>
          </a:p>
          <a:p>
            <a:pPr marL="457200" lvl="0" indent="-355600" algn="l" rtl="0">
              <a:lnSpc>
                <a:spcPct val="115000"/>
              </a:lnSpc>
              <a:spcBef>
                <a:spcPts val="0"/>
              </a:spcBef>
              <a:spcAft>
                <a:spcPts val="0"/>
              </a:spcAft>
              <a:buClr>
                <a:schemeClr val="lt1"/>
              </a:buClr>
              <a:buSzPts val="2000"/>
              <a:buFont typeface="Lato"/>
              <a:buChar char="●"/>
            </a:pPr>
            <a:r>
              <a:rPr lang="en" sz="2000" b="1">
                <a:solidFill>
                  <a:schemeClr val="lt1"/>
                </a:solidFill>
                <a:latin typeface="Lato"/>
                <a:ea typeface="Lato"/>
                <a:cs typeface="Lato"/>
                <a:sym typeface="Lato"/>
              </a:rPr>
              <a:t>Campaigns</a:t>
            </a:r>
            <a:endParaRPr sz="2000" b="1">
              <a:solidFill>
                <a:schemeClr val="lt1"/>
              </a:solidFill>
              <a:latin typeface="Lato"/>
              <a:ea typeface="Lato"/>
              <a:cs typeface="Lato"/>
              <a:sym typeface="Lato"/>
            </a:endParaRPr>
          </a:p>
          <a:p>
            <a:pPr marL="457200" lvl="0" indent="-355600" algn="l" rtl="0">
              <a:lnSpc>
                <a:spcPct val="115000"/>
              </a:lnSpc>
              <a:spcBef>
                <a:spcPts val="0"/>
              </a:spcBef>
              <a:spcAft>
                <a:spcPts val="0"/>
              </a:spcAft>
              <a:buClr>
                <a:schemeClr val="lt1"/>
              </a:buClr>
              <a:buSzPts val="2000"/>
              <a:buFont typeface="Lato"/>
              <a:buChar char="●"/>
            </a:pPr>
            <a:r>
              <a:rPr lang="en" sz="2000" b="1">
                <a:solidFill>
                  <a:schemeClr val="lt1"/>
                </a:solidFill>
                <a:latin typeface="Lato"/>
                <a:ea typeface="Lato"/>
                <a:cs typeface="Lato"/>
                <a:sym typeface="Lato"/>
              </a:rPr>
              <a:t>Goodness posts</a:t>
            </a:r>
            <a:endParaRPr sz="2000" b="1">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991100" y="2142950"/>
            <a:ext cx="6420000" cy="226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b="1"/>
              <a:t>Prototype DEMO !!</a:t>
            </a:r>
            <a:endParaRPr sz="4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1"/>
          <p:cNvSpPr txBox="1">
            <a:spLocks noGrp="1"/>
          </p:cNvSpPr>
          <p:nvPr>
            <p:ph type="title"/>
          </p:nvPr>
        </p:nvSpPr>
        <p:spPr>
          <a:xfrm>
            <a:off x="1477825" y="571025"/>
            <a:ext cx="6858600" cy="736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FUTURE GOALS</a:t>
            </a:r>
            <a:endParaRPr b="1"/>
          </a:p>
        </p:txBody>
      </p:sp>
      <p:sp>
        <p:nvSpPr>
          <p:cNvPr id="185" name="Google Shape;185;p21"/>
          <p:cNvSpPr txBox="1"/>
          <p:nvPr/>
        </p:nvSpPr>
        <p:spPr>
          <a:xfrm>
            <a:off x="1574050" y="1640350"/>
            <a:ext cx="6939900" cy="29835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lt1"/>
              </a:buClr>
              <a:buSzPts val="2000"/>
              <a:buFont typeface="Lato"/>
              <a:buChar char="●"/>
            </a:pPr>
            <a:r>
              <a:rPr lang="en" sz="2000" b="1" dirty="0">
                <a:solidFill>
                  <a:schemeClr val="lt1"/>
                </a:solidFill>
                <a:latin typeface="Lato"/>
                <a:ea typeface="Lato"/>
                <a:cs typeface="Lato"/>
                <a:sym typeface="Lato"/>
              </a:rPr>
              <a:t>Front-End : </a:t>
            </a:r>
            <a:r>
              <a:rPr lang="en" sz="2000" dirty="0">
                <a:solidFill>
                  <a:schemeClr val="lt1"/>
                </a:solidFill>
                <a:latin typeface="Lato"/>
                <a:ea typeface="Lato"/>
                <a:cs typeface="Lato"/>
                <a:sym typeface="Lato"/>
              </a:rPr>
              <a:t>Code Completion &amp; Optimization - Unit Testing</a:t>
            </a:r>
            <a:endParaRPr sz="2000" dirty="0">
              <a:solidFill>
                <a:schemeClr val="lt1"/>
              </a:solidFill>
              <a:latin typeface="Lato"/>
              <a:ea typeface="Lato"/>
              <a:cs typeface="Lato"/>
              <a:sym typeface="Lato"/>
            </a:endParaRPr>
          </a:p>
          <a:p>
            <a:pPr marL="457200" lvl="0" indent="-355600" algn="l" rtl="0">
              <a:spcBef>
                <a:spcPts val="0"/>
              </a:spcBef>
              <a:spcAft>
                <a:spcPts val="0"/>
              </a:spcAft>
              <a:buClr>
                <a:schemeClr val="lt1"/>
              </a:buClr>
              <a:buSzPts val="2000"/>
              <a:buFont typeface="Lato"/>
              <a:buChar char="●"/>
            </a:pPr>
            <a:r>
              <a:rPr lang="en" sz="2000" b="1" dirty="0">
                <a:solidFill>
                  <a:schemeClr val="lt1"/>
                </a:solidFill>
                <a:latin typeface="Lato"/>
                <a:ea typeface="Lato"/>
                <a:cs typeface="Lato"/>
                <a:sym typeface="Lato"/>
              </a:rPr>
              <a:t>Integration :</a:t>
            </a:r>
            <a:r>
              <a:rPr lang="en" sz="2000" dirty="0">
                <a:solidFill>
                  <a:schemeClr val="lt1"/>
                </a:solidFill>
                <a:latin typeface="Lato"/>
                <a:ea typeface="Lato"/>
                <a:cs typeface="Lato"/>
                <a:sym typeface="Lato"/>
              </a:rPr>
              <a:t> Integration testing + System Testing</a:t>
            </a:r>
            <a:endParaRPr sz="2000" dirty="0">
              <a:solidFill>
                <a:schemeClr val="lt1"/>
              </a:solidFill>
              <a:latin typeface="Lato"/>
              <a:ea typeface="Lato"/>
              <a:cs typeface="Lato"/>
              <a:sym typeface="Lato"/>
            </a:endParaRPr>
          </a:p>
          <a:p>
            <a:pPr marL="457200" lvl="0" indent="-355600" algn="l" rtl="0">
              <a:spcBef>
                <a:spcPts val="0"/>
              </a:spcBef>
              <a:spcAft>
                <a:spcPts val="0"/>
              </a:spcAft>
              <a:buClr>
                <a:schemeClr val="lt1"/>
              </a:buClr>
              <a:buSzPts val="2000"/>
              <a:buFont typeface="Lato"/>
              <a:buChar char="●"/>
            </a:pPr>
            <a:r>
              <a:rPr lang="en" sz="2000" b="1" dirty="0">
                <a:solidFill>
                  <a:schemeClr val="lt1"/>
                </a:solidFill>
                <a:latin typeface="Lato"/>
                <a:ea typeface="Lato"/>
                <a:cs typeface="Lato"/>
                <a:sym typeface="Lato"/>
              </a:rPr>
              <a:t>Back-End :</a:t>
            </a:r>
            <a:r>
              <a:rPr lang="en" sz="2000" dirty="0">
                <a:solidFill>
                  <a:schemeClr val="lt1"/>
                </a:solidFill>
                <a:latin typeface="Lato"/>
                <a:ea typeface="Lato"/>
                <a:cs typeface="Lato"/>
                <a:sym typeface="Lato"/>
              </a:rPr>
              <a:t> Code Optimization - Error Handling - Unit Testing</a:t>
            </a:r>
          </a:p>
          <a:p>
            <a:pPr marL="457200" lvl="0" indent="-355600" algn="l" rtl="0">
              <a:spcBef>
                <a:spcPts val="0"/>
              </a:spcBef>
              <a:spcAft>
                <a:spcPts val="0"/>
              </a:spcAft>
              <a:buClr>
                <a:schemeClr val="lt1"/>
              </a:buClr>
              <a:buSzPts val="2000"/>
              <a:buFont typeface="Lato"/>
              <a:buChar char="●"/>
            </a:pPr>
            <a:r>
              <a:rPr lang="en" sz="2000" b="1" dirty="0">
                <a:solidFill>
                  <a:schemeClr val="lt1"/>
                </a:solidFill>
                <a:latin typeface="Lato"/>
                <a:ea typeface="Lato"/>
                <a:cs typeface="Lato"/>
                <a:sym typeface="Lato"/>
              </a:rPr>
              <a:t>Admin-Dashboard</a:t>
            </a:r>
            <a:r>
              <a:rPr lang="en" sz="2000" dirty="0">
                <a:solidFill>
                  <a:schemeClr val="lt1"/>
                </a:solidFill>
                <a:latin typeface="Lato"/>
                <a:ea typeface="Lato"/>
                <a:cs typeface="Lato"/>
                <a:sym typeface="Lato"/>
              </a:rPr>
              <a:t>: For Admin operations</a:t>
            </a:r>
            <a:endParaRPr sz="2000" dirty="0">
              <a:solidFill>
                <a:schemeClr val="lt1"/>
              </a:solidFill>
              <a:latin typeface="Lato"/>
              <a:ea typeface="Lato"/>
              <a:cs typeface="Lato"/>
              <a:sym typeface="Lato"/>
            </a:endParaRPr>
          </a:p>
          <a:p>
            <a:pPr marL="457200" lvl="0" indent="-355600" algn="l" rtl="0">
              <a:spcBef>
                <a:spcPts val="0"/>
              </a:spcBef>
              <a:spcAft>
                <a:spcPts val="0"/>
              </a:spcAft>
              <a:buClr>
                <a:schemeClr val="lt1"/>
              </a:buClr>
              <a:buSzPts val="2000"/>
              <a:buFont typeface="Lato"/>
              <a:buChar char="●"/>
            </a:pPr>
            <a:r>
              <a:rPr lang="en" sz="2000" b="1" dirty="0">
                <a:solidFill>
                  <a:schemeClr val="lt1"/>
                </a:solidFill>
                <a:latin typeface="Lato"/>
                <a:ea typeface="Lato"/>
                <a:cs typeface="Lato"/>
                <a:sym typeface="Lato"/>
              </a:rPr>
              <a:t>Deployment : </a:t>
            </a:r>
            <a:r>
              <a:rPr lang="en" sz="2000" dirty="0">
                <a:solidFill>
                  <a:schemeClr val="lt1"/>
                </a:solidFill>
                <a:latin typeface="Lato"/>
                <a:ea typeface="Lato"/>
                <a:cs typeface="Lato"/>
                <a:sym typeface="Lato"/>
              </a:rPr>
              <a:t>User Acceptance Testing</a:t>
            </a:r>
            <a:endParaRPr sz="2000" dirty="0">
              <a:solidFill>
                <a:schemeClr val="lt1"/>
              </a:solidFill>
              <a:latin typeface="Lato"/>
              <a:ea typeface="Lato"/>
              <a:cs typeface="Lato"/>
              <a:sym typeface="Lato"/>
            </a:endParaRPr>
          </a:p>
          <a:p>
            <a:pPr marL="457200" lvl="0" indent="-355600" algn="l" rtl="0">
              <a:spcBef>
                <a:spcPts val="0"/>
              </a:spcBef>
              <a:spcAft>
                <a:spcPts val="0"/>
              </a:spcAft>
              <a:buClr>
                <a:schemeClr val="lt1"/>
              </a:buClr>
              <a:buSzPts val="2000"/>
              <a:buFont typeface="Lato"/>
              <a:buChar char="●"/>
            </a:pPr>
            <a:r>
              <a:rPr lang="en" sz="2000" b="1" dirty="0">
                <a:solidFill>
                  <a:schemeClr val="lt1"/>
                </a:solidFill>
                <a:latin typeface="Lato"/>
                <a:ea typeface="Lato"/>
                <a:cs typeface="Lato"/>
                <a:sym typeface="Lato"/>
              </a:rPr>
              <a:t>Documents :</a:t>
            </a:r>
            <a:r>
              <a:rPr lang="en" sz="2000" dirty="0">
                <a:solidFill>
                  <a:schemeClr val="lt1"/>
                </a:solidFill>
                <a:latin typeface="Lato"/>
                <a:ea typeface="Lato"/>
                <a:cs typeface="Lato"/>
                <a:sym typeface="Lato"/>
              </a:rPr>
              <a:t> User Manuals - FYP2 Report</a:t>
            </a:r>
            <a:endParaRPr sz="2000" dirty="0">
              <a:solidFill>
                <a:schemeClr val="lt1"/>
              </a:solidFill>
              <a:latin typeface="Lato"/>
              <a:ea typeface="Lato"/>
              <a:cs typeface="Lato"/>
              <a:sym typeface="Lato"/>
            </a:endParaRPr>
          </a:p>
          <a:p>
            <a:pPr marL="457200" lvl="0" indent="-355600" algn="l" rtl="0">
              <a:spcBef>
                <a:spcPts val="0"/>
              </a:spcBef>
              <a:spcAft>
                <a:spcPts val="0"/>
              </a:spcAft>
              <a:buClr>
                <a:schemeClr val="lt1"/>
              </a:buClr>
              <a:buSzPts val="2000"/>
              <a:buFont typeface="Lato"/>
              <a:buChar char="●"/>
            </a:pPr>
            <a:r>
              <a:rPr lang="en" sz="2000" b="1" dirty="0">
                <a:solidFill>
                  <a:schemeClr val="lt1"/>
                </a:solidFill>
                <a:latin typeface="Lato"/>
                <a:ea typeface="Lato"/>
                <a:cs typeface="Lato"/>
                <a:sym typeface="Lato"/>
              </a:rPr>
              <a:t>Maintenance :</a:t>
            </a:r>
            <a:r>
              <a:rPr lang="en" sz="2000" dirty="0">
                <a:solidFill>
                  <a:schemeClr val="lt1"/>
                </a:solidFill>
                <a:latin typeface="Lato"/>
                <a:ea typeface="Lato"/>
                <a:cs typeface="Lato"/>
                <a:sym typeface="Lato"/>
              </a:rPr>
              <a:t> Regular Updates &amp; Patching</a:t>
            </a:r>
            <a:endParaRPr sz="2000" dirty="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630</Words>
  <Application>Microsoft Office PowerPoint</Application>
  <PresentationFormat>On-screen Show (16:9)</PresentationFormat>
  <Paragraphs>63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Libre Franklin</vt:lpstr>
      <vt:lpstr>Lato</vt:lpstr>
      <vt:lpstr>Arial</vt:lpstr>
      <vt:lpstr>Montserrat</vt:lpstr>
      <vt:lpstr>Focus</vt:lpstr>
      <vt:lpstr>Dast-e-Khair</vt:lpstr>
      <vt:lpstr>OUTLINE</vt:lpstr>
      <vt:lpstr>INTRODUCTION</vt:lpstr>
      <vt:lpstr>PROBLEM STATEMENT</vt:lpstr>
      <vt:lpstr>GOALS &amp; OBJECTIVES</vt:lpstr>
      <vt:lpstr>SYSTEM ARCHITECTURE  &amp; DESIGN</vt:lpstr>
      <vt:lpstr>ACHIEVED GOALS</vt:lpstr>
      <vt:lpstr>Prototype DEMO !!</vt:lpstr>
      <vt:lpstr>FUTURE GOALS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Ahmad Aziz</cp:lastModifiedBy>
  <cp:revision>1</cp:revision>
  <dcterms:modified xsi:type="dcterms:W3CDTF">2025-01-09T07:18:50Z</dcterms:modified>
</cp:coreProperties>
</file>