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05" r:id="rId6"/>
    <p:sldId id="287" r:id="rId7"/>
    <p:sldId id="276" r:id="rId8"/>
    <p:sldId id="306" r:id="rId9"/>
    <p:sldId id="3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82" d="100"/>
          <a:sy n="82" d="100"/>
        </p:scale>
        <p:origin x="67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7415F-6970-4DE4-93F1-94FEF07D0F1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C6D6D-E986-427F-AD9C-4E9408DDB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6E6E5-5A19-4AE7-8D4E-049C5315C9A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A580F-E35D-42E1-AF82-E41CC201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60736-8275-4107-A315-F10155774D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5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69C21-FF48-4BAC-88E9-1290DC654E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5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EE6E-C0DF-4EB1-8875-16F6BF5995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13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EE6E-C0DF-4EB1-8875-16F6BF5995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11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4DCA5-A7A8-4689-8651-5E03C020EB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2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439D4E6-49E3-4273-9EDF-AD58558B9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000">
                <a:solidFill>
                  <a:schemeClr val="bg1"/>
                </a:solidFill>
              </a:rPr>
              <a:t>Click to edit Master title style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D8936-4795-43B2-9C32-4BE93A6721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5934" y="5220450"/>
            <a:ext cx="3380437" cy="57074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Insert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6C8B8511-EE4E-4935-ABB8-E8C2FCB1C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6158" y="0"/>
            <a:ext cx="7315841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39FAB6-0B6C-402C-A107-EFFF82281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DBE487E6-4032-4195-9823-685A3937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C71E06DF-BA1B-43E6-A74C-85231D2E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2/11/20XX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0BD36B16-3F07-4955-8D4D-BC0FD17C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/>
          <a:lstStyle/>
          <a:p>
            <a:fld id="{E30AF5A0-43BB-4336-8627-9123B9144D80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‹#›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6F075D-9008-4BD3-A772-7AF7AD667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C185B95-5C0F-400E-B7DF-8FF8432907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03375"/>
            <a:ext cx="5094288" cy="5267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C725AFD-5A48-451D-B91D-9E63953F8E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0099" y="2551176"/>
            <a:ext cx="5094673" cy="32735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ACDC650-288E-4CF5-8546-9F2D5CEC88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7611" y="2003375"/>
            <a:ext cx="5094288" cy="5267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956E1F7E-0B80-40DB-8F21-F06D9DD5626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97226" y="2551176"/>
            <a:ext cx="5094673" cy="32735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r>
              <a:rPr lang="en-US" dirty="0"/>
              <a:t>Insert text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1B92C0-6B36-412A-9A49-16AB59FF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B4EFB36A-E4FD-4966-A091-9BDAF299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9B52EA1F-D8D0-4F42-B00A-F0E943F8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498A6230-35B8-4147-9494-90708BFC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C332FB-CD3F-4398-958A-CBE45129A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9">
            <a:extLst>
              <a:ext uri="{FF2B5EF4-FFF2-40B4-BE49-F238E27FC236}">
                <a16:creationId xmlns:a16="http://schemas.microsoft.com/office/drawing/2014/main" id="{E566CA14-5018-43EE-BB8F-E12209B2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A76201F-C7C2-400C-BE9B-F185A832C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0099" y="2005870"/>
            <a:ext cx="3390161" cy="5267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A742F7E8-0787-4D2C-B53F-B62C309ED6D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0099" y="2552345"/>
            <a:ext cx="3390161" cy="32728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D178B9A-B987-49A0-B73F-70B855C424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0919" y="2005870"/>
            <a:ext cx="3390161" cy="5267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407D5990-6E05-4ECC-B930-EA5CF0774CF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400919" y="2552345"/>
            <a:ext cx="3390161" cy="32728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6A58550-98E5-4548-82F6-EE971733A7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01739" y="2005870"/>
            <a:ext cx="3390161" cy="5267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6B90AFA0-EDA3-4F21-A480-F56AA1D0BEB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001739" y="2552345"/>
            <a:ext cx="3390161" cy="32728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r>
              <a:rPr lang="en-US" dirty="0"/>
              <a:t>Insert text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46E7C8-F905-4B13-8FD6-185A04184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A0E3EE3A-87F3-4F60-90D8-938E4BBC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F1449B0C-8214-4186-9666-E63CCA09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F5DDBFC0-CC80-4B03-B5F5-3C57166D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1BF5DB-2BF3-4196-B1CF-82B7CDCC0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87523" y="729692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2">
            <a:extLst>
              <a:ext uri="{FF2B5EF4-FFF2-40B4-BE49-F238E27FC236}">
                <a16:creationId xmlns:a16="http://schemas.microsoft.com/office/drawing/2014/main" id="{168DC13D-FFC6-4CC5-B9F8-B3B09610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511" y="909639"/>
            <a:ext cx="3703856" cy="12906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" name="Picture Placeholder 37">
            <a:extLst>
              <a:ext uri="{FF2B5EF4-FFF2-40B4-BE49-F238E27FC236}">
                <a16:creationId xmlns:a16="http://schemas.microsoft.com/office/drawing/2014/main" id="{F1AD5C34-DDA9-421B-A3C2-4D014B3D3F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5383" y="723900"/>
            <a:ext cx="3179762" cy="21605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3" name="Picture Placeholder 43">
            <a:extLst>
              <a:ext uri="{FF2B5EF4-FFF2-40B4-BE49-F238E27FC236}">
                <a16:creationId xmlns:a16="http://schemas.microsoft.com/office/drawing/2014/main" id="{11508423-C6F4-4605-9E6D-1ED73334D0F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5383" y="3048000"/>
            <a:ext cx="3178175" cy="308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1692DD91-8169-4A90-9D17-8A60286225F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40188" y="723900"/>
            <a:ext cx="3371850" cy="315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4" name="Picture Placeholder 45">
            <a:extLst>
              <a:ext uri="{FF2B5EF4-FFF2-40B4-BE49-F238E27FC236}">
                <a16:creationId xmlns:a16="http://schemas.microsoft.com/office/drawing/2014/main" id="{30A5BEAE-CA80-4FFD-8DD4-5B7413AF51D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39608" y="4038600"/>
            <a:ext cx="3371659" cy="2095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Content Placeholder 14">
            <a:extLst>
              <a:ext uri="{FF2B5EF4-FFF2-40B4-BE49-F238E27FC236}">
                <a16:creationId xmlns:a16="http://schemas.microsoft.com/office/drawing/2014/main" id="{4B2044C0-1C45-402D-BC20-0EB82BDB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510" y="2380221"/>
            <a:ext cx="3703856" cy="3866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ooter Placeholder 7">
            <a:extLst>
              <a:ext uri="{FF2B5EF4-FFF2-40B4-BE49-F238E27FC236}">
                <a16:creationId xmlns:a16="http://schemas.microsoft.com/office/drawing/2014/main" id="{30EE29E3-4F8E-469E-9B99-E2917609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5" name="Date Placeholder 6">
            <a:extLst>
              <a:ext uri="{FF2B5EF4-FFF2-40B4-BE49-F238E27FC236}">
                <a16:creationId xmlns:a16="http://schemas.microsoft.com/office/drawing/2014/main" id="{58513823-D81E-4B8B-85E6-EB11EA54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36" name="Slide Number Placeholder 8">
            <a:extLst>
              <a:ext uri="{FF2B5EF4-FFF2-40B4-BE49-F238E27FC236}">
                <a16:creationId xmlns:a16="http://schemas.microsoft.com/office/drawing/2014/main" id="{9D43A613-4A7D-4C9F-B407-154A1FB8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DE330D17-32E5-404A-9262-6A998ABC0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06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A2404A1-BF4E-4858-BD1C-1BEFE71B63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4296094"/>
            <a:ext cx="10782299" cy="11006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0053544-3012-4C81-98D6-E2665A3A3F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4" y="5533242"/>
            <a:ext cx="9972675" cy="54350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C177CBDB-952D-484B-B43B-F988558931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0100" y="727075"/>
            <a:ext cx="5176838" cy="307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D789E88D-76E7-4745-B062-102E233A67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46800" y="727075"/>
            <a:ext cx="5245100" cy="30702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3A5CE3-0C01-4DBF-926A-2F9BFD043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4144434"/>
            <a:ext cx="106299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1">
            <a:extLst>
              <a:ext uri="{FF2B5EF4-FFF2-40B4-BE49-F238E27FC236}">
                <a16:creationId xmlns:a16="http://schemas.microsoft.com/office/drawing/2014/main" id="{083D82F8-F43B-4D01-891B-F77BC6F6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B8CBC856-A31F-40C2-B7EA-91B860D3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2/11/20XX</a:t>
            </a:r>
            <a:endParaRPr lang="en-US" dirty="0"/>
          </a:p>
        </p:txBody>
      </p:sp>
      <p:sp>
        <p:nvSpPr>
          <p:cNvPr id="15" name="Slide Number Placeholder 10">
            <a:extLst>
              <a:ext uri="{FF2B5EF4-FFF2-40B4-BE49-F238E27FC236}">
                <a16:creationId xmlns:a16="http://schemas.microsoft.com/office/drawing/2014/main" id="{966FFB51-C55B-469E-B3C6-1A636992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3D7EE4-1EDB-42FD-B6B7-A82C9F31F0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695A76E-1EF3-4F47-9E87-6FCAB7D5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EAD023B5-9ABC-4D4A-A1AD-D4D83D6621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"/>
            <a:ext cx="4876799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AFB647-646C-4130-9EF5-C19C686B1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9D5546-AD01-4B29-B174-EDA71051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0A0972-FD9A-4E9D-A0A3-BD0AF8C7B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3B2F557-7BE5-4154-A82F-928EE54A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E54A7E3-1026-464C-BB67-2D7F7140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1723F54-B646-4D12-AEA1-08269C25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/>
          <a:lstStyle/>
          <a:p>
            <a:fld id="{E30AF5A0-43BB-4336-8627-9123B914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C8837BA0-445B-4D04-ADA9-C65084B1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904730"/>
            <a:ext cx="4152900" cy="165259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0CFA4CCF-323F-4998-B6BF-56207329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5" y="952368"/>
            <a:ext cx="6257926" cy="17738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FF70A-3EED-4002-B2F8-FB8301C80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DD78C1EE-0224-4362-B796-4CC7B0699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0099" y="3048000"/>
            <a:ext cx="5133990" cy="27375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2C1748F4-2D05-4407-8CB0-D854F9602D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9621" y="3048000"/>
            <a:ext cx="5182278" cy="27375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59837BA4-E3C3-4F0D-A113-75128BC0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5DA65157-50C9-4A85-912D-6DC9A606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9DE415B0-F0C3-4971-8C76-0D54D640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/>
          <a:lstStyle/>
          <a:p>
            <a:fld id="{A53D7EE4-1EDB-42FD-B6B7-A82C9F31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8"/>
            <a:ext cx="5227171" cy="38711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Subtitle 11">
            <a:extLst>
              <a:ext uri="{FF2B5EF4-FFF2-40B4-BE49-F238E27FC236}">
                <a16:creationId xmlns:a16="http://schemas.microsoft.com/office/drawing/2014/main" id="{13C3C1EB-2C5B-4710-893A-9DD6284D5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15100" y="0"/>
            <a:ext cx="56769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E8A8BA-B48F-4CEA-A820-8955D55D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4FBB1-EC2B-4CAB-AE4E-A7A156244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9D49AB0A-D330-4415-9B9C-C769A852D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 err="1"/>
              <a:t>ClICK</a:t>
            </a:r>
            <a:r>
              <a:rPr lang="en-US" dirty="0"/>
              <a:t> TO ADD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EFB8CD-537B-4E5E-8F93-82EED2C8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51536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A687-1C2C-48EE-99B9-EC8CF30289F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95488"/>
            <a:ext cx="9521825" cy="4051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9" name="Footer Placeholder 9">
            <a:extLst>
              <a:ext uri="{FF2B5EF4-FFF2-40B4-BE49-F238E27FC236}">
                <a16:creationId xmlns:a16="http://schemas.microsoft.com/office/drawing/2014/main" id="{8135C37F-29C2-41B0-B777-64FAC1F7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Date Placeholder 8">
            <a:extLst>
              <a:ext uri="{FF2B5EF4-FFF2-40B4-BE49-F238E27FC236}">
                <a16:creationId xmlns:a16="http://schemas.microsoft.com/office/drawing/2014/main" id="{FAC325DA-0D81-49D1-BDBC-680AF5D6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21" name="Slide Number Placeholder 10">
            <a:extLst>
              <a:ext uri="{FF2B5EF4-FFF2-40B4-BE49-F238E27FC236}">
                <a16:creationId xmlns:a16="http://schemas.microsoft.com/office/drawing/2014/main" id="{13980C1F-6344-4AC2-8573-0D9F3531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0303F77D-1BEF-481A-B8C1-15974ED4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D5221BF9-9559-4D62-ADC6-236297014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 err="1"/>
              <a:t>ClICK</a:t>
            </a:r>
            <a:r>
              <a:rPr lang="en-US" dirty="0"/>
              <a:t>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B4C3E1-495D-437D-A1DB-87F3028BB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51536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AB131D-0F50-4923-96D1-8C59A3D8EEC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875" y="2386654"/>
            <a:ext cx="8663075" cy="33108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F30DBE8A-9D17-4F79-86F8-9FEA11DF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C9023F8-E1A8-4C1E-B745-6658DCD6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E51CCEBF-A77A-4DDA-94D4-73646D55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0303F77D-1BEF-481A-B8C1-15974ED4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371D84D-B708-4A20-8D50-CDA4E3EC6F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00476 w 12192000"/>
              <a:gd name="connsiteY0" fmla="*/ 6126480 h 6858000"/>
              <a:gd name="connsiteX1" fmla="*/ 800476 w 12192000"/>
              <a:gd name="connsiteY1" fmla="*/ 6144768 h 6858000"/>
              <a:gd name="connsiteX2" fmla="*/ 11407516 w 12192000"/>
              <a:gd name="connsiteY2" fmla="*/ 6144768 h 6858000"/>
              <a:gd name="connsiteX3" fmla="*/ 11407516 w 12192000"/>
              <a:gd name="connsiteY3" fmla="*/ 6126480 h 6858000"/>
              <a:gd name="connsiteX4" fmla="*/ 800476 w 12192000"/>
              <a:gd name="connsiteY4" fmla="*/ 701040 h 6858000"/>
              <a:gd name="connsiteX5" fmla="*/ 800476 w 12192000"/>
              <a:gd name="connsiteY5" fmla="*/ 746759 h 6858000"/>
              <a:gd name="connsiteX6" fmla="*/ 11407516 w 12192000"/>
              <a:gd name="connsiteY6" fmla="*/ 746759 h 6858000"/>
              <a:gd name="connsiteX7" fmla="*/ 11407516 w 12192000"/>
              <a:gd name="connsiteY7" fmla="*/ 70104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0476" y="6126480"/>
                </a:moveTo>
                <a:lnTo>
                  <a:pt x="800476" y="6144768"/>
                </a:lnTo>
                <a:lnTo>
                  <a:pt x="11407516" y="6144768"/>
                </a:lnTo>
                <a:lnTo>
                  <a:pt x="11407516" y="6126480"/>
                </a:lnTo>
                <a:close/>
                <a:moveTo>
                  <a:pt x="800476" y="701040"/>
                </a:moveTo>
                <a:lnTo>
                  <a:pt x="800476" y="746759"/>
                </a:lnTo>
                <a:lnTo>
                  <a:pt x="11407516" y="746759"/>
                </a:lnTo>
                <a:lnTo>
                  <a:pt x="11407516" y="7010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03AD3-C316-411C-9844-6C8D950DC4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1766" y="1837677"/>
            <a:ext cx="4930901" cy="2334828"/>
          </a:xfrm>
          <a:prstGeom prst="rect">
            <a:avLst/>
          </a:prstGeom>
        </p:spPr>
        <p:txBody>
          <a:bodyPr/>
          <a:lstStyle>
            <a:lvl1pPr algn="r">
              <a:defRPr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00A8C60-C81E-4C2C-AB11-00AE1AC04E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47532" y="4408305"/>
            <a:ext cx="5175797" cy="9094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Insert subtitle here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F7D24C8-FDC6-4FCE-85C6-520D6469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50E2155-DD21-4098-82EF-B19C466B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2/11/20XX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30CB194-35B9-4229-9CFE-5C3B911E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A2AE2B76-F97F-4BE2-8670-72276A5F21A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DF219B-DD0E-4D26-8B59-3FE43A252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476" y="723900"/>
            <a:ext cx="10610474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25400" dir="2700000" sx="99000" sy="99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1DFFB204-6AE4-4FC9-9B60-312D7206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54F317-DDB0-4841-A973-FFC1296082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669" y="1789993"/>
            <a:ext cx="11407487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B3A45C-71C1-4ADC-89E0-AF6924CA1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B9239148-0308-46C3-9FF0-4027CC8E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Date Placeholder 8">
            <a:extLst>
              <a:ext uri="{FF2B5EF4-FFF2-40B4-BE49-F238E27FC236}">
                <a16:creationId xmlns:a16="http://schemas.microsoft.com/office/drawing/2014/main" id="{774C5953-38DD-4451-A5AA-9A578D59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14" name="Slide Number Placeholder 10">
            <a:extLst>
              <a:ext uri="{FF2B5EF4-FFF2-40B4-BE49-F238E27FC236}">
                <a16:creationId xmlns:a16="http://schemas.microsoft.com/office/drawing/2014/main" id="{39D06D66-ACB3-4B9C-B4EB-FC3EC5BD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0303F77D-1BEF-481A-B8C1-15974ED4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BCC9BE23-A0EC-4866-A7A4-FD7255EF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3BC10E-3DDD-4EC5-BD6D-D8D180BF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FD4AD3C-6727-49EE-9625-F87A6B8AE0B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5326" y="1940913"/>
            <a:ext cx="10798176" cy="4021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489FA96-DDCF-4A83-91EB-4F5F6179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Date Placeholder 8">
            <a:extLst>
              <a:ext uri="{FF2B5EF4-FFF2-40B4-BE49-F238E27FC236}">
                <a16:creationId xmlns:a16="http://schemas.microsoft.com/office/drawing/2014/main" id="{F7CC7848-0B2C-4FBE-96B0-0717CC5A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r>
              <a:rPr lang="en-US"/>
              <a:t>2/11/20XX</a:t>
            </a: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4CD16377-DD1B-4262-BDAE-760577F5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0303F77D-1BEF-481A-B8C1-15974ED4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2/11/20XX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AE5B2F-2CD3-4E51-91D5-FEF8CE8FE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490" y="908651"/>
            <a:ext cx="4397072" cy="3640345"/>
          </a:xfrm>
        </p:spPr>
        <p:txBody>
          <a:bodyPr/>
          <a:lstStyle/>
          <a:p>
            <a:r>
              <a:rPr lang="en-US" dirty="0"/>
              <a:t>Pesticide recommender system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52DE27F-5BED-4BCC-887D-5872F796F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051" y="6287252"/>
            <a:ext cx="3380437" cy="570748"/>
          </a:xfrm>
        </p:spPr>
        <p:txBody>
          <a:bodyPr>
            <a:noAutofit/>
          </a:bodyPr>
          <a:lstStyle/>
          <a:p>
            <a:r>
              <a:rPr lang="en-US" sz="1200" dirty="0"/>
              <a:t>Ahmad Al Hajj</a:t>
            </a:r>
          </a:p>
          <a:p>
            <a:r>
              <a:rPr lang="en-US" sz="1200" dirty="0"/>
              <a:t>Christopher </a:t>
            </a:r>
            <a:r>
              <a:rPr lang="en-US" sz="1200" dirty="0" err="1"/>
              <a:t>Khater</a:t>
            </a:r>
            <a:r>
              <a:rPr lang="en-US" sz="1200" dirty="0"/>
              <a:t> </a:t>
            </a:r>
          </a:p>
          <a:p>
            <a:r>
              <a:rPr lang="en-US" sz="1200" dirty="0"/>
              <a:t>Hashem </a:t>
            </a:r>
            <a:r>
              <a:rPr lang="en-US" sz="1200" dirty="0" err="1"/>
              <a:t>Khodor</a:t>
            </a:r>
            <a:r>
              <a:rPr lang="en-US" sz="1200" dirty="0"/>
              <a:t> </a:t>
            </a:r>
          </a:p>
          <a:p>
            <a:r>
              <a:rPr lang="en-US" sz="1200" dirty="0"/>
              <a:t>Nour </a:t>
            </a:r>
            <a:r>
              <a:rPr lang="en-US" sz="1200" dirty="0" err="1"/>
              <a:t>Raffoul</a:t>
            </a:r>
            <a:r>
              <a:rPr lang="en-US" sz="1200" dirty="0"/>
              <a:t> </a:t>
            </a:r>
          </a:p>
          <a:p>
            <a:r>
              <a:rPr lang="en-US" sz="1200" dirty="0" err="1"/>
              <a:t>Yehya</a:t>
            </a:r>
            <a:r>
              <a:rPr lang="en-US" sz="1200" dirty="0"/>
              <a:t> </a:t>
            </a:r>
            <a:r>
              <a:rPr lang="en-US" sz="1200" dirty="0" err="1"/>
              <a:t>Charif</a:t>
            </a:r>
            <a:endParaRPr lang="en-US" sz="1200" dirty="0"/>
          </a:p>
          <a:p>
            <a:r>
              <a:rPr lang="en-US" sz="1200" dirty="0"/>
              <a:t>Alexander Juvelekian</a:t>
            </a:r>
          </a:p>
          <a:p>
            <a:endParaRPr lang="en-US" sz="1200" dirty="0"/>
          </a:p>
        </p:txBody>
      </p:sp>
      <p:pic>
        <p:nvPicPr>
          <p:cNvPr id="11" name="Picture Placeholder 10" descr="Flowers in a tree ">
            <a:extLst>
              <a:ext uri="{FF2B5EF4-FFF2-40B4-BE49-F238E27FC236}">
                <a16:creationId xmlns:a16="http://schemas.microsoft.com/office/drawing/2014/main" id="{BC408C47-2E2A-42C6-99D2-EBED0E23C9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6158" y="0"/>
            <a:ext cx="7315841" cy="6858000"/>
          </a:xfrm>
        </p:spPr>
      </p:pic>
    </p:spTree>
    <p:extLst>
      <p:ext uri="{BB962C8B-B14F-4D97-AF65-F5344CB8AC3E}">
        <p14:creationId xmlns:p14="http://schemas.microsoft.com/office/powerpoint/2010/main" val="163343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0" name="Straight Connector 208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1" name="Straight Connector 209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92" name="Rectangle 209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2B9FC-B1A4-42E1-B2DC-D0C0A1C3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About the project</a:t>
            </a:r>
          </a:p>
        </p:txBody>
      </p:sp>
      <p:cxnSp>
        <p:nvCxnSpPr>
          <p:cNvPr id="2093" name="Straight Connector 209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4ACCB-B6BA-4CC9-8CCA-E2AD5B56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Problem Statement?</a:t>
            </a:r>
          </a:p>
          <a:p>
            <a:pPr>
              <a:lnSpc>
                <a:spcPct val="120000"/>
              </a:lnSpc>
            </a:pPr>
            <a:r>
              <a:rPr lang="en-US"/>
              <a:t>Farmer finds pest on a plant. How should they treat it?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Machine Learning Solution​?</a:t>
            </a:r>
          </a:p>
          <a:p>
            <a:pPr>
              <a:lnSpc>
                <a:spcPct val="120000"/>
              </a:lnSpc>
            </a:pPr>
            <a:r>
              <a:rPr lang="en-US"/>
              <a:t>CNN Pest Classifier that feeds a Content-Based Pesticide Recommender</a:t>
            </a:r>
            <a:endParaRPr lang="en-US" dirty="0"/>
          </a:p>
        </p:txBody>
      </p:sp>
      <p:pic>
        <p:nvPicPr>
          <p:cNvPr id="2062" name="Picture 14" descr="Hunger games search based deep convolutional neural network for crop pest  identification and classification with transfer learning | SpringerLink">
            <a:extLst>
              <a:ext uri="{FF2B5EF4-FFF2-40B4-BE49-F238E27FC236}">
                <a16:creationId xmlns:a16="http://schemas.microsoft.com/office/drawing/2014/main" id="{7521F505-BFA4-14F6-F0FA-540592BC37F3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3" b="6113"/>
          <a:stretch>
            <a:fillRect/>
          </a:stretch>
        </p:blipFill>
        <p:spPr bwMode="auto">
          <a:xfrm>
            <a:off x="4876800" y="1406058"/>
            <a:ext cx="6515100" cy="404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3E4BF-9AC6-4D06-8588-EDC2D3F0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PESTICIDE RECOMMENDER SYSTEM</a:t>
            </a:r>
            <a:endParaRPr lang="en-US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22C8D-E9B4-48F2-9C7F-21F2902F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E330D17-32E5-404A-9262-6A998ABC0878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4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C7F04A-6CF6-4CF1-BAEE-2B210EFC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835186"/>
            <a:ext cx="4152900" cy="1652590"/>
          </a:xfrm>
        </p:spPr>
        <p:txBody>
          <a:bodyPr/>
          <a:lstStyle/>
          <a:p>
            <a:r>
              <a:rPr lang="en-US" dirty="0"/>
              <a:t>Architecture and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FCE68-0761-421A-922F-077DEB02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179" y="4428916"/>
            <a:ext cx="6257926" cy="1773893"/>
          </a:xfrm>
        </p:spPr>
        <p:txBody>
          <a:bodyPr>
            <a:normAutofit/>
          </a:bodyPr>
          <a:lstStyle/>
          <a:p>
            <a:r>
              <a:rPr lang="en-US" b="1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Pesticide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Pest Dataset (</a:t>
            </a:r>
            <a:r>
              <a:rPr lang="en-US" dirty="0" err="1"/>
              <a:t>Pestopia</a:t>
            </a:r>
            <a:r>
              <a:rPr lang="en-US" dirty="0"/>
              <a:t>, </a:t>
            </a:r>
            <a:r>
              <a:rPr lang="en-US" i="1" dirty="0" err="1"/>
              <a:t>shruthisindhura</a:t>
            </a:r>
            <a:r>
              <a:rPr lang="en-US" dirty="0"/>
              <a:t>)</a:t>
            </a:r>
            <a:endParaRPr lang="en-US" i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D8EB9-86D8-46F2-805C-7BA07DB9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/>
          <a:p>
            <a:r>
              <a:rPr lang="en-US"/>
              <a:t>PESTICIDE RECOMMENDER SYSTEM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B3454-C461-4318-8C59-919AC8FD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A53D7EE4-1EDB-42FD-B6B7-A82C9F31F0F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0FD6AC6-3DAB-548A-187F-D3B0256C1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179" y="2542053"/>
            <a:ext cx="6257926" cy="177389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Convolution Neural Network for Pest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Content-based recommender for Pesticides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Python-based UI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7F1154-44B3-29B7-18E1-CB8B0996562C}"/>
              </a:ext>
            </a:extLst>
          </p:cNvPr>
          <p:cNvSpPr/>
          <p:nvPr/>
        </p:nvSpPr>
        <p:spPr>
          <a:xfrm>
            <a:off x="5865361" y="1572077"/>
            <a:ext cx="1996751" cy="140892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CNN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B028A30-D245-486C-EE0C-453CAB47D055}"/>
              </a:ext>
            </a:extLst>
          </p:cNvPr>
          <p:cNvSpPr/>
          <p:nvPr/>
        </p:nvSpPr>
        <p:spPr>
          <a:xfrm>
            <a:off x="9034894" y="3720639"/>
            <a:ext cx="1996751" cy="140892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Recommender System 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A6B1222-CBBA-F1DA-79D4-43F41E17047E}"/>
              </a:ext>
            </a:extLst>
          </p:cNvPr>
          <p:cNvCxnSpPr>
            <a:cxnSpLocks/>
            <a:stCxn id="23" idx="2"/>
            <a:endCxn id="18" idx="1"/>
          </p:cNvCxnSpPr>
          <p:nvPr/>
        </p:nvCxnSpPr>
        <p:spPr>
          <a:xfrm rot="16200000" flipH="1">
            <a:off x="5364508" y="1775685"/>
            <a:ext cx="385433" cy="616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5C9DBC-C584-B974-1834-3A77D40F8382}"/>
              </a:ext>
            </a:extLst>
          </p:cNvPr>
          <p:cNvSpPr/>
          <p:nvPr/>
        </p:nvSpPr>
        <p:spPr>
          <a:xfrm>
            <a:off x="9034895" y="1572077"/>
            <a:ext cx="1996751" cy="140892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Pest/Pesticide Database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1586E7-2CF5-43A3-2B52-1A7CF66DAAD5}"/>
              </a:ext>
            </a:extLst>
          </p:cNvPr>
          <p:cNvCxnSpPr>
            <a:cxnSpLocks/>
          </p:cNvCxnSpPr>
          <p:nvPr/>
        </p:nvCxnSpPr>
        <p:spPr>
          <a:xfrm>
            <a:off x="7829723" y="2273034"/>
            <a:ext cx="1172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8FC670F-176E-E1FB-BC96-8687EC362013}"/>
              </a:ext>
            </a:extLst>
          </p:cNvPr>
          <p:cNvSpPr/>
          <p:nvPr/>
        </p:nvSpPr>
        <p:spPr>
          <a:xfrm>
            <a:off x="4765646" y="1492873"/>
            <a:ext cx="966882" cy="39823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Image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D5BE42-C58D-FCE8-C12C-F1024DC537CC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 flipH="1">
            <a:off x="10033270" y="2981000"/>
            <a:ext cx="1" cy="73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351D15-5281-C8B7-BFB6-7A3B844DE24E}"/>
              </a:ext>
            </a:extLst>
          </p:cNvPr>
          <p:cNvCxnSpPr>
            <a:cxnSpLocks/>
            <a:stCxn id="19" idx="1"/>
            <a:endCxn id="26" idx="3"/>
          </p:cNvCxnSpPr>
          <p:nvPr/>
        </p:nvCxnSpPr>
        <p:spPr>
          <a:xfrm flipH="1" flipV="1">
            <a:off x="7930958" y="4425100"/>
            <a:ext cx="11039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5BAEB83-D66D-665B-C26D-C897F3CB807E}"/>
              </a:ext>
            </a:extLst>
          </p:cNvPr>
          <p:cNvSpPr/>
          <p:nvPr/>
        </p:nvSpPr>
        <p:spPr>
          <a:xfrm>
            <a:off x="5873988" y="3720638"/>
            <a:ext cx="2056970" cy="140892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Recommendation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2EF38C0-178D-F09C-9F5C-7BBDFE9D6846}"/>
              </a:ext>
            </a:extLst>
          </p:cNvPr>
          <p:cNvSpPr/>
          <p:nvPr/>
        </p:nvSpPr>
        <p:spPr>
          <a:xfrm>
            <a:off x="7930958" y="1420602"/>
            <a:ext cx="966882" cy="39823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Pests</a:t>
            </a:r>
          </a:p>
          <a:p>
            <a:pPr algn="ctr"/>
            <a:r>
              <a:rPr lang="en-US" sz="1100"/>
              <a:t>Prediction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36E2CB0-5DC5-D3F6-EEBF-3FB432D00509}"/>
              </a:ext>
            </a:extLst>
          </p:cNvPr>
          <p:cNvSpPr/>
          <p:nvPr/>
        </p:nvSpPr>
        <p:spPr>
          <a:xfrm>
            <a:off x="9002506" y="3098295"/>
            <a:ext cx="966882" cy="39823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Pesticide</a:t>
            </a:r>
          </a:p>
          <a:p>
            <a:pPr algn="ctr"/>
            <a:r>
              <a:rPr lang="en-US" sz="1100"/>
              <a:t>Pool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28619DA-7D70-D72E-35FB-D621D4772371}"/>
              </a:ext>
            </a:extLst>
          </p:cNvPr>
          <p:cNvCxnSpPr>
            <a:endCxn id="19" idx="3"/>
          </p:cNvCxnSpPr>
          <p:nvPr/>
        </p:nvCxnSpPr>
        <p:spPr>
          <a:xfrm rot="5400000">
            <a:off x="10788906" y="3817409"/>
            <a:ext cx="850431" cy="364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9E74A3B-8EDA-B851-DC18-E9592B985909}"/>
              </a:ext>
            </a:extLst>
          </p:cNvPr>
          <p:cNvSpPr/>
          <p:nvPr/>
        </p:nvSpPr>
        <p:spPr>
          <a:xfrm>
            <a:off x="10913157" y="2981000"/>
            <a:ext cx="966882" cy="56893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User Purchase History</a:t>
            </a:r>
          </a:p>
        </p:txBody>
      </p:sp>
    </p:spTree>
    <p:extLst>
      <p:ext uri="{BB962C8B-B14F-4D97-AF65-F5344CB8AC3E}">
        <p14:creationId xmlns:p14="http://schemas.microsoft.com/office/powerpoint/2010/main" val="68372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3AB7A6-D559-46CE-B539-B45ED589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</p:spPr>
        <p:txBody>
          <a:bodyPr/>
          <a:lstStyle/>
          <a:p>
            <a:r>
              <a:rPr lang="en-US" dirty="0"/>
              <a:t>Experiments and fine tuning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4BE8DA1-F707-4BCC-AE68-BCDD891811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0320AE5-EA43-4ACD-9065-4368B7CC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551176"/>
            <a:ext cx="5094673" cy="3273552"/>
          </a:xfrm>
        </p:spPr>
        <p:txBody>
          <a:bodyPr>
            <a:normAutofit/>
          </a:bodyPr>
          <a:lstStyle/>
          <a:p>
            <a:r>
              <a:rPr lang="en-US" dirty="0"/>
              <a:t>Pest Dataset compression to accommodate for available CPU</a:t>
            </a:r>
          </a:p>
          <a:p>
            <a:r>
              <a:rPr lang="en-US" dirty="0"/>
              <a:t>Training of CNN using selected elements from Pest Dataset</a:t>
            </a:r>
          </a:p>
          <a:p>
            <a:r>
              <a:rPr lang="en-US" dirty="0"/>
              <a:t>Low initial performance of CNN, required fine-tuning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86CA4A0-99AD-4441-A943-86DA4838F2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Fine-Tuning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5960A7F-E4C9-41FC-AD08-55636BBE33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97226" y="2551176"/>
            <a:ext cx="5094673" cy="3273552"/>
          </a:xfrm>
        </p:spPr>
        <p:txBody>
          <a:bodyPr>
            <a:normAutofit/>
          </a:bodyPr>
          <a:lstStyle/>
          <a:p>
            <a:r>
              <a:rPr lang="en-US" dirty="0"/>
              <a:t>Fixed low performance of CNN by fixing learning rate and adjusting batch size</a:t>
            </a:r>
          </a:p>
          <a:p>
            <a:r>
              <a:rPr lang="en-US" dirty="0"/>
              <a:t>Tried different numbers of filters to fix accuracy while remaining computationally feasible </a:t>
            </a:r>
          </a:p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88C5272-A978-46A6-BFF3-470E4671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/>
          <a:p>
            <a:r>
              <a:rPr lang="en-US" dirty="0"/>
              <a:t>PESTICIDE RECOMMENDER SYSTEM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2487E21-C525-4E38-A991-F2DA835E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E30AF5A0-43BB-4336-8627-9123B9144D8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0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3AB7A6-D559-46CE-B539-B45ED589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97752"/>
            <a:ext cx="3601757" cy="19559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Findings and conclusions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E9AE781-90EE-86D6-11D1-DAD2E0449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87" y="3553192"/>
            <a:ext cx="3924993" cy="339173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>
              <a:lnSpc>
                <a:spcPct val="120000"/>
              </a:lnSpc>
            </a:pPr>
            <a:endParaRPr lang="en-US" dirty="0"/>
          </a:p>
          <a:p>
            <a:pPr marL="285750">
              <a:lnSpc>
                <a:spcPct val="120000"/>
              </a:lnSpc>
            </a:pPr>
            <a:r>
              <a:rPr lang="en-US" dirty="0"/>
              <a:t>Successes and Challenges</a:t>
            </a:r>
          </a:p>
          <a:p>
            <a:pPr marL="285750">
              <a:lnSpc>
                <a:spcPct val="120000"/>
              </a:lnSpc>
            </a:pPr>
            <a:r>
              <a:rPr lang="en-US" dirty="0"/>
              <a:t>Contribution to a very common problem and promising field </a:t>
            </a:r>
          </a:p>
          <a:p>
            <a:pPr marL="285750">
              <a:lnSpc>
                <a:spcPct val="120000"/>
              </a:lnSpc>
            </a:pPr>
            <a:r>
              <a:rPr lang="en-US" dirty="0"/>
              <a:t>Teamwork makes the dream work</a:t>
            </a:r>
          </a:p>
        </p:txBody>
      </p:sp>
      <p:pic>
        <p:nvPicPr>
          <p:cNvPr id="18" name="Picture 17" descr="Tractor in farmland">
            <a:extLst>
              <a:ext uri="{FF2B5EF4-FFF2-40B4-BE49-F238E27FC236}">
                <a16:creationId xmlns:a16="http://schemas.microsoft.com/office/drawing/2014/main" id="{2176430B-9AED-3F7E-9C91-517D659FB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11" r="5056"/>
          <a:stretch/>
        </p:blipFill>
        <p:spPr>
          <a:xfrm>
            <a:off x="4876800" y="10"/>
            <a:ext cx="7315200" cy="685799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2487E21-C525-4E38-A991-F2DA835E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0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E66B-357D-4937-B92F-BDC71B7BD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4296094"/>
            <a:ext cx="10782299" cy="1100621"/>
          </a:xfrm>
        </p:spPr>
        <p:txBody>
          <a:bodyPr/>
          <a:lstStyle/>
          <a:p>
            <a:r>
              <a:rPr lang="en-US" dirty="0"/>
              <a:t>Thank you / Q&amp;A</a:t>
            </a:r>
          </a:p>
        </p:txBody>
      </p:sp>
      <p:pic>
        <p:nvPicPr>
          <p:cNvPr id="17" name="Picture Placeholder 16" descr="Weathered piece of wood">
            <a:extLst>
              <a:ext uri="{FF2B5EF4-FFF2-40B4-BE49-F238E27FC236}">
                <a16:creationId xmlns:a16="http://schemas.microsoft.com/office/drawing/2014/main" id="{768A4AA5-1799-4AB4-A6D6-6E2D7791C17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0" y="727075"/>
            <a:ext cx="5176838" cy="3071813"/>
          </a:xfrm>
        </p:spPr>
      </p:pic>
      <p:pic>
        <p:nvPicPr>
          <p:cNvPr id="11" name="Picture Placeholder 10" descr="Moss and mushrooms">
            <a:extLst>
              <a:ext uri="{FF2B5EF4-FFF2-40B4-BE49-F238E27FC236}">
                <a16:creationId xmlns:a16="http://schemas.microsoft.com/office/drawing/2014/main" id="{C6C7C533-8A44-4C93-904C-F4F963D800E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6800" y="727075"/>
            <a:ext cx="5245100" cy="307022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1888C-69E3-41DE-8265-95D76F4F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/>
          <a:p>
            <a:r>
              <a:rPr lang="en-US" dirty="0"/>
              <a:t>PESTICIDE RECOMMENDER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CCF82-DD52-4DF2-A97B-A6A198D3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fld id="{A53D7EE4-1EDB-42FD-B6B7-A82C9F31F0F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2101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ustom 9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0F876D-ECAD-49DD-95DE-E4DA3D4E9CA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59187C1-630C-405A-830B-EED062A496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C785CC-7DC7-486B-AC4F-90AD768E9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{055C8528-E558-48C1-8292-87A3AE9F9478}tf67498733_win32</Template>
  <TotalTime>371</TotalTime>
  <Words>196</Words>
  <Application>Microsoft Office PowerPoint</Application>
  <PresentationFormat>Widescreen</PresentationFormat>
  <Paragraphs>59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Calisto MT</vt:lpstr>
      <vt:lpstr>Univers Condensed</vt:lpstr>
      <vt:lpstr>ChronicleVTI</vt:lpstr>
      <vt:lpstr>Pesticide recommender system</vt:lpstr>
      <vt:lpstr>About the project</vt:lpstr>
      <vt:lpstr>Architecture and data</vt:lpstr>
      <vt:lpstr>Experiments and fine tuning</vt:lpstr>
      <vt:lpstr>Key Findings and conclusions</vt:lpstr>
      <vt:lpstr>Thank you /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Pesticide recommender system</dc:title>
  <dc:creator>Alexander Juvelekian (Student)</dc:creator>
  <cp:lastModifiedBy>Alexander Juvelekian (Student)</cp:lastModifiedBy>
  <cp:revision>2</cp:revision>
  <dcterms:created xsi:type="dcterms:W3CDTF">2023-12-07T22:42:59Z</dcterms:created>
  <dcterms:modified xsi:type="dcterms:W3CDTF">2023-12-08T04:54:27Z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