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 id="2147483872" r:id="rId2"/>
  </p:sldMasterIdLst>
  <p:notesMasterIdLst>
    <p:notesMasterId r:id="rId41"/>
  </p:notesMasterIdLst>
  <p:handoutMasterIdLst>
    <p:handoutMasterId r:id="rId42"/>
  </p:handoutMasterIdLst>
  <p:sldIdLst>
    <p:sldId id="257" r:id="rId3"/>
    <p:sldId id="277" r:id="rId4"/>
    <p:sldId id="259" r:id="rId5"/>
    <p:sldId id="320" r:id="rId6"/>
    <p:sldId id="332" r:id="rId7"/>
    <p:sldId id="280" r:id="rId8"/>
    <p:sldId id="316" r:id="rId9"/>
    <p:sldId id="297" r:id="rId10"/>
    <p:sldId id="279" r:id="rId11"/>
    <p:sldId id="298" r:id="rId12"/>
    <p:sldId id="299" r:id="rId13"/>
    <p:sldId id="300" r:id="rId14"/>
    <p:sldId id="281" r:id="rId15"/>
    <p:sldId id="301" r:id="rId16"/>
    <p:sldId id="305" r:id="rId17"/>
    <p:sldId id="327" r:id="rId18"/>
    <p:sldId id="326" r:id="rId19"/>
    <p:sldId id="303" r:id="rId20"/>
    <p:sldId id="304" r:id="rId21"/>
    <p:sldId id="306" r:id="rId22"/>
    <p:sldId id="309" r:id="rId23"/>
    <p:sldId id="308" r:id="rId24"/>
    <p:sldId id="307" r:id="rId25"/>
    <p:sldId id="310" r:id="rId26"/>
    <p:sldId id="322" r:id="rId27"/>
    <p:sldId id="321" r:id="rId28"/>
    <p:sldId id="324" r:id="rId29"/>
    <p:sldId id="323" r:id="rId30"/>
    <p:sldId id="311" r:id="rId31"/>
    <p:sldId id="314" r:id="rId32"/>
    <p:sldId id="282" r:id="rId33"/>
    <p:sldId id="317" r:id="rId34"/>
    <p:sldId id="318" r:id="rId35"/>
    <p:sldId id="319" r:id="rId36"/>
    <p:sldId id="328" r:id="rId37"/>
    <p:sldId id="329" r:id="rId38"/>
    <p:sldId id="330" r:id="rId39"/>
    <p:sldId id="331" r:id="rId40"/>
  </p:sldIdLst>
  <p:sldSz cx="9906000" cy="6858000" type="A4"/>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4339"/>
    <a:srgbClr val="000000"/>
    <a:srgbClr val="FF33CC"/>
    <a:srgbClr val="EAF8A6"/>
    <a:srgbClr val="FFCC00"/>
    <a:srgbClr val="FF0000"/>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1164" autoAdjust="0"/>
  </p:normalViewPr>
  <p:slideViewPr>
    <p:cSldViewPr snapToGrid="0">
      <p:cViewPr varScale="1">
        <p:scale>
          <a:sx n="144" d="100"/>
          <a:sy n="144" d="100"/>
        </p:scale>
        <p:origin x="1860" y="138"/>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231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0B00643-FD4A-4D09-8C2E-70D5609411B0}" type="slidenum">
              <a:rPr lang="en-US" smtClean="0"/>
              <a:t>‹#›</a:t>
            </a:fld>
            <a:endParaRPr lang="en-US"/>
          </a:p>
        </p:txBody>
      </p:sp>
    </p:spTree>
    <p:extLst>
      <p:ext uri="{BB962C8B-B14F-4D97-AF65-F5344CB8AC3E}">
        <p14:creationId xmlns:p14="http://schemas.microsoft.com/office/powerpoint/2010/main" val="40014144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4262438" y="76200"/>
            <a:ext cx="2738437" cy="1897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2555473-F3DB-4CCE-AE5F-A45BC834A467}" type="slidenum">
              <a:rPr lang="en-US"/>
              <a:pPr>
                <a:defRPr/>
              </a:pPr>
              <a:t>‹#›</a:t>
            </a:fld>
            <a:endParaRPr lang="en-US"/>
          </a:p>
        </p:txBody>
      </p:sp>
    </p:spTree>
    <p:extLst>
      <p:ext uri="{BB962C8B-B14F-4D97-AF65-F5344CB8AC3E}">
        <p14:creationId xmlns:p14="http://schemas.microsoft.com/office/powerpoint/2010/main" val="424669581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Rot="1" noChangeAspect="1" noChangeArrowheads="1" noTextEdit="1"/>
          </p:cNvSpPr>
          <p:nvPr>
            <p:ph type="sldImg"/>
          </p:nvPr>
        </p:nvSpPr>
        <p:spPr>
          <a:xfrm>
            <a:off x="4262438" y="76200"/>
            <a:ext cx="2738437" cy="1897063"/>
          </a:xfrm>
          <a:ln/>
        </p:spPr>
      </p:sp>
      <p:sp>
        <p:nvSpPr>
          <p:cNvPr id="22534" name="Rectangle 7"/>
          <p:cNvSpPr>
            <a:spLocks noChangeArrowheads="1"/>
          </p:cNvSpPr>
          <p:nvPr/>
        </p:nvSpPr>
        <p:spPr bwMode="auto">
          <a:xfrm>
            <a:off x="200025" y="1262063"/>
            <a:ext cx="286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0" rIns="182880"/>
          <a:lstStyle/>
          <a:p>
            <a:pPr algn="ctr" eaLnBrk="0" hangingPunct="0">
              <a:lnSpc>
                <a:spcPct val="80000"/>
              </a:lnSpc>
              <a:spcAft>
                <a:spcPct val="60000"/>
              </a:spcAft>
            </a:pPr>
            <a:r>
              <a:rPr lang="en-US" sz="1000">
                <a:latin typeface="Arial" charset="0"/>
              </a:rPr>
              <a:t>Presentation: 30 minutes</a:t>
            </a:r>
          </a:p>
        </p:txBody>
      </p:sp>
      <p:sp>
        <p:nvSpPr>
          <p:cNvPr id="22535" name="Notes Placeholder 10"/>
          <p:cNvSpPr>
            <a:spLocks noGrp="1"/>
          </p:cNvSpPr>
          <p:nvPr>
            <p:ph type="body" idx="1"/>
          </p:nvPr>
        </p:nvSpPr>
        <p:spPr>
          <a:xfrm>
            <a:off x="292100" y="1995488"/>
            <a:ext cx="6286500" cy="698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729266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83482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04152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980258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435392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05838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467552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314748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6590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spect="1" noChangeArrowheads="1" noTextEdit="1"/>
          </p:cNvSpPr>
          <p:nvPr>
            <p:ph type="sldImg"/>
          </p:nvPr>
        </p:nvSpPr>
        <p:spPr>
          <a:xfrm>
            <a:off x="4262438" y="76200"/>
            <a:ext cx="2738437" cy="1897063"/>
          </a:xfrm>
          <a:ln/>
        </p:spPr>
      </p:sp>
      <p:sp>
        <p:nvSpPr>
          <p:cNvPr id="23558" name="Rectangle 7"/>
          <p:cNvSpPr>
            <a:spLocks noChangeArrowheads="1"/>
          </p:cNvSpPr>
          <p:nvPr/>
        </p:nvSpPr>
        <p:spPr bwMode="auto">
          <a:xfrm>
            <a:off x="200025" y="1262063"/>
            <a:ext cx="286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0" rIns="182880"/>
          <a:lstStyle/>
          <a:p>
            <a:pPr algn="ctr" eaLnBrk="0" hangingPunct="0">
              <a:lnSpc>
                <a:spcPct val="80000"/>
              </a:lnSpc>
              <a:spcAft>
                <a:spcPct val="60000"/>
              </a:spcAft>
            </a:pPr>
            <a:r>
              <a:rPr lang="en-US" sz="1000">
                <a:latin typeface="Arial" charset="0"/>
              </a:rPr>
              <a:t>Presentation: 30 minutes</a:t>
            </a:r>
          </a:p>
        </p:txBody>
      </p:sp>
      <p:sp>
        <p:nvSpPr>
          <p:cNvPr id="23559" name="Notes Placeholder 10"/>
          <p:cNvSpPr>
            <a:spLocks noGrp="1"/>
          </p:cNvSpPr>
          <p:nvPr>
            <p:ph type="body" idx="1"/>
          </p:nvPr>
        </p:nvSpPr>
        <p:spPr>
          <a:xfrm>
            <a:off x="292100" y="1995488"/>
            <a:ext cx="6286500" cy="698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861825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494767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74451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033078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252246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37075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416243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304192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16120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120657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707446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145075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857334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001697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84810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36654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93722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4426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597899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xfrm>
            <a:off x="4262438" y="76200"/>
            <a:ext cx="2738437" cy="1897063"/>
          </a:xfrm>
          <a:ln/>
        </p:spPr>
      </p:sp>
      <p:sp>
        <p:nvSpPr>
          <p:cNvPr id="25606" name="Notes Placeholder 6"/>
          <p:cNvSpPr>
            <a:spLocks noGrp="1"/>
          </p:cNvSpPr>
          <p:nvPr>
            <p:ph type="body" idx="1"/>
          </p:nvPr>
        </p:nvSpPr>
        <p:spPr>
          <a:xfrm>
            <a:off x="314325" y="2082800"/>
            <a:ext cx="6286500" cy="694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bckgrd_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6" y="0"/>
            <a:ext cx="1010377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6019" name="Rectangle 3"/>
          <p:cNvSpPr>
            <a:spLocks noGrp="1" noChangeArrowheads="1"/>
          </p:cNvSpPr>
          <p:nvPr>
            <p:ph type="ctrTitle" sz="quarter"/>
          </p:nvPr>
        </p:nvSpPr>
        <p:spPr>
          <a:xfrm>
            <a:off x="1" y="785258"/>
            <a:ext cx="8155252" cy="209288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a:t>Click to edit Master title style</a:t>
            </a:r>
          </a:p>
        </p:txBody>
      </p:sp>
      <p:sp>
        <p:nvSpPr>
          <p:cNvPr id="726020" name="Rectangle 4"/>
          <p:cNvSpPr>
            <a:spLocks noGrp="1" noChangeArrowheads="1"/>
          </p:cNvSpPr>
          <p:nvPr>
            <p:ph type="subTitle" sz="quarter" idx="1"/>
          </p:nvPr>
        </p:nvSpPr>
        <p:spPr>
          <a:xfrm>
            <a:off x="3735388" y="2720976"/>
            <a:ext cx="4498975"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a:t>Click to edit Master subtitle style</a:t>
            </a:r>
          </a:p>
        </p:txBody>
      </p:sp>
    </p:spTree>
    <p:extLst>
      <p:ext uri="{BB962C8B-B14F-4D97-AF65-F5344CB8AC3E}">
        <p14:creationId xmlns:p14="http://schemas.microsoft.com/office/powerpoint/2010/main" val="247225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928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5535" y="1"/>
            <a:ext cx="2105025"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7022" y="1"/>
            <a:ext cx="615341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2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6D5EF78B-6EC5-4C95-8072-C620EF30034E}" type="datetime4">
              <a:rPr lang="en-US" smtClean="0"/>
              <a:t>February 22, 2022</a:t>
            </a:fld>
            <a:endParaRPr lang="en-US" dirty="0"/>
          </a:p>
        </p:txBody>
      </p:sp>
      <p:sp>
        <p:nvSpPr>
          <p:cNvPr id="5" name="Footer Placeholder 18"/>
          <p:cNvSpPr>
            <a:spLocks noGrp="1"/>
          </p:cNvSpPr>
          <p:nvPr>
            <p:ph type="ftr" sz="quarter" idx="11"/>
          </p:nvPr>
        </p:nvSpPr>
        <p:spPr/>
        <p:txBody>
          <a:bodyPr/>
          <a:lstStyle>
            <a:lvl1pPr>
              <a:defRPr dirty="0"/>
            </a:lvl1pPr>
          </a:lstStyle>
          <a:p>
            <a:pPr>
              <a:defRPr/>
            </a:pPr>
            <a:r>
              <a:rPr lang="en-IE"/>
              <a:t>DevHorizons DAL Engine - Ahmad Gad</a:t>
            </a:r>
            <a:endParaRPr lang="en-US"/>
          </a:p>
        </p:txBody>
      </p:sp>
      <p:sp>
        <p:nvSpPr>
          <p:cNvPr id="6" name="Slide Number Placeholder 26"/>
          <p:cNvSpPr>
            <a:spLocks noGrp="1"/>
          </p:cNvSpPr>
          <p:nvPr>
            <p:ph type="sldNum" sz="quarter" idx="12"/>
          </p:nvPr>
        </p:nvSpPr>
        <p:spPr/>
        <p:txBody>
          <a:bodyPr/>
          <a:lstStyle>
            <a:lvl1pPr>
              <a:defRPr/>
            </a:lvl1pPr>
          </a:lstStyle>
          <a:p>
            <a:pPr>
              <a:defRPr/>
            </a:pPr>
            <a:fld id="{FAF1893B-B5E4-404E-8611-BE6BFF0F454F}" type="slidenum">
              <a:rPr lang="en-US"/>
              <a:pPr>
                <a:defRPr/>
              </a:pPr>
              <a:t>‹#›</a:t>
            </a:fld>
            <a:endParaRPr lang="en-US" dirty="0"/>
          </a:p>
        </p:txBody>
      </p:sp>
    </p:spTree>
    <p:extLst>
      <p:ext uri="{BB962C8B-B14F-4D97-AF65-F5344CB8AC3E}">
        <p14:creationId xmlns:p14="http://schemas.microsoft.com/office/powerpoint/2010/main" val="80172686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2DDC05B-E675-414B-BFB6-714D28AE004E}" type="datetime4">
              <a:rPr lang="en-US" smtClean="0"/>
              <a:t>February 22, 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6" name="Slide Number Placeholder 17"/>
          <p:cNvSpPr>
            <a:spLocks noGrp="1"/>
          </p:cNvSpPr>
          <p:nvPr>
            <p:ph type="sldNum" sz="quarter" idx="12"/>
          </p:nvPr>
        </p:nvSpPr>
        <p:spPr/>
        <p:txBody>
          <a:bodyPr/>
          <a:lstStyle>
            <a:lvl1pPr>
              <a:defRPr/>
            </a:lvl1pPr>
          </a:lstStyle>
          <a:p>
            <a:pPr>
              <a:defRPr/>
            </a:pPr>
            <a:fld id="{F54F0688-F95A-441D-A3D5-91A9C064507B}" type="slidenum">
              <a:rPr lang="en-US"/>
              <a:pPr>
                <a:defRPr/>
              </a:pPr>
              <a:t>‹#›</a:t>
            </a:fld>
            <a:endParaRPr lang="en-US"/>
          </a:p>
        </p:txBody>
      </p:sp>
    </p:spTree>
    <p:extLst>
      <p:ext uri="{BB962C8B-B14F-4D97-AF65-F5344CB8AC3E}">
        <p14:creationId xmlns:p14="http://schemas.microsoft.com/office/powerpoint/2010/main" val="3132475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74548" y="2704665"/>
            <a:ext cx="84201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3013B93-6076-4D64-97FF-FAE363C1BDD4}" type="datetime4">
              <a:rPr lang="en-US" smtClean="0"/>
              <a:t>February 22,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6" name="Slide Number Placeholder 5"/>
          <p:cNvSpPr>
            <a:spLocks noGrp="1"/>
          </p:cNvSpPr>
          <p:nvPr>
            <p:ph type="sldNum" sz="quarter" idx="12"/>
          </p:nvPr>
        </p:nvSpPr>
        <p:spPr/>
        <p:txBody>
          <a:bodyPr/>
          <a:lstStyle>
            <a:lvl1pPr>
              <a:defRPr/>
            </a:lvl1pPr>
          </a:lstStyle>
          <a:p>
            <a:pPr>
              <a:defRPr/>
            </a:pPr>
            <a:fld id="{B6C2E36C-6CDD-40FB-A7F9-1957BC23DCE3}" type="slidenum">
              <a:rPr lang="en-US"/>
              <a:pPr>
                <a:defRPr/>
              </a:pPr>
              <a:t>‹#›</a:t>
            </a:fld>
            <a:endParaRPr lang="en-US"/>
          </a:p>
        </p:txBody>
      </p:sp>
    </p:spTree>
    <p:extLst>
      <p:ext uri="{BB962C8B-B14F-4D97-AF65-F5344CB8AC3E}">
        <p14:creationId xmlns:p14="http://schemas.microsoft.com/office/powerpoint/2010/main" val="268324276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lang="en-US"/>
              <a:t>Click to edit Master title style</a:t>
            </a:r>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B2DED6C4-73F8-452A-8F84-FCD2399CCD2E}" type="datetime4">
              <a:rPr lang="en-US" smtClean="0"/>
              <a:t>February 22, 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7" name="Slide Number Placeholder 17"/>
          <p:cNvSpPr>
            <a:spLocks noGrp="1"/>
          </p:cNvSpPr>
          <p:nvPr>
            <p:ph type="sldNum" sz="quarter" idx="12"/>
          </p:nvPr>
        </p:nvSpPr>
        <p:spPr/>
        <p:txBody>
          <a:bodyPr/>
          <a:lstStyle>
            <a:lvl1pPr>
              <a:defRPr/>
            </a:lvl1pPr>
          </a:lstStyle>
          <a:p>
            <a:pPr>
              <a:defRPr/>
            </a:pPr>
            <a:fld id="{8C48FC9D-1AC7-4ECF-BEB1-B44855FD9945}" type="slidenum">
              <a:rPr lang="en-US"/>
              <a:pPr>
                <a:defRPr/>
              </a:pPr>
              <a:t>‹#›</a:t>
            </a:fld>
            <a:endParaRPr lang="en-US"/>
          </a:p>
        </p:txBody>
      </p:sp>
    </p:spTree>
    <p:extLst>
      <p:ext uri="{BB962C8B-B14F-4D97-AF65-F5344CB8AC3E}">
        <p14:creationId xmlns:p14="http://schemas.microsoft.com/office/powerpoint/2010/main" val="317679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1"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5032112" y="1859759"/>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95301" y="2514601"/>
            <a:ext cx="437687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032112" y="2514601"/>
            <a:ext cx="437859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A11F3357-75FA-4DE7-AD72-41CD1651C35B}" type="datetime4">
              <a:rPr lang="en-US" smtClean="0"/>
              <a:t>February 22, 2022</a:t>
            </a:fld>
            <a:endParaRPr lang="en-US"/>
          </a:p>
        </p:txBody>
      </p:sp>
      <p:sp>
        <p:nvSpPr>
          <p:cNvPr id="8" name="Footer Placeholder 21"/>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9" name="Slide Number Placeholder 17"/>
          <p:cNvSpPr>
            <a:spLocks noGrp="1"/>
          </p:cNvSpPr>
          <p:nvPr>
            <p:ph type="sldNum" sz="quarter" idx="12"/>
          </p:nvPr>
        </p:nvSpPr>
        <p:spPr/>
        <p:txBody>
          <a:bodyPr/>
          <a:lstStyle>
            <a:lvl1pPr>
              <a:defRPr/>
            </a:lvl1pPr>
          </a:lstStyle>
          <a:p>
            <a:pPr>
              <a:defRPr/>
            </a:pPr>
            <a:fld id="{C0ED182A-A40B-4BA7-A66D-36119CCAFAB5}" type="slidenum">
              <a:rPr lang="en-US"/>
              <a:pPr>
                <a:defRPr/>
              </a:pPr>
              <a:t>‹#›</a:t>
            </a:fld>
            <a:endParaRPr lang="en-US"/>
          </a:p>
        </p:txBody>
      </p:sp>
    </p:spTree>
    <p:extLst>
      <p:ext uri="{BB962C8B-B14F-4D97-AF65-F5344CB8AC3E}">
        <p14:creationId xmlns:p14="http://schemas.microsoft.com/office/powerpoint/2010/main" val="1618621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26364EBB-581D-42C5-8DCE-0622F39A4FD1}" type="datetime4">
              <a:rPr lang="en-US" smtClean="0"/>
              <a:t>February 22, 2022</a:t>
            </a:fld>
            <a:endParaRPr lang="en-US"/>
          </a:p>
        </p:txBody>
      </p:sp>
      <p:sp>
        <p:nvSpPr>
          <p:cNvPr id="4" name="Footer Placeholder 21"/>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5" name="Slide Number Placeholder 17"/>
          <p:cNvSpPr>
            <a:spLocks noGrp="1"/>
          </p:cNvSpPr>
          <p:nvPr>
            <p:ph type="sldNum" sz="quarter" idx="12"/>
          </p:nvPr>
        </p:nvSpPr>
        <p:spPr/>
        <p:txBody>
          <a:bodyPr/>
          <a:lstStyle>
            <a:lvl1pPr>
              <a:defRPr/>
            </a:lvl1pPr>
          </a:lstStyle>
          <a:p>
            <a:pPr>
              <a:defRPr/>
            </a:pPr>
            <a:fld id="{7A2D1D01-F1BC-4970-B6BB-13F951633E3E}" type="slidenum">
              <a:rPr lang="en-US"/>
              <a:pPr>
                <a:defRPr/>
              </a:pPr>
              <a:t>‹#›</a:t>
            </a:fld>
            <a:endParaRPr lang="en-US"/>
          </a:p>
        </p:txBody>
      </p:sp>
    </p:spTree>
    <p:extLst>
      <p:ext uri="{BB962C8B-B14F-4D97-AF65-F5344CB8AC3E}">
        <p14:creationId xmlns:p14="http://schemas.microsoft.com/office/powerpoint/2010/main" val="584522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DCACC9B-53FA-466A-B792-42E98DF25D84}" type="datetime4">
              <a:rPr lang="en-US" smtClean="0"/>
              <a:t>February 22, 2022</a:t>
            </a:fld>
            <a:endParaRPr lang="en-US"/>
          </a:p>
        </p:txBody>
      </p:sp>
      <p:sp>
        <p:nvSpPr>
          <p:cNvPr id="3" name="Footer Placeholder 21"/>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4" name="Slide Number Placeholder 17"/>
          <p:cNvSpPr>
            <a:spLocks noGrp="1"/>
          </p:cNvSpPr>
          <p:nvPr>
            <p:ph type="sldNum" sz="quarter" idx="12"/>
          </p:nvPr>
        </p:nvSpPr>
        <p:spPr/>
        <p:txBody>
          <a:bodyPr/>
          <a:lstStyle>
            <a:lvl1pPr>
              <a:defRPr/>
            </a:lvl1pPr>
          </a:lstStyle>
          <a:p>
            <a:pPr>
              <a:defRPr/>
            </a:pPr>
            <a:fld id="{BF14C0F9-F898-4E94-BCC2-D409F545918E}" type="slidenum">
              <a:rPr lang="en-US"/>
              <a:pPr>
                <a:defRPr/>
              </a:pPr>
              <a:t>‹#›</a:t>
            </a:fld>
            <a:endParaRPr lang="en-US"/>
          </a:p>
        </p:txBody>
      </p:sp>
    </p:spTree>
    <p:extLst>
      <p:ext uri="{BB962C8B-B14F-4D97-AF65-F5344CB8AC3E}">
        <p14:creationId xmlns:p14="http://schemas.microsoft.com/office/powerpoint/2010/main" val="1059257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872972" y="1676400"/>
            <a:ext cx="553773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233BA4A-F9FE-483F-A2F5-7C079812D2EA}" type="datetime4">
              <a:rPr lang="en-US" smtClean="0"/>
              <a:t>February 22, 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7" name="Slide Number Placeholder 17"/>
          <p:cNvSpPr>
            <a:spLocks noGrp="1"/>
          </p:cNvSpPr>
          <p:nvPr>
            <p:ph type="sldNum" sz="quarter" idx="12"/>
          </p:nvPr>
        </p:nvSpPr>
        <p:spPr/>
        <p:txBody>
          <a:bodyPr/>
          <a:lstStyle>
            <a:lvl1pPr>
              <a:defRPr/>
            </a:lvl1pPr>
          </a:lstStyle>
          <a:p>
            <a:pPr>
              <a:defRPr/>
            </a:pPr>
            <a:fld id="{97E37127-CF76-43D8-B2FA-F19EEB30EA24}" type="slidenum">
              <a:rPr lang="en-US"/>
              <a:pPr>
                <a:defRPr/>
              </a:pPr>
              <a:t>‹#›</a:t>
            </a:fld>
            <a:endParaRPr lang="en-US"/>
          </a:p>
        </p:txBody>
      </p:sp>
    </p:spTree>
    <p:extLst>
      <p:ext uri="{BB962C8B-B14F-4D97-AF65-F5344CB8AC3E}">
        <p14:creationId xmlns:p14="http://schemas.microsoft.com/office/powerpoint/2010/main" val="394593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1529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429265" y="1108075"/>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671192" y="5359402"/>
            <a:ext cx="168540"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10320" y="5816601"/>
            <a:ext cx="9926639"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746626" y="6219827"/>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60400" y="1176998"/>
            <a:ext cx="2397252"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60400" y="2828785"/>
            <a:ext cx="239395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71066AE-785F-436A-8652-5A74CBDF39F9}" type="datetime4">
              <a:rPr lang="en-US" smtClean="0"/>
              <a:t>February 22, 2022</a:t>
            </a:fld>
            <a:endParaRPr lang="en-US"/>
          </a:p>
        </p:txBody>
      </p:sp>
      <p:sp>
        <p:nvSpPr>
          <p:cNvPr id="10" name="Footer Placeholder 5"/>
          <p:cNvSpPr>
            <a:spLocks noGrp="1"/>
          </p:cNvSpPr>
          <p:nvPr>
            <p:ph type="ftr" sz="quarter" idx="11"/>
          </p:nvPr>
        </p:nvSpPr>
        <p:spPr/>
        <p:txBody>
          <a:bodyPr/>
          <a:lstStyle>
            <a:lvl1pPr>
              <a:defRPr dirty="0"/>
            </a:lvl1pPr>
          </a:lstStyle>
          <a:p>
            <a:pPr>
              <a:defRPr/>
            </a:pPr>
            <a:r>
              <a:rPr lang="en-IE"/>
              <a:t>DevHorizons DAL Engine - Ahmad Gad</a:t>
            </a:r>
            <a:endParaRPr lang="en-US"/>
          </a:p>
        </p:txBody>
      </p:sp>
      <p:sp>
        <p:nvSpPr>
          <p:cNvPr id="11" name="Slide Number Placeholder 6"/>
          <p:cNvSpPr>
            <a:spLocks noGrp="1"/>
          </p:cNvSpPr>
          <p:nvPr>
            <p:ph type="sldNum" sz="quarter" idx="12"/>
          </p:nvPr>
        </p:nvSpPr>
        <p:spPr>
          <a:xfrm>
            <a:off x="8750300" y="6356352"/>
            <a:ext cx="660400" cy="365125"/>
          </a:xfrm>
        </p:spPr>
        <p:txBody>
          <a:bodyPr/>
          <a:lstStyle>
            <a:lvl1pPr>
              <a:defRPr/>
            </a:lvl1pPr>
          </a:lstStyle>
          <a:p>
            <a:pPr>
              <a:defRPr/>
            </a:pPr>
            <a:fld id="{7AF91AB3-E0C3-4BA6-ADEC-68B3641CEC04}" type="slidenum">
              <a:rPr lang="en-US"/>
              <a:pPr>
                <a:defRPr/>
              </a:pPr>
              <a:t>‹#›</a:t>
            </a:fld>
            <a:endParaRPr lang="en-US"/>
          </a:p>
        </p:txBody>
      </p:sp>
    </p:spTree>
    <p:extLst>
      <p:ext uri="{BB962C8B-B14F-4D97-AF65-F5344CB8AC3E}">
        <p14:creationId xmlns:p14="http://schemas.microsoft.com/office/powerpoint/2010/main" val="22283081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F1E8A18-A5F9-45E7-B4C2-A605F6E86C89}" type="datetime4">
              <a:rPr lang="en-US" smtClean="0"/>
              <a:t>February 22, 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6" name="Slide Number Placeholder 17"/>
          <p:cNvSpPr>
            <a:spLocks noGrp="1"/>
          </p:cNvSpPr>
          <p:nvPr>
            <p:ph type="sldNum" sz="quarter" idx="12"/>
          </p:nvPr>
        </p:nvSpPr>
        <p:spPr/>
        <p:txBody>
          <a:bodyPr/>
          <a:lstStyle>
            <a:lvl1pPr>
              <a:defRPr/>
            </a:lvl1pPr>
          </a:lstStyle>
          <a:p>
            <a:pPr>
              <a:defRPr/>
            </a:pPr>
            <a:fld id="{8B3B0F16-54D8-465F-BA4E-EABB7ACE1CF3}" type="slidenum">
              <a:rPr lang="en-US"/>
              <a:pPr>
                <a:defRPr/>
              </a:pPr>
              <a:t>‹#›</a:t>
            </a:fld>
            <a:endParaRPr lang="en-US"/>
          </a:p>
        </p:txBody>
      </p:sp>
    </p:spTree>
    <p:extLst>
      <p:ext uri="{BB962C8B-B14F-4D97-AF65-F5344CB8AC3E}">
        <p14:creationId xmlns:p14="http://schemas.microsoft.com/office/powerpoint/2010/main" val="2316696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914402"/>
            <a:ext cx="652145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9C1D61E-CCCE-4633-8FAB-907B663BA09E}" type="datetime4">
              <a:rPr lang="en-US" smtClean="0"/>
              <a:t>February 22, 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IE"/>
              <a:t>DevHorizons DAL Engine - Ahmad Gad</a:t>
            </a:r>
            <a:endParaRPr lang="en-US"/>
          </a:p>
        </p:txBody>
      </p:sp>
      <p:sp>
        <p:nvSpPr>
          <p:cNvPr id="6" name="Slide Number Placeholder 17"/>
          <p:cNvSpPr>
            <a:spLocks noGrp="1"/>
          </p:cNvSpPr>
          <p:nvPr>
            <p:ph type="sldNum" sz="quarter" idx="12"/>
          </p:nvPr>
        </p:nvSpPr>
        <p:spPr/>
        <p:txBody>
          <a:bodyPr/>
          <a:lstStyle>
            <a:lvl1pPr>
              <a:defRPr/>
            </a:lvl1pPr>
          </a:lstStyle>
          <a:p>
            <a:pPr>
              <a:defRPr/>
            </a:pPr>
            <a:fld id="{75316652-CF16-413C-B7F4-AE920339F3F8}" type="slidenum">
              <a:rPr lang="en-US"/>
              <a:pPr>
                <a:defRPr/>
              </a:pPr>
              <a:t>‹#›</a:t>
            </a:fld>
            <a:endParaRPr lang="en-US"/>
          </a:p>
        </p:txBody>
      </p:sp>
    </p:spTree>
    <p:extLst>
      <p:ext uri="{BB962C8B-B14F-4D97-AF65-F5344CB8AC3E}">
        <p14:creationId xmlns:p14="http://schemas.microsoft.com/office/powerpoint/2010/main" val="306742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5"/>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7023" y="992189"/>
            <a:ext cx="4115461"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7583" y="992189"/>
            <a:ext cx="4117181"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754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1"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1"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00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29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15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2"/>
            <a:ext cx="55377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2"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2298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1"/>
            <a:ext cx="59436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941645" y="5367339"/>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485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529389"/>
            <a:ext cx="99060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descr="bckgrd_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2"/>
            <a:ext cx="990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9"/>
          <p:cNvSpPr>
            <a:spLocks noChangeArrowheads="1"/>
          </p:cNvSpPr>
          <p:nvPr/>
        </p:nvSpPr>
        <p:spPr bwMode="auto">
          <a:xfrm>
            <a:off x="5160" y="731840"/>
            <a:ext cx="9897402" cy="611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pPr algn="ctr" eaLnBrk="0" hangingPunct="0"/>
            <a:endParaRPr lang="en-US"/>
          </a:p>
        </p:txBody>
      </p:sp>
      <p:sp>
        <p:nvSpPr>
          <p:cNvPr id="1029" name="Rectangle 4"/>
          <p:cNvSpPr>
            <a:spLocks noGrp="1" noChangeArrowheads="1"/>
          </p:cNvSpPr>
          <p:nvPr>
            <p:ph type="title"/>
          </p:nvPr>
        </p:nvSpPr>
        <p:spPr bwMode="auto">
          <a:xfrm>
            <a:off x="498740" y="2"/>
            <a:ext cx="842182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Slide Title</a:t>
            </a:r>
          </a:p>
        </p:txBody>
      </p:sp>
      <p:sp>
        <p:nvSpPr>
          <p:cNvPr id="1030" name="Rectangle 5"/>
          <p:cNvSpPr>
            <a:spLocks noGrp="1" noChangeArrowheads="1"/>
          </p:cNvSpPr>
          <p:nvPr>
            <p:ph type="body" idx="1"/>
          </p:nvPr>
        </p:nvSpPr>
        <p:spPr bwMode="auto">
          <a:xfrm>
            <a:off x="497021" y="992189"/>
            <a:ext cx="8397743"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0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dt="0"/>
  <p:txStyles>
    <p:titleStyle>
      <a:lvl1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0" fontAlgn="base" hangingPunct="0">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0" fontAlgn="base" hangingPunct="0">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0" fontAlgn="base" hangingPunct="0">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0" fontAlgn="base" hangingPunct="0">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0" fontAlgn="base" hangingPunct="0">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0" fontAlgn="base" hangingPunct="0">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20" y="-7938"/>
            <a:ext cx="9926639"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746626" y="-7938"/>
            <a:ext cx="5159375"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052" name="Title Placeholder 8"/>
          <p:cNvSpPr>
            <a:spLocks noGrp="1"/>
          </p:cNvSpPr>
          <p:nvPr>
            <p:ph type="title"/>
          </p:nvPr>
        </p:nvSpPr>
        <p:spPr bwMode="auto">
          <a:xfrm>
            <a:off x="495300" y="704850"/>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2053" name="Text Placeholder 29"/>
          <p:cNvSpPr>
            <a:spLocks noGrp="1"/>
          </p:cNvSpPr>
          <p:nvPr>
            <p:ph type="body" idx="1"/>
          </p:nvPr>
        </p:nvSpPr>
        <p:spPr bwMode="auto">
          <a:xfrm>
            <a:off x="495300" y="1935165"/>
            <a:ext cx="89154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95300" y="6356352"/>
            <a:ext cx="23114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9AFF8194-B5F7-478A-B776-266330CE2FED}" type="datetime4">
              <a:rPr lang="en-US" smtClean="0"/>
              <a:t>February 22, 2022</a:t>
            </a:fld>
            <a:endParaRPr lang="en-US"/>
          </a:p>
        </p:txBody>
      </p:sp>
      <p:sp>
        <p:nvSpPr>
          <p:cNvPr id="22" name="Footer Placeholder 21"/>
          <p:cNvSpPr>
            <a:spLocks noGrp="1"/>
          </p:cNvSpPr>
          <p:nvPr>
            <p:ph type="ftr" sz="quarter" idx="3"/>
          </p:nvPr>
        </p:nvSpPr>
        <p:spPr>
          <a:xfrm>
            <a:off x="2889250" y="6356352"/>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IE"/>
              <a:t>DevHorizons DAL Engine - Ahmad Gad</a:t>
            </a:r>
            <a:endParaRPr lang="en-US"/>
          </a:p>
        </p:txBody>
      </p:sp>
      <p:sp>
        <p:nvSpPr>
          <p:cNvPr id="18" name="Slide Number Placeholder 17"/>
          <p:cNvSpPr>
            <a:spLocks noGrp="1"/>
          </p:cNvSpPr>
          <p:nvPr>
            <p:ph type="sldNum" sz="quarter" idx="4"/>
          </p:nvPr>
        </p:nvSpPr>
        <p:spPr>
          <a:xfrm>
            <a:off x="8585200" y="6356352"/>
            <a:ext cx="8255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2DC51E2A-9FDA-4949-9EF8-C8B0ACF9CDE3}" type="slidenum">
              <a:rPr lang="en-US"/>
              <a:pPr>
                <a:defRPr/>
              </a:pPr>
              <a:t>‹#›</a:t>
            </a:fld>
            <a:endParaRPr lang="en-US"/>
          </a:p>
        </p:txBody>
      </p:sp>
      <p:grpSp>
        <p:nvGrpSpPr>
          <p:cNvPr id="2057" name="Group 1"/>
          <p:cNvGrpSpPr>
            <a:grpSpLocks/>
          </p:cNvGrpSpPr>
          <p:nvPr/>
        </p:nvGrpSpPr>
        <p:grpSpPr bwMode="auto">
          <a:xfrm>
            <a:off x="-20636" y="203200"/>
            <a:ext cx="9945556"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907" r:id="rId1"/>
    <p:sldLayoutId id="2147483898" r:id="rId2"/>
    <p:sldLayoutId id="2147483908" r:id="rId3"/>
    <p:sldLayoutId id="2147483899" r:id="rId4"/>
    <p:sldLayoutId id="2147483900" r:id="rId5"/>
    <p:sldLayoutId id="2147483901" r:id="rId6"/>
    <p:sldLayoutId id="2147483902" r:id="rId7"/>
    <p:sldLayoutId id="2147483903" r:id="rId8"/>
    <p:sldLayoutId id="2147483909" r:id="rId9"/>
    <p:sldLayoutId id="2147483904" r:id="rId10"/>
    <p:sldLayoutId id="2147483905" r:id="rId11"/>
  </p:sldLayoutIdLst>
  <p:hf sldNum="0" hd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api/system.data.sqlclient.sqlcommand.commandtimeout?view=dotnet-plat-ext-6.0"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dotnet/api/system.data.sqlclient.sqlconnection.packetsize?view=dotnet-plat-ext-6.0"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hyperlink" Target="https://docs.microsoft.com/en-us/sql/relational-databases/security/encryption/always-encrypted-enclaves?view=sql-server-ver1" TargetMode="External"/><Relationship Id="rId4" Type="http://schemas.openxmlformats.org/officeDocument/2006/relationships/hyperlink" Target="https://docs.microsoft.com/en-us/dotnet/api/microsoft.data.sqlclient.sqlconnection.connectionstring?view=sqlclient-dotnet-standard-4.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slide" Target="slide13.xml"/><Relationship Id="rId5" Type="http://schemas.openxmlformats.org/officeDocument/2006/relationships/slide" Target="slide8.xml"/><Relationship Id="rId10" Type="http://schemas.openxmlformats.org/officeDocument/2006/relationships/slide" Target="slide30.xml"/><Relationship Id="rId4" Type="http://schemas.openxmlformats.org/officeDocument/2006/relationships/slide" Target="slide7.xml"/><Relationship Id="rId9" Type="http://schemas.openxmlformats.org/officeDocument/2006/relationships/slide" Target="slide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dotnet/core/extensions/dependency-injection"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hyperlink" Target="https://autofac.org/" TargetMode="External"/></Relationships>
</file>

<file path=ppt/slides/_rels/slide3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38.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slide" Target="slide37.xml"/><Relationship Id="rId5" Type="http://schemas.openxmlformats.org/officeDocument/2006/relationships/slide" Target="slide34.xml"/><Relationship Id="rId4" Type="http://schemas.openxmlformats.org/officeDocument/2006/relationships/slide" Target="slide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slide" Target="slide12.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13895" y="833997"/>
            <a:ext cx="8217795" cy="3454668"/>
          </a:xfrm>
        </p:spPr>
        <p:txBody>
          <a:bodyPr>
            <a:noAutofit/>
          </a:bodyPr>
          <a:lstStyle/>
          <a:p>
            <a:pPr algn="ctr" fontAlgn="auto">
              <a:lnSpc>
                <a:spcPct val="95000"/>
              </a:lnSpc>
              <a:spcAft>
                <a:spcPts val="0"/>
              </a:spcAft>
              <a:defRPr/>
            </a:pPr>
            <a:r>
              <a:rPr lang="en-US" sz="6000" dirty="0" err="1">
                <a:solidFill>
                  <a:schemeClr val="tx1"/>
                </a:solidFill>
                <a:cs typeface="Arial" charset="0"/>
              </a:rPr>
              <a:t>DevHorizons</a:t>
            </a:r>
            <a:r>
              <a:rPr lang="en-US" sz="6000" dirty="0">
                <a:solidFill>
                  <a:schemeClr val="tx1"/>
                </a:solidFill>
                <a:cs typeface="Arial" charset="0"/>
              </a:rPr>
              <a:t> DAL Engine</a:t>
            </a:r>
            <a:endParaRPr lang="en-US" sz="6000" dirty="0">
              <a:solidFill>
                <a:schemeClr val="tx1"/>
              </a:solidFill>
              <a:latin typeface="+mn-lt"/>
              <a:cs typeface="Arial" charset="0"/>
            </a:endParaRPr>
          </a:p>
        </p:txBody>
      </p:sp>
      <p:sp>
        <p:nvSpPr>
          <p:cNvPr id="2" name="TextBox 1"/>
          <p:cNvSpPr txBox="1"/>
          <p:nvPr/>
        </p:nvSpPr>
        <p:spPr>
          <a:xfrm>
            <a:off x="1155700" y="5123934"/>
            <a:ext cx="1739900" cy="369332"/>
          </a:xfrm>
          <a:prstGeom prst="rect">
            <a:avLst/>
          </a:prstGeom>
          <a:noFill/>
        </p:spPr>
        <p:txBody>
          <a:bodyPr wrap="square" rtlCol="0">
            <a:spAutoFit/>
          </a:bodyPr>
          <a:lstStyle/>
          <a:p>
            <a:r>
              <a:rPr lang="en-US" dirty="0">
                <a:latin typeface="Bodoni MT" pitchFamily="18" charset="0"/>
              </a:rPr>
              <a:t>Version 1.0</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7877-FDDA-4BB9-B016-A8BBD6F8A081}"/>
              </a:ext>
            </a:extLst>
          </p:cNvPr>
          <p:cNvSpPr>
            <a:spLocks noGrp="1"/>
          </p:cNvSpPr>
          <p:nvPr>
            <p:ph type="title"/>
          </p:nvPr>
        </p:nvSpPr>
        <p:spPr/>
        <p:txBody>
          <a:bodyPr/>
          <a:lstStyle/>
          <a:p>
            <a:r>
              <a:rPr lang="en-US" dirty="0" err="1"/>
              <a:t>AppSettings</a:t>
            </a:r>
            <a:endParaRPr lang="en-IE" dirty="0"/>
          </a:p>
        </p:txBody>
      </p:sp>
      <p:sp>
        <p:nvSpPr>
          <p:cNvPr id="3" name="Content Placeholder 2">
            <a:extLst>
              <a:ext uri="{FF2B5EF4-FFF2-40B4-BE49-F238E27FC236}">
                <a16:creationId xmlns:a16="http://schemas.microsoft.com/office/drawing/2014/main" id="{A5C38F2A-EECD-4834-9CBA-D296F33E0BA5}"/>
              </a:ext>
            </a:extLst>
          </p:cNvPr>
          <p:cNvSpPr>
            <a:spLocks noGrp="1"/>
          </p:cNvSpPr>
          <p:nvPr>
            <p:ph idx="1"/>
          </p:nvPr>
        </p:nvSpPr>
        <p:spPr/>
        <p:txBody>
          <a:bodyPr/>
          <a:lstStyle/>
          <a:p>
            <a:r>
              <a:rPr lang="en-IE" sz="400" dirty="0">
                <a:solidFill>
                  <a:srgbClr val="008000"/>
                </a:solidFill>
                <a:latin typeface="Cascadia Mono" panose="020B0609020000020004" pitchFamily="49" charset="0"/>
              </a:rPr>
              <a:t>/*</a:t>
            </a:r>
          </a:p>
          <a:p>
            <a:r>
              <a:rPr lang="en-IE" sz="400" dirty="0">
                <a:solidFill>
                  <a:srgbClr val="008000"/>
                </a:solidFill>
                <a:latin typeface="Cascadia Mono" panose="020B0609020000020004" pitchFamily="49" charset="0"/>
              </a:rPr>
              <a:t>  The system </a:t>
            </a:r>
            <a:r>
              <a:rPr lang="en-IE" sz="400" dirty="0" err="1">
                <a:solidFill>
                  <a:srgbClr val="008000"/>
                </a:solidFill>
                <a:latin typeface="Cascadia Mono" panose="020B0609020000020004" pitchFamily="49" charset="0"/>
              </a:rPr>
              <a:t>envionrment</a:t>
            </a:r>
            <a:r>
              <a:rPr lang="en-IE" sz="400" dirty="0">
                <a:solidFill>
                  <a:srgbClr val="008000"/>
                </a:solidFill>
                <a:latin typeface="Cascadia Mono" panose="020B0609020000020004" pitchFamily="49" charset="0"/>
              </a:rPr>
              <a:t> variables will automatically override the current settings if the key name match the </a:t>
            </a:r>
            <a:r>
              <a:rPr lang="en-IE" sz="400" dirty="0" err="1">
                <a:solidFill>
                  <a:srgbClr val="008000"/>
                </a:solidFill>
                <a:latin typeface="Cascadia Mono" panose="020B0609020000020004" pitchFamily="49" charset="0"/>
              </a:rPr>
              <a:t>appsettings</a:t>
            </a:r>
            <a:r>
              <a:rPr lang="en-IE" sz="400" dirty="0">
                <a:solidFill>
                  <a:srgbClr val="008000"/>
                </a:solidFill>
                <a:latin typeface="Cascadia Mono" panose="020B0609020000020004" pitchFamily="49" charset="0"/>
              </a:rPr>
              <a:t> hierarchy format like the following ones:</a:t>
            </a:r>
          </a:p>
          <a:p>
            <a:r>
              <a:rPr lang="en-IE" sz="400" dirty="0">
                <a:solidFill>
                  <a:srgbClr val="008000"/>
                </a:solidFill>
                <a:latin typeface="Cascadia Mono" panose="020B0609020000020004" pitchFamily="49" charset="0"/>
              </a:rPr>
              <a:t>  </a:t>
            </a:r>
            <a:r>
              <a:rPr lang="en-IE" sz="400" dirty="0" err="1">
                <a:solidFill>
                  <a:srgbClr val="008000"/>
                </a:solidFill>
                <a:latin typeface="Cascadia Mono" panose="020B0609020000020004" pitchFamily="49" charset="0"/>
              </a:rPr>
              <a:t>DataAccessSettings:ConnectionSettings:ConnectionString</a:t>
            </a:r>
            <a:endParaRPr lang="en-IE" sz="400" dirty="0">
              <a:solidFill>
                <a:srgbClr val="008000"/>
              </a:solidFill>
              <a:latin typeface="Cascadia Mono" panose="020B0609020000020004" pitchFamily="49" charset="0"/>
            </a:endParaRPr>
          </a:p>
          <a:p>
            <a:r>
              <a:rPr lang="en-IE" sz="400" dirty="0">
                <a:solidFill>
                  <a:srgbClr val="008000"/>
                </a:solidFill>
                <a:latin typeface="Cascadia Mono" panose="020B0609020000020004" pitchFamily="49" charset="0"/>
              </a:rPr>
              <a:t>  </a:t>
            </a:r>
            <a:r>
              <a:rPr lang="en-IE" sz="400" dirty="0" err="1">
                <a:solidFill>
                  <a:srgbClr val="008000"/>
                </a:solidFill>
                <a:latin typeface="Cascadia Mono" panose="020B0609020000020004" pitchFamily="49" charset="0"/>
              </a:rPr>
              <a:t>DataAccessSettings:CryptographySettings:Hashing:HashKey</a:t>
            </a:r>
            <a:endParaRPr lang="en-IE" sz="400" dirty="0">
              <a:solidFill>
                <a:srgbClr val="008000"/>
              </a:solidFill>
              <a:latin typeface="Cascadia Mono" panose="020B0609020000020004" pitchFamily="49" charset="0"/>
            </a:endParaRPr>
          </a:p>
          <a:p>
            <a:r>
              <a:rPr lang="en-IE" sz="400" dirty="0">
                <a:solidFill>
                  <a:srgbClr val="008000"/>
                </a:solidFill>
                <a:latin typeface="Cascadia Mono" panose="020B0609020000020004" pitchFamily="49" charset="0"/>
              </a:rPr>
              <a:t>  DataAccessSettings:CryptographySettings:SymmetricEncryption:Deterministic:EncryptionKey</a:t>
            </a:r>
          </a:p>
          <a:p>
            <a:r>
              <a:rPr lang="en-IE" sz="400" dirty="0">
                <a:solidFill>
                  <a:srgbClr val="008000"/>
                </a:solidFill>
                <a:latin typeface="Cascadia Mono" panose="020B0609020000020004" pitchFamily="49" charset="0"/>
              </a:rPr>
              <a:t>  DataAccessSettings:CryptographySettings:SymmetricEncryption:Randomized:EncryptionKey</a:t>
            </a:r>
          </a:p>
          <a:p>
            <a:endParaRPr lang="en-IE" sz="400" dirty="0">
              <a:solidFill>
                <a:srgbClr val="008000"/>
              </a:solidFill>
              <a:latin typeface="Cascadia Mono" panose="020B0609020000020004" pitchFamily="49" charset="0"/>
            </a:endParaRPr>
          </a:p>
          <a:p>
            <a:r>
              <a:rPr lang="en-IE" sz="400" dirty="0">
                <a:solidFill>
                  <a:srgbClr val="008000"/>
                </a:solidFill>
                <a:latin typeface="Cascadia Mono" panose="020B0609020000020004" pitchFamily="49" charset="0"/>
              </a:rPr>
              <a:t>  How to set? Example: SETX "</a:t>
            </a:r>
            <a:r>
              <a:rPr lang="en-IE" sz="400" dirty="0" err="1">
                <a:solidFill>
                  <a:srgbClr val="008000"/>
                </a:solidFill>
                <a:latin typeface="Cascadia Mono" panose="020B0609020000020004" pitchFamily="49" charset="0"/>
              </a:rPr>
              <a:t>DataAccessSettings:CryptographySettings:Hashing:HashKey</a:t>
            </a:r>
            <a:r>
              <a:rPr lang="en-IE" sz="400" dirty="0">
                <a:solidFill>
                  <a:srgbClr val="008000"/>
                </a:solidFill>
                <a:latin typeface="Cascadia Mono" panose="020B0609020000020004" pitchFamily="49" charset="0"/>
              </a:rPr>
              <a:t>" "123456"</a:t>
            </a:r>
          </a:p>
          <a:p>
            <a:r>
              <a:rPr lang="en-IE" sz="400" dirty="0">
                <a:solidFill>
                  <a:srgbClr val="008000"/>
                </a:solidFill>
                <a:latin typeface="Cascadia Mono" panose="020B0609020000020004" pitchFamily="49" charset="0"/>
              </a:rPr>
              <a:t>*/</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"DataAccessSettings"</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ConnectionSettings</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ConnectionString</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null</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DatabaseName</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null</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CommandTimeout</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null</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PacketSize</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null</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ColumnAlwaysEncryptedSettingEnabled</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false</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EnclaveAttestationUrl</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null</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DisableCache</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false</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LogLevel</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A31515"/>
                </a:solidFill>
                <a:latin typeface="Cascadia Mono" panose="020B0609020000020004" pitchFamily="49" charset="0"/>
              </a:rPr>
              <a:t>"Warning"</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AdvancedErrorDetails</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false</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SecondLevelCacheSettings</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CacheMethod</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A31515"/>
                </a:solidFill>
                <a:latin typeface="Cascadia Mono" panose="020B0609020000020004" pitchFamily="49" charset="0"/>
              </a:rPr>
              <a:t>"Memory"</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DistributedCacheExpiryPeriod</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24, </a:t>
            </a:r>
            <a:r>
              <a:rPr lang="en-IE" sz="400" dirty="0">
                <a:solidFill>
                  <a:srgbClr val="008000"/>
                </a:solidFill>
                <a:latin typeface="Cascadia Mono" panose="020B0609020000020004" pitchFamily="49" charset="0"/>
              </a:rPr>
              <a:t>// Hours</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r>
              <a:rPr lang="en-IE" sz="400" dirty="0">
                <a:solidFill>
                  <a:srgbClr val="008000"/>
                </a:solidFill>
                <a:latin typeface="Cascadia Mono" panose="020B0609020000020004" pitchFamily="49" charset="0"/>
              </a:rPr>
              <a:t>//"</a:t>
            </a:r>
            <a:r>
              <a:rPr lang="en-IE" sz="400" dirty="0" err="1">
                <a:solidFill>
                  <a:srgbClr val="008000"/>
                </a:solidFill>
                <a:latin typeface="Cascadia Mono" panose="020B0609020000020004" pitchFamily="49" charset="0"/>
              </a:rPr>
              <a:t>MemoryCacheThreshold</a:t>
            </a:r>
            <a:r>
              <a:rPr lang="en-IE" sz="400" dirty="0">
                <a:solidFill>
                  <a:srgbClr val="008000"/>
                </a:solidFill>
                <a:latin typeface="Cascadia Mono" panose="020B0609020000020004" pitchFamily="49" charset="0"/>
              </a:rPr>
              <a:t>": 4096, // 4096 Bytes = 4 KB</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MemoryCacheThreshold</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0, </a:t>
            </a:r>
            <a:r>
              <a:rPr lang="en-IE" sz="400" dirty="0">
                <a:solidFill>
                  <a:srgbClr val="008000"/>
                </a:solidFill>
                <a:latin typeface="Cascadia Mono" panose="020B0609020000020004" pitchFamily="49" charset="0"/>
              </a:rPr>
              <a:t>//4096, // 0 Bytes (Unlimited/No Threshold)</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RaiseErrorsAsWarnings</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false</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CryptographySettings</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SymmetricEncryption</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"Deterministic"</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EncryptionKey</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null</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"Randomized"</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EncryptionKey</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null</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DefaultEncryptionType</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A31515"/>
                </a:solidFill>
                <a:latin typeface="Cascadia Mono" panose="020B0609020000020004" pitchFamily="49" charset="0"/>
              </a:rPr>
              <a:t>"Deterministic"</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"Hashing"</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KeyDerivationPrf</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A31515"/>
                </a:solidFill>
                <a:latin typeface="Cascadia Mono" panose="020B0609020000020004" pitchFamily="49" charset="0"/>
              </a:rPr>
              <a:t>"SHA512"</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HashKey</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null</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DisableCaching</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0000FF"/>
                </a:solidFill>
                <a:latin typeface="Cascadia Mono" panose="020B0609020000020004" pitchFamily="49" charset="0"/>
              </a:rPr>
              <a:t>false</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"Logging"</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LogLevel</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"Default"</a:t>
            </a:r>
            <a:r>
              <a:rPr lang="en-IE" sz="400" dirty="0">
                <a:solidFill>
                  <a:srgbClr val="000000"/>
                </a:solidFill>
                <a:latin typeface="Cascadia Mono" panose="020B0609020000020004" pitchFamily="49" charset="0"/>
              </a:rPr>
              <a:t>: </a:t>
            </a:r>
            <a:r>
              <a:rPr lang="en-IE" sz="400" dirty="0">
                <a:solidFill>
                  <a:srgbClr val="A31515"/>
                </a:solidFill>
                <a:latin typeface="Cascadia Mono" panose="020B0609020000020004" pitchFamily="49" charset="0"/>
              </a:rPr>
              <a:t>"Information"</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Microsoft.AspNetCore</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A31515"/>
                </a:solidFill>
                <a:latin typeface="Cascadia Mono" panose="020B0609020000020004" pitchFamily="49" charset="0"/>
              </a:rPr>
              <a:t>"Warning"</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AllowedHosts</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A31515"/>
                </a:solidFill>
                <a:latin typeface="Cascadia Mono" panose="020B0609020000020004" pitchFamily="49" charset="0"/>
              </a:rPr>
              <a:t>"*"</a:t>
            </a:r>
            <a:r>
              <a:rPr lang="en-IE" sz="400" dirty="0">
                <a:solidFill>
                  <a:srgbClr val="000000"/>
                </a:solidFill>
                <a:latin typeface="Cascadia Mono" panose="020B0609020000020004" pitchFamily="49" charset="0"/>
              </a:rPr>
              <a:t>,</a:t>
            </a:r>
          </a:p>
          <a:p>
            <a:r>
              <a:rPr lang="en-IE" sz="400" dirty="0">
                <a:solidFill>
                  <a:srgbClr val="000000"/>
                </a:solidFill>
                <a:latin typeface="Cascadia Mono" panose="020B0609020000020004" pitchFamily="49" charset="0"/>
              </a:rPr>
              <a:t>  </a:t>
            </a:r>
            <a:r>
              <a:rPr lang="en-IE" sz="400" dirty="0">
                <a:solidFill>
                  <a:srgbClr val="2E75B6"/>
                </a:solidFill>
                <a:latin typeface="Cascadia Mono" panose="020B0609020000020004" pitchFamily="49" charset="0"/>
              </a:rPr>
              <a:t>"</a:t>
            </a:r>
            <a:r>
              <a:rPr lang="en-IE" sz="400" dirty="0" err="1">
                <a:solidFill>
                  <a:srgbClr val="2E75B6"/>
                </a:solidFill>
                <a:latin typeface="Cascadia Mono" panose="020B0609020000020004" pitchFamily="49" charset="0"/>
              </a:rPr>
              <a:t>ApiVersion</a:t>
            </a:r>
            <a:r>
              <a:rPr lang="en-IE" sz="400" dirty="0">
                <a:solidFill>
                  <a:srgbClr val="2E75B6"/>
                </a:solidFill>
                <a:latin typeface="Cascadia Mono" panose="020B0609020000020004" pitchFamily="49" charset="0"/>
              </a:rPr>
              <a:t>"</a:t>
            </a:r>
            <a:r>
              <a:rPr lang="en-IE" sz="400" dirty="0">
                <a:solidFill>
                  <a:srgbClr val="000000"/>
                </a:solidFill>
                <a:latin typeface="Cascadia Mono" panose="020B0609020000020004" pitchFamily="49" charset="0"/>
              </a:rPr>
              <a:t>: </a:t>
            </a:r>
            <a:r>
              <a:rPr lang="en-IE" sz="400" dirty="0">
                <a:solidFill>
                  <a:srgbClr val="A31515"/>
                </a:solidFill>
                <a:latin typeface="Cascadia Mono" panose="020B0609020000020004" pitchFamily="49" charset="0"/>
              </a:rPr>
              <a:t>"1.0"</a:t>
            </a:r>
            <a:endParaRPr lang="en-IE" sz="400" dirty="0">
              <a:solidFill>
                <a:srgbClr val="000000"/>
              </a:solidFill>
              <a:latin typeface="Cascadia Mono" panose="020B0609020000020004" pitchFamily="49" charset="0"/>
            </a:endParaRPr>
          </a:p>
          <a:p>
            <a:r>
              <a:rPr lang="en-IE" sz="400" dirty="0">
                <a:solidFill>
                  <a:srgbClr val="000000"/>
                </a:solidFill>
                <a:latin typeface="Cascadia Mono" panose="020B0609020000020004" pitchFamily="49" charset="0"/>
              </a:rPr>
              <a:t>}</a:t>
            </a:r>
          </a:p>
        </p:txBody>
      </p:sp>
      <p:sp>
        <p:nvSpPr>
          <p:cNvPr id="4" name="Footer Placeholder 3">
            <a:extLst>
              <a:ext uri="{FF2B5EF4-FFF2-40B4-BE49-F238E27FC236}">
                <a16:creationId xmlns:a16="http://schemas.microsoft.com/office/drawing/2014/main" id="{16C2E766-639B-447F-8F96-FF97E97CAA2C}"/>
              </a:ext>
            </a:extLst>
          </p:cNvPr>
          <p:cNvSpPr>
            <a:spLocks noGrp="1"/>
          </p:cNvSpPr>
          <p:nvPr>
            <p:ph type="ftr" sz="quarter" idx="11"/>
          </p:nvPr>
        </p:nvSpPr>
        <p:spPr/>
        <p:txBody>
          <a:bodyPr/>
          <a:lstStyle/>
          <a:p>
            <a:pPr>
              <a:defRPr/>
            </a:pPr>
            <a:r>
              <a:rPr lang="en-IE"/>
              <a:t>DevHorizons DAL Engine - Ahmad Gad</a:t>
            </a:r>
            <a:endParaRPr lang="en-US"/>
          </a:p>
        </p:txBody>
      </p:sp>
    </p:spTree>
    <p:extLst>
      <p:ext uri="{BB962C8B-B14F-4D97-AF65-F5344CB8AC3E}">
        <p14:creationId xmlns:p14="http://schemas.microsoft.com/office/powerpoint/2010/main" val="85567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7877-FDDA-4BB9-B016-A8BBD6F8A081}"/>
              </a:ext>
            </a:extLst>
          </p:cNvPr>
          <p:cNvSpPr>
            <a:spLocks noGrp="1"/>
          </p:cNvSpPr>
          <p:nvPr>
            <p:ph type="title"/>
          </p:nvPr>
        </p:nvSpPr>
        <p:spPr/>
        <p:txBody>
          <a:bodyPr/>
          <a:lstStyle/>
          <a:p>
            <a:r>
              <a:rPr lang="en-US" dirty="0" err="1"/>
              <a:t>IApplicationConfiguration</a:t>
            </a:r>
            <a:endParaRPr lang="en-IE" dirty="0"/>
          </a:p>
        </p:txBody>
      </p:sp>
      <p:sp>
        <p:nvSpPr>
          <p:cNvPr id="3" name="Content Placeholder 2">
            <a:extLst>
              <a:ext uri="{FF2B5EF4-FFF2-40B4-BE49-F238E27FC236}">
                <a16:creationId xmlns:a16="http://schemas.microsoft.com/office/drawing/2014/main" id="{A5C38F2A-EECD-4834-9CBA-D296F33E0BA5}"/>
              </a:ext>
            </a:extLst>
          </p:cNvPr>
          <p:cNvSpPr>
            <a:spLocks noGrp="1"/>
          </p:cNvSpPr>
          <p:nvPr>
            <p:ph idx="1"/>
          </p:nvPr>
        </p:nvSpPr>
        <p:spPr/>
        <p:txBody>
          <a:bodyPr/>
          <a:lstStyle/>
          <a:p>
            <a:r>
              <a:rPr lang="en-IE" sz="200" dirty="0">
                <a:solidFill>
                  <a:srgbClr val="008000"/>
                </a:solidFill>
                <a:latin typeface="Cascadia Mono" panose="020B0609020000020004" pitchFamily="49" charset="0"/>
              </a:rPr>
              <a:t>// --------------------------------------------------------------------------------------------------------------------</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&lt;copyright file="</a:t>
            </a:r>
            <a:r>
              <a:rPr lang="en-IE" sz="200" dirty="0" err="1">
                <a:solidFill>
                  <a:srgbClr val="008000"/>
                </a:solidFill>
                <a:latin typeface="Cascadia Mono" panose="020B0609020000020004" pitchFamily="49" charset="0"/>
              </a:rPr>
              <a:t>IApplicationConfiguration.cs</a:t>
            </a:r>
            <a:r>
              <a:rPr lang="en-IE" sz="200" dirty="0">
                <a:solidFill>
                  <a:srgbClr val="008000"/>
                </a:solidFill>
                <a:latin typeface="Cascadia Mono" panose="020B0609020000020004" pitchFamily="49" charset="0"/>
              </a:rPr>
              <a:t>" company="Retail inMotion Corp"&gt;</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Copyright (c) Retail inMotion Corp. All rights reserved.</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&lt;/copyright&gt;</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&lt;summary&gt;</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Defines all the required members to have the application configuration implementation in a typed format.</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&lt;/summary&gt;</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&lt;Created&gt;</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&lt;Author&gt;Ahmad Gad (ahmad.gad@retailinmotion.com)&lt;/Author&gt;</a:t>
            </a:r>
            <a:endParaRPr lang="en-IE" sz="200" dirty="0">
              <a:solidFill>
                <a:srgbClr val="000000"/>
              </a:solidFill>
              <a:latin typeface="Cascadia Mono" panose="020B0609020000020004" pitchFamily="49" charset="0"/>
            </a:endParaRPr>
          </a:p>
          <a:p>
            <a:r>
              <a:rPr lang="nn-NO" sz="200" dirty="0">
                <a:solidFill>
                  <a:srgbClr val="008000"/>
                </a:solidFill>
                <a:latin typeface="Cascadia Mono" panose="020B0609020000020004" pitchFamily="49" charset="0"/>
              </a:rPr>
              <a:t>//    &lt;DateTime&gt;23/04/2021 12:41 PM&lt;/DateTime&gt;</a:t>
            </a:r>
            <a:endParaRPr lang="nn-NO"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&lt;/Created&gt;</a:t>
            </a:r>
            <a:endParaRPr lang="en-IE" sz="200" dirty="0">
              <a:solidFill>
                <a:srgbClr val="000000"/>
              </a:solidFill>
              <a:latin typeface="Cascadia Mono" panose="020B0609020000020004" pitchFamily="49" charset="0"/>
            </a:endParaRPr>
          </a:p>
          <a:p>
            <a:r>
              <a:rPr lang="en-IE" sz="200" dirty="0">
                <a:solidFill>
                  <a:srgbClr val="008000"/>
                </a:solidFill>
                <a:latin typeface="Cascadia Mono" panose="020B0609020000020004" pitchFamily="49" charset="0"/>
              </a:rPr>
              <a:t>// --------------------------------------------------------------------------------------------------------------------</a:t>
            </a:r>
            <a:endParaRPr lang="en-IE" sz="200" dirty="0">
              <a:solidFill>
                <a:srgbClr val="000000"/>
              </a:solidFill>
              <a:latin typeface="Cascadia Mono" panose="020B0609020000020004" pitchFamily="49" charset="0"/>
            </a:endParaRPr>
          </a:p>
          <a:p>
            <a:r>
              <a:rPr lang="en-IE" sz="200" dirty="0">
                <a:solidFill>
                  <a:srgbClr val="0000FF"/>
                </a:solidFill>
                <a:latin typeface="Cascadia Mono" panose="020B0609020000020004" pitchFamily="49" charset="0"/>
              </a:rPr>
              <a:t>namespace</a:t>
            </a:r>
            <a:r>
              <a:rPr lang="en-IE" sz="200" dirty="0">
                <a:solidFill>
                  <a:srgbClr val="000000"/>
                </a:solidFill>
                <a:latin typeface="Cascadia Mono" panose="020B0609020000020004" pitchFamily="49" charset="0"/>
              </a:rPr>
              <a:t> </a:t>
            </a:r>
            <a:r>
              <a:rPr lang="en-IE" sz="200" dirty="0" err="1">
                <a:solidFill>
                  <a:srgbClr val="000000"/>
                </a:solidFill>
                <a:latin typeface="Cascadia Mono" panose="020B0609020000020004" pitchFamily="49" charset="0"/>
              </a:rPr>
              <a:t>DevHorizons.DAL.WebApi.Interfaces</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a:t>
            </a:r>
          </a:p>
          <a:p>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using</a:t>
            </a:r>
            <a:r>
              <a:rPr lang="en-IE" sz="200" dirty="0">
                <a:solidFill>
                  <a:srgbClr val="000000"/>
                </a:solidFill>
                <a:latin typeface="Cascadia Mono" panose="020B0609020000020004" pitchFamily="49" charset="0"/>
              </a:rPr>
              <a:t> Configuration;</a:t>
            </a:r>
          </a:p>
          <a:p>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using</a:t>
            </a:r>
            <a:r>
              <a:rPr lang="en-IE" sz="200" dirty="0">
                <a:solidFill>
                  <a:srgbClr val="000000"/>
                </a:solidFill>
                <a:latin typeface="Cascadia Mono" panose="020B0609020000020004" pitchFamily="49" charset="0"/>
              </a:rPr>
              <a:t> </a:t>
            </a:r>
            <a:r>
              <a:rPr lang="en-IE" sz="200" dirty="0" err="1">
                <a:solidFill>
                  <a:srgbClr val="000000"/>
                </a:solidFill>
                <a:latin typeface="Cascadia Mono" panose="020B0609020000020004" pitchFamily="49" charset="0"/>
              </a:rPr>
              <a:t>Sql</a:t>
            </a:r>
            <a:r>
              <a:rPr lang="en-IE" sz="200" dirty="0">
                <a:solidFill>
                  <a:srgbClr val="000000"/>
                </a:solidFill>
                <a:latin typeface="Cascadia Mono" panose="020B0609020000020004" pitchFamily="49" charset="0"/>
              </a:rPr>
              <a:t>;</a:t>
            </a:r>
          </a:p>
          <a:p>
            <a:endParaRPr lang="en-IE" sz="200" dirty="0">
              <a:solidFill>
                <a:srgbClr val="000000"/>
              </a:solidFill>
              <a:latin typeface="Cascadia Mono" panose="020B0609020000020004" pitchFamily="49" charset="0"/>
            </a:endParaRPr>
          </a:p>
          <a:p>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The application configuration abstract in a typed format.</a:t>
            </a:r>
            <a:endParaRPr lang="en-IE" sz="200" dirty="0">
              <a:solidFill>
                <a:srgbClr val="000000"/>
              </a:solidFill>
              <a:latin typeface="Cascadia Mono" panose="020B0609020000020004" pitchFamily="49" charset="0"/>
            </a:endParaRPr>
          </a:p>
          <a:p>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&lt;Author&gt;</a:t>
            </a:r>
            <a:r>
              <a:rPr lang="en-IE" sz="200" dirty="0">
                <a:solidFill>
                  <a:srgbClr val="008000"/>
                </a:solidFill>
                <a:latin typeface="Cascadia Mono" panose="020B0609020000020004" pitchFamily="49" charset="0"/>
              </a:rPr>
              <a:t>Ahmad Gad (ahmad.gad@retailinmotion.com)</a:t>
            </a:r>
            <a:r>
              <a:rPr lang="en-IE" sz="200" dirty="0">
                <a:solidFill>
                  <a:srgbClr val="808080"/>
                </a:solidFill>
                <a:latin typeface="Cascadia Mono" panose="020B0609020000020004" pitchFamily="49" charset="0"/>
              </a:rPr>
              <a:t>&lt;/Author&gt;</a:t>
            </a:r>
            <a:endParaRPr lang="en-IE" sz="200" dirty="0">
              <a:solidFill>
                <a:srgbClr val="000000"/>
              </a:solidFill>
              <a:latin typeface="Cascadia Mono" panose="020B0609020000020004" pitchFamily="49" charset="0"/>
            </a:endParaRPr>
          </a:p>
          <a:p>
            <a:r>
              <a:rPr lang="nn-NO" sz="200" dirty="0">
                <a:solidFill>
                  <a:srgbClr val="808080"/>
                </a:solidFill>
                <a:latin typeface="Cascadia Mono" panose="020B0609020000020004" pitchFamily="49" charset="0"/>
              </a:rPr>
              <a:t>///</a:t>
            </a:r>
            <a:r>
              <a:rPr lang="nn-NO" sz="200" dirty="0">
                <a:solidFill>
                  <a:srgbClr val="008000"/>
                </a:solidFill>
                <a:latin typeface="Cascadia Mono" panose="020B0609020000020004" pitchFamily="49" charset="0"/>
              </a:rPr>
              <a:t>    </a:t>
            </a:r>
            <a:r>
              <a:rPr lang="nn-NO" sz="200" dirty="0">
                <a:solidFill>
                  <a:srgbClr val="808080"/>
                </a:solidFill>
                <a:latin typeface="Cascadia Mono" panose="020B0609020000020004" pitchFamily="49" charset="0"/>
              </a:rPr>
              <a:t>&lt;DateTime&gt;</a:t>
            </a:r>
            <a:r>
              <a:rPr lang="nn-NO" sz="200" dirty="0">
                <a:solidFill>
                  <a:srgbClr val="008000"/>
                </a:solidFill>
                <a:latin typeface="Cascadia Mono" panose="020B0609020000020004" pitchFamily="49" charset="0"/>
              </a:rPr>
              <a:t>27/04/2021 01:11 PM</a:t>
            </a:r>
            <a:r>
              <a:rPr lang="nn-NO" sz="200" dirty="0">
                <a:solidFill>
                  <a:srgbClr val="808080"/>
                </a:solidFill>
                <a:latin typeface="Cascadia Mono" panose="020B0609020000020004" pitchFamily="49" charset="0"/>
              </a:rPr>
              <a:t>&lt;/DateTime&gt;</a:t>
            </a:r>
            <a:endParaRPr lang="nn-NO" sz="200" dirty="0">
              <a:solidFill>
                <a:srgbClr val="000000"/>
              </a:solidFill>
              <a:latin typeface="Cascadia Mono" panose="020B0609020000020004" pitchFamily="49" charset="0"/>
            </a:endParaRPr>
          </a:p>
          <a:p>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public</a:t>
            </a:r>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interface</a:t>
            </a:r>
            <a:r>
              <a:rPr lang="en-IE" sz="200" dirty="0">
                <a:solidFill>
                  <a:srgbClr val="000000"/>
                </a:solidFill>
                <a:latin typeface="Cascadia Mono" panose="020B0609020000020004" pitchFamily="49" charset="0"/>
              </a:rPr>
              <a:t> </a:t>
            </a:r>
            <a:r>
              <a:rPr lang="en-IE" sz="200" dirty="0">
                <a:solidFill>
                  <a:srgbClr val="2B91AF"/>
                </a:solidFill>
                <a:latin typeface="Cascadia Mono" panose="020B0609020000020004" pitchFamily="49" charset="0"/>
              </a:rPr>
              <a:t>IApplicationConfiguration</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#region</a:t>
            </a:r>
            <a:r>
              <a:rPr lang="en-IE" sz="200" dirty="0">
                <a:solidFill>
                  <a:srgbClr val="000000"/>
                </a:solidFill>
                <a:latin typeface="Cascadia Mono" panose="020B0609020000020004" pitchFamily="49" charset="0"/>
              </a:rPr>
              <a:t> Properties</a:t>
            </a:r>
          </a:p>
          <a:p>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Gets or sets the name of the application. This property is automatically set by the host to the assembly containing the application entry point.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&lt;value&gt;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The name of the application.</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&lt;/value&gt;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string</a:t>
            </a:r>
            <a:r>
              <a:rPr lang="en-IE" sz="200" dirty="0">
                <a:solidFill>
                  <a:srgbClr val="000000"/>
                </a:solidFill>
                <a:latin typeface="Cascadia Mono" panose="020B0609020000020004" pitchFamily="49" charset="0"/>
              </a:rPr>
              <a:t> </a:t>
            </a:r>
            <a:r>
              <a:rPr lang="en-IE" sz="200" dirty="0" err="1">
                <a:solidFill>
                  <a:srgbClr val="000000"/>
                </a:solidFill>
                <a:latin typeface="Cascadia Mono" panose="020B0609020000020004" pitchFamily="49" charset="0"/>
              </a:rPr>
              <a:t>ApplicationName</a:t>
            </a:r>
            <a:r>
              <a:rPr lang="en-IE" sz="200" dirty="0">
                <a:solidFill>
                  <a:srgbClr val="000000"/>
                </a:solidFill>
                <a:latin typeface="Cascadia Mono" panose="020B0609020000020004" pitchFamily="49" charset="0"/>
              </a:rPr>
              <a:t> { </a:t>
            </a:r>
            <a:r>
              <a:rPr lang="en-IE" sz="200" dirty="0">
                <a:solidFill>
                  <a:srgbClr val="0000FF"/>
                </a:solidFill>
                <a:latin typeface="Cascadia Mono" panose="020B0609020000020004" pitchFamily="49" charset="0"/>
              </a:rPr>
              <a:t>get</a:t>
            </a:r>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set</a:t>
            </a:r>
            <a:r>
              <a:rPr lang="en-IE" sz="200" dirty="0">
                <a:solidFill>
                  <a:srgbClr val="000000"/>
                </a:solidFill>
                <a:latin typeface="Cascadia Mono" panose="020B0609020000020004" pitchFamily="49" charset="0"/>
              </a:rPr>
              <a:t>; }</a:t>
            </a:r>
          </a:p>
          <a:p>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Gets or sets the deploy API version.</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&lt;value&gt;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The API version.</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&lt;/value&gt;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&lt;Author&gt;</a:t>
            </a:r>
            <a:r>
              <a:rPr lang="en-IE" sz="200" dirty="0">
                <a:solidFill>
                  <a:srgbClr val="008000"/>
                </a:solidFill>
                <a:latin typeface="Cascadia Mono" panose="020B0609020000020004" pitchFamily="49" charset="0"/>
              </a:rPr>
              <a:t>Ahmad Gad (ahmad.gad@retailinmotion.com)</a:t>
            </a:r>
            <a:r>
              <a:rPr lang="en-IE" sz="200" dirty="0">
                <a:solidFill>
                  <a:srgbClr val="808080"/>
                </a:solidFill>
                <a:latin typeface="Cascadia Mono" panose="020B0609020000020004" pitchFamily="49" charset="0"/>
              </a:rPr>
              <a:t>&lt;/Author&gt;</a:t>
            </a:r>
            <a:endParaRPr lang="en-IE" sz="200" dirty="0">
              <a:solidFill>
                <a:srgbClr val="000000"/>
              </a:solidFill>
              <a:latin typeface="Cascadia Mono" panose="020B0609020000020004" pitchFamily="49" charset="0"/>
            </a:endParaRPr>
          </a:p>
          <a:p>
            <a:r>
              <a:rPr lang="nn-NO" sz="200" dirty="0">
                <a:solidFill>
                  <a:srgbClr val="000000"/>
                </a:solidFill>
                <a:latin typeface="Cascadia Mono" panose="020B0609020000020004" pitchFamily="49" charset="0"/>
              </a:rPr>
              <a:t>        </a:t>
            </a:r>
            <a:r>
              <a:rPr lang="nn-NO" sz="200" dirty="0">
                <a:solidFill>
                  <a:srgbClr val="808080"/>
                </a:solidFill>
                <a:latin typeface="Cascadia Mono" panose="020B0609020000020004" pitchFamily="49" charset="0"/>
              </a:rPr>
              <a:t>///</a:t>
            </a:r>
            <a:r>
              <a:rPr lang="nn-NO" sz="200" dirty="0">
                <a:solidFill>
                  <a:srgbClr val="008000"/>
                </a:solidFill>
                <a:latin typeface="Cascadia Mono" panose="020B0609020000020004" pitchFamily="49" charset="0"/>
              </a:rPr>
              <a:t>    </a:t>
            </a:r>
            <a:r>
              <a:rPr lang="nn-NO" sz="200" dirty="0">
                <a:solidFill>
                  <a:srgbClr val="808080"/>
                </a:solidFill>
                <a:latin typeface="Cascadia Mono" panose="020B0609020000020004" pitchFamily="49" charset="0"/>
              </a:rPr>
              <a:t>&lt;DateTime&gt;</a:t>
            </a:r>
            <a:r>
              <a:rPr lang="nn-NO" sz="200" dirty="0">
                <a:solidFill>
                  <a:srgbClr val="008000"/>
                </a:solidFill>
                <a:latin typeface="Cascadia Mono" panose="020B0609020000020004" pitchFamily="49" charset="0"/>
              </a:rPr>
              <a:t>27/04/2021 01:09 PM</a:t>
            </a:r>
            <a:r>
              <a:rPr lang="nn-NO" sz="200" dirty="0">
                <a:solidFill>
                  <a:srgbClr val="808080"/>
                </a:solidFill>
                <a:latin typeface="Cascadia Mono" panose="020B0609020000020004" pitchFamily="49" charset="0"/>
              </a:rPr>
              <a:t>&lt;/DateTime&gt;</a:t>
            </a:r>
            <a:endParaRPr lang="nn-NO"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string</a:t>
            </a:r>
            <a:r>
              <a:rPr lang="en-IE" sz="200" dirty="0">
                <a:solidFill>
                  <a:srgbClr val="000000"/>
                </a:solidFill>
                <a:latin typeface="Cascadia Mono" panose="020B0609020000020004" pitchFamily="49" charset="0"/>
              </a:rPr>
              <a:t> </a:t>
            </a:r>
            <a:r>
              <a:rPr lang="en-IE" sz="200" dirty="0" err="1">
                <a:solidFill>
                  <a:srgbClr val="000000"/>
                </a:solidFill>
                <a:latin typeface="Cascadia Mono" panose="020B0609020000020004" pitchFamily="49" charset="0"/>
              </a:rPr>
              <a:t>ApiVersion</a:t>
            </a:r>
            <a:r>
              <a:rPr lang="en-IE" sz="200" dirty="0">
                <a:solidFill>
                  <a:srgbClr val="000000"/>
                </a:solidFill>
                <a:latin typeface="Cascadia Mono" panose="020B0609020000020004" pitchFamily="49" charset="0"/>
              </a:rPr>
              <a:t> { </a:t>
            </a:r>
            <a:r>
              <a:rPr lang="en-IE" sz="200" dirty="0">
                <a:solidFill>
                  <a:srgbClr val="0000FF"/>
                </a:solidFill>
                <a:latin typeface="Cascadia Mono" panose="020B0609020000020004" pitchFamily="49" charset="0"/>
              </a:rPr>
              <a:t>get</a:t>
            </a:r>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set</a:t>
            </a:r>
            <a:r>
              <a:rPr lang="en-IE" sz="200" dirty="0">
                <a:solidFill>
                  <a:srgbClr val="000000"/>
                </a:solidFill>
                <a:latin typeface="Cascadia Mono" panose="020B0609020000020004" pitchFamily="49" charset="0"/>
              </a:rPr>
              <a:t>; }</a:t>
            </a:r>
          </a:p>
          <a:p>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Gets or sets the Application's host </a:t>
            </a:r>
            <a:r>
              <a:rPr lang="en-IE" sz="200" dirty="0" err="1">
                <a:solidFill>
                  <a:srgbClr val="008000"/>
                </a:solidFill>
                <a:latin typeface="Cascadia Mono" panose="020B0609020000020004" pitchFamily="49" charset="0"/>
              </a:rPr>
              <a:t>Enviornment</a:t>
            </a:r>
            <a:r>
              <a:rPr lang="en-IE" sz="200" dirty="0">
                <a:solidFill>
                  <a:srgbClr val="008000"/>
                </a:solidFill>
                <a:latin typeface="Cascadia Mono" panose="020B0609020000020004" pitchFamily="49" charset="0"/>
              </a:rPr>
              <a:t> details.</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&lt;value&gt;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The host environment.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&lt;/value&gt;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&lt;Author&gt;</a:t>
            </a:r>
            <a:r>
              <a:rPr lang="en-IE" sz="200" dirty="0">
                <a:solidFill>
                  <a:srgbClr val="008000"/>
                </a:solidFill>
                <a:latin typeface="Cascadia Mono" panose="020B0609020000020004" pitchFamily="49" charset="0"/>
              </a:rPr>
              <a:t>Ahmad Gad (ahmad.gad@retailinmotion.com)</a:t>
            </a:r>
            <a:r>
              <a:rPr lang="en-IE" sz="200" dirty="0">
                <a:solidFill>
                  <a:srgbClr val="808080"/>
                </a:solidFill>
                <a:latin typeface="Cascadia Mono" panose="020B0609020000020004" pitchFamily="49" charset="0"/>
              </a:rPr>
              <a:t>&lt;/Author&gt;</a:t>
            </a:r>
            <a:endParaRPr lang="en-IE" sz="200" dirty="0">
              <a:solidFill>
                <a:srgbClr val="000000"/>
              </a:solidFill>
              <a:latin typeface="Cascadia Mono" panose="020B0609020000020004" pitchFamily="49" charset="0"/>
            </a:endParaRPr>
          </a:p>
          <a:p>
            <a:r>
              <a:rPr lang="nn-NO" sz="200" dirty="0">
                <a:solidFill>
                  <a:srgbClr val="000000"/>
                </a:solidFill>
                <a:latin typeface="Cascadia Mono" panose="020B0609020000020004" pitchFamily="49" charset="0"/>
              </a:rPr>
              <a:t>        </a:t>
            </a:r>
            <a:r>
              <a:rPr lang="nn-NO" sz="200" dirty="0">
                <a:solidFill>
                  <a:srgbClr val="808080"/>
                </a:solidFill>
                <a:latin typeface="Cascadia Mono" panose="020B0609020000020004" pitchFamily="49" charset="0"/>
              </a:rPr>
              <a:t>///</a:t>
            </a:r>
            <a:r>
              <a:rPr lang="nn-NO" sz="200" dirty="0">
                <a:solidFill>
                  <a:srgbClr val="008000"/>
                </a:solidFill>
                <a:latin typeface="Cascadia Mono" panose="020B0609020000020004" pitchFamily="49" charset="0"/>
              </a:rPr>
              <a:t>    </a:t>
            </a:r>
            <a:r>
              <a:rPr lang="nn-NO" sz="200" dirty="0">
                <a:solidFill>
                  <a:srgbClr val="808080"/>
                </a:solidFill>
                <a:latin typeface="Cascadia Mono" panose="020B0609020000020004" pitchFamily="49" charset="0"/>
              </a:rPr>
              <a:t>&lt;DateTime&gt;</a:t>
            </a:r>
            <a:r>
              <a:rPr lang="nn-NO" sz="200" dirty="0">
                <a:solidFill>
                  <a:srgbClr val="008000"/>
                </a:solidFill>
                <a:latin typeface="Cascadia Mono" panose="020B0609020000020004" pitchFamily="49" charset="0"/>
              </a:rPr>
              <a:t>27/04/2021 01:09 PM</a:t>
            </a:r>
            <a:r>
              <a:rPr lang="nn-NO" sz="200" dirty="0">
                <a:solidFill>
                  <a:srgbClr val="808080"/>
                </a:solidFill>
                <a:latin typeface="Cascadia Mono" panose="020B0609020000020004" pitchFamily="49" charset="0"/>
              </a:rPr>
              <a:t>&lt;/DateTime&gt;</a:t>
            </a:r>
            <a:endParaRPr lang="nn-NO"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err="1">
                <a:solidFill>
                  <a:srgbClr val="000000"/>
                </a:solidFill>
                <a:latin typeface="Cascadia Mono" panose="020B0609020000020004" pitchFamily="49" charset="0"/>
              </a:rPr>
              <a:t>HostEnvironment</a:t>
            </a:r>
            <a:r>
              <a:rPr lang="en-IE" sz="200" dirty="0">
                <a:solidFill>
                  <a:srgbClr val="000000"/>
                </a:solidFill>
                <a:latin typeface="Cascadia Mono" panose="020B0609020000020004" pitchFamily="49" charset="0"/>
              </a:rPr>
              <a:t> </a:t>
            </a:r>
            <a:r>
              <a:rPr lang="en-IE" sz="200" dirty="0" err="1">
                <a:solidFill>
                  <a:srgbClr val="000000"/>
                </a:solidFill>
                <a:latin typeface="Cascadia Mono" panose="020B0609020000020004" pitchFamily="49" charset="0"/>
              </a:rPr>
              <a:t>HostEnvironment</a:t>
            </a:r>
            <a:r>
              <a:rPr lang="en-IE" sz="200" dirty="0">
                <a:solidFill>
                  <a:srgbClr val="000000"/>
                </a:solidFill>
                <a:latin typeface="Cascadia Mono" panose="020B0609020000020004" pitchFamily="49" charset="0"/>
              </a:rPr>
              <a:t> { </a:t>
            </a:r>
            <a:r>
              <a:rPr lang="en-IE" sz="200" dirty="0">
                <a:solidFill>
                  <a:srgbClr val="0000FF"/>
                </a:solidFill>
                <a:latin typeface="Cascadia Mono" panose="020B0609020000020004" pitchFamily="49" charset="0"/>
              </a:rPr>
              <a:t>get</a:t>
            </a:r>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set</a:t>
            </a:r>
            <a:r>
              <a:rPr lang="en-IE" sz="200" dirty="0">
                <a:solidFill>
                  <a:srgbClr val="000000"/>
                </a:solidFill>
                <a:latin typeface="Cascadia Mono" panose="020B0609020000020004" pitchFamily="49" charset="0"/>
              </a:rPr>
              <a:t>; }</a:t>
            </a:r>
          </a:p>
          <a:p>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Gets or sets the all the ("</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DAL</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 data access settings required to connect to the data source and to control the engine.</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&lt;value&gt;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The data access settings</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&lt;/value&gt;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&lt;Author&gt;</a:t>
            </a:r>
            <a:r>
              <a:rPr lang="en-IE" sz="200" dirty="0">
                <a:solidFill>
                  <a:srgbClr val="008000"/>
                </a:solidFill>
                <a:latin typeface="Cascadia Mono" panose="020B0609020000020004" pitchFamily="49" charset="0"/>
              </a:rPr>
              <a:t>Ahmad Gad (ahmad.gad@retailinmotion.com)</a:t>
            </a:r>
            <a:r>
              <a:rPr lang="en-IE" sz="200" dirty="0">
                <a:solidFill>
                  <a:srgbClr val="808080"/>
                </a:solidFill>
                <a:latin typeface="Cascadia Mono" panose="020B0609020000020004" pitchFamily="49" charset="0"/>
              </a:rPr>
              <a:t>&lt;/Author&gt;</a:t>
            </a:r>
            <a:endParaRPr lang="en-IE" sz="200" dirty="0">
              <a:solidFill>
                <a:srgbClr val="000000"/>
              </a:solidFill>
              <a:latin typeface="Cascadia Mono" panose="020B0609020000020004" pitchFamily="49" charset="0"/>
            </a:endParaRPr>
          </a:p>
          <a:p>
            <a:r>
              <a:rPr lang="nn-NO" sz="200" dirty="0">
                <a:solidFill>
                  <a:srgbClr val="000000"/>
                </a:solidFill>
                <a:latin typeface="Cascadia Mono" panose="020B0609020000020004" pitchFamily="49" charset="0"/>
              </a:rPr>
              <a:t>        </a:t>
            </a:r>
            <a:r>
              <a:rPr lang="nn-NO" sz="200" dirty="0">
                <a:solidFill>
                  <a:srgbClr val="808080"/>
                </a:solidFill>
                <a:latin typeface="Cascadia Mono" panose="020B0609020000020004" pitchFamily="49" charset="0"/>
              </a:rPr>
              <a:t>///</a:t>
            </a:r>
            <a:r>
              <a:rPr lang="nn-NO" sz="200" dirty="0">
                <a:solidFill>
                  <a:srgbClr val="008000"/>
                </a:solidFill>
                <a:latin typeface="Cascadia Mono" panose="020B0609020000020004" pitchFamily="49" charset="0"/>
              </a:rPr>
              <a:t>    </a:t>
            </a:r>
            <a:r>
              <a:rPr lang="nn-NO" sz="200" dirty="0">
                <a:solidFill>
                  <a:srgbClr val="808080"/>
                </a:solidFill>
                <a:latin typeface="Cascadia Mono" panose="020B0609020000020004" pitchFamily="49" charset="0"/>
              </a:rPr>
              <a:t>&lt;DateTime&gt;</a:t>
            </a:r>
            <a:r>
              <a:rPr lang="nn-NO" sz="200" dirty="0">
                <a:solidFill>
                  <a:srgbClr val="008000"/>
                </a:solidFill>
                <a:latin typeface="Cascadia Mono" panose="020B0609020000020004" pitchFamily="49" charset="0"/>
              </a:rPr>
              <a:t>27/04/2021 01:11 PM</a:t>
            </a:r>
            <a:r>
              <a:rPr lang="nn-NO" sz="200" dirty="0">
                <a:solidFill>
                  <a:srgbClr val="808080"/>
                </a:solidFill>
                <a:latin typeface="Cascadia Mono" panose="020B0609020000020004" pitchFamily="49" charset="0"/>
              </a:rPr>
              <a:t>&lt;/DateTime&gt;</a:t>
            </a:r>
            <a:endParaRPr lang="nn-NO"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DataAccessSettings </a:t>
            </a:r>
            <a:r>
              <a:rPr lang="en-IE" sz="200" dirty="0" err="1">
                <a:solidFill>
                  <a:srgbClr val="000000"/>
                </a:solidFill>
                <a:latin typeface="Cascadia Mono" panose="020B0609020000020004" pitchFamily="49" charset="0"/>
              </a:rPr>
              <a:t>DataAccessSettings</a:t>
            </a:r>
            <a:r>
              <a:rPr lang="en-IE" sz="200" dirty="0">
                <a:solidFill>
                  <a:srgbClr val="000000"/>
                </a:solidFill>
                <a:latin typeface="Cascadia Mono" panose="020B0609020000020004" pitchFamily="49" charset="0"/>
              </a:rPr>
              <a:t> { </a:t>
            </a:r>
            <a:r>
              <a:rPr lang="en-IE" sz="200" dirty="0">
                <a:solidFill>
                  <a:srgbClr val="0000FF"/>
                </a:solidFill>
                <a:latin typeface="Cascadia Mono" panose="020B0609020000020004" pitchFamily="49" charset="0"/>
              </a:rPr>
              <a:t>get</a:t>
            </a:r>
            <a:r>
              <a:rPr lang="en-IE" sz="200" dirty="0">
                <a:solidFill>
                  <a:srgbClr val="000000"/>
                </a:solidFill>
                <a:latin typeface="Cascadia Mono" panose="020B0609020000020004" pitchFamily="49" charset="0"/>
              </a:rPr>
              <a:t>; </a:t>
            </a:r>
            <a:r>
              <a:rPr lang="en-IE" sz="200" dirty="0">
                <a:solidFill>
                  <a:srgbClr val="0000FF"/>
                </a:solidFill>
                <a:latin typeface="Cascadia Mono" panose="020B0609020000020004" pitchFamily="49" charset="0"/>
              </a:rPr>
              <a:t>set</a:t>
            </a:r>
            <a:r>
              <a:rPr lang="en-IE" sz="200" dirty="0">
                <a:solidFill>
                  <a:srgbClr val="000000"/>
                </a:solidFill>
                <a:latin typeface="Cascadia Mono" panose="020B0609020000020004" pitchFamily="49" charset="0"/>
              </a:rPr>
              <a:t>; }</a:t>
            </a: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#endregion</a:t>
            </a:r>
            <a:r>
              <a:rPr lang="en-IE" sz="200" dirty="0">
                <a:solidFill>
                  <a:srgbClr val="000000"/>
                </a:solidFill>
                <a:latin typeface="Cascadia Mono" panose="020B0609020000020004" pitchFamily="49" charset="0"/>
              </a:rPr>
              <a:t> Properties</a:t>
            </a:r>
          </a:p>
          <a:p>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#region</a:t>
            </a:r>
            <a:r>
              <a:rPr lang="en-IE" sz="200" dirty="0">
                <a:solidFill>
                  <a:srgbClr val="000000"/>
                </a:solidFill>
                <a:latin typeface="Cascadia Mono" panose="020B0609020000020004" pitchFamily="49" charset="0"/>
              </a:rPr>
              <a:t> Methods</a:t>
            </a:r>
          </a:p>
          <a:p>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Gets the </a:t>
            </a:r>
            <a:r>
              <a:rPr lang="en-IE" sz="200" dirty="0" err="1">
                <a:solidFill>
                  <a:srgbClr val="008000"/>
                </a:solidFill>
                <a:latin typeface="Cascadia Mono" panose="020B0609020000020004" pitchFamily="49" charset="0"/>
              </a:rPr>
              <a:t>the</a:t>
            </a:r>
            <a:r>
              <a:rPr lang="en-IE" sz="200" dirty="0">
                <a:solidFill>
                  <a:srgbClr val="008000"/>
                </a:solidFill>
                <a:latin typeface="Cascadia Mono" panose="020B0609020000020004" pitchFamily="49" charset="0"/>
              </a:rPr>
              <a:t> value with the specified key and converts it to type </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T</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a:t>
            </a:r>
            <a:r>
              <a:rPr lang="en-IE" sz="200" dirty="0" err="1">
                <a:solidFill>
                  <a:srgbClr val="808080"/>
                </a:solidFill>
                <a:latin typeface="Cascadia Mono" panose="020B0609020000020004" pitchFamily="49" charset="0"/>
              </a:rPr>
              <a:t>typeparam</a:t>
            </a:r>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name="</a:t>
            </a:r>
            <a:r>
              <a:rPr lang="en-IE" sz="200" dirty="0">
                <a:solidFill>
                  <a:srgbClr val="000000"/>
                </a:solidFill>
                <a:latin typeface="Cascadia Mono" panose="020B0609020000020004" pitchFamily="49" charset="0"/>
              </a:rPr>
              <a:t>T</a:t>
            </a:r>
            <a:r>
              <a:rPr lang="en-IE" sz="200" dirty="0">
                <a:solidFill>
                  <a:srgbClr val="808080"/>
                </a:solidFill>
                <a:latin typeface="Cascadia Mono" panose="020B0609020000020004" pitchFamily="49" charset="0"/>
              </a:rPr>
              <a:t>"&gt;</a:t>
            </a:r>
            <a:r>
              <a:rPr lang="en-IE" sz="200" dirty="0">
                <a:solidFill>
                  <a:srgbClr val="008000"/>
                </a:solidFill>
                <a:latin typeface="Cascadia Mono" panose="020B0609020000020004" pitchFamily="49" charset="0"/>
              </a:rPr>
              <a:t>The specified returned type.</a:t>
            </a:r>
            <a:r>
              <a:rPr lang="en-IE" sz="200" dirty="0">
                <a:solidFill>
                  <a:srgbClr val="808080"/>
                </a:solidFill>
                <a:latin typeface="Cascadia Mono" panose="020B0609020000020004" pitchFamily="49" charset="0"/>
              </a:rPr>
              <a:t>&lt;/</a:t>
            </a:r>
            <a:r>
              <a:rPr lang="en-IE" sz="200" dirty="0" err="1">
                <a:solidFill>
                  <a:srgbClr val="808080"/>
                </a:solidFill>
                <a:latin typeface="Cascadia Mono" panose="020B0609020000020004" pitchFamily="49" charset="0"/>
              </a:rPr>
              <a:t>typeparam</a:t>
            </a:r>
            <a:r>
              <a:rPr lang="en-IE" sz="200" dirty="0">
                <a:solidFill>
                  <a:srgbClr val="808080"/>
                </a:solidFill>
                <a:latin typeface="Cascadia Mono" panose="020B0609020000020004" pitchFamily="49" charset="0"/>
              </a:rPr>
              <a:t>&gt;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&lt;param</a:t>
            </a:r>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name="</a:t>
            </a:r>
            <a:r>
              <a:rPr lang="en-IE" sz="200" dirty="0">
                <a:solidFill>
                  <a:srgbClr val="000000"/>
                </a:solidFill>
                <a:latin typeface="Cascadia Mono" panose="020B0609020000020004" pitchFamily="49" charset="0"/>
              </a:rPr>
              <a:t>section</a:t>
            </a:r>
            <a:r>
              <a:rPr lang="en-IE" sz="200" dirty="0">
                <a:solidFill>
                  <a:srgbClr val="808080"/>
                </a:solidFill>
                <a:latin typeface="Cascadia Mono" panose="020B0609020000020004" pitchFamily="49" charset="0"/>
              </a:rPr>
              <a:t>"&gt;</a:t>
            </a:r>
            <a:r>
              <a:rPr lang="en-IE" sz="200" dirty="0">
                <a:solidFill>
                  <a:srgbClr val="008000"/>
                </a:solidFill>
                <a:latin typeface="Cascadia Mono" panose="020B0609020000020004" pitchFamily="49" charset="0"/>
              </a:rPr>
              <a:t>The section/container name where it host the specified key.</a:t>
            </a:r>
            <a:r>
              <a:rPr lang="en-IE" sz="200" dirty="0">
                <a:solidFill>
                  <a:srgbClr val="808080"/>
                </a:solidFill>
                <a:latin typeface="Cascadia Mono" panose="020B0609020000020004" pitchFamily="49" charset="0"/>
              </a:rPr>
              <a:t>&lt;/param&gt;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&lt;param</a:t>
            </a:r>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name="</a:t>
            </a:r>
            <a:r>
              <a:rPr lang="en-IE" sz="200" dirty="0">
                <a:solidFill>
                  <a:srgbClr val="000000"/>
                </a:solidFill>
                <a:latin typeface="Cascadia Mono" panose="020B0609020000020004" pitchFamily="49" charset="0"/>
              </a:rPr>
              <a:t>key</a:t>
            </a:r>
            <a:r>
              <a:rPr lang="en-IE" sz="200" dirty="0">
                <a:solidFill>
                  <a:srgbClr val="808080"/>
                </a:solidFill>
                <a:latin typeface="Cascadia Mono" panose="020B0609020000020004" pitchFamily="49" charset="0"/>
              </a:rPr>
              <a:t>"&gt;</a:t>
            </a:r>
            <a:r>
              <a:rPr lang="en-IE" sz="200" dirty="0">
                <a:solidFill>
                  <a:srgbClr val="008000"/>
                </a:solidFill>
                <a:latin typeface="Cascadia Mono" panose="020B0609020000020004" pitchFamily="49" charset="0"/>
              </a:rPr>
              <a:t>The key name.</a:t>
            </a:r>
            <a:r>
              <a:rPr lang="en-IE" sz="200" dirty="0">
                <a:solidFill>
                  <a:srgbClr val="808080"/>
                </a:solidFill>
                <a:latin typeface="Cascadia Mono" panose="020B0609020000020004" pitchFamily="49" charset="0"/>
              </a:rPr>
              <a:t>&lt;/param&gt;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&lt;param</a:t>
            </a:r>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name="</a:t>
            </a:r>
            <a:r>
              <a:rPr lang="en-IE" sz="200" dirty="0" err="1">
                <a:solidFill>
                  <a:srgbClr val="000000"/>
                </a:solidFill>
                <a:latin typeface="Cascadia Mono" panose="020B0609020000020004" pitchFamily="49" charset="0"/>
              </a:rPr>
              <a:t>defaultValue</a:t>
            </a:r>
            <a:r>
              <a:rPr lang="en-IE" sz="200" dirty="0">
                <a:solidFill>
                  <a:srgbClr val="808080"/>
                </a:solidFill>
                <a:latin typeface="Cascadia Mono" panose="020B0609020000020004" pitchFamily="49" charset="0"/>
              </a:rPr>
              <a:t>"&gt;</a:t>
            </a:r>
            <a:r>
              <a:rPr lang="en-IE" sz="200" dirty="0">
                <a:solidFill>
                  <a:srgbClr val="008000"/>
                </a:solidFill>
                <a:latin typeface="Cascadia Mono" panose="020B0609020000020004" pitchFamily="49" charset="0"/>
              </a:rPr>
              <a:t>The failover value to return if no value is found.</a:t>
            </a:r>
            <a:r>
              <a:rPr lang="en-IE" sz="200" dirty="0">
                <a:solidFill>
                  <a:srgbClr val="808080"/>
                </a:solidFill>
                <a:latin typeface="Cascadia Mono" panose="020B0609020000020004" pitchFamily="49" charset="0"/>
              </a:rPr>
              <a:t>&lt;/param&gt;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&lt;returns&gt;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The </a:t>
            </a:r>
            <a:r>
              <a:rPr lang="en-IE" sz="200" dirty="0" err="1">
                <a:solidFill>
                  <a:srgbClr val="008000"/>
                </a:solidFill>
                <a:latin typeface="Cascadia Mono" panose="020B0609020000020004" pitchFamily="49" charset="0"/>
              </a:rPr>
              <a:t>the</a:t>
            </a:r>
            <a:r>
              <a:rPr lang="en-IE" sz="200" dirty="0">
                <a:solidFill>
                  <a:srgbClr val="008000"/>
                </a:solidFill>
                <a:latin typeface="Cascadia Mono" panose="020B0609020000020004" pitchFamily="49" charset="0"/>
              </a:rPr>
              <a:t> value with the specified key and converts it to type </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T</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&lt;/returns&gt;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&lt;Author&gt;</a:t>
            </a:r>
            <a:r>
              <a:rPr lang="en-IE" sz="200" dirty="0">
                <a:solidFill>
                  <a:srgbClr val="008000"/>
                </a:solidFill>
                <a:latin typeface="Cascadia Mono" panose="020B0609020000020004" pitchFamily="49" charset="0"/>
              </a:rPr>
              <a:t>Ahmad Gad (ahmad.gad@retailinmotion.com)</a:t>
            </a:r>
            <a:r>
              <a:rPr lang="en-IE" sz="200" dirty="0">
                <a:solidFill>
                  <a:srgbClr val="808080"/>
                </a:solidFill>
                <a:latin typeface="Cascadia Mono" panose="020B0609020000020004" pitchFamily="49" charset="0"/>
              </a:rPr>
              <a:t>&lt;/Author&gt;</a:t>
            </a:r>
            <a:endParaRPr lang="en-IE" sz="200" dirty="0">
              <a:solidFill>
                <a:srgbClr val="000000"/>
              </a:solidFill>
              <a:latin typeface="Cascadia Mono" panose="020B0609020000020004" pitchFamily="49" charset="0"/>
            </a:endParaRPr>
          </a:p>
          <a:p>
            <a:r>
              <a:rPr lang="nn-NO" sz="200" dirty="0">
                <a:solidFill>
                  <a:srgbClr val="000000"/>
                </a:solidFill>
                <a:latin typeface="Cascadia Mono" panose="020B0609020000020004" pitchFamily="49" charset="0"/>
              </a:rPr>
              <a:t>        </a:t>
            </a:r>
            <a:r>
              <a:rPr lang="nn-NO" sz="200" dirty="0">
                <a:solidFill>
                  <a:srgbClr val="808080"/>
                </a:solidFill>
                <a:latin typeface="Cascadia Mono" panose="020B0609020000020004" pitchFamily="49" charset="0"/>
              </a:rPr>
              <a:t>///</a:t>
            </a:r>
            <a:r>
              <a:rPr lang="nn-NO" sz="200" dirty="0">
                <a:solidFill>
                  <a:srgbClr val="008000"/>
                </a:solidFill>
                <a:latin typeface="Cascadia Mono" panose="020B0609020000020004" pitchFamily="49" charset="0"/>
              </a:rPr>
              <a:t>   </a:t>
            </a:r>
            <a:r>
              <a:rPr lang="nn-NO" sz="200" dirty="0">
                <a:solidFill>
                  <a:srgbClr val="808080"/>
                </a:solidFill>
                <a:latin typeface="Cascadia Mono" panose="020B0609020000020004" pitchFamily="49" charset="0"/>
              </a:rPr>
              <a:t>&lt;DateTime&gt;</a:t>
            </a:r>
            <a:r>
              <a:rPr lang="nn-NO" sz="200" dirty="0">
                <a:solidFill>
                  <a:srgbClr val="008000"/>
                </a:solidFill>
                <a:latin typeface="Cascadia Mono" panose="020B0609020000020004" pitchFamily="49" charset="0"/>
              </a:rPr>
              <a:t>27/04/2021 01:04 PM</a:t>
            </a:r>
            <a:r>
              <a:rPr lang="nn-NO" sz="200" dirty="0">
                <a:solidFill>
                  <a:srgbClr val="808080"/>
                </a:solidFill>
                <a:latin typeface="Cascadia Mono" panose="020B0609020000020004" pitchFamily="49" charset="0"/>
              </a:rPr>
              <a:t>&lt;/DateTime&gt;</a:t>
            </a:r>
            <a:endParaRPr lang="nn-NO"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T </a:t>
            </a:r>
            <a:r>
              <a:rPr lang="en-IE" sz="200" dirty="0" err="1">
                <a:solidFill>
                  <a:srgbClr val="000000"/>
                </a:solidFill>
                <a:latin typeface="Cascadia Mono" panose="020B0609020000020004" pitchFamily="49" charset="0"/>
              </a:rPr>
              <a:t>GetValue</a:t>
            </a:r>
            <a:r>
              <a:rPr lang="en-IE" sz="200" dirty="0">
                <a:solidFill>
                  <a:srgbClr val="000000"/>
                </a:solidFill>
                <a:latin typeface="Cascadia Mono" panose="020B0609020000020004" pitchFamily="49" charset="0"/>
              </a:rPr>
              <a:t>&lt;</a:t>
            </a:r>
            <a:r>
              <a:rPr lang="en-IE" sz="200" dirty="0">
                <a:solidFill>
                  <a:srgbClr val="2B91AF"/>
                </a:solidFill>
                <a:latin typeface="Cascadia Mono" panose="020B0609020000020004" pitchFamily="49" charset="0"/>
              </a:rPr>
              <a:t>T</a:t>
            </a:r>
            <a:r>
              <a:rPr lang="en-IE" sz="200" dirty="0">
                <a:solidFill>
                  <a:srgbClr val="000000"/>
                </a:solidFill>
                <a:latin typeface="Cascadia Mono" panose="020B0609020000020004" pitchFamily="49" charset="0"/>
              </a:rPr>
              <a:t>&gt;(</a:t>
            </a:r>
            <a:r>
              <a:rPr lang="en-IE" sz="200" dirty="0">
                <a:solidFill>
                  <a:srgbClr val="0000FF"/>
                </a:solidFill>
                <a:latin typeface="Cascadia Mono" panose="020B0609020000020004" pitchFamily="49" charset="0"/>
              </a:rPr>
              <a:t>string</a:t>
            </a:r>
            <a:r>
              <a:rPr lang="en-IE" sz="200" dirty="0">
                <a:solidFill>
                  <a:srgbClr val="000000"/>
                </a:solidFill>
                <a:latin typeface="Cascadia Mono" panose="020B0609020000020004" pitchFamily="49" charset="0"/>
              </a:rPr>
              <a:t> section, </a:t>
            </a:r>
            <a:r>
              <a:rPr lang="en-IE" sz="200" dirty="0">
                <a:solidFill>
                  <a:srgbClr val="0000FF"/>
                </a:solidFill>
                <a:latin typeface="Cascadia Mono" panose="020B0609020000020004" pitchFamily="49" charset="0"/>
              </a:rPr>
              <a:t>string</a:t>
            </a:r>
            <a:r>
              <a:rPr lang="en-IE" sz="200" dirty="0">
                <a:solidFill>
                  <a:srgbClr val="000000"/>
                </a:solidFill>
                <a:latin typeface="Cascadia Mono" panose="020B0609020000020004" pitchFamily="49" charset="0"/>
              </a:rPr>
              <a:t> key, T </a:t>
            </a:r>
            <a:r>
              <a:rPr lang="en-IE" sz="200" dirty="0" err="1">
                <a:solidFill>
                  <a:srgbClr val="000000"/>
                </a:solidFill>
                <a:latin typeface="Cascadia Mono" panose="020B0609020000020004" pitchFamily="49" charset="0"/>
              </a:rPr>
              <a:t>defaultValue</a:t>
            </a:r>
            <a:r>
              <a:rPr lang="en-IE" sz="200" dirty="0">
                <a:solidFill>
                  <a:srgbClr val="000000"/>
                </a:solidFill>
                <a:latin typeface="Cascadia Mono" panose="020B0609020000020004" pitchFamily="49" charset="0"/>
              </a:rPr>
              <a:t> = </a:t>
            </a:r>
            <a:r>
              <a:rPr lang="en-IE" sz="200" dirty="0">
                <a:solidFill>
                  <a:srgbClr val="0000FF"/>
                </a:solidFill>
                <a:latin typeface="Cascadia Mono" panose="020B0609020000020004" pitchFamily="49" charset="0"/>
              </a:rPr>
              <a:t>default</a:t>
            </a:r>
            <a:r>
              <a:rPr lang="en-IE" sz="200" dirty="0">
                <a:solidFill>
                  <a:srgbClr val="000000"/>
                </a:solidFill>
                <a:latin typeface="Cascadia Mono" panose="020B0609020000020004" pitchFamily="49" charset="0"/>
              </a:rPr>
              <a:t>!);</a:t>
            </a:r>
          </a:p>
          <a:p>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Gets the </a:t>
            </a:r>
            <a:r>
              <a:rPr lang="en-IE" sz="200" dirty="0" err="1">
                <a:solidFill>
                  <a:srgbClr val="008000"/>
                </a:solidFill>
                <a:latin typeface="Cascadia Mono" panose="020B0609020000020004" pitchFamily="49" charset="0"/>
              </a:rPr>
              <a:t>the</a:t>
            </a:r>
            <a:r>
              <a:rPr lang="en-IE" sz="200" dirty="0">
                <a:solidFill>
                  <a:srgbClr val="008000"/>
                </a:solidFill>
                <a:latin typeface="Cascadia Mono" panose="020B0609020000020004" pitchFamily="49" charset="0"/>
              </a:rPr>
              <a:t> value with the specified key and converts it to type </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T</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&lt;/summary&gt;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a:t>
            </a:r>
            <a:r>
              <a:rPr lang="en-IE" sz="200" dirty="0" err="1">
                <a:solidFill>
                  <a:srgbClr val="808080"/>
                </a:solidFill>
                <a:latin typeface="Cascadia Mono" panose="020B0609020000020004" pitchFamily="49" charset="0"/>
              </a:rPr>
              <a:t>typeparam</a:t>
            </a:r>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name="</a:t>
            </a:r>
            <a:r>
              <a:rPr lang="en-IE" sz="200" dirty="0">
                <a:solidFill>
                  <a:srgbClr val="000000"/>
                </a:solidFill>
                <a:latin typeface="Cascadia Mono" panose="020B0609020000020004" pitchFamily="49" charset="0"/>
              </a:rPr>
              <a:t>T</a:t>
            </a:r>
            <a:r>
              <a:rPr lang="en-IE" sz="200" dirty="0">
                <a:solidFill>
                  <a:srgbClr val="808080"/>
                </a:solidFill>
                <a:latin typeface="Cascadia Mono" panose="020B0609020000020004" pitchFamily="49" charset="0"/>
              </a:rPr>
              <a:t>"&gt;</a:t>
            </a:r>
            <a:r>
              <a:rPr lang="en-IE" sz="200" dirty="0">
                <a:solidFill>
                  <a:srgbClr val="008000"/>
                </a:solidFill>
                <a:latin typeface="Cascadia Mono" panose="020B0609020000020004" pitchFamily="49" charset="0"/>
              </a:rPr>
              <a:t>The specified returned type.</a:t>
            </a:r>
            <a:r>
              <a:rPr lang="en-IE" sz="200" dirty="0">
                <a:solidFill>
                  <a:srgbClr val="808080"/>
                </a:solidFill>
                <a:latin typeface="Cascadia Mono" panose="020B0609020000020004" pitchFamily="49" charset="0"/>
              </a:rPr>
              <a:t>&lt;/</a:t>
            </a:r>
            <a:r>
              <a:rPr lang="en-IE" sz="200" dirty="0" err="1">
                <a:solidFill>
                  <a:srgbClr val="808080"/>
                </a:solidFill>
                <a:latin typeface="Cascadia Mono" panose="020B0609020000020004" pitchFamily="49" charset="0"/>
              </a:rPr>
              <a:t>typeparam</a:t>
            </a:r>
            <a:r>
              <a:rPr lang="en-IE" sz="200" dirty="0">
                <a:solidFill>
                  <a:srgbClr val="808080"/>
                </a:solidFill>
                <a:latin typeface="Cascadia Mono" panose="020B0609020000020004" pitchFamily="49" charset="0"/>
              </a:rPr>
              <a:t>&gt;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&lt;param</a:t>
            </a:r>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name="</a:t>
            </a:r>
            <a:r>
              <a:rPr lang="en-IE" sz="200" dirty="0">
                <a:solidFill>
                  <a:srgbClr val="000000"/>
                </a:solidFill>
                <a:latin typeface="Cascadia Mono" panose="020B0609020000020004" pitchFamily="49" charset="0"/>
              </a:rPr>
              <a:t>key</a:t>
            </a:r>
            <a:r>
              <a:rPr lang="en-IE" sz="200" dirty="0">
                <a:solidFill>
                  <a:srgbClr val="808080"/>
                </a:solidFill>
                <a:latin typeface="Cascadia Mono" panose="020B0609020000020004" pitchFamily="49" charset="0"/>
              </a:rPr>
              <a:t>"&gt;</a:t>
            </a:r>
            <a:r>
              <a:rPr lang="en-IE" sz="200" dirty="0">
                <a:solidFill>
                  <a:srgbClr val="008000"/>
                </a:solidFill>
                <a:latin typeface="Cascadia Mono" panose="020B0609020000020004" pitchFamily="49" charset="0"/>
              </a:rPr>
              <a:t>The key name.</a:t>
            </a:r>
            <a:r>
              <a:rPr lang="en-IE" sz="200" dirty="0">
                <a:solidFill>
                  <a:srgbClr val="808080"/>
                </a:solidFill>
                <a:latin typeface="Cascadia Mono" panose="020B0609020000020004" pitchFamily="49" charset="0"/>
              </a:rPr>
              <a:t>&lt;/param&gt;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&lt;param</a:t>
            </a:r>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name="</a:t>
            </a:r>
            <a:r>
              <a:rPr lang="en-IE" sz="200" dirty="0" err="1">
                <a:solidFill>
                  <a:srgbClr val="000000"/>
                </a:solidFill>
                <a:latin typeface="Cascadia Mono" panose="020B0609020000020004" pitchFamily="49" charset="0"/>
              </a:rPr>
              <a:t>defaultValue</a:t>
            </a:r>
            <a:r>
              <a:rPr lang="en-IE" sz="200" dirty="0">
                <a:solidFill>
                  <a:srgbClr val="808080"/>
                </a:solidFill>
                <a:latin typeface="Cascadia Mono" panose="020B0609020000020004" pitchFamily="49" charset="0"/>
              </a:rPr>
              <a:t>"&gt;</a:t>
            </a:r>
            <a:r>
              <a:rPr lang="en-IE" sz="200" dirty="0">
                <a:solidFill>
                  <a:srgbClr val="008000"/>
                </a:solidFill>
                <a:latin typeface="Cascadia Mono" panose="020B0609020000020004" pitchFamily="49" charset="0"/>
              </a:rPr>
              <a:t>The failover value to return if no value is found.</a:t>
            </a:r>
            <a:r>
              <a:rPr lang="en-IE" sz="200" dirty="0">
                <a:solidFill>
                  <a:srgbClr val="808080"/>
                </a:solidFill>
                <a:latin typeface="Cascadia Mono" panose="020B0609020000020004" pitchFamily="49" charset="0"/>
              </a:rPr>
              <a:t>&lt;/param&gt;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&lt;returns&gt;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The </a:t>
            </a:r>
            <a:r>
              <a:rPr lang="en-IE" sz="200" dirty="0" err="1">
                <a:solidFill>
                  <a:srgbClr val="008000"/>
                </a:solidFill>
                <a:latin typeface="Cascadia Mono" panose="020B0609020000020004" pitchFamily="49" charset="0"/>
              </a:rPr>
              <a:t>the</a:t>
            </a:r>
            <a:r>
              <a:rPr lang="en-IE" sz="200" dirty="0">
                <a:solidFill>
                  <a:srgbClr val="008000"/>
                </a:solidFill>
                <a:latin typeface="Cascadia Mono" panose="020B0609020000020004" pitchFamily="49" charset="0"/>
              </a:rPr>
              <a:t> value with the specified key and converts it to type </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T</a:t>
            </a:r>
            <a:r>
              <a:rPr lang="en-IE" sz="200" dirty="0">
                <a:solidFill>
                  <a:srgbClr val="808080"/>
                </a:solidFill>
                <a:latin typeface="Cascadia Mono" panose="020B0609020000020004" pitchFamily="49" charset="0"/>
              </a:rPr>
              <a:t>&lt;/c&gt;</a:t>
            </a:r>
            <a:r>
              <a:rPr lang="en-IE" sz="200" dirty="0">
                <a:solidFill>
                  <a:srgbClr val="008000"/>
                </a:solidFill>
                <a:latin typeface="Cascadia Mono" panose="020B0609020000020004" pitchFamily="49" charset="0"/>
              </a:rPr>
              <a: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&lt;/returns&gt;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&lt;Author&gt;</a:t>
            </a:r>
            <a:r>
              <a:rPr lang="en-IE" sz="200" dirty="0">
                <a:solidFill>
                  <a:srgbClr val="008000"/>
                </a:solidFill>
                <a:latin typeface="Cascadia Mono" panose="020B0609020000020004" pitchFamily="49" charset="0"/>
              </a:rPr>
              <a:t>Ahmad Gad (ahmad.gad@retailinmotion.com)</a:t>
            </a:r>
            <a:r>
              <a:rPr lang="en-IE" sz="200" dirty="0">
                <a:solidFill>
                  <a:srgbClr val="808080"/>
                </a:solidFill>
                <a:latin typeface="Cascadia Mono" panose="020B0609020000020004" pitchFamily="49" charset="0"/>
              </a:rPr>
              <a:t>&lt;/Author&gt;</a:t>
            </a:r>
            <a:endParaRPr lang="en-IE" sz="200" dirty="0">
              <a:solidFill>
                <a:srgbClr val="000000"/>
              </a:solidFill>
              <a:latin typeface="Cascadia Mono" panose="020B0609020000020004" pitchFamily="49" charset="0"/>
            </a:endParaRPr>
          </a:p>
          <a:p>
            <a:r>
              <a:rPr lang="nn-NO" sz="200" dirty="0">
                <a:solidFill>
                  <a:srgbClr val="000000"/>
                </a:solidFill>
                <a:latin typeface="Cascadia Mono" panose="020B0609020000020004" pitchFamily="49" charset="0"/>
              </a:rPr>
              <a:t>        </a:t>
            </a:r>
            <a:r>
              <a:rPr lang="nn-NO" sz="200" dirty="0">
                <a:solidFill>
                  <a:srgbClr val="808080"/>
                </a:solidFill>
                <a:latin typeface="Cascadia Mono" panose="020B0609020000020004" pitchFamily="49" charset="0"/>
              </a:rPr>
              <a:t>///</a:t>
            </a:r>
            <a:r>
              <a:rPr lang="nn-NO" sz="200" dirty="0">
                <a:solidFill>
                  <a:srgbClr val="008000"/>
                </a:solidFill>
                <a:latin typeface="Cascadia Mono" panose="020B0609020000020004" pitchFamily="49" charset="0"/>
              </a:rPr>
              <a:t>    </a:t>
            </a:r>
            <a:r>
              <a:rPr lang="nn-NO" sz="200" dirty="0">
                <a:solidFill>
                  <a:srgbClr val="808080"/>
                </a:solidFill>
                <a:latin typeface="Cascadia Mono" panose="020B0609020000020004" pitchFamily="49" charset="0"/>
              </a:rPr>
              <a:t>&lt;DateTime&gt;</a:t>
            </a:r>
            <a:r>
              <a:rPr lang="nn-NO" sz="200" dirty="0">
                <a:solidFill>
                  <a:srgbClr val="008000"/>
                </a:solidFill>
                <a:latin typeface="Cascadia Mono" panose="020B0609020000020004" pitchFamily="49" charset="0"/>
              </a:rPr>
              <a:t>27/04/2021 01:04 PM</a:t>
            </a:r>
            <a:r>
              <a:rPr lang="nn-NO" sz="200" dirty="0">
                <a:solidFill>
                  <a:srgbClr val="808080"/>
                </a:solidFill>
                <a:latin typeface="Cascadia Mono" panose="020B0609020000020004" pitchFamily="49" charset="0"/>
              </a:rPr>
              <a:t>&lt;/DateTime&gt;</a:t>
            </a:r>
            <a:endParaRPr lang="nn-NO" sz="200" dirty="0">
              <a:solidFill>
                <a:srgbClr val="000000"/>
              </a:solidFill>
              <a:latin typeface="Cascadia Mono" panose="020B0609020000020004" pitchFamily="49" charset="0"/>
            </a:endParaRP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a:t>
            </a:r>
            <a:r>
              <a:rPr lang="en-IE" sz="200" dirty="0">
                <a:solidFill>
                  <a:srgbClr val="008000"/>
                </a:solidFill>
                <a:latin typeface="Cascadia Mono" panose="020B0609020000020004" pitchFamily="49" charset="0"/>
              </a:rPr>
              <a:t> </a:t>
            </a:r>
            <a:r>
              <a:rPr lang="en-IE" sz="200" dirty="0">
                <a:solidFill>
                  <a:srgbClr val="808080"/>
                </a:solidFill>
                <a:latin typeface="Cascadia Mono" panose="020B0609020000020004" pitchFamily="49" charset="0"/>
              </a:rPr>
              <a:t>&lt;/Created&gt;</a:t>
            </a:r>
            <a:endParaRPr lang="en-IE" sz="200" dirty="0">
              <a:solidFill>
                <a:srgbClr val="000000"/>
              </a:solidFill>
              <a:latin typeface="Cascadia Mono" panose="020B0609020000020004" pitchFamily="49" charset="0"/>
            </a:endParaRPr>
          </a:p>
          <a:p>
            <a:r>
              <a:rPr lang="fr-FR" sz="200" dirty="0">
                <a:solidFill>
                  <a:srgbClr val="000000"/>
                </a:solidFill>
                <a:latin typeface="Cascadia Mono" panose="020B0609020000020004" pitchFamily="49" charset="0"/>
              </a:rPr>
              <a:t>        T </a:t>
            </a:r>
            <a:r>
              <a:rPr lang="fr-FR" sz="200" dirty="0" err="1">
                <a:solidFill>
                  <a:srgbClr val="000000"/>
                </a:solidFill>
                <a:latin typeface="Cascadia Mono" panose="020B0609020000020004" pitchFamily="49" charset="0"/>
              </a:rPr>
              <a:t>GetValue</a:t>
            </a:r>
            <a:r>
              <a:rPr lang="fr-FR" sz="200" dirty="0">
                <a:solidFill>
                  <a:srgbClr val="000000"/>
                </a:solidFill>
                <a:latin typeface="Cascadia Mono" panose="020B0609020000020004" pitchFamily="49" charset="0"/>
              </a:rPr>
              <a:t>&lt;</a:t>
            </a:r>
            <a:r>
              <a:rPr lang="fr-FR" sz="200" dirty="0">
                <a:solidFill>
                  <a:srgbClr val="2B91AF"/>
                </a:solidFill>
                <a:latin typeface="Cascadia Mono" panose="020B0609020000020004" pitchFamily="49" charset="0"/>
              </a:rPr>
              <a:t>T</a:t>
            </a:r>
            <a:r>
              <a:rPr lang="fr-FR" sz="200" dirty="0">
                <a:solidFill>
                  <a:srgbClr val="000000"/>
                </a:solidFill>
                <a:latin typeface="Cascadia Mono" panose="020B0609020000020004" pitchFamily="49" charset="0"/>
              </a:rPr>
              <a:t>&gt;(</a:t>
            </a:r>
            <a:r>
              <a:rPr lang="fr-FR" sz="200" dirty="0">
                <a:solidFill>
                  <a:srgbClr val="0000FF"/>
                </a:solidFill>
                <a:latin typeface="Cascadia Mono" panose="020B0609020000020004" pitchFamily="49" charset="0"/>
              </a:rPr>
              <a:t>string</a:t>
            </a:r>
            <a:r>
              <a:rPr lang="fr-FR" sz="200" dirty="0">
                <a:solidFill>
                  <a:srgbClr val="000000"/>
                </a:solidFill>
                <a:latin typeface="Cascadia Mono" panose="020B0609020000020004" pitchFamily="49" charset="0"/>
              </a:rPr>
              <a:t> key, T </a:t>
            </a:r>
            <a:r>
              <a:rPr lang="fr-FR" sz="200" dirty="0" err="1">
                <a:solidFill>
                  <a:srgbClr val="000000"/>
                </a:solidFill>
                <a:latin typeface="Cascadia Mono" panose="020B0609020000020004" pitchFamily="49" charset="0"/>
              </a:rPr>
              <a:t>defaultValue</a:t>
            </a:r>
            <a:r>
              <a:rPr lang="fr-FR" sz="200" dirty="0">
                <a:solidFill>
                  <a:srgbClr val="000000"/>
                </a:solidFill>
                <a:latin typeface="Cascadia Mono" panose="020B0609020000020004" pitchFamily="49" charset="0"/>
              </a:rPr>
              <a:t> = </a:t>
            </a:r>
            <a:r>
              <a:rPr lang="fr-FR" sz="200" dirty="0">
                <a:solidFill>
                  <a:srgbClr val="0000FF"/>
                </a:solidFill>
                <a:latin typeface="Cascadia Mono" panose="020B0609020000020004" pitchFamily="49" charset="0"/>
              </a:rPr>
              <a:t>default</a:t>
            </a:r>
            <a:r>
              <a:rPr lang="fr-FR" sz="200" dirty="0">
                <a:solidFill>
                  <a:srgbClr val="000000"/>
                </a:solidFill>
                <a:latin typeface="Cascadia Mono" panose="020B0609020000020004" pitchFamily="49" charset="0"/>
              </a:rPr>
              <a:t>!);</a:t>
            </a:r>
          </a:p>
          <a:p>
            <a:r>
              <a:rPr lang="en-IE" sz="200" dirty="0">
                <a:solidFill>
                  <a:srgbClr val="000000"/>
                </a:solidFill>
                <a:latin typeface="Cascadia Mono" panose="020B0609020000020004" pitchFamily="49" charset="0"/>
              </a:rPr>
              <a:t>        </a:t>
            </a:r>
            <a:r>
              <a:rPr lang="en-IE" sz="200" dirty="0">
                <a:solidFill>
                  <a:srgbClr val="808080"/>
                </a:solidFill>
                <a:latin typeface="Cascadia Mono" panose="020B0609020000020004" pitchFamily="49" charset="0"/>
              </a:rPr>
              <a:t>#endregion</a:t>
            </a:r>
            <a:r>
              <a:rPr lang="en-IE" sz="200" dirty="0">
                <a:solidFill>
                  <a:srgbClr val="000000"/>
                </a:solidFill>
                <a:latin typeface="Cascadia Mono" panose="020B0609020000020004" pitchFamily="49" charset="0"/>
              </a:rPr>
              <a:t> Methods</a:t>
            </a:r>
          </a:p>
          <a:p>
            <a:r>
              <a:rPr lang="en-IE" sz="200" dirty="0">
                <a:solidFill>
                  <a:srgbClr val="000000"/>
                </a:solidFill>
                <a:latin typeface="Cascadia Mono" panose="020B0609020000020004" pitchFamily="49" charset="0"/>
              </a:rPr>
              <a:t>    }</a:t>
            </a:r>
          </a:p>
          <a:p>
            <a:r>
              <a:rPr lang="en-IE" sz="200" dirty="0">
                <a:solidFill>
                  <a:srgbClr val="000000"/>
                </a:solidFill>
                <a:latin typeface="Cascadia Mono" panose="020B0609020000020004" pitchFamily="49" charset="0"/>
              </a:rPr>
              <a:t>}</a:t>
            </a:r>
          </a:p>
        </p:txBody>
      </p:sp>
      <p:sp>
        <p:nvSpPr>
          <p:cNvPr id="4" name="Footer Placeholder 3">
            <a:extLst>
              <a:ext uri="{FF2B5EF4-FFF2-40B4-BE49-F238E27FC236}">
                <a16:creationId xmlns:a16="http://schemas.microsoft.com/office/drawing/2014/main" id="{16C2E766-639B-447F-8F96-FF97E97CAA2C}"/>
              </a:ext>
            </a:extLst>
          </p:cNvPr>
          <p:cNvSpPr>
            <a:spLocks noGrp="1"/>
          </p:cNvSpPr>
          <p:nvPr>
            <p:ph type="ftr" sz="quarter" idx="11"/>
          </p:nvPr>
        </p:nvSpPr>
        <p:spPr/>
        <p:txBody>
          <a:bodyPr/>
          <a:lstStyle/>
          <a:p>
            <a:pPr>
              <a:defRPr/>
            </a:pPr>
            <a:r>
              <a:rPr lang="en-IE"/>
              <a:t>DevHorizons DAL Engine - Ahmad Gad</a:t>
            </a:r>
            <a:endParaRPr lang="en-US"/>
          </a:p>
        </p:txBody>
      </p:sp>
    </p:spTree>
    <p:extLst>
      <p:ext uri="{BB962C8B-B14F-4D97-AF65-F5344CB8AC3E}">
        <p14:creationId xmlns:p14="http://schemas.microsoft.com/office/powerpoint/2010/main" val="48348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7877-FDDA-4BB9-B016-A8BBD6F8A081}"/>
              </a:ext>
            </a:extLst>
          </p:cNvPr>
          <p:cNvSpPr>
            <a:spLocks noGrp="1"/>
          </p:cNvSpPr>
          <p:nvPr>
            <p:ph type="title"/>
          </p:nvPr>
        </p:nvSpPr>
        <p:spPr/>
        <p:txBody>
          <a:bodyPr/>
          <a:lstStyle/>
          <a:p>
            <a:r>
              <a:rPr lang="en-US" dirty="0"/>
              <a:t>Get Application Configuration</a:t>
            </a:r>
            <a:endParaRPr lang="en-IE" dirty="0"/>
          </a:p>
        </p:txBody>
      </p:sp>
      <p:sp>
        <p:nvSpPr>
          <p:cNvPr id="3" name="Content Placeholder 2">
            <a:extLst>
              <a:ext uri="{FF2B5EF4-FFF2-40B4-BE49-F238E27FC236}">
                <a16:creationId xmlns:a16="http://schemas.microsoft.com/office/drawing/2014/main" id="{A5C38F2A-EECD-4834-9CBA-D296F33E0BA5}"/>
              </a:ext>
            </a:extLst>
          </p:cNvPr>
          <p:cNvSpPr>
            <a:spLocks noGrp="1"/>
          </p:cNvSpPr>
          <p:nvPr>
            <p:ph idx="1"/>
          </p:nvPr>
        </p:nvSpPr>
        <p:spPr/>
        <p:txBody>
          <a:bodyPr/>
          <a:lstStyle/>
          <a:p>
            <a:r>
              <a:rPr lang="en-IE" sz="300" dirty="0">
                <a:solidFill>
                  <a:srgbClr val="008000"/>
                </a:solidFill>
                <a:latin typeface="Cascadia Mono" panose="020B0609020000020004" pitchFamily="49" charset="0"/>
              </a:rPr>
              <a:t>// --------------------------------------------------------------------------------------------------------------------</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&lt;copyright file="</a:t>
            </a:r>
            <a:r>
              <a:rPr lang="en-IE" sz="300" dirty="0" err="1">
                <a:solidFill>
                  <a:srgbClr val="008000"/>
                </a:solidFill>
                <a:latin typeface="Cascadia Mono" panose="020B0609020000020004" pitchFamily="49" charset="0"/>
              </a:rPr>
              <a:t>ExtensionMethods.cs</a:t>
            </a:r>
            <a:r>
              <a:rPr lang="en-IE" sz="300" dirty="0">
                <a:solidFill>
                  <a:srgbClr val="008000"/>
                </a:solidFill>
                <a:latin typeface="Cascadia Mono" panose="020B0609020000020004" pitchFamily="49" charset="0"/>
              </a:rPr>
              <a:t>" company="Retail inMotion Corp"&gt;</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Copyright (c) Retail inMotion Corp. All rights reserved.</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&lt;/copyright&gt;</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&lt;summary&gt;</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Defines all the required members to have the application configuration implementation in a typed format.</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&lt;/summary&gt;</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&lt;Created&gt;</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&lt;Author&gt;Ahmad Gad (ahmad.gad@retailinmotion.com)&lt;/Author&gt;</a:t>
            </a:r>
            <a:endParaRPr lang="en-IE" sz="300" dirty="0">
              <a:solidFill>
                <a:srgbClr val="000000"/>
              </a:solidFill>
              <a:latin typeface="Cascadia Mono" panose="020B0609020000020004" pitchFamily="49" charset="0"/>
            </a:endParaRPr>
          </a:p>
          <a:p>
            <a:r>
              <a:rPr lang="nn-NO" sz="300" dirty="0">
                <a:solidFill>
                  <a:srgbClr val="008000"/>
                </a:solidFill>
                <a:latin typeface="Cascadia Mono" panose="020B0609020000020004" pitchFamily="49" charset="0"/>
              </a:rPr>
              <a:t>//    &lt;DateTime&gt;23/04/2021 12:41 PM&lt;/DateTime&gt;</a:t>
            </a:r>
            <a:endParaRPr lang="nn-NO"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&lt;/Created&gt;</a:t>
            </a:r>
            <a:endParaRPr lang="en-IE" sz="300" dirty="0">
              <a:solidFill>
                <a:srgbClr val="000000"/>
              </a:solidFill>
              <a:latin typeface="Cascadia Mono" panose="020B0609020000020004" pitchFamily="49" charset="0"/>
            </a:endParaRPr>
          </a:p>
          <a:p>
            <a:r>
              <a:rPr lang="en-IE" sz="300" dirty="0">
                <a:solidFill>
                  <a:srgbClr val="008000"/>
                </a:solidFill>
                <a:latin typeface="Cascadia Mono" panose="020B0609020000020004" pitchFamily="49" charset="0"/>
              </a:rPr>
              <a:t>// --------------------------------------------------------------------------------------------------------------------</a:t>
            </a:r>
            <a:endParaRPr lang="en-IE" sz="300" dirty="0">
              <a:solidFill>
                <a:srgbClr val="000000"/>
              </a:solidFill>
              <a:latin typeface="Cascadia Mono" panose="020B0609020000020004" pitchFamily="49" charset="0"/>
            </a:endParaRPr>
          </a:p>
          <a:p>
            <a:r>
              <a:rPr lang="en-IE" sz="300" dirty="0">
                <a:solidFill>
                  <a:srgbClr val="0000FF"/>
                </a:solidFill>
                <a:latin typeface="Cascadia Mono" panose="020B0609020000020004" pitchFamily="49" charset="0"/>
              </a:rPr>
              <a:t>namespace</a:t>
            </a:r>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DevHorizons.DAL.WebApi.Configuration</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a:t>
            </a: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using</a:t>
            </a:r>
            <a:r>
              <a:rPr lang="en-IE" sz="300" dirty="0">
                <a:solidFill>
                  <a:srgbClr val="000000"/>
                </a:solidFill>
                <a:latin typeface="Cascadia Mono" panose="020B0609020000020004" pitchFamily="49" charset="0"/>
              </a:rPr>
              <a:t> System;</a:t>
            </a: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using</a:t>
            </a:r>
            <a:r>
              <a:rPr lang="en-IE" sz="300" dirty="0">
                <a:solidFill>
                  <a:srgbClr val="000000"/>
                </a:solidFill>
                <a:latin typeface="Cascadia Mono" panose="020B0609020000020004" pitchFamily="49" charset="0"/>
              </a:rPr>
              <a:t> Interfaces;</a:t>
            </a: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using</a:t>
            </a:r>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Microsoft.AspNetCore.Builder</a:t>
            </a:r>
            <a:r>
              <a:rPr lang="en-IE" sz="300" dirty="0">
                <a:solidFill>
                  <a:srgbClr val="000000"/>
                </a:solidFill>
                <a:latin typeface="Cascadia Mono" panose="020B0609020000020004" pitchFamily="49" charset="0"/>
              </a:rPr>
              <a:t>;</a:t>
            </a: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using</a:t>
            </a:r>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Microsoft.AspNetCore.Hosting</a:t>
            </a:r>
            <a:r>
              <a:rPr lang="en-IE" sz="300" dirty="0">
                <a:solidFill>
                  <a:srgbClr val="000000"/>
                </a:solidFill>
                <a:latin typeface="Cascadia Mono" panose="020B0609020000020004" pitchFamily="49" charset="0"/>
              </a:rPr>
              <a:t>;</a:t>
            </a: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using</a:t>
            </a:r>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Microsoft.Extensions.Configuration</a:t>
            </a:r>
            <a:r>
              <a:rPr lang="en-IE" sz="300" dirty="0">
                <a:solidFill>
                  <a:srgbClr val="000000"/>
                </a:solidFill>
                <a:latin typeface="Cascadia Mono" panose="020B0609020000020004" pitchFamily="49" charset="0"/>
              </a:rPr>
              <a:t>;</a:t>
            </a: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using</a:t>
            </a:r>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Microsoft.Extensions.DependencyInjection</a:t>
            </a:r>
            <a:r>
              <a:rPr lang="en-IE" sz="300" dirty="0">
                <a:solidFill>
                  <a:srgbClr val="000000"/>
                </a:solidFill>
                <a:latin typeface="Cascadia Mono" panose="020B0609020000020004" pitchFamily="49" charset="0"/>
              </a:rPr>
              <a:t>;</a:t>
            </a:r>
          </a:p>
          <a:p>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&lt;summary&gt;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Defines all the helper extension methods required for the project.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&lt;/summary&gt;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&lt;Created&gt;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&lt;Author&gt;</a:t>
            </a:r>
            <a:r>
              <a:rPr lang="en-IE" sz="300" dirty="0">
                <a:solidFill>
                  <a:srgbClr val="008000"/>
                </a:solidFill>
                <a:latin typeface="Cascadia Mono" panose="020B0609020000020004" pitchFamily="49" charset="0"/>
              </a:rPr>
              <a:t>Ahmad Gad (ahmad.gad@retailinmotion.com)</a:t>
            </a:r>
            <a:r>
              <a:rPr lang="en-IE" sz="300" dirty="0">
                <a:solidFill>
                  <a:srgbClr val="808080"/>
                </a:solidFill>
                <a:latin typeface="Cascadia Mono" panose="020B0609020000020004" pitchFamily="49" charset="0"/>
              </a:rPr>
              <a:t>&lt;/Author&gt;</a:t>
            </a:r>
            <a:endParaRPr lang="en-IE" sz="300" dirty="0">
              <a:solidFill>
                <a:srgbClr val="000000"/>
              </a:solidFill>
              <a:latin typeface="Cascadia Mono" panose="020B0609020000020004" pitchFamily="49" charset="0"/>
            </a:endParaRPr>
          </a:p>
          <a:p>
            <a:r>
              <a:rPr lang="nn-NO" sz="300" dirty="0">
                <a:solidFill>
                  <a:srgbClr val="000000"/>
                </a:solidFill>
                <a:latin typeface="Cascadia Mono" panose="020B0609020000020004" pitchFamily="49" charset="0"/>
              </a:rPr>
              <a:t>    </a:t>
            </a:r>
            <a:r>
              <a:rPr lang="nn-NO" sz="300" dirty="0">
                <a:solidFill>
                  <a:srgbClr val="808080"/>
                </a:solidFill>
                <a:latin typeface="Cascadia Mono" panose="020B0609020000020004" pitchFamily="49" charset="0"/>
              </a:rPr>
              <a:t>///</a:t>
            </a:r>
            <a:r>
              <a:rPr lang="nn-NO" sz="300" dirty="0">
                <a:solidFill>
                  <a:srgbClr val="008000"/>
                </a:solidFill>
                <a:latin typeface="Cascadia Mono" panose="020B0609020000020004" pitchFamily="49" charset="0"/>
              </a:rPr>
              <a:t>   </a:t>
            </a:r>
            <a:r>
              <a:rPr lang="nn-NO" sz="300" dirty="0">
                <a:solidFill>
                  <a:srgbClr val="808080"/>
                </a:solidFill>
                <a:latin typeface="Cascadia Mono" panose="020B0609020000020004" pitchFamily="49" charset="0"/>
              </a:rPr>
              <a:t>&lt;DateTime&gt;</a:t>
            </a:r>
            <a:r>
              <a:rPr lang="nn-NO" sz="300" dirty="0">
                <a:solidFill>
                  <a:srgbClr val="008000"/>
                </a:solidFill>
                <a:latin typeface="Cascadia Mono" panose="020B0609020000020004" pitchFamily="49" charset="0"/>
              </a:rPr>
              <a:t>27/04/2021 01:04 PM</a:t>
            </a:r>
            <a:r>
              <a:rPr lang="nn-NO" sz="300" dirty="0">
                <a:solidFill>
                  <a:srgbClr val="808080"/>
                </a:solidFill>
                <a:latin typeface="Cascadia Mono" panose="020B0609020000020004" pitchFamily="49" charset="0"/>
              </a:rPr>
              <a:t>&lt;/DateTime&gt;</a:t>
            </a:r>
            <a:endParaRPr lang="nn-NO"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&lt;/Created&gt;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public</a:t>
            </a:r>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static</a:t>
            </a:r>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class</a:t>
            </a:r>
            <a:r>
              <a:rPr lang="en-IE" sz="300" dirty="0">
                <a:solidFill>
                  <a:srgbClr val="000000"/>
                </a:solidFill>
                <a:latin typeface="Cascadia Mono" panose="020B0609020000020004" pitchFamily="49" charset="0"/>
              </a:rPr>
              <a:t> </a:t>
            </a:r>
            <a:r>
              <a:rPr lang="en-IE" sz="300" dirty="0" err="1">
                <a:solidFill>
                  <a:srgbClr val="2B91AF"/>
                </a:solidFill>
                <a:latin typeface="Cascadia Mono" panose="020B0609020000020004" pitchFamily="49" charset="0"/>
              </a:rPr>
              <a:t>ExtensionMethods</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&lt;summary&gt;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Get the bound/typed application configuration of the type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a:solidFill>
                  <a:srgbClr val="000000"/>
                </a:solidFill>
                <a:latin typeface="Cascadia Mono" panose="020B0609020000020004" pitchFamily="49" charset="0"/>
              </a:rPr>
              <a:t>IApplicationConfiguration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 as an instance of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a:solidFill>
                  <a:srgbClr val="000000"/>
                </a:solidFill>
                <a:latin typeface="Cascadia Mono" panose="020B0609020000020004" pitchFamily="49" charset="0"/>
              </a:rPr>
              <a:t>ApplicationConfiguration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&lt;/summary&gt;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&lt;param</a:t>
            </a:r>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name="</a:t>
            </a:r>
            <a:r>
              <a:rPr lang="en-IE" sz="300" dirty="0">
                <a:solidFill>
                  <a:srgbClr val="000000"/>
                </a:solidFill>
                <a:latin typeface="Cascadia Mono" panose="020B0609020000020004" pitchFamily="49" charset="0"/>
              </a:rPr>
              <a:t>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The application configuration.</a:t>
            </a:r>
            <a:r>
              <a:rPr lang="en-IE" sz="300" dirty="0">
                <a:solidFill>
                  <a:srgbClr val="808080"/>
                </a:solidFill>
                <a:latin typeface="Cascadia Mono" panose="020B0609020000020004" pitchFamily="49" charset="0"/>
              </a:rPr>
              <a:t>&lt;/param&gt;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&lt;remarks&gt;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This method is essential for the </a:t>
            </a:r>
            <a:r>
              <a:rPr lang="en-IE" sz="300" dirty="0" err="1">
                <a:solidFill>
                  <a:srgbClr val="008000"/>
                </a:solidFill>
                <a:latin typeface="Cascadia Mono" panose="020B0609020000020004" pitchFamily="49" charset="0"/>
              </a:rPr>
              <a:t>WebAPI</a:t>
            </a:r>
            <a:r>
              <a:rPr lang="en-IE" sz="300" dirty="0">
                <a:solidFill>
                  <a:srgbClr val="008000"/>
                </a:solidFill>
                <a:latin typeface="Cascadia Mono" panose="020B0609020000020004" pitchFamily="49" charset="0"/>
              </a:rPr>
              <a:t> project because it will perform the following operations before returning the strongly typed </a:t>
            </a:r>
            <a:r>
              <a:rPr lang="en-IE" sz="300" dirty="0" err="1">
                <a:solidFill>
                  <a:srgbClr val="008000"/>
                </a:solidFill>
                <a:latin typeface="Cascadia Mono" panose="020B0609020000020004" pitchFamily="49" charset="0"/>
              </a:rPr>
              <a:t>appsettings</a:t>
            </a:r>
            <a:r>
              <a:rPr lang="en-IE" sz="300" dirty="0">
                <a:solidFill>
                  <a:srgbClr val="008000"/>
                </a:solidFill>
                <a:latin typeface="Cascadia Mono" panose="020B0609020000020004" pitchFamily="49" charset="0"/>
              </a:rPr>
              <a:t> as an instance of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a:solidFill>
                  <a:srgbClr val="000000"/>
                </a:solidFill>
                <a:latin typeface="Cascadia Mono" panose="020B0609020000020004" pitchFamily="49" charset="0"/>
              </a:rPr>
              <a:t>ApplicationConfiguration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&lt;para&gt;</a:t>
            </a:r>
            <a:r>
              <a:rPr lang="en-IE" sz="300" dirty="0">
                <a:solidFill>
                  <a:srgbClr val="008000"/>
                </a:solidFill>
                <a:latin typeface="Cascadia Mono" panose="020B0609020000020004" pitchFamily="49" charset="0"/>
              </a:rPr>
              <a:t>1. Register the "</a:t>
            </a:r>
            <a:r>
              <a:rPr lang="en-IE" sz="300" dirty="0" err="1">
                <a:solidFill>
                  <a:srgbClr val="008000"/>
                </a:solidFill>
                <a:latin typeface="Cascadia Mono" panose="020B0609020000020004" pitchFamily="49" charset="0"/>
              </a:rPr>
              <a:t>builder.Configuration</a:t>
            </a:r>
            <a:r>
              <a:rPr lang="en-IE" sz="300" dirty="0">
                <a:solidFill>
                  <a:srgbClr val="008000"/>
                </a:solidFill>
                <a:latin typeface="Cascadia Mono" panose="020B0609020000020004" pitchFamily="49" charset="0"/>
              </a:rPr>
              <a:t>" into the DI container for the type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err="1">
                <a:solidFill>
                  <a:srgbClr val="000000"/>
                </a:solidFill>
                <a:latin typeface="Cascadia Mono" panose="020B0609020000020004" pitchFamily="49" charset="0"/>
              </a:rPr>
              <a:t>IConfiguration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 with singleton life cycle.</a:t>
            </a:r>
            <a:r>
              <a:rPr lang="en-IE" sz="300" dirty="0">
                <a:solidFill>
                  <a:srgbClr val="808080"/>
                </a:solidFill>
                <a:latin typeface="Cascadia Mono" panose="020B0609020000020004" pitchFamily="49" charset="0"/>
              </a:rPr>
              <a:t>&lt;/para&gt;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&lt;para&gt;</a:t>
            </a:r>
            <a:r>
              <a:rPr lang="en-IE" sz="300" dirty="0">
                <a:solidFill>
                  <a:srgbClr val="008000"/>
                </a:solidFill>
                <a:latin typeface="Cascadia Mono" panose="020B0609020000020004" pitchFamily="49" charset="0"/>
              </a:rPr>
              <a:t>2. Convert the </a:t>
            </a:r>
            <a:r>
              <a:rPr lang="en-IE" sz="300" dirty="0" err="1">
                <a:solidFill>
                  <a:srgbClr val="008000"/>
                </a:solidFill>
                <a:latin typeface="Cascadia Mono" panose="020B0609020000020004" pitchFamily="49" charset="0"/>
              </a:rPr>
              <a:t>appsettings</a:t>
            </a:r>
            <a:r>
              <a:rPr lang="en-IE" sz="300" dirty="0">
                <a:solidFill>
                  <a:srgbClr val="008000"/>
                </a:solidFill>
                <a:latin typeface="Cascadia Mono" panose="020B0609020000020004" pitchFamily="49" charset="0"/>
              </a:rPr>
              <a:t> file into the strong typed class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a:solidFill>
                  <a:srgbClr val="000000"/>
                </a:solidFill>
                <a:latin typeface="Cascadia Mono" panose="020B0609020000020004" pitchFamily="49" charset="0"/>
              </a:rPr>
              <a:t>ApplicationConfiguration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a:t>
            </a:r>
            <a:r>
              <a:rPr lang="en-IE" sz="300" dirty="0">
                <a:solidFill>
                  <a:srgbClr val="808080"/>
                </a:solidFill>
                <a:latin typeface="Cascadia Mono" panose="020B0609020000020004" pitchFamily="49" charset="0"/>
              </a:rPr>
              <a:t>&lt;/para&gt;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&lt;para&gt;</a:t>
            </a:r>
            <a:r>
              <a:rPr lang="en-IE" sz="300" dirty="0">
                <a:solidFill>
                  <a:srgbClr val="008000"/>
                </a:solidFill>
                <a:latin typeface="Cascadia Mono" panose="020B0609020000020004" pitchFamily="49" charset="0"/>
              </a:rPr>
              <a:t>3. Grab all the matching system environment variables to override what match from the </a:t>
            </a:r>
            <a:r>
              <a:rPr lang="en-IE" sz="300" dirty="0" err="1">
                <a:solidFill>
                  <a:srgbClr val="008000"/>
                </a:solidFill>
                <a:latin typeface="Cascadia Mono" panose="020B0609020000020004" pitchFamily="49" charset="0"/>
              </a:rPr>
              <a:t>appsettings</a:t>
            </a:r>
            <a:r>
              <a:rPr lang="en-IE" sz="300" dirty="0">
                <a:solidFill>
                  <a:srgbClr val="008000"/>
                </a:solidFill>
                <a:latin typeface="Cascadia Mono" panose="020B0609020000020004" pitchFamily="49" charset="0"/>
              </a:rPr>
              <a:t>.</a:t>
            </a:r>
            <a:r>
              <a:rPr lang="en-IE" sz="300" dirty="0">
                <a:solidFill>
                  <a:srgbClr val="808080"/>
                </a:solidFill>
                <a:latin typeface="Cascadia Mono" panose="020B0609020000020004" pitchFamily="49" charset="0"/>
              </a:rPr>
              <a:t>&lt;/para&gt;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&lt;para&gt;</a:t>
            </a:r>
            <a:r>
              <a:rPr lang="en-IE" sz="300" dirty="0">
                <a:solidFill>
                  <a:srgbClr val="008000"/>
                </a:solidFill>
                <a:latin typeface="Cascadia Mono" panose="020B0609020000020004" pitchFamily="49" charset="0"/>
              </a:rPr>
              <a:t>4. Register the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a:solidFill>
                  <a:srgbClr val="000000"/>
                </a:solidFill>
                <a:latin typeface="Cascadia Mono" panose="020B0609020000020004" pitchFamily="49" charset="0"/>
              </a:rPr>
              <a:t>ApplicationConfiguration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 into the DI container for the type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a:solidFill>
                  <a:srgbClr val="000000"/>
                </a:solidFill>
                <a:latin typeface="Cascadia Mono" panose="020B0609020000020004" pitchFamily="49" charset="0"/>
              </a:rPr>
              <a:t>IApplicationConfiguration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 with singleton life cycle.</a:t>
            </a:r>
            <a:r>
              <a:rPr lang="en-IE" sz="300" dirty="0">
                <a:solidFill>
                  <a:srgbClr val="808080"/>
                </a:solidFill>
                <a:latin typeface="Cascadia Mono" panose="020B0609020000020004" pitchFamily="49" charset="0"/>
              </a:rPr>
              <a:t>&lt;/para&gt;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&lt;/remarks&gt;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&lt;returns&gt;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The application configuration of the type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a:solidFill>
                  <a:srgbClr val="000000"/>
                </a:solidFill>
                <a:latin typeface="Cascadia Mono" panose="020B0609020000020004" pitchFamily="49" charset="0"/>
              </a:rPr>
              <a:t>IApplicationConfiguration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 as an instance of "</a:t>
            </a:r>
            <a:r>
              <a:rPr lang="en-IE" sz="300" dirty="0">
                <a:solidFill>
                  <a:srgbClr val="808080"/>
                </a:solidFill>
                <a:latin typeface="Cascadia Mono" panose="020B0609020000020004" pitchFamily="49" charset="0"/>
              </a:rPr>
              <a:t>&lt;see</a:t>
            </a:r>
            <a:r>
              <a:rPr lang="en-IE" sz="300" dirty="0">
                <a:solidFill>
                  <a:srgbClr val="000000"/>
                </a:solidFill>
                <a:latin typeface="Cascadia Mono" panose="020B0609020000020004" pitchFamily="49" charset="0"/>
              </a:rPr>
              <a:t> </a:t>
            </a:r>
            <a:r>
              <a:rPr lang="en-IE" sz="300" dirty="0" err="1">
                <a:solidFill>
                  <a:srgbClr val="808080"/>
                </a:solidFill>
                <a:latin typeface="Cascadia Mono" panose="020B0609020000020004" pitchFamily="49" charset="0"/>
              </a:rPr>
              <a:t>cref</a:t>
            </a:r>
            <a:r>
              <a:rPr lang="en-IE" sz="300" dirty="0">
                <a:solidFill>
                  <a:srgbClr val="808080"/>
                </a:solidFill>
                <a:latin typeface="Cascadia Mono" panose="020B0609020000020004" pitchFamily="49" charset="0"/>
              </a:rPr>
              <a:t>="</a:t>
            </a:r>
            <a:r>
              <a:rPr lang="en-IE" sz="300" dirty="0">
                <a:solidFill>
                  <a:srgbClr val="000000"/>
                </a:solidFill>
                <a:latin typeface="Cascadia Mono" panose="020B0609020000020004" pitchFamily="49" charset="0"/>
              </a:rPr>
              <a:t>ApplicationConfiguration</a:t>
            </a:r>
            <a:r>
              <a:rPr lang="en-IE" sz="300" dirty="0">
                <a:solidFill>
                  <a:srgbClr val="808080"/>
                </a:solidFill>
                <a:latin typeface="Cascadia Mono" panose="020B0609020000020004" pitchFamily="49" charset="0"/>
              </a:rPr>
              <a:t>"/&gt;</a:t>
            </a:r>
            <a:r>
              <a:rPr lang="en-IE" sz="300" dirty="0">
                <a:solidFill>
                  <a:srgbClr val="008000"/>
                </a:solidFill>
                <a:latin typeface="Cascadia Mono" panose="020B0609020000020004" pitchFamily="49" charset="0"/>
              </a:rPr>
              <a: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&lt;/returns&gt;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&lt;Created&gt;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&lt;Author&gt;</a:t>
            </a:r>
            <a:r>
              <a:rPr lang="en-IE" sz="300" dirty="0">
                <a:solidFill>
                  <a:srgbClr val="008000"/>
                </a:solidFill>
                <a:latin typeface="Cascadia Mono" panose="020B0609020000020004" pitchFamily="49" charset="0"/>
              </a:rPr>
              <a:t>Ahmad Gad (ahmad.gad@retailinmotion.com)</a:t>
            </a:r>
            <a:r>
              <a:rPr lang="en-IE" sz="300" dirty="0">
                <a:solidFill>
                  <a:srgbClr val="808080"/>
                </a:solidFill>
                <a:latin typeface="Cascadia Mono" panose="020B0609020000020004" pitchFamily="49" charset="0"/>
              </a:rPr>
              <a:t>&lt;/Author&gt;</a:t>
            </a:r>
            <a:endParaRPr lang="en-IE" sz="300" dirty="0">
              <a:solidFill>
                <a:srgbClr val="000000"/>
              </a:solidFill>
              <a:latin typeface="Cascadia Mono" panose="020B0609020000020004" pitchFamily="49" charset="0"/>
            </a:endParaRPr>
          </a:p>
          <a:p>
            <a:r>
              <a:rPr lang="nn-NO" sz="300" dirty="0">
                <a:solidFill>
                  <a:srgbClr val="000000"/>
                </a:solidFill>
                <a:latin typeface="Cascadia Mono" panose="020B0609020000020004" pitchFamily="49" charset="0"/>
              </a:rPr>
              <a:t>        </a:t>
            </a:r>
            <a:r>
              <a:rPr lang="nn-NO" sz="300" dirty="0">
                <a:solidFill>
                  <a:srgbClr val="808080"/>
                </a:solidFill>
                <a:latin typeface="Cascadia Mono" panose="020B0609020000020004" pitchFamily="49" charset="0"/>
              </a:rPr>
              <a:t>///</a:t>
            </a:r>
            <a:r>
              <a:rPr lang="nn-NO" sz="300" dirty="0">
                <a:solidFill>
                  <a:srgbClr val="008000"/>
                </a:solidFill>
                <a:latin typeface="Cascadia Mono" panose="020B0609020000020004" pitchFamily="49" charset="0"/>
              </a:rPr>
              <a:t>   </a:t>
            </a:r>
            <a:r>
              <a:rPr lang="nn-NO" sz="300" dirty="0">
                <a:solidFill>
                  <a:srgbClr val="808080"/>
                </a:solidFill>
                <a:latin typeface="Cascadia Mono" panose="020B0609020000020004" pitchFamily="49" charset="0"/>
              </a:rPr>
              <a:t>&lt;DateTime&gt;</a:t>
            </a:r>
            <a:r>
              <a:rPr lang="nn-NO" sz="300" dirty="0">
                <a:solidFill>
                  <a:srgbClr val="008000"/>
                </a:solidFill>
                <a:latin typeface="Cascadia Mono" panose="020B0609020000020004" pitchFamily="49" charset="0"/>
              </a:rPr>
              <a:t>27/04/2021 01:04 PM</a:t>
            </a:r>
            <a:r>
              <a:rPr lang="nn-NO" sz="300" dirty="0">
                <a:solidFill>
                  <a:srgbClr val="808080"/>
                </a:solidFill>
                <a:latin typeface="Cascadia Mono" panose="020B0609020000020004" pitchFamily="49" charset="0"/>
              </a:rPr>
              <a:t>&lt;/DateTime&gt;</a:t>
            </a:r>
            <a:endParaRPr lang="nn-NO"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808080"/>
                </a:solidFill>
                <a:latin typeface="Cascadia Mono" panose="020B0609020000020004" pitchFamily="49" charset="0"/>
              </a:rPr>
              <a:t>///</a:t>
            </a:r>
            <a:r>
              <a:rPr lang="en-IE" sz="300" dirty="0">
                <a:solidFill>
                  <a:srgbClr val="008000"/>
                </a:solidFill>
                <a:latin typeface="Cascadia Mono" panose="020B0609020000020004" pitchFamily="49" charset="0"/>
              </a:rPr>
              <a:t> </a:t>
            </a:r>
            <a:r>
              <a:rPr lang="en-IE" sz="300" dirty="0">
                <a:solidFill>
                  <a:srgbClr val="808080"/>
                </a:solidFill>
                <a:latin typeface="Cascadia Mono" panose="020B0609020000020004" pitchFamily="49" charset="0"/>
              </a:rPr>
              <a:t>&lt;/Created&gt;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public</a:t>
            </a:r>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static</a:t>
            </a:r>
            <a:r>
              <a:rPr lang="en-IE" sz="300" dirty="0">
                <a:solidFill>
                  <a:srgbClr val="000000"/>
                </a:solidFill>
                <a:latin typeface="Cascadia Mono" panose="020B0609020000020004" pitchFamily="49" charset="0"/>
              </a:rPr>
              <a:t> IApplicationConfiguration GetApplicationConfiguration(</a:t>
            </a:r>
            <a:r>
              <a:rPr lang="en-IE" sz="300" dirty="0">
                <a:solidFill>
                  <a:srgbClr val="0000FF"/>
                </a:solidFill>
                <a:latin typeface="Cascadia Mono" panose="020B0609020000020004" pitchFamily="49" charset="0"/>
              </a:rPr>
              <a:t>this</a:t>
            </a:r>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WebApplicationBuilder</a:t>
            </a:r>
            <a:r>
              <a:rPr lang="en-IE" sz="300" dirty="0">
                <a:solidFill>
                  <a:srgbClr val="000000"/>
                </a:solidFill>
                <a:latin typeface="Cascadia Mono" panose="020B0609020000020004" pitchFamily="49" charset="0"/>
              </a:rPr>
              <a:t> builder)</a:t>
            </a:r>
          </a:p>
          <a:p>
            <a:r>
              <a:rPr lang="en-IE" sz="300" dirty="0">
                <a:solidFill>
                  <a:srgbClr val="000000"/>
                </a:solidFill>
                <a:latin typeface="Cascadia Mono" panose="020B0609020000020004" pitchFamily="49" charset="0"/>
              </a:rPr>
              <a:t>        {</a:t>
            </a:r>
          </a:p>
          <a:p>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builder.Services.AddSingleton</a:t>
            </a:r>
            <a:r>
              <a:rPr lang="en-IE" sz="300" dirty="0">
                <a:solidFill>
                  <a:srgbClr val="000000"/>
                </a:solidFill>
                <a:latin typeface="Cascadia Mono" panose="020B0609020000020004" pitchFamily="49" charset="0"/>
              </a:rPr>
              <a:t>&lt;</a:t>
            </a:r>
            <a:r>
              <a:rPr lang="en-IE" sz="300" dirty="0" err="1">
                <a:solidFill>
                  <a:srgbClr val="000000"/>
                </a:solidFill>
                <a:latin typeface="Cascadia Mono" panose="020B0609020000020004" pitchFamily="49" charset="0"/>
              </a:rPr>
              <a:t>IConfiguration</a:t>
            </a:r>
            <a:r>
              <a:rPr lang="en-IE" sz="300" dirty="0">
                <a:solidFill>
                  <a:srgbClr val="000000"/>
                </a:solidFill>
                <a:latin typeface="Cascadia Mono" panose="020B0609020000020004" pitchFamily="49" charset="0"/>
              </a:rPr>
              <a:t>&gt;(</a:t>
            </a:r>
            <a:r>
              <a:rPr lang="en-IE" sz="300" dirty="0" err="1">
                <a:solidFill>
                  <a:srgbClr val="000000"/>
                </a:solidFill>
                <a:latin typeface="Cascadia Mono" panose="020B0609020000020004" pitchFamily="49" charset="0"/>
              </a:rPr>
              <a:t>builder.Configuration</a:t>
            </a:r>
            <a:r>
              <a:rPr lang="en-IE" sz="300" dirty="0">
                <a:solidFill>
                  <a:srgbClr val="000000"/>
                </a:solidFill>
                <a:latin typeface="Cascadia Mono" panose="020B0609020000020004" pitchFamily="49" charset="0"/>
              </a:rPr>
              <a:t>);</a:t>
            </a:r>
          </a:p>
          <a:p>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var</a:t>
            </a:r>
            <a:r>
              <a:rPr lang="en-IE" sz="300" dirty="0">
                <a:solidFill>
                  <a:srgbClr val="000000"/>
                </a:solidFill>
                <a:latin typeface="Cascadia Mono" panose="020B0609020000020004" pitchFamily="49" charset="0"/>
              </a:rPr>
              <a:t> applicationConfiguration = </a:t>
            </a:r>
            <a:r>
              <a:rPr lang="en-IE" sz="300" dirty="0">
                <a:solidFill>
                  <a:srgbClr val="0000FF"/>
                </a:solidFill>
                <a:latin typeface="Cascadia Mono" panose="020B0609020000020004" pitchFamily="49" charset="0"/>
              </a:rPr>
              <a:t>new</a:t>
            </a:r>
            <a:r>
              <a:rPr lang="en-IE" sz="300" dirty="0">
                <a:solidFill>
                  <a:srgbClr val="000000"/>
                </a:solidFill>
                <a:latin typeface="Cascadia Mono" panose="020B0609020000020004" pitchFamily="49" charset="0"/>
              </a:rPr>
              <a:t> ApplicationConfiguration(</a:t>
            </a:r>
            <a:r>
              <a:rPr lang="en-IE" sz="300" dirty="0" err="1">
                <a:solidFill>
                  <a:srgbClr val="000000"/>
                </a:solidFill>
                <a:latin typeface="Cascadia Mono" panose="020B0609020000020004" pitchFamily="49" charset="0"/>
              </a:rPr>
              <a:t>builder.Configuration</a:t>
            </a:r>
            <a:r>
              <a:rPr lang="en-IE" sz="300" dirty="0">
                <a:solidFill>
                  <a:srgbClr val="000000"/>
                </a:solidFill>
                <a:latin typeface="Cascadia Mono" panose="020B0609020000020004" pitchFamily="49" charset="0"/>
              </a:rPr>
              <a:t>)</a:t>
            </a:r>
          </a:p>
          <a:p>
            <a:r>
              <a:rPr lang="en-IE" sz="300" dirty="0">
                <a:solidFill>
                  <a:srgbClr val="000000"/>
                </a:solidFill>
                <a:latin typeface="Cascadia Mono" panose="020B0609020000020004" pitchFamily="49" charset="0"/>
              </a:rPr>
              <a:t>            {</a:t>
            </a:r>
          </a:p>
          <a:p>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HostEnvironment</a:t>
            </a:r>
            <a:r>
              <a:rPr lang="en-IE" sz="300" dirty="0">
                <a:solidFill>
                  <a:srgbClr val="000000"/>
                </a:solidFill>
                <a:latin typeface="Cascadia Mono" panose="020B0609020000020004" pitchFamily="49" charset="0"/>
              </a:rPr>
              <a:t> = </a:t>
            </a:r>
            <a:r>
              <a:rPr lang="en-IE" sz="300" dirty="0">
                <a:solidFill>
                  <a:srgbClr val="0000FF"/>
                </a:solidFill>
                <a:latin typeface="Cascadia Mono" panose="020B0609020000020004" pitchFamily="49" charset="0"/>
              </a:rPr>
              <a:t>new</a:t>
            </a:r>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HostEnvironment</a:t>
            </a:r>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p>
          <a:p>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EnvironmentName</a:t>
            </a:r>
            <a:r>
              <a:rPr lang="en-IE" sz="300" dirty="0">
                <a:solidFill>
                  <a:srgbClr val="000000"/>
                </a:solidFill>
                <a:latin typeface="Cascadia Mono" panose="020B0609020000020004" pitchFamily="49" charset="0"/>
              </a:rPr>
              <a:t> = </a:t>
            </a:r>
            <a:r>
              <a:rPr lang="en-IE" sz="300" dirty="0" err="1">
                <a:solidFill>
                  <a:srgbClr val="000000"/>
                </a:solidFill>
                <a:latin typeface="Cascadia Mono" panose="020B0609020000020004" pitchFamily="49" charset="0"/>
              </a:rPr>
              <a:t>Enum.Parse</a:t>
            </a:r>
            <a:r>
              <a:rPr lang="en-IE" sz="300" dirty="0">
                <a:solidFill>
                  <a:srgbClr val="000000"/>
                </a:solidFill>
                <a:latin typeface="Cascadia Mono" panose="020B0609020000020004" pitchFamily="49" charset="0"/>
              </a:rPr>
              <a:t>&lt;</a:t>
            </a:r>
            <a:r>
              <a:rPr lang="en-IE" sz="300" dirty="0" err="1">
                <a:solidFill>
                  <a:srgbClr val="000000"/>
                </a:solidFill>
                <a:latin typeface="Cascadia Mono" panose="020B0609020000020004" pitchFamily="49" charset="0"/>
              </a:rPr>
              <a:t>EnvironmentName</a:t>
            </a:r>
            <a:r>
              <a:rPr lang="en-IE" sz="300" dirty="0">
                <a:solidFill>
                  <a:srgbClr val="000000"/>
                </a:solidFill>
                <a:latin typeface="Cascadia Mono" panose="020B0609020000020004" pitchFamily="49" charset="0"/>
              </a:rPr>
              <a:t>&gt;(</a:t>
            </a:r>
            <a:r>
              <a:rPr lang="en-IE" sz="300" dirty="0" err="1">
                <a:solidFill>
                  <a:srgbClr val="000000"/>
                </a:solidFill>
                <a:latin typeface="Cascadia Mono" panose="020B0609020000020004" pitchFamily="49" charset="0"/>
              </a:rPr>
              <a:t>builder.Configuration.GetValue</a:t>
            </a:r>
            <a:r>
              <a:rPr lang="en-IE" sz="300" dirty="0">
                <a:solidFill>
                  <a:srgbClr val="000000"/>
                </a:solidFill>
                <a:latin typeface="Cascadia Mono" panose="020B0609020000020004" pitchFamily="49" charset="0"/>
              </a:rPr>
              <a:t>&lt;</a:t>
            </a:r>
            <a:r>
              <a:rPr lang="en-IE" sz="300" dirty="0">
                <a:solidFill>
                  <a:srgbClr val="0000FF"/>
                </a:solidFill>
                <a:latin typeface="Cascadia Mono" panose="020B0609020000020004" pitchFamily="49" charset="0"/>
              </a:rPr>
              <a:t>string</a:t>
            </a:r>
            <a:r>
              <a:rPr lang="en-IE" sz="300" dirty="0">
                <a:solidFill>
                  <a:srgbClr val="000000"/>
                </a:solidFill>
                <a:latin typeface="Cascadia Mono" panose="020B0609020000020004" pitchFamily="49" charset="0"/>
              </a:rPr>
              <a:t>&gt;(</a:t>
            </a:r>
            <a:r>
              <a:rPr lang="en-IE" sz="300" dirty="0">
                <a:solidFill>
                  <a:srgbClr val="A31515"/>
                </a:solidFill>
                <a:latin typeface="Cascadia Mono" panose="020B0609020000020004" pitchFamily="49" charset="0"/>
              </a:rPr>
              <a:t>"ASPNETCORE_ENVIRONMENT"</a:t>
            </a:r>
            <a:r>
              <a:rPr lang="en-IE" sz="300" dirty="0">
                <a:solidFill>
                  <a:srgbClr val="000000"/>
                </a:solidFill>
                <a:latin typeface="Cascadia Mono" panose="020B0609020000020004" pitchFamily="49" charset="0"/>
              </a:rPr>
              <a:t>)),</a:t>
            </a:r>
          </a:p>
          <a:p>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ContentRootPath</a:t>
            </a:r>
            <a:r>
              <a:rPr lang="en-IE" sz="300" dirty="0">
                <a:solidFill>
                  <a:srgbClr val="000000"/>
                </a:solidFill>
                <a:latin typeface="Cascadia Mono" panose="020B0609020000020004" pitchFamily="49" charset="0"/>
              </a:rPr>
              <a:t> = </a:t>
            </a:r>
            <a:r>
              <a:rPr lang="en-IE" sz="300" dirty="0" err="1">
                <a:solidFill>
                  <a:srgbClr val="000000"/>
                </a:solidFill>
                <a:latin typeface="Cascadia Mono" panose="020B0609020000020004" pitchFamily="49" charset="0"/>
              </a:rPr>
              <a:t>builder.Configuration.GetValue</a:t>
            </a:r>
            <a:r>
              <a:rPr lang="en-IE" sz="300" dirty="0">
                <a:solidFill>
                  <a:srgbClr val="000000"/>
                </a:solidFill>
                <a:latin typeface="Cascadia Mono" panose="020B0609020000020004" pitchFamily="49" charset="0"/>
              </a:rPr>
              <a:t>&lt;</a:t>
            </a:r>
            <a:r>
              <a:rPr lang="en-IE" sz="300" dirty="0">
                <a:solidFill>
                  <a:srgbClr val="0000FF"/>
                </a:solidFill>
                <a:latin typeface="Cascadia Mono" panose="020B0609020000020004" pitchFamily="49" charset="0"/>
              </a:rPr>
              <a:t>string</a:t>
            </a:r>
            <a:r>
              <a:rPr lang="en-IE" sz="300" dirty="0">
                <a:solidFill>
                  <a:srgbClr val="000000"/>
                </a:solidFill>
                <a:latin typeface="Cascadia Mono" panose="020B0609020000020004" pitchFamily="49" charset="0"/>
              </a:rPr>
              <a:t>&gt;(</a:t>
            </a:r>
            <a:r>
              <a:rPr lang="en-IE" sz="300" dirty="0" err="1">
                <a:solidFill>
                  <a:srgbClr val="000000"/>
                </a:solidFill>
                <a:latin typeface="Cascadia Mono" panose="020B0609020000020004" pitchFamily="49" charset="0"/>
              </a:rPr>
              <a:t>WebHostDefaults.ContentRootKey</a:t>
            </a:r>
            <a:r>
              <a:rPr lang="en-IE" sz="300" dirty="0">
                <a:solidFill>
                  <a:srgbClr val="000000"/>
                </a:solidFill>
                <a:latin typeface="Cascadia Mono" panose="020B0609020000020004" pitchFamily="49" charset="0"/>
              </a:rPr>
              <a:t>)</a:t>
            </a:r>
          </a:p>
          <a:p>
            <a:r>
              <a:rPr lang="en-IE" sz="300" dirty="0">
                <a:solidFill>
                  <a:srgbClr val="000000"/>
                </a:solidFill>
                <a:latin typeface="Cascadia Mono" panose="020B0609020000020004" pitchFamily="49" charset="0"/>
              </a:rPr>
              <a:t>                }</a:t>
            </a:r>
          </a:p>
          <a:p>
            <a:r>
              <a:rPr lang="en-IE" sz="300" dirty="0">
                <a:solidFill>
                  <a:srgbClr val="000000"/>
                </a:solidFill>
                <a:latin typeface="Cascadia Mono" panose="020B0609020000020004" pitchFamily="49" charset="0"/>
              </a:rPr>
              <a:t>            };</a:t>
            </a:r>
          </a:p>
          <a:p>
            <a:endParaRPr lang="en-IE" sz="300" dirty="0">
              <a:solidFill>
                <a:srgbClr val="000000"/>
              </a:solidFill>
              <a:latin typeface="Cascadia Mono" panose="020B0609020000020004" pitchFamily="49" charset="0"/>
            </a:endParaRPr>
          </a:p>
          <a:p>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builder.Configuration.Bind</a:t>
            </a:r>
            <a:r>
              <a:rPr lang="en-IE" sz="300" dirty="0">
                <a:solidFill>
                  <a:srgbClr val="000000"/>
                </a:solidFill>
                <a:latin typeface="Cascadia Mono" panose="020B0609020000020004" pitchFamily="49" charset="0"/>
              </a:rPr>
              <a:t>(applicationConfiguration);</a:t>
            </a:r>
          </a:p>
          <a:p>
            <a:r>
              <a:rPr lang="en-IE" sz="300" dirty="0">
                <a:solidFill>
                  <a:srgbClr val="000000"/>
                </a:solidFill>
                <a:latin typeface="Cascadia Mono" panose="020B0609020000020004" pitchFamily="49" charset="0"/>
              </a:rPr>
              <a:t>            </a:t>
            </a:r>
            <a:r>
              <a:rPr lang="en-IE" sz="300" dirty="0" err="1">
                <a:solidFill>
                  <a:srgbClr val="000000"/>
                </a:solidFill>
                <a:latin typeface="Cascadia Mono" panose="020B0609020000020004" pitchFamily="49" charset="0"/>
              </a:rPr>
              <a:t>builder.Services.AddSingleton</a:t>
            </a:r>
            <a:r>
              <a:rPr lang="en-IE" sz="300" dirty="0">
                <a:solidFill>
                  <a:srgbClr val="000000"/>
                </a:solidFill>
                <a:latin typeface="Cascadia Mono" panose="020B0609020000020004" pitchFamily="49" charset="0"/>
              </a:rPr>
              <a:t>&lt;IApplicationConfiguration&gt;(applicationConfiguration);</a:t>
            </a:r>
          </a:p>
          <a:p>
            <a:r>
              <a:rPr lang="en-IE" sz="300" dirty="0">
                <a:solidFill>
                  <a:srgbClr val="000000"/>
                </a:solidFill>
                <a:latin typeface="Cascadia Mono" panose="020B0609020000020004" pitchFamily="49" charset="0"/>
              </a:rPr>
              <a:t>            </a:t>
            </a:r>
            <a:r>
              <a:rPr lang="en-IE" sz="300" dirty="0">
                <a:solidFill>
                  <a:srgbClr val="0000FF"/>
                </a:solidFill>
                <a:latin typeface="Cascadia Mono" panose="020B0609020000020004" pitchFamily="49" charset="0"/>
              </a:rPr>
              <a:t>return</a:t>
            </a:r>
            <a:r>
              <a:rPr lang="en-IE" sz="300" dirty="0">
                <a:solidFill>
                  <a:srgbClr val="000000"/>
                </a:solidFill>
                <a:latin typeface="Cascadia Mono" panose="020B0609020000020004" pitchFamily="49" charset="0"/>
              </a:rPr>
              <a:t> applicationConfiguration;</a:t>
            </a:r>
          </a:p>
          <a:p>
            <a:r>
              <a:rPr lang="en-IE" sz="300" dirty="0">
                <a:solidFill>
                  <a:srgbClr val="000000"/>
                </a:solidFill>
                <a:latin typeface="Cascadia Mono" panose="020B0609020000020004" pitchFamily="49" charset="0"/>
              </a:rPr>
              <a:t>        }</a:t>
            </a:r>
          </a:p>
          <a:p>
            <a:r>
              <a:rPr lang="en-IE" sz="300" dirty="0">
                <a:solidFill>
                  <a:srgbClr val="000000"/>
                </a:solidFill>
                <a:latin typeface="Cascadia Mono" panose="020B0609020000020004" pitchFamily="49" charset="0"/>
              </a:rPr>
              <a:t>    }</a:t>
            </a:r>
          </a:p>
          <a:p>
            <a:r>
              <a:rPr lang="en-IE" sz="300" dirty="0">
                <a:solidFill>
                  <a:srgbClr val="000000"/>
                </a:solidFill>
                <a:latin typeface="Cascadia Mono" panose="020B0609020000020004" pitchFamily="49" charset="0"/>
              </a:rPr>
              <a:t>}</a:t>
            </a:r>
            <a:endParaRPr lang="en-IE" sz="100" dirty="0">
              <a:solidFill>
                <a:srgbClr val="000000"/>
              </a:solidFill>
              <a:latin typeface="Cascadia Mono" panose="020B0609020000020004" pitchFamily="49" charset="0"/>
            </a:endParaRPr>
          </a:p>
        </p:txBody>
      </p:sp>
      <p:sp>
        <p:nvSpPr>
          <p:cNvPr id="4" name="Footer Placeholder 3">
            <a:extLst>
              <a:ext uri="{FF2B5EF4-FFF2-40B4-BE49-F238E27FC236}">
                <a16:creationId xmlns:a16="http://schemas.microsoft.com/office/drawing/2014/main" id="{16C2E766-639B-447F-8F96-FF97E97CAA2C}"/>
              </a:ext>
            </a:extLst>
          </p:cNvPr>
          <p:cNvSpPr>
            <a:spLocks noGrp="1"/>
          </p:cNvSpPr>
          <p:nvPr>
            <p:ph type="ftr" sz="quarter" idx="11"/>
          </p:nvPr>
        </p:nvSpPr>
        <p:spPr>
          <a:xfrm>
            <a:off x="430972" y="6411917"/>
            <a:ext cx="3632200" cy="365125"/>
          </a:xfrm>
        </p:spPr>
        <p:txBody>
          <a:bodyPr/>
          <a:lstStyle/>
          <a:p>
            <a:pPr>
              <a:defRPr/>
            </a:pPr>
            <a:r>
              <a:rPr lang="en-IE"/>
              <a:t>DevHorizons DAL Engine - Ahmad Gad</a:t>
            </a:r>
            <a:endParaRPr lang="en-US"/>
          </a:p>
        </p:txBody>
      </p:sp>
    </p:spTree>
    <p:extLst>
      <p:ext uri="{BB962C8B-B14F-4D97-AF65-F5344CB8AC3E}">
        <p14:creationId xmlns:p14="http://schemas.microsoft.com/office/powerpoint/2010/main" val="424703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Data Access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1619042400"/>
              </p:ext>
            </p:extLst>
          </p:nvPr>
        </p:nvGraphicFramePr>
        <p:xfrm>
          <a:off x="240630" y="1709796"/>
          <a:ext cx="9298754" cy="3552807"/>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679185">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444966">
                  <a:extLst>
                    <a:ext uri="{9D8B030D-6E8A-4147-A177-3AD203B41FA5}">
                      <a16:colId xmlns:a16="http://schemas.microsoft.com/office/drawing/2014/main" val="526326457"/>
                    </a:ext>
                  </a:extLst>
                </a:gridCol>
                <a:gridCol w="764994">
                  <a:extLst>
                    <a:ext uri="{9D8B030D-6E8A-4147-A177-3AD203B41FA5}">
                      <a16:colId xmlns:a16="http://schemas.microsoft.com/office/drawing/2014/main" val="814487831"/>
                    </a:ext>
                  </a:extLst>
                </a:gridCol>
                <a:gridCol w="1746730">
                  <a:extLst>
                    <a:ext uri="{9D8B030D-6E8A-4147-A177-3AD203B41FA5}">
                      <a16:colId xmlns:a16="http://schemas.microsoft.com/office/drawing/2014/main" val="2363981494"/>
                    </a:ext>
                  </a:extLst>
                </a:gridCol>
                <a:gridCol w="2486221">
                  <a:extLst>
                    <a:ext uri="{9D8B030D-6E8A-4147-A177-3AD203B41FA5}">
                      <a16:colId xmlns:a16="http://schemas.microsoft.com/office/drawing/2014/main" val="3402362048"/>
                    </a:ext>
                  </a:extLst>
                </a:gridCol>
              </a:tblGrid>
              <a:tr h="391560">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03434">
                <a:tc>
                  <a:txBody>
                    <a:bodyPr/>
                    <a:lstStyle/>
                    <a:p>
                      <a:pPr marL="0" marR="0">
                        <a:spcBef>
                          <a:spcPts val="0"/>
                        </a:spcBef>
                        <a:spcAft>
                          <a:spcPts val="0"/>
                        </a:spcAft>
                      </a:pPr>
                      <a:r>
                        <a:rPr lang="en-IE" sz="1200" dirty="0">
                          <a:effectLst/>
                          <a:latin typeface="+mj-lt"/>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err="1">
                          <a:effectLst/>
                          <a:latin typeface="+mj-lt"/>
                        </a:rPr>
                        <a:t>ConnectionSettings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No</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j-lt"/>
                          <a:ea typeface="+mn-ea"/>
                          <a:cs typeface="+mn-cs"/>
                        </a:rPr>
                        <a:t>DevHorizons.DAL.Interfaces.IConnectionSettings</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Default Instance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All the data source connection/access related settings. </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effectLst/>
                          <a:latin typeface="+mj-lt"/>
                        </a:rPr>
                        <a:t> </a:t>
                      </a:r>
                      <a:r>
                        <a:rPr kumimoji="0" lang="en-IE" sz="1200" kern="1200" dirty="0">
                          <a:solidFill>
                            <a:schemeClr val="dk1"/>
                          </a:solidFill>
                          <a:effectLst/>
                          <a:latin typeface="+mn-lt"/>
                          <a:ea typeface="+mn-ea"/>
                          <a:cs typeface="+mn-cs"/>
                        </a:rPr>
                        <a:t>All the detailed sub settings of this type will be illustrated in the </a:t>
                      </a:r>
                      <a:r>
                        <a:rPr kumimoji="0" lang="en-IE" sz="1200" kern="1200" dirty="0">
                          <a:solidFill>
                            <a:srgbClr val="0070C0"/>
                          </a:solidFill>
                          <a:effectLst/>
                          <a:latin typeface="+mn-lt"/>
                          <a:ea typeface="+mn-ea"/>
                          <a:cs typeface="+mn-cs"/>
                          <a:hlinkClick r:id="rId3" action="ppaction://hlinksldjump">
                            <a:extLst>
                              <a:ext uri="{A12FA001-AC4F-418D-AE19-62706E023703}">
                                <ahyp:hlinkClr xmlns:ahyp="http://schemas.microsoft.com/office/drawing/2018/hyperlinkcolor" val="tx"/>
                              </a:ext>
                            </a:extLst>
                          </a:hlinkClick>
                        </a:rPr>
                        <a:t>coming slides</a:t>
                      </a:r>
                      <a:r>
                        <a:rPr kumimoji="0" lang="en-IE" sz="1200" kern="1200" dirty="0">
                          <a:solidFill>
                            <a:schemeClr val="dk1"/>
                          </a:solidFill>
                          <a:effectLst/>
                          <a:latin typeface="+mn-lt"/>
                          <a:ea typeface="+mn-ea"/>
                          <a:cs typeface="+mn-cs"/>
                        </a:rPr>
                        <a:t>.</a:t>
                      </a:r>
                      <a:endParaRPr kumimoji="0" lang="en-IE" sz="1200" kern="1200" dirty="0">
                        <a:solidFill>
                          <a:schemeClr val="dk1"/>
                        </a:solidFill>
                        <a:effectLst/>
                        <a:latin typeface="+mn-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246184203"/>
                  </a:ext>
                </a:extLst>
              </a:tr>
              <a:tr h="677874">
                <a:tc>
                  <a:txBody>
                    <a:bodyPr/>
                    <a:lstStyle/>
                    <a:p>
                      <a:pPr marL="0" marR="0">
                        <a:spcBef>
                          <a:spcPts val="0"/>
                        </a:spcBef>
                        <a:spcAft>
                          <a:spcPts val="0"/>
                        </a:spcAft>
                      </a:pPr>
                      <a:r>
                        <a:rPr lang="en-IE" sz="1200" dirty="0">
                          <a:effectLst/>
                          <a:latin typeface="+mj-lt"/>
                        </a:rPr>
                        <a:t>02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DisableCache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latin typeface="+mj-lt"/>
                        </a:rPr>
                        <a:t>Yes</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System.Boolean</a:t>
                      </a:r>
                    </a:p>
                  </a:txBody>
                  <a:tcPr marL="9949" marR="9949" marT="0" marB="0"/>
                </a:tc>
                <a:tc>
                  <a:txBody>
                    <a:bodyPr/>
                    <a:lstStyle/>
                    <a:p>
                      <a:pPr marL="0" marR="0">
                        <a:spcBef>
                          <a:spcPts val="0"/>
                        </a:spcBef>
                        <a:spcAft>
                          <a:spcPts val="0"/>
                        </a:spcAft>
                      </a:pPr>
                      <a:r>
                        <a:rPr lang="en-IE" sz="1200" dirty="0">
                          <a:effectLst/>
                          <a:latin typeface="+mj-lt"/>
                        </a:rPr>
                        <a:t>false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 value indicating whether the whole cache module is being disabled including all the level of cache.</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effectLst/>
                          <a:latin typeface="+mj-lt"/>
                        </a:rPr>
                        <a:t> </a:t>
                      </a:r>
                      <a:r>
                        <a:rPr lang="en-IE" sz="1200" b="1" dirty="0">
                          <a:effectLst/>
                          <a:latin typeface="+mj-lt"/>
                        </a:rPr>
                        <a:t>Not recommended </a:t>
                      </a:r>
                      <a:r>
                        <a:rPr lang="en-IE" sz="1200" dirty="0">
                          <a:effectLst/>
                          <a:latin typeface="+mj-lt"/>
                        </a:rPr>
                        <a:t>action to set it to </a:t>
                      </a:r>
                      <a:r>
                        <a:rPr lang="en-IE" sz="1200" b="1" dirty="0">
                          <a:effectLst/>
                          <a:latin typeface="+mj-lt"/>
                        </a:rPr>
                        <a:t>true</a:t>
                      </a:r>
                      <a:r>
                        <a:rPr lang="en-IE" sz="1200" dirty="0">
                          <a:effectLst/>
                          <a:latin typeface="+mj-lt"/>
                        </a:rPr>
                        <a:t> because it may affect the </a:t>
                      </a:r>
                      <a:r>
                        <a:rPr lang="en-IE" sz="1200" b="1" dirty="0">
                          <a:effectLst/>
                          <a:latin typeface="+mj-lt"/>
                        </a:rPr>
                        <a:t>performance</a:t>
                      </a:r>
                      <a:r>
                        <a:rPr lang="en-IE" sz="1200" dirty="0">
                          <a:effectLst/>
                          <a:latin typeface="+mj-lt"/>
                        </a:rPr>
                        <a:t> of the engine unless you are quite sure what you are doing.</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616660080"/>
                  </a:ext>
                </a:extLst>
              </a:tr>
              <a:tr h="1845927">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err="1">
                          <a:effectLst/>
                          <a:latin typeface="+mj-lt"/>
                        </a:rPr>
                        <a:t>LogLevel</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Enum</a:t>
                      </a:r>
                    </a:p>
                    <a:p>
                      <a:pPr marL="0" marR="0">
                        <a:spcBef>
                          <a:spcPts val="0"/>
                        </a:spcBef>
                        <a:spcAft>
                          <a:spcPts val="0"/>
                        </a:spcAft>
                      </a:pPr>
                      <a:endParaRPr kumimoji="0" lang="en-IE" sz="1200" kern="1200" dirty="0">
                        <a:solidFill>
                          <a:srgbClr val="0070C0"/>
                        </a:solidFill>
                        <a:effectLst/>
                        <a:latin typeface="+mj-lt"/>
                        <a:ea typeface="+mn-ea"/>
                        <a:cs typeface="+mn-cs"/>
                      </a:endParaRPr>
                    </a:p>
                    <a:p>
                      <a:pPr marL="0" marR="0">
                        <a:spcBef>
                          <a:spcPts val="0"/>
                        </a:spcBef>
                        <a:spcAft>
                          <a:spcPts val="0"/>
                        </a:spcAft>
                      </a:pPr>
                      <a:r>
                        <a:rPr kumimoji="0" lang="en-IE" sz="1200" kern="1200" dirty="0" err="1">
                          <a:solidFill>
                            <a:srgbClr val="0070C0"/>
                          </a:solidFill>
                          <a:effectLst/>
                          <a:latin typeface="+mj-lt"/>
                          <a:ea typeface="+mn-ea"/>
                          <a:cs typeface="+mn-cs"/>
                        </a:rPr>
                        <a:t>Microsoft.Extensions.Logging.LogLevel</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n-lt"/>
                          <a:ea typeface="+mn-ea"/>
                          <a:cs typeface="+mn-cs"/>
                        </a:rPr>
                        <a:t>LogLevel.Warning</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r>
                        <a:rPr lang="en-IE" sz="1200" dirty="0">
                          <a:effectLst/>
                          <a:latin typeface="+mj-lt"/>
                        </a:rPr>
                        <a:t>The allowed log level to write to logs.</a:t>
                      </a:r>
                      <a:br>
                        <a:rPr lang="en-IE" sz="1200" dirty="0">
                          <a:effectLst/>
                          <a:latin typeface="+mj-lt"/>
                        </a:rPr>
                      </a:br>
                      <a:r>
                        <a:rPr kumimoji="0" lang="en-IE" sz="1200" kern="1200" dirty="0">
                          <a:solidFill>
                            <a:srgbClr val="C00000"/>
                          </a:solidFill>
                          <a:effectLst/>
                          <a:latin typeface="+mj-lt"/>
                          <a:ea typeface="+mn-ea"/>
                          <a:cs typeface="+mn-cs"/>
                        </a:rPr>
                        <a:t>Trace = 0,</a:t>
                      </a:r>
                    </a:p>
                    <a:p>
                      <a:r>
                        <a:rPr kumimoji="0" lang="en-IE" sz="1200" kern="1200" dirty="0">
                          <a:solidFill>
                            <a:srgbClr val="C00000"/>
                          </a:solidFill>
                          <a:effectLst/>
                          <a:latin typeface="+mj-lt"/>
                          <a:ea typeface="+mn-ea"/>
                          <a:cs typeface="+mn-cs"/>
                        </a:rPr>
                        <a:t>Debug = 1,</a:t>
                      </a:r>
                    </a:p>
                    <a:p>
                      <a:r>
                        <a:rPr kumimoji="0" lang="en-IE" sz="1200" kern="1200" dirty="0">
                          <a:solidFill>
                            <a:srgbClr val="C00000"/>
                          </a:solidFill>
                          <a:effectLst/>
                          <a:latin typeface="+mj-lt"/>
                          <a:ea typeface="+mn-ea"/>
                          <a:cs typeface="+mn-cs"/>
                        </a:rPr>
                        <a:t>Information = 2,</a:t>
                      </a:r>
                    </a:p>
                    <a:p>
                      <a:r>
                        <a:rPr kumimoji="0" lang="en-IE" sz="1200" kern="1200" dirty="0">
                          <a:solidFill>
                            <a:srgbClr val="C00000"/>
                          </a:solidFill>
                          <a:effectLst/>
                          <a:latin typeface="+mj-lt"/>
                          <a:ea typeface="+mn-ea"/>
                          <a:cs typeface="+mn-cs"/>
                        </a:rPr>
                        <a:t>Warning = 3,</a:t>
                      </a:r>
                    </a:p>
                    <a:p>
                      <a:r>
                        <a:rPr kumimoji="0" lang="en-IE" sz="1200" kern="1200" dirty="0">
                          <a:solidFill>
                            <a:srgbClr val="C00000"/>
                          </a:solidFill>
                          <a:effectLst/>
                          <a:latin typeface="+mj-lt"/>
                          <a:ea typeface="+mn-ea"/>
                          <a:cs typeface="+mn-cs"/>
                        </a:rPr>
                        <a:t>Error = 4,</a:t>
                      </a:r>
                    </a:p>
                    <a:p>
                      <a:r>
                        <a:rPr kumimoji="0" lang="en-IE" sz="1200" kern="1200" dirty="0">
                          <a:solidFill>
                            <a:srgbClr val="C00000"/>
                          </a:solidFill>
                          <a:effectLst/>
                          <a:latin typeface="+mj-lt"/>
                          <a:ea typeface="+mn-ea"/>
                          <a:cs typeface="+mn-cs"/>
                        </a:rPr>
                        <a:t>Critical = 5,</a:t>
                      </a:r>
                    </a:p>
                    <a:p>
                      <a:r>
                        <a:rPr kumimoji="0" lang="en-IE" sz="1200" kern="1200" dirty="0">
                          <a:solidFill>
                            <a:srgbClr val="C00000"/>
                          </a:solidFill>
                          <a:effectLst/>
                          <a:latin typeface="+mj-lt"/>
                          <a:ea typeface="+mn-ea"/>
                          <a:cs typeface="+mn-cs"/>
                        </a:rPr>
                        <a:t>None = 6</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effectLst/>
                          <a:latin typeface="+mj-lt"/>
                        </a:rPr>
                        <a:t> </a:t>
                      </a:r>
                      <a:r>
                        <a:rPr kumimoji="0" lang="en-IE" sz="1200" kern="1200" dirty="0">
                          <a:solidFill>
                            <a:schemeClr val="dk1"/>
                          </a:solidFill>
                          <a:effectLst/>
                          <a:latin typeface="+mj-lt"/>
                          <a:ea typeface="+mn-ea"/>
                          <a:cs typeface="+mn-cs"/>
                        </a:rPr>
                        <a:t>If set to "</a:t>
                      </a:r>
                      <a:r>
                        <a:rPr kumimoji="0" lang="en-IE" sz="1200" kern="1200" dirty="0" err="1">
                          <a:solidFill>
                            <a:srgbClr val="0070C0"/>
                          </a:solidFill>
                          <a:effectLst/>
                          <a:latin typeface="+mn-lt"/>
                          <a:ea typeface="+mn-ea"/>
                          <a:cs typeface="+mn-cs"/>
                        </a:rPr>
                        <a:t>LogLevel.None</a:t>
                      </a:r>
                      <a:r>
                        <a:rPr kumimoji="0" lang="en-IE" sz="1200" kern="1200" dirty="0">
                          <a:solidFill>
                            <a:schemeClr val="dk1"/>
                          </a:solidFill>
                          <a:effectLst/>
                          <a:latin typeface="+mj-lt"/>
                          <a:ea typeface="+mn-ea"/>
                          <a:cs typeface="+mn-cs"/>
                        </a:rPr>
                        <a:t>", then the whole logging will be disabled and won't write any message to the logs.</a:t>
                      </a:r>
                    </a:p>
                  </a:txBody>
                  <a:tcPr marL="9949" marR="9949" marT="0" marB="0"/>
                </a:tc>
                <a:extLst>
                  <a:ext uri="{0D108BD9-81ED-4DB2-BD59-A6C34878D82A}">
                    <a16:rowId xmlns:a16="http://schemas.microsoft.com/office/drawing/2014/main" val="3333721636"/>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378058054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Data Access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718996522"/>
              </p:ext>
            </p:extLst>
          </p:nvPr>
        </p:nvGraphicFramePr>
        <p:xfrm>
          <a:off x="234614" y="1544320"/>
          <a:ext cx="9274131" cy="3657600"/>
        </p:xfrm>
        <a:graphic>
          <a:graphicData uri="http://schemas.openxmlformats.org/drawingml/2006/table">
            <a:tbl>
              <a:tblPr firstRow="1" firstCol="1" bandRow="1">
                <a:tableStyleId>{5C22544A-7EE6-4342-B048-85BDC9FD1C3A}</a:tableStyleId>
              </a:tblPr>
              <a:tblGrid>
                <a:gridCol w="348918">
                  <a:extLst>
                    <a:ext uri="{9D8B030D-6E8A-4147-A177-3AD203B41FA5}">
                      <a16:colId xmlns:a16="http://schemas.microsoft.com/office/drawing/2014/main" val="3305732788"/>
                    </a:ext>
                  </a:extLst>
                </a:gridCol>
                <a:gridCol w="1689216">
                  <a:extLst>
                    <a:ext uri="{9D8B030D-6E8A-4147-A177-3AD203B41FA5}">
                      <a16:colId xmlns:a16="http://schemas.microsoft.com/office/drawing/2014/main" val="781314882"/>
                    </a:ext>
                  </a:extLst>
                </a:gridCol>
                <a:gridCol w="764651">
                  <a:extLst>
                    <a:ext uri="{9D8B030D-6E8A-4147-A177-3AD203B41FA5}">
                      <a16:colId xmlns:a16="http://schemas.microsoft.com/office/drawing/2014/main" val="426127284"/>
                    </a:ext>
                  </a:extLst>
                </a:gridCol>
                <a:gridCol w="1603556">
                  <a:extLst>
                    <a:ext uri="{9D8B030D-6E8A-4147-A177-3AD203B41FA5}">
                      <a16:colId xmlns:a16="http://schemas.microsoft.com/office/drawing/2014/main" val="526326457"/>
                    </a:ext>
                  </a:extLst>
                </a:gridCol>
                <a:gridCol w="745072">
                  <a:extLst>
                    <a:ext uri="{9D8B030D-6E8A-4147-A177-3AD203B41FA5}">
                      <a16:colId xmlns:a16="http://schemas.microsoft.com/office/drawing/2014/main" val="814487831"/>
                    </a:ext>
                  </a:extLst>
                </a:gridCol>
                <a:gridCol w="1701242">
                  <a:extLst>
                    <a:ext uri="{9D8B030D-6E8A-4147-A177-3AD203B41FA5}">
                      <a16:colId xmlns:a16="http://schemas.microsoft.com/office/drawing/2014/main" val="2363981494"/>
                    </a:ext>
                  </a:extLst>
                </a:gridCol>
                <a:gridCol w="2421476">
                  <a:extLst>
                    <a:ext uri="{9D8B030D-6E8A-4147-A177-3AD203B41FA5}">
                      <a16:colId xmlns:a16="http://schemas.microsoft.com/office/drawing/2014/main" val="3402362048"/>
                    </a:ext>
                  </a:extLst>
                </a:gridCol>
              </a:tblGrid>
              <a:tr h="92243">
                <a:tc>
                  <a:txBody>
                    <a:bodyPr/>
                    <a:lstStyle/>
                    <a:p>
                      <a:pPr marL="0" marR="0">
                        <a:spcBef>
                          <a:spcPts val="0"/>
                        </a:spcBef>
                        <a:spcAft>
                          <a:spcPts val="0"/>
                        </a:spcAft>
                      </a:pPr>
                      <a:r>
                        <a:rPr lang="en-IE" sz="1200" dirty="0">
                          <a:effectLst/>
                        </a:rPr>
                        <a:t>SN</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Setting</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Optional</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Type</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Default Value</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Description</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Remarks</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322847">
                <a:tc>
                  <a:txBody>
                    <a:bodyPr/>
                    <a:lstStyle/>
                    <a:p>
                      <a:pPr marL="0" marR="0">
                        <a:spcBef>
                          <a:spcPts val="0"/>
                        </a:spcBef>
                        <a:spcAft>
                          <a:spcPts val="0"/>
                        </a:spcAft>
                      </a:pPr>
                      <a:r>
                        <a:rPr lang="en-IE" sz="1200" dirty="0">
                          <a:effectLst/>
                          <a:latin typeface="+mj-lt"/>
                        </a:rPr>
                        <a:t>04</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err="1">
                          <a:effectLst/>
                          <a:latin typeface="+mj-lt"/>
                        </a:rPr>
                        <a:t>AdvancedErrorDetails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latin typeface="+mj-lt"/>
                        </a:rPr>
                        <a:t>Yes</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System.Boolean</a:t>
                      </a:r>
                    </a:p>
                  </a:txBody>
                  <a:tcPr marL="9949" marR="9949" marT="0" marB="0"/>
                </a:tc>
                <a:tc>
                  <a:txBody>
                    <a:bodyPr/>
                    <a:lstStyle/>
                    <a:p>
                      <a:pPr marL="0" marR="0">
                        <a:spcBef>
                          <a:spcPts val="0"/>
                        </a:spcBef>
                        <a:spcAft>
                          <a:spcPts val="0"/>
                        </a:spcAft>
                      </a:pPr>
                      <a:r>
                        <a:rPr lang="en-IE" sz="1200">
                          <a:effectLst/>
                          <a:latin typeface="+mj-lt"/>
                        </a:rPr>
                        <a:t>false</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 value indicating whether the engine will capture and expose the raised errors/exceptions from the “</a:t>
                      </a:r>
                      <a:r>
                        <a:rPr lang="en-IE" sz="1200" b="1" dirty="0">
                          <a:solidFill>
                            <a:srgbClr val="9D4339"/>
                          </a:solidFill>
                          <a:effectLst/>
                          <a:latin typeface="+mj-lt"/>
                        </a:rPr>
                        <a:t>AdvacedErrorDetails</a:t>
                      </a:r>
                      <a:r>
                        <a:rPr lang="en-IE" sz="1200" dirty="0">
                          <a:effectLst/>
                          <a:latin typeface="+mj-lt"/>
                        </a:rPr>
                        <a:t>" instead of the base one "</a:t>
                      </a:r>
                      <a:r>
                        <a:rPr lang="en-IE" sz="1200" b="1" dirty="0">
                          <a:solidFill>
                            <a:srgbClr val="9D4339"/>
                          </a:solidFill>
                          <a:effectLst/>
                          <a:latin typeface="+mj-lt"/>
                        </a:rPr>
                        <a:t>ErrorDetails</a:t>
                      </a:r>
                      <a:r>
                        <a:rPr lang="en-IE" sz="1200" dirty="0">
                          <a:effectLst/>
                          <a:latin typeface="+mj-lt"/>
                        </a:rPr>
                        <a:t>".</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If set to "true", the error details class will include extra deep details about the current environment/platform, resources, process, etc.</a:t>
                      </a:r>
                      <a:br>
                        <a:rPr lang="en-IE" sz="1200" dirty="0">
                          <a:effectLst/>
                          <a:latin typeface="+mj-lt"/>
                        </a:rPr>
                      </a:br>
                      <a:endParaRPr lang="en-IE" sz="1200" dirty="0">
                        <a:effectLst/>
                        <a:latin typeface="+mj-lt"/>
                      </a:endParaRPr>
                    </a:p>
                    <a:p>
                      <a:pPr marL="0" marR="0">
                        <a:spcBef>
                          <a:spcPts val="0"/>
                        </a:spcBef>
                        <a:spcAft>
                          <a:spcPts val="0"/>
                        </a:spcAft>
                      </a:pPr>
                      <a:r>
                        <a:rPr lang="en-IE" sz="1200" dirty="0">
                          <a:effectLst/>
                          <a:latin typeface="+mj-lt"/>
                        </a:rPr>
                        <a:t>This operation may consume extra milliseconds and extra size of the object which may consume extra disk space in the logs if being logged.</a:t>
                      </a:r>
                      <a:br>
                        <a:rPr lang="en-IE" sz="1200" dirty="0">
                          <a:effectLst/>
                          <a:latin typeface="+mj-lt"/>
                        </a:rPr>
                      </a:b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289868265"/>
                  </a:ext>
                </a:extLst>
              </a:tr>
              <a:tr h="368969">
                <a:tc>
                  <a:txBody>
                    <a:bodyPr/>
                    <a:lstStyle/>
                    <a:p>
                      <a:pPr marL="0" marR="0">
                        <a:spcBef>
                          <a:spcPts val="0"/>
                        </a:spcBef>
                        <a:spcAft>
                          <a:spcPts val="0"/>
                        </a:spcAft>
                      </a:pPr>
                      <a:r>
                        <a:rPr lang="en-IE" sz="1200">
                          <a:effectLst/>
                          <a:latin typeface="+mj-lt"/>
                        </a:rPr>
                        <a:t>05</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err="1">
                          <a:effectLst/>
                          <a:latin typeface="+mj-lt"/>
                        </a:rPr>
                        <a:t>SecondLevelCacheSettings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j-lt"/>
                          <a:ea typeface="+mn-ea"/>
                          <a:cs typeface="+mn-cs"/>
                          <a:hlinkClick r:id="rId3" action="ppaction://hlinksldjump">
                            <a:extLst>
                              <a:ext uri="{A12FA001-AC4F-418D-AE19-62706E023703}">
                                <ahyp:hlinkClr xmlns:ahyp="http://schemas.microsoft.com/office/drawing/2018/hyperlinkcolor" val="tx"/>
                              </a:ext>
                            </a:extLst>
                          </a:hlinkClick>
                        </a:rPr>
                        <a:t>DevHorizons.DAL.Cache.CacheSettings</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lang="en-IE" sz="1200">
                          <a:effectLst/>
                          <a:latin typeface="+mj-lt"/>
                        </a:rPr>
                        <a:t>Default Instance</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effectLst/>
                          <a:latin typeface="+mj-lt"/>
                        </a:rPr>
                        <a:t>The settings of the second level cache for the data access layers.</a:t>
                      </a:r>
                      <a:br>
                        <a:rPr lang="en-IE" sz="1200" dirty="0">
                          <a:effectLst/>
                          <a:latin typeface="+mj-lt"/>
                        </a:rPr>
                      </a:br>
                      <a:br>
                        <a:rPr lang="en-IE" sz="1200" dirty="0">
                          <a:effectLst/>
                          <a:latin typeface="+mj-lt"/>
                        </a:rPr>
                      </a:br>
                      <a:r>
                        <a:rPr lang="en-IE" sz="1200" dirty="0">
                          <a:effectLst/>
                          <a:latin typeface="+mj-lt"/>
                        </a:rPr>
                        <a:t>The object will be automatically initiated with the default values if not explicitly set.</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All the detailed sub settings of this type will be illustrated in the </a:t>
                      </a:r>
                      <a:r>
                        <a:rPr lang="en-IE" sz="1200" dirty="0">
                          <a:solidFill>
                            <a:srgbClr val="0070C0"/>
                          </a:solidFill>
                          <a:effectLst/>
                          <a:latin typeface="+mj-lt"/>
                          <a:hlinkClick r:id="rId3" action="ppaction://hlinksldjump">
                            <a:extLst>
                              <a:ext uri="{A12FA001-AC4F-418D-AE19-62706E023703}">
                                <ahyp:hlinkClr xmlns:ahyp="http://schemas.microsoft.com/office/drawing/2018/hyperlinkcolor" val="tx"/>
                              </a:ext>
                            </a:extLst>
                          </a:hlinkClick>
                        </a:rPr>
                        <a:t>coming slides</a:t>
                      </a:r>
                      <a:r>
                        <a:rPr lang="en-IE" sz="1200" dirty="0">
                          <a:effectLst/>
                          <a:latin typeface="+mj-lt"/>
                        </a:rPr>
                        <a:t>.</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1658816550"/>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147774238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Data Access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3782805744"/>
              </p:ext>
            </p:extLst>
          </p:nvPr>
        </p:nvGraphicFramePr>
        <p:xfrm>
          <a:off x="234614" y="1544320"/>
          <a:ext cx="9274131" cy="2377440"/>
        </p:xfrm>
        <a:graphic>
          <a:graphicData uri="http://schemas.openxmlformats.org/drawingml/2006/table">
            <a:tbl>
              <a:tblPr firstRow="1" firstCol="1" bandRow="1">
                <a:tableStyleId>{5C22544A-7EE6-4342-B048-85BDC9FD1C3A}</a:tableStyleId>
              </a:tblPr>
              <a:tblGrid>
                <a:gridCol w="348918">
                  <a:extLst>
                    <a:ext uri="{9D8B030D-6E8A-4147-A177-3AD203B41FA5}">
                      <a16:colId xmlns:a16="http://schemas.microsoft.com/office/drawing/2014/main" val="3305732788"/>
                    </a:ext>
                  </a:extLst>
                </a:gridCol>
                <a:gridCol w="1635456">
                  <a:extLst>
                    <a:ext uri="{9D8B030D-6E8A-4147-A177-3AD203B41FA5}">
                      <a16:colId xmlns:a16="http://schemas.microsoft.com/office/drawing/2014/main" val="781314882"/>
                    </a:ext>
                  </a:extLst>
                </a:gridCol>
                <a:gridCol w="680623">
                  <a:extLst>
                    <a:ext uri="{9D8B030D-6E8A-4147-A177-3AD203B41FA5}">
                      <a16:colId xmlns:a16="http://schemas.microsoft.com/office/drawing/2014/main" val="426127284"/>
                    </a:ext>
                  </a:extLst>
                </a:gridCol>
                <a:gridCol w="1925052">
                  <a:extLst>
                    <a:ext uri="{9D8B030D-6E8A-4147-A177-3AD203B41FA5}">
                      <a16:colId xmlns:a16="http://schemas.microsoft.com/office/drawing/2014/main" val="526326457"/>
                    </a:ext>
                  </a:extLst>
                </a:gridCol>
                <a:gridCol w="860258">
                  <a:extLst>
                    <a:ext uri="{9D8B030D-6E8A-4147-A177-3AD203B41FA5}">
                      <a16:colId xmlns:a16="http://schemas.microsoft.com/office/drawing/2014/main" val="814487831"/>
                    </a:ext>
                  </a:extLst>
                </a:gridCol>
                <a:gridCol w="1402348">
                  <a:extLst>
                    <a:ext uri="{9D8B030D-6E8A-4147-A177-3AD203B41FA5}">
                      <a16:colId xmlns:a16="http://schemas.microsoft.com/office/drawing/2014/main" val="2363981494"/>
                    </a:ext>
                  </a:extLst>
                </a:gridCol>
                <a:gridCol w="2421476">
                  <a:extLst>
                    <a:ext uri="{9D8B030D-6E8A-4147-A177-3AD203B41FA5}">
                      <a16:colId xmlns:a16="http://schemas.microsoft.com/office/drawing/2014/main" val="3402362048"/>
                    </a:ext>
                  </a:extLst>
                </a:gridCol>
              </a:tblGrid>
              <a:tr h="92243">
                <a:tc>
                  <a:txBody>
                    <a:bodyPr/>
                    <a:lstStyle/>
                    <a:p>
                      <a:pPr marL="0" marR="0">
                        <a:spcBef>
                          <a:spcPts val="0"/>
                        </a:spcBef>
                        <a:spcAft>
                          <a:spcPts val="0"/>
                        </a:spcAft>
                      </a:pPr>
                      <a:r>
                        <a:rPr lang="en-IE" sz="1200" dirty="0">
                          <a:effectLst/>
                        </a:rPr>
                        <a:t>SN</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rPr>
                        <a:t>Setting</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Optional</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Type</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Default Value</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rPr>
                        <a:t>Description</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Remarks</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276726">
                <a:tc>
                  <a:txBody>
                    <a:bodyPr/>
                    <a:lstStyle/>
                    <a:p>
                      <a:pPr marL="0" marR="0">
                        <a:spcBef>
                          <a:spcPts val="0"/>
                        </a:spcBef>
                        <a:spcAft>
                          <a:spcPts val="0"/>
                        </a:spcAft>
                      </a:pPr>
                      <a:r>
                        <a:rPr lang="en-IE" sz="1200" dirty="0">
                          <a:effectLst/>
                          <a:latin typeface="+mj-lt"/>
                        </a:rPr>
                        <a:t>06</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solidFill>
                            <a:srgbClr val="0070C0"/>
                          </a:solidFill>
                          <a:effectLst/>
                          <a:latin typeface="+mj-lt"/>
                          <a:hlinkClick r:id="rId3" action="ppaction://hlinksldjump">
                            <a:extLst>
                              <a:ext uri="{A12FA001-AC4F-418D-AE19-62706E023703}">
                                <ahyp:hlinkClr xmlns:ahyp="http://schemas.microsoft.com/office/drawing/2018/hyperlinkcolor" val="tx"/>
                              </a:ext>
                            </a:extLst>
                          </a:hlinkClick>
                        </a:rPr>
                        <a:t>CryptographySettings</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latin typeface="+mj-lt"/>
                        </a:rPr>
                        <a:t>Yes</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lgn="l" rtl="0" eaLnBrk="1" latinLnBrk="0" hangingPunct="1">
                        <a:spcBef>
                          <a:spcPts val="0"/>
                        </a:spcBef>
                        <a:spcAft>
                          <a:spcPts val="0"/>
                        </a:spcAft>
                      </a:pPr>
                      <a:r>
                        <a:rPr kumimoji="0" lang="en-IE" sz="1200" kern="1200" dirty="0">
                          <a:solidFill>
                            <a:srgbClr val="0070C0"/>
                          </a:solidFill>
                          <a:effectLst/>
                          <a:latin typeface="+mj-lt"/>
                          <a:ea typeface="+mn-ea"/>
                          <a:cs typeface="+mn-cs"/>
                        </a:rPr>
                        <a:t>DevHorizons.DAL.</a:t>
                      </a:r>
                      <a:r>
                        <a:rPr kumimoji="0" lang="en-IE" sz="1200" kern="1200" dirty="0">
                          <a:solidFill>
                            <a:srgbClr val="0070C0"/>
                          </a:solidFill>
                          <a:effectLst/>
                          <a:latin typeface="+mn-lt"/>
                          <a:ea typeface="+mn-ea"/>
                          <a:cs typeface="+mn-cs"/>
                        </a:rPr>
                        <a:t> Cryptography</a:t>
                      </a:r>
                      <a:r>
                        <a:rPr kumimoji="0" lang="en-IE" sz="1200" kern="1200" dirty="0">
                          <a:solidFill>
                            <a:srgbClr val="0070C0"/>
                          </a:solidFill>
                          <a:effectLst/>
                          <a:latin typeface="+mj-lt"/>
                          <a:ea typeface="+mn-ea"/>
                          <a:cs typeface="+mn-cs"/>
                        </a:rPr>
                        <a:t>.CryptographySettings</a:t>
                      </a:r>
                    </a:p>
                  </a:txBody>
                  <a:tcPr marL="9949" marR="9949" marT="0" marB="0"/>
                </a:tc>
                <a:tc>
                  <a:txBody>
                    <a:bodyPr/>
                    <a:lstStyle/>
                    <a:p>
                      <a:pPr marL="0" marR="0">
                        <a:spcBef>
                          <a:spcPts val="0"/>
                        </a:spcBef>
                        <a:spcAft>
                          <a:spcPts val="0"/>
                        </a:spcAft>
                      </a:pPr>
                      <a:r>
                        <a:rPr lang="en-IE" sz="1200" dirty="0">
                          <a:effectLst/>
                          <a:latin typeface="+mj-lt"/>
                        </a:rPr>
                        <a:t>Default Instance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All the cryptography settings required for the DAL engine to encrypt, decrypt and hash data.</a:t>
                      </a:r>
                      <a:br>
                        <a:rPr lang="en-IE" sz="1200" dirty="0">
                          <a:effectLst/>
                          <a:latin typeface="+mj-lt"/>
                        </a:rPr>
                      </a:br>
                      <a:endParaRPr lang="en-IE" sz="1200" dirty="0">
                        <a:effectLst/>
                        <a:latin typeface="+mj-lt"/>
                      </a:endParaRPr>
                    </a:p>
                    <a:p>
                      <a:pPr marL="0" marR="0">
                        <a:spcBef>
                          <a:spcPts val="0"/>
                        </a:spcBef>
                        <a:spcAft>
                          <a:spcPts val="0"/>
                        </a:spcAft>
                      </a:pPr>
                      <a:r>
                        <a:rPr lang="en-IE" sz="1200" dirty="0">
                          <a:effectLst/>
                          <a:latin typeface="+mj-lt"/>
                        </a:rPr>
                        <a:t>The object will be automatically initiated with the default values if not explicitly set.</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All the detailed sub settings of this type will be illustrated in the </a:t>
                      </a:r>
                      <a:r>
                        <a:rPr lang="en-IE" sz="1200" dirty="0">
                          <a:solidFill>
                            <a:srgbClr val="0070C0"/>
                          </a:solidFill>
                          <a:effectLst/>
                          <a:latin typeface="+mj-lt"/>
                          <a:hlinkClick r:id="rId3" action="ppaction://hlinksldjump">
                            <a:extLst>
                              <a:ext uri="{A12FA001-AC4F-418D-AE19-62706E023703}">
                                <ahyp:hlinkClr xmlns:ahyp="http://schemas.microsoft.com/office/drawing/2018/hyperlinkcolor" val="tx"/>
                              </a:ext>
                            </a:extLst>
                          </a:hlinkClick>
                        </a:rPr>
                        <a:t>coming slides</a:t>
                      </a:r>
                      <a:r>
                        <a:rPr lang="en-IE" sz="1200" dirty="0">
                          <a:effectLst/>
                          <a:latin typeface="+mj-lt"/>
                        </a:rPr>
                        <a:t>.</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665973278"/>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3424241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Connection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nvPr>
        </p:nvGraphicFramePr>
        <p:xfrm>
          <a:off x="240630" y="1709796"/>
          <a:ext cx="9298754" cy="1998002"/>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679185">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444966">
                  <a:extLst>
                    <a:ext uri="{9D8B030D-6E8A-4147-A177-3AD203B41FA5}">
                      <a16:colId xmlns:a16="http://schemas.microsoft.com/office/drawing/2014/main" val="526326457"/>
                    </a:ext>
                  </a:extLst>
                </a:gridCol>
                <a:gridCol w="764994">
                  <a:extLst>
                    <a:ext uri="{9D8B030D-6E8A-4147-A177-3AD203B41FA5}">
                      <a16:colId xmlns:a16="http://schemas.microsoft.com/office/drawing/2014/main" val="814487831"/>
                    </a:ext>
                  </a:extLst>
                </a:gridCol>
                <a:gridCol w="1746730">
                  <a:extLst>
                    <a:ext uri="{9D8B030D-6E8A-4147-A177-3AD203B41FA5}">
                      <a16:colId xmlns:a16="http://schemas.microsoft.com/office/drawing/2014/main" val="2363981494"/>
                    </a:ext>
                  </a:extLst>
                </a:gridCol>
                <a:gridCol w="2486221">
                  <a:extLst>
                    <a:ext uri="{9D8B030D-6E8A-4147-A177-3AD203B41FA5}">
                      <a16:colId xmlns:a16="http://schemas.microsoft.com/office/drawing/2014/main" val="3402362048"/>
                    </a:ext>
                  </a:extLst>
                </a:gridCol>
              </a:tblGrid>
              <a:tr h="44296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415980">
                <a:tc>
                  <a:txBody>
                    <a:bodyPr/>
                    <a:lstStyle/>
                    <a:p>
                      <a:pPr marL="0" marR="0">
                        <a:spcBef>
                          <a:spcPts val="0"/>
                        </a:spcBef>
                        <a:spcAft>
                          <a:spcPts val="0"/>
                        </a:spcAft>
                      </a:pPr>
                      <a:r>
                        <a:rPr lang="en-IE" sz="1200" dirty="0">
                          <a:effectLst/>
                          <a:latin typeface="+mj-lt"/>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ConnectionString</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No</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a:t>
                      </a:r>
                      <a:r>
                        <a:rPr lang="en-IE" sz="1200" dirty="0">
                          <a:solidFill>
                            <a:srgbClr val="0070C0"/>
                          </a:solidFill>
                          <a:effectLst/>
                          <a:latin typeface="+mj-lt"/>
                        </a:rPr>
                        <a:t>String</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latin typeface="+mj-lt"/>
                        </a:rPr>
                        <a:t>null</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The Connection string of the data source.</a:t>
                      </a:r>
                    </a:p>
                  </a:txBody>
                  <a:tcPr marL="9949" marR="9949" marT="0" marB="0"/>
                </a:tc>
                <a:tc>
                  <a:txBody>
                    <a:bodyPr/>
                    <a:lstStyle/>
                    <a:p>
                      <a:pPr marL="0" marR="0">
                        <a:spcBef>
                          <a:spcPts val="0"/>
                        </a:spcBef>
                        <a:spcAft>
                          <a:spcPts val="0"/>
                        </a:spcAft>
                      </a:pPr>
                      <a:r>
                        <a:rPr lang="en-IE" sz="1200">
                          <a:effectLst/>
                          <a:latin typeface="+mj-lt"/>
                        </a:rPr>
                        <a:t> </a:t>
                      </a:r>
                      <a:endParaRPr lang="en-IE" sz="120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246184203"/>
                  </a:ext>
                </a:extLst>
              </a:tr>
              <a:tr h="1139056">
                <a:tc>
                  <a:txBody>
                    <a:bodyPr/>
                    <a:lstStyle/>
                    <a:p>
                      <a:pPr marL="0" marR="0">
                        <a:spcBef>
                          <a:spcPts val="0"/>
                        </a:spcBef>
                        <a:spcAft>
                          <a:spcPts val="0"/>
                        </a:spcAft>
                      </a:pPr>
                      <a:r>
                        <a:rPr lang="en-IE" sz="1200">
                          <a:effectLst/>
                          <a:latin typeface="+mj-lt"/>
                        </a:rPr>
                        <a:t>02</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DatabaseName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System.String</a:t>
                      </a:r>
                    </a:p>
                  </a:txBody>
                  <a:tcPr marL="9949" marR="9949" marT="0" marB="0"/>
                </a:tc>
                <a:tc>
                  <a:txBody>
                    <a:bodyPr/>
                    <a:lstStyle/>
                    <a:p>
                      <a:pPr marL="0" marR="0">
                        <a:spcBef>
                          <a:spcPts val="0"/>
                        </a:spcBef>
                        <a:spcAft>
                          <a:spcPts val="0"/>
                        </a:spcAft>
                      </a:pPr>
                      <a:r>
                        <a:rPr lang="en-IE" sz="1200" dirty="0">
                          <a:effectLst/>
                          <a:latin typeface="+mj-lt"/>
                        </a:rPr>
                        <a:t>null</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The name of the targeted/connected database.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This is optional because the target database can be specified as part of the connection string.</a:t>
                      </a:r>
                    </a:p>
                    <a:p>
                      <a:pPr marL="0" marR="0">
                        <a:spcBef>
                          <a:spcPts val="0"/>
                        </a:spcBef>
                        <a:spcAft>
                          <a:spcPts val="0"/>
                        </a:spcAft>
                      </a:pPr>
                      <a:br>
                        <a:rPr lang="en-IE" sz="1200" dirty="0">
                          <a:effectLst/>
                          <a:latin typeface="+mj-lt"/>
                        </a:rPr>
                      </a:br>
                      <a:r>
                        <a:rPr lang="en-IE" sz="1200" dirty="0">
                          <a:effectLst/>
                          <a:latin typeface="+mj-lt"/>
                        </a:rPr>
                        <a:t>If specified, it will override the one specified in the connection string.</a:t>
                      </a:r>
                    </a:p>
                  </a:txBody>
                  <a:tcPr marL="9949" marR="9949" marT="0" marB="0"/>
                </a:tc>
                <a:extLst>
                  <a:ext uri="{0D108BD9-81ED-4DB2-BD59-A6C34878D82A}">
                    <a16:rowId xmlns:a16="http://schemas.microsoft.com/office/drawing/2014/main" val="270011697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7226719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Connection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3761712495"/>
              </p:ext>
            </p:extLst>
          </p:nvPr>
        </p:nvGraphicFramePr>
        <p:xfrm>
          <a:off x="240630" y="1709796"/>
          <a:ext cx="9298754" cy="3734806"/>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679185">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444966">
                  <a:extLst>
                    <a:ext uri="{9D8B030D-6E8A-4147-A177-3AD203B41FA5}">
                      <a16:colId xmlns:a16="http://schemas.microsoft.com/office/drawing/2014/main" val="526326457"/>
                    </a:ext>
                  </a:extLst>
                </a:gridCol>
                <a:gridCol w="764994">
                  <a:extLst>
                    <a:ext uri="{9D8B030D-6E8A-4147-A177-3AD203B41FA5}">
                      <a16:colId xmlns:a16="http://schemas.microsoft.com/office/drawing/2014/main" val="814487831"/>
                    </a:ext>
                  </a:extLst>
                </a:gridCol>
                <a:gridCol w="1746730">
                  <a:extLst>
                    <a:ext uri="{9D8B030D-6E8A-4147-A177-3AD203B41FA5}">
                      <a16:colId xmlns:a16="http://schemas.microsoft.com/office/drawing/2014/main" val="2363981494"/>
                    </a:ext>
                  </a:extLst>
                </a:gridCol>
                <a:gridCol w="2486221">
                  <a:extLst>
                    <a:ext uri="{9D8B030D-6E8A-4147-A177-3AD203B41FA5}">
                      <a16:colId xmlns:a16="http://schemas.microsoft.com/office/drawing/2014/main" val="3402362048"/>
                    </a:ext>
                  </a:extLst>
                </a:gridCol>
              </a:tblGrid>
              <a:tr h="44296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415980">
                <a:tc>
                  <a:txBody>
                    <a:bodyPr/>
                    <a:lstStyle/>
                    <a:p>
                      <a:pPr marL="0" marR="0">
                        <a:spcBef>
                          <a:spcPts val="0"/>
                        </a:spcBef>
                        <a:spcAft>
                          <a:spcPts val="0"/>
                        </a:spcAft>
                      </a:pPr>
                      <a:r>
                        <a:rPr lang="en-IE" sz="1200" dirty="0">
                          <a:effectLst/>
                          <a:latin typeface="+mj-lt"/>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u="sng" dirty="0" err="1">
                          <a:solidFill>
                            <a:srgbClr val="0070C0"/>
                          </a:solidFill>
                          <a:effectLst/>
                          <a:latin typeface="+mj-lt"/>
                          <a:hlinkClick r:id="rId3">
                            <a:extLst>
                              <a:ext uri="{A12FA001-AC4F-418D-AE19-62706E023703}">
                                <ahyp:hlinkClr xmlns:ahyp="http://schemas.microsoft.com/office/drawing/2018/hyperlinkcolor" val="tx"/>
                              </a:ext>
                            </a:extLst>
                          </a:hlinkClick>
                        </a:rPr>
                        <a:t>CommandTimeout</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System.Int32?</a:t>
                      </a: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n-lt"/>
                          <a:ea typeface="+mn-ea"/>
                          <a:cs typeface="+mn-cs"/>
                        </a:rPr>
                        <a:t>null</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The wait time (in seconds) before terminating the attempt to execute a command and generating an error.</a:t>
                      </a:r>
                      <a:br>
                        <a:rPr lang="en-IE" sz="1200" dirty="0">
                          <a:effectLst/>
                          <a:latin typeface="+mj-lt"/>
                        </a:rPr>
                      </a:br>
                      <a:endParaRPr lang="en-IE" sz="1200" dirty="0">
                        <a:effectLst/>
                        <a:latin typeface="+mj-lt"/>
                      </a:endParaRPr>
                    </a:p>
                    <a:p>
                      <a:pPr marL="0" marR="0">
                        <a:spcBef>
                          <a:spcPts val="0"/>
                        </a:spcBef>
                        <a:spcAft>
                          <a:spcPts val="0"/>
                        </a:spcAft>
                      </a:pPr>
                      <a:r>
                        <a:rPr lang="en-IE" sz="1200" dirty="0">
                          <a:effectLst/>
                          <a:latin typeface="+mj-lt"/>
                        </a:rPr>
                        <a:t>If null, the default value with the SQL Server system would be 30 seconds.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 value of 0 indicates no limit (an attempt to execute a command will wait indefinitely).</a:t>
                      </a:r>
                      <a:br>
                        <a:rPr lang="en-IE" sz="1200" dirty="0">
                          <a:effectLst/>
                          <a:latin typeface="+mj-lt"/>
                        </a:rPr>
                      </a:br>
                      <a:r>
                        <a:rPr lang="en-IE" sz="1200" dirty="0">
                          <a:effectLst/>
                          <a:latin typeface="+mj-lt"/>
                        </a:rPr>
                        <a:t>This property is the cumulative time-out (for all network packets that are read during the invocation of a method) for all network reads during command execution or processing of the results. A time-out can still occur after the first row is returned, and does not include user processing time, only network read time.</a:t>
                      </a:r>
                      <a:br>
                        <a:rPr lang="en-IE" sz="1200" dirty="0">
                          <a:effectLst/>
                          <a:latin typeface="+mj-lt"/>
                        </a:rPr>
                      </a:br>
                      <a:r>
                        <a:rPr lang="en-IE" sz="1200" dirty="0">
                          <a:effectLst/>
                          <a:latin typeface="+mj-lt"/>
                        </a:rPr>
                        <a:t>For example, with a 30 second time out, if Read requires two network packets, then it has 30 seconds to read both network packets. If you call Read again, it will have another 30 seconds to read any data that it requires.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24618420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50926507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Connection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1672413576"/>
              </p:ext>
            </p:extLst>
          </p:nvPr>
        </p:nvGraphicFramePr>
        <p:xfrm>
          <a:off x="234614" y="1544320"/>
          <a:ext cx="9274131" cy="4754880"/>
        </p:xfrm>
        <a:graphic>
          <a:graphicData uri="http://schemas.openxmlformats.org/drawingml/2006/table">
            <a:tbl>
              <a:tblPr firstRow="1" firstCol="1" bandRow="1">
                <a:tableStyleId>{5C22544A-7EE6-4342-B048-85BDC9FD1C3A}</a:tableStyleId>
              </a:tblPr>
              <a:tblGrid>
                <a:gridCol w="348918">
                  <a:extLst>
                    <a:ext uri="{9D8B030D-6E8A-4147-A177-3AD203B41FA5}">
                      <a16:colId xmlns:a16="http://schemas.microsoft.com/office/drawing/2014/main" val="3305732788"/>
                    </a:ext>
                  </a:extLst>
                </a:gridCol>
                <a:gridCol w="1635456">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603556">
                  <a:extLst>
                    <a:ext uri="{9D8B030D-6E8A-4147-A177-3AD203B41FA5}">
                      <a16:colId xmlns:a16="http://schemas.microsoft.com/office/drawing/2014/main" val="526326457"/>
                    </a:ext>
                  </a:extLst>
                </a:gridCol>
                <a:gridCol w="745072">
                  <a:extLst>
                    <a:ext uri="{9D8B030D-6E8A-4147-A177-3AD203B41FA5}">
                      <a16:colId xmlns:a16="http://schemas.microsoft.com/office/drawing/2014/main" val="814487831"/>
                    </a:ext>
                  </a:extLst>
                </a:gridCol>
                <a:gridCol w="1701242">
                  <a:extLst>
                    <a:ext uri="{9D8B030D-6E8A-4147-A177-3AD203B41FA5}">
                      <a16:colId xmlns:a16="http://schemas.microsoft.com/office/drawing/2014/main" val="2363981494"/>
                    </a:ext>
                  </a:extLst>
                </a:gridCol>
                <a:gridCol w="2421476">
                  <a:extLst>
                    <a:ext uri="{9D8B030D-6E8A-4147-A177-3AD203B41FA5}">
                      <a16:colId xmlns:a16="http://schemas.microsoft.com/office/drawing/2014/main" val="3402362048"/>
                    </a:ext>
                  </a:extLst>
                </a:gridCol>
              </a:tblGrid>
              <a:tr h="92243">
                <a:tc>
                  <a:txBody>
                    <a:bodyPr/>
                    <a:lstStyle/>
                    <a:p>
                      <a:pPr marL="0" marR="0">
                        <a:spcBef>
                          <a:spcPts val="0"/>
                        </a:spcBef>
                        <a:spcAft>
                          <a:spcPts val="0"/>
                        </a:spcAft>
                      </a:pPr>
                      <a:r>
                        <a:rPr lang="en-IE" sz="1200" dirty="0">
                          <a:effectLst/>
                        </a:rPr>
                        <a:t>SN</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rPr>
                        <a:t>Setting</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Optional</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Type</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Default Value</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Description</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Remarks</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876300">
                <a:tc>
                  <a:txBody>
                    <a:bodyPr/>
                    <a:lstStyle/>
                    <a:p>
                      <a:pPr marL="0" marR="0">
                        <a:spcBef>
                          <a:spcPts val="0"/>
                        </a:spcBef>
                        <a:spcAft>
                          <a:spcPts val="0"/>
                        </a:spcAft>
                      </a:pPr>
                      <a:r>
                        <a:rPr lang="en-IE" sz="1200" dirty="0">
                          <a:effectLst/>
                          <a:latin typeface="+mj-lt"/>
                        </a:rPr>
                        <a:t>04</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u="sng" dirty="0" err="1">
                          <a:solidFill>
                            <a:srgbClr val="0070C0"/>
                          </a:solidFill>
                          <a:effectLst/>
                          <a:latin typeface="+mj-lt"/>
                          <a:hlinkClick r:id="rId3">
                            <a:extLst>
                              <a:ext uri="{A12FA001-AC4F-418D-AE19-62706E023703}">
                                <ahyp:hlinkClr xmlns:ahyp="http://schemas.microsoft.com/office/drawing/2018/hyperlinkcolor" val="tx"/>
                              </a:ext>
                            </a:extLst>
                          </a:hlinkClick>
                        </a:rPr>
                        <a:t>PacketSize</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latin typeface="+mj-lt"/>
                        </a:rPr>
                        <a:t>Yes</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System.Int32?</a:t>
                      </a: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n-lt"/>
                          <a:ea typeface="+mn-ea"/>
                          <a:cs typeface="+mn-cs"/>
                        </a:rPr>
                        <a:t>null</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The size (in bytes) of network packets used to communicate with an instance of SQL Server.</a:t>
                      </a:r>
                      <a:br>
                        <a:rPr lang="en-IE" sz="1200" dirty="0">
                          <a:effectLst/>
                          <a:latin typeface="+mj-lt"/>
                        </a:rPr>
                      </a:br>
                      <a:endParaRPr lang="en-IE" sz="1200" dirty="0">
                        <a:effectLst/>
                        <a:latin typeface="+mj-lt"/>
                      </a:endParaRPr>
                    </a:p>
                    <a:p>
                      <a:pPr marL="0" marR="0">
                        <a:spcBef>
                          <a:spcPts val="0"/>
                        </a:spcBef>
                        <a:spcAft>
                          <a:spcPts val="0"/>
                        </a:spcAft>
                      </a:pPr>
                      <a:r>
                        <a:rPr lang="en-IE" sz="1200" dirty="0">
                          <a:effectLst/>
                          <a:latin typeface="+mj-lt"/>
                        </a:rPr>
                        <a:t>If null, it will use the default value of the SQL Server which is 8000 bytes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Packet size may be a value in the range of min 512 and max 32767 bytes. An exception is generated if the value is outside this range.</a:t>
                      </a:r>
                      <a:br>
                        <a:rPr lang="en-IE" sz="1200" dirty="0">
                          <a:effectLst/>
                          <a:latin typeface="+mj-lt"/>
                        </a:rPr>
                      </a:br>
                      <a:endParaRPr lang="en-IE" sz="1200" dirty="0">
                        <a:effectLst/>
                        <a:latin typeface="+mj-lt"/>
                      </a:endParaRPr>
                    </a:p>
                    <a:p>
                      <a:pPr marL="0" marR="0">
                        <a:spcBef>
                          <a:spcPts val="0"/>
                        </a:spcBef>
                        <a:spcAft>
                          <a:spcPts val="0"/>
                        </a:spcAft>
                      </a:pPr>
                      <a:r>
                        <a:rPr lang="en-IE" sz="1200" dirty="0">
                          <a:effectLst/>
                          <a:latin typeface="+mj-lt"/>
                        </a:rPr>
                        <a:t>If an application performs bulk copy operations, or sends or receives lots of text or image data, a packet size larger than the default may improve efficiency because it causes fewer network read and write operations.</a:t>
                      </a:r>
                      <a:br>
                        <a:rPr lang="en-IE" sz="1200" dirty="0">
                          <a:effectLst/>
                          <a:latin typeface="+mj-lt"/>
                        </a:rPr>
                      </a:br>
                      <a:endParaRPr lang="en-IE" sz="1200" dirty="0">
                        <a:effectLst/>
                        <a:latin typeface="+mj-lt"/>
                      </a:endParaRPr>
                    </a:p>
                    <a:p>
                      <a:pPr marL="0" marR="0">
                        <a:spcBef>
                          <a:spcPts val="0"/>
                        </a:spcBef>
                        <a:spcAft>
                          <a:spcPts val="0"/>
                        </a:spcAft>
                      </a:pPr>
                      <a:r>
                        <a:rPr lang="en-IE" sz="1200" dirty="0">
                          <a:effectLst/>
                          <a:latin typeface="+mj-lt"/>
                        </a:rPr>
                        <a:t>If an application sends and receives small amounts of information, you can set the packet size to 512 bytes (using the Packet Size value in the ConnectionString), which is sufficient for most data transfer operations.</a:t>
                      </a:r>
                      <a:br>
                        <a:rPr lang="en-IE" sz="1200" dirty="0">
                          <a:effectLst/>
                          <a:latin typeface="+mj-lt"/>
                        </a:rPr>
                      </a:br>
                      <a:r>
                        <a:rPr lang="en-IE" sz="1200" dirty="0">
                          <a:effectLst/>
                          <a:latin typeface="+mj-lt"/>
                        </a:rPr>
                        <a:t>For most applications, the default packet size is best.</a:t>
                      </a:r>
                      <a:br>
                        <a:rPr lang="en-IE" sz="1200" dirty="0">
                          <a:effectLst/>
                          <a:latin typeface="+mj-lt"/>
                        </a:rPr>
                      </a:br>
                      <a:endParaRPr lang="en-IE" sz="1200" dirty="0">
                        <a:effectLst/>
                        <a:latin typeface="+mj-lt"/>
                      </a:endParaRPr>
                    </a:p>
                    <a:p>
                      <a:pPr marL="0" marR="0">
                        <a:spcBef>
                          <a:spcPts val="0"/>
                        </a:spcBef>
                        <a:spcAft>
                          <a:spcPts val="0"/>
                        </a:spcAft>
                      </a:pPr>
                      <a:r>
                        <a:rPr lang="en-IE" sz="1200" dirty="0">
                          <a:effectLst/>
                          <a:latin typeface="+mj-lt"/>
                        </a:rPr>
                        <a:t>This setting will be merged with the provided connection string and will override the same setting if exist.</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488206855"/>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203392266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Connection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3528682419"/>
              </p:ext>
            </p:extLst>
          </p:nvPr>
        </p:nvGraphicFramePr>
        <p:xfrm>
          <a:off x="234614" y="1544320"/>
          <a:ext cx="9274131" cy="4572000"/>
        </p:xfrm>
        <a:graphic>
          <a:graphicData uri="http://schemas.openxmlformats.org/drawingml/2006/table">
            <a:tbl>
              <a:tblPr firstRow="1" firstCol="1" bandRow="1">
                <a:tableStyleId>{5C22544A-7EE6-4342-B048-85BDC9FD1C3A}</a:tableStyleId>
              </a:tblPr>
              <a:tblGrid>
                <a:gridCol w="348918">
                  <a:extLst>
                    <a:ext uri="{9D8B030D-6E8A-4147-A177-3AD203B41FA5}">
                      <a16:colId xmlns:a16="http://schemas.microsoft.com/office/drawing/2014/main" val="3305732788"/>
                    </a:ext>
                  </a:extLst>
                </a:gridCol>
                <a:gridCol w="1635456">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603556">
                  <a:extLst>
                    <a:ext uri="{9D8B030D-6E8A-4147-A177-3AD203B41FA5}">
                      <a16:colId xmlns:a16="http://schemas.microsoft.com/office/drawing/2014/main" val="526326457"/>
                    </a:ext>
                  </a:extLst>
                </a:gridCol>
                <a:gridCol w="745072">
                  <a:extLst>
                    <a:ext uri="{9D8B030D-6E8A-4147-A177-3AD203B41FA5}">
                      <a16:colId xmlns:a16="http://schemas.microsoft.com/office/drawing/2014/main" val="814487831"/>
                    </a:ext>
                  </a:extLst>
                </a:gridCol>
                <a:gridCol w="1701242">
                  <a:extLst>
                    <a:ext uri="{9D8B030D-6E8A-4147-A177-3AD203B41FA5}">
                      <a16:colId xmlns:a16="http://schemas.microsoft.com/office/drawing/2014/main" val="2363981494"/>
                    </a:ext>
                  </a:extLst>
                </a:gridCol>
                <a:gridCol w="2421476">
                  <a:extLst>
                    <a:ext uri="{9D8B030D-6E8A-4147-A177-3AD203B41FA5}">
                      <a16:colId xmlns:a16="http://schemas.microsoft.com/office/drawing/2014/main" val="3402362048"/>
                    </a:ext>
                  </a:extLst>
                </a:gridCol>
              </a:tblGrid>
              <a:tr h="92243">
                <a:tc>
                  <a:txBody>
                    <a:bodyPr/>
                    <a:lstStyle/>
                    <a:p>
                      <a:pPr marL="0" marR="0">
                        <a:spcBef>
                          <a:spcPts val="0"/>
                        </a:spcBef>
                        <a:spcAft>
                          <a:spcPts val="0"/>
                        </a:spcAft>
                      </a:pPr>
                      <a:r>
                        <a:rPr lang="en-IE" sz="1200" dirty="0">
                          <a:effectLst/>
                        </a:rPr>
                        <a:t>SN</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rPr>
                        <a:t>Setting</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Optional</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Type</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Default Value</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Description</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rPr>
                        <a:t>Remarks</a:t>
                      </a:r>
                      <a:endParaRPr lang="en-IE" sz="12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77126">
                <a:tc>
                  <a:txBody>
                    <a:bodyPr/>
                    <a:lstStyle/>
                    <a:p>
                      <a:pPr marL="0" marR="0">
                        <a:spcBef>
                          <a:spcPts val="0"/>
                        </a:spcBef>
                        <a:spcAft>
                          <a:spcPts val="0"/>
                        </a:spcAft>
                      </a:pPr>
                      <a:r>
                        <a:rPr lang="en-IE" sz="1200" dirty="0">
                          <a:effectLst/>
                          <a:latin typeface="+mj-lt"/>
                        </a:rPr>
                        <a:t>05</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u="sng" dirty="0" err="1">
                          <a:solidFill>
                            <a:srgbClr val="0070C0"/>
                          </a:solidFill>
                          <a:effectLst/>
                          <a:latin typeface="+mj-lt"/>
                          <a:hlinkClick r:id="rId3">
                            <a:extLst>
                              <a:ext uri="{A12FA001-AC4F-418D-AE19-62706E023703}">
                                <ahyp:hlinkClr xmlns:ahyp="http://schemas.microsoft.com/office/drawing/2018/hyperlinkcolor" val="tx"/>
                              </a:ext>
                            </a:extLst>
                          </a:hlinkClick>
                        </a:rPr>
                        <a:t>ColumnAlwaysEncryptionSettingEnabled</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latin typeface="+mj-lt"/>
                        </a:rPr>
                        <a:t>Yes</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rgbClr val="0070C0"/>
                          </a:solidFill>
                          <a:effectLst/>
                          <a:latin typeface="+mj-lt"/>
                          <a:ea typeface="+mn-ea"/>
                          <a:cs typeface="+mn-cs"/>
                        </a:rPr>
                        <a:t>System.Boolean</a:t>
                      </a:r>
                    </a:p>
                  </a:txBody>
                  <a:tcPr marL="9949" marR="9949" marT="0" marB="0"/>
                </a:tc>
                <a:tc>
                  <a:txBody>
                    <a:bodyPr/>
                    <a:lstStyle/>
                    <a:p>
                      <a:pPr marL="0" marR="0">
                        <a:spcBef>
                          <a:spcPts val="0"/>
                        </a:spcBef>
                        <a:spcAft>
                          <a:spcPts val="0"/>
                        </a:spcAft>
                      </a:pPr>
                      <a:r>
                        <a:rPr lang="en-IE" sz="1200">
                          <a:effectLst/>
                          <a:latin typeface="+mj-lt"/>
                        </a:rPr>
                        <a:t>false</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 value indicating whether the opened connection will support the "SQL Column Always Encryption".</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This setting will be merged with the provided connection string and will override the same setting if exist.</a:t>
                      </a:r>
                      <a:br>
                        <a:rPr lang="en-IE" sz="1200" dirty="0">
                          <a:effectLst/>
                          <a:latin typeface="+mj-lt"/>
                        </a:rPr>
                      </a:br>
                      <a:r>
                        <a:rPr lang="en-IE" sz="1200" dirty="0">
                          <a:effectLst/>
                          <a:latin typeface="+mj-lt"/>
                        </a:rPr>
                        <a:t>Supported with SQL Server 2016 (13.x), and higher.</a:t>
                      </a:r>
                      <a:br>
                        <a:rPr lang="en-IE" sz="1200" dirty="0">
                          <a:effectLst/>
                          <a:latin typeface="+mj-lt"/>
                        </a:rPr>
                      </a:br>
                      <a:r>
                        <a:rPr lang="en-IE" sz="1200" dirty="0">
                          <a:effectLst/>
                          <a:latin typeface="+mj-lt"/>
                        </a:rPr>
                        <a:t>Always Encrypted is available in all editions of Azure SQL Database, starting with SQL Server 2016 (13.x) and all service tiers of SQL Database. (Prior to SQL Server 2016 (13.x) SP1, Always Encrypted was limited to the Enterprise Edition.)</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713508240"/>
                  </a:ext>
                </a:extLst>
              </a:tr>
              <a:tr h="461210">
                <a:tc>
                  <a:txBody>
                    <a:bodyPr/>
                    <a:lstStyle/>
                    <a:p>
                      <a:pPr marL="0" marR="0">
                        <a:spcBef>
                          <a:spcPts val="0"/>
                        </a:spcBef>
                        <a:spcAft>
                          <a:spcPts val="0"/>
                        </a:spcAft>
                      </a:pPr>
                      <a:r>
                        <a:rPr lang="en-IE" sz="1200" dirty="0">
                          <a:effectLst/>
                          <a:latin typeface="+mj-lt"/>
                        </a:rPr>
                        <a:t>06</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u="sng" dirty="0" err="1">
                          <a:solidFill>
                            <a:srgbClr val="0070C0"/>
                          </a:solidFill>
                          <a:effectLst/>
                          <a:latin typeface="+mj-lt"/>
                          <a:hlinkClick r:id="rId4">
                            <a:extLst>
                              <a:ext uri="{A12FA001-AC4F-418D-AE19-62706E023703}">
                                <ahyp:hlinkClr xmlns:ahyp="http://schemas.microsoft.com/office/drawing/2018/hyperlinkcolor" val="tx"/>
                              </a:ext>
                            </a:extLst>
                          </a:hlinkClick>
                        </a:rPr>
                        <a:t>EnclaveAttestationUrl</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a:effectLst/>
                          <a:latin typeface="+mj-lt"/>
                        </a:rPr>
                        <a:t>Yes</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rgbClr val="0070C0"/>
                          </a:solidFill>
                          <a:effectLst/>
                          <a:latin typeface="+mj-lt"/>
                          <a:ea typeface="+mn-ea"/>
                          <a:cs typeface="+mn-cs"/>
                        </a:rPr>
                        <a:t>System.</a:t>
                      </a:r>
                      <a:r>
                        <a:rPr lang="en-IE" sz="1200" dirty="0">
                          <a:solidFill>
                            <a:srgbClr val="0070C0"/>
                          </a:solidFill>
                          <a:effectLst/>
                          <a:latin typeface="+mj-lt"/>
                        </a:rPr>
                        <a:t>String</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n-lt"/>
                          <a:ea typeface="+mn-ea"/>
                          <a:cs typeface="+mn-cs"/>
                        </a:rPr>
                        <a:t>null</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the URL for attestation the server-side enclaves.</a:t>
                      </a:r>
                      <a:br>
                        <a:rPr lang="en-IE" sz="1200" dirty="0">
                          <a:effectLst/>
                          <a:latin typeface="+mj-lt"/>
                        </a:rPr>
                      </a:br>
                      <a:r>
                        <a:rPr lang="en-IE" sz="1200" dirty="0">
                          <a:effectLst/>
                          <a:latin typeface="+mj-lt"/>
                        </a:rPr>
                        <a:t>This setting will be applicable only if the "SQL Column Always Encryption" is enabled either manually through the provided connection string or by setting the "</a:t>
                      </a:r>
                      <a:r>
                        <a:rPr lang="en-IE" sz="1200" b="1" dirty="0" err="1">
                          <a:solidFill>
                            <a:srgbClr val="9D4339"/>
                          </a:solidFill>
                          <a:effectLst/>
                          <a:latin typeface="+mj-lt"/>
                        </a:rPr>
                        <a:t>ColumnAlwaysEncryptionSettingEnabled</a:t>
                      </a:r>
                      <a:r>
                        <a:rPr lang="en-IE" sz="1200" dirty="0">
                          <a:effectLst/>
                          <a:latin typeface="+mj-lt"/>
                        </a:rPr>
                        <a:t>" to true.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Always Encrypted with secure enclaves is available in SQL Server 2019 (15.x) or higher and in Azure SQL Database.</a:t>
                      </a:r>
                      <a:br>
                        <a:rPr lang="en-IE" sz="1200" dirty="0">
                          <a:effectLst/>
                          <a:latin typeface="+mj-lt"/>
                        </a:rPr>
                      </a:br>
                      <a:endParaRPr lang="en-IE" sz="1200" dirty="0">
                        <a:effectLst/>
                        <a:latin typeface="+mj-lt"/>
                      </a:endParaRPr>
                    </a:p>
                    <a:p>
                      <a:pPr marL="0" marR="0">
                        <a:spcBef>
                          <a:spcPts val="0"/>
                        </a:spcBef>
                        <a:spcAft>
                          <a:spcPts val="0"/>
                        </a:spcAft>
                      </a:pPr>
                      <a:r>
                        <a:rPr lang="en-IE" sz="1200" dirty="0">
                          <a:effectLst/>
                          <a:latin typeface="+mj-lt"/>
                        </a:rPr>
                        <a:t>This setting will be merged with the provided connection string and will override the same setting if exist.</a:t>
                      </a:r>
                      <a:br>
                        <a:rPr lang="en-IE" sz="1200" dirty="0">
                          <a:effectLst/>
                          <a:latin typeface="+mj-lt"/>
                        </a:rPr>
                      </a:br>
                      <a:r>
                        <a:rPr lang="en-IE" sz="1200" dirty="0">
                          <a:effectLst/>
                          <a:latin typeface="+mj-lt"/>
                        </a:rPr>
                        <a:t>Click </a:t>
                      </a:r>
                      <a:r>
                        <a:rPr lang="en-IE" sz="1200" u="sng" dirty="0">
                          <a:solidFill>
                            <a:srgbClr val="0070C0"/>
                          </a:solidFill>
                          <a:effectLst/>
                          <a:latin typeface="+mj-lt"/>
                          <a:hlinkClick r:id="rId5">
                            <a:extLst>
                              <a:ext uri="{A12FA001-AC4F-418D-AE19-62706E023703}">
                                <ahyp:hlinkClr xmlns:ahyp="http://schemas.microsoft.com/office/drawing/2018/hyperlinkcolor" val="tx"/>
                              </a:ext>
                            </a:extLst>
                          </a:hlinkClick>
                        </a:rPr>
                        <a:t>here</a:t>
                      </a:r>
                      <a:r>
                        <a:rPr lang="en-IE" sz="1200" dirty="0">
                          <a:effectLst/>
                          <a:latin typeface="+mj-lt"/>
                        </a:rPr>
                        <a:t> for more info.</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1452312089"/>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dirty="0" err="1"/>
              <a:t>DevHorizons</a:t>
            </a:r>
            <a:r>
              <a:rPr lang="en-IE" dirty="0"/>
              <a:t> DAL Engine - Ahmad Gad</a:t>
            </a:r>
            <a:endParaRPr lang="en-US" dirty="0"/>
          </a:p>
        </p:txBody>
      </p:sp>
    </p:spTree>
    <p:extLst>
      <p:ext uri="{BB962C8B-B14F-4D97-AF65-F5344CB8AC3E}">
        <p14:creationId xmlns:p14="http://schemas.microsoft.com/office/powerpoint/2010/main" val="268417202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4637" y="2531979"/>
            <a:ext cx="7194884" cy="1569660"/>
          </a:xfrm>
          <a:prstGeom prst="rect">
            <a:avLst/>
          </a:prstGeom>
          <a:noFill/>
        </p:spPr>
        <p:txBody>
          <a:bodyPr wrap="square" rtlCol="0">
            <a:spAutoFit/>
          </a:bodyPr>
          <a:lstStyle/>
          <a:p>
            <a:pPr marL="177800" lvl="1" algn="ctr">
              <a:defRPr/>
            </a:pPr>
            <a:r>
              <a:rPr lang="en-US" sz="2400" b="0" i="1" dirty="0">
                <a:solidFill>
                  <a:srgbClr val="EAF8A6"/>
                </a:solidFill>
              </a:rPr>
              <a:t>Ahmad Gad</a:t>
            </a:r>
          </a:p>
          <a:p>
            <a:pPr marL="177800" lvl="1">
              <a:defRPr/>
            </a:pPr>
            <a:endParaRPr lang="en-IE" sz="2400" b="0" i="1" dirty="0">
              <a:solidFill>
                <a:srgbClr val="EAF8A6"/>
              </a:solidFill>
            </a:endParaRPr>
          </a:p>
          <a:p>
            <a:pPr marL="177800" lvl="1">
              <a:defRPr/>
            </a:pPr>
            <a:r>
              <a:rPr lang="en-IE" sz="2400" b="0" i="1" dirty="0">
                <a:solidFill>
                  <a:srgbClr val="EAF8A6"/>
                </a:solidFill>
              </a:rPr>
              <a:t>Software Principal Engineer/Team Lead (</a:t>
            </a:r>
            <a:r>
              <a:rPr lang="en-IE" sz="2400" b="0" i="1" dirty="0" err="1">
                <a:solidFill>
                  <a:srgbClr val="EAF8A6"/>
                </a:solidFill>
              </a:rPr>
              <a:t>vPOS</a:t>
            </a:r>
            <a:r>
              <a:rPr lang="en-IE" sz="2400" b="0" i="1" dirty="0">
                <a:solidFill>
                  <a:srgbClr val="EAF8A6"/>
                </a:solidFill>
              </a:rPr>
              <a:t> Control)</a:t>
            </a:r>
            <a:endParaRPr lang="en-US" sz="2400" b="0" i="1" dirty="0">
              <a:solidFill>
                <a:srgbClr val="EAF8A6"/>
              </a:solidFill>
            </a:endParaRPr>
          </a:p>
        </p:txBody>
      </p:sp>
      <p:sp>
        <p:nvSpPr>
          <p:cNvPr id="8" name="Title 7"/>
          <p:cNvSpPr>
            <a:spLocks noGrp="1"/>
          </p:cNvSpPr>
          <p:nvPr>
            <p:ph type="ctrTitle"/>
          </p:nvPr>
        </p:nvSpPr>
        <p:spPr>
          <a:xfrm>
            <a:off x="611124" y="615950"/>
            <a:ext cx="8505952" cy="1104900"/>
          </a:xfrm>
        </p:spPr>
        <p:txBody>
          <a:bodyPr/>
          <a:lstStyle/>
          <a:p>
            <a:pPr algn="ctr"/>
            <a:r>
              <a:rPr lang="en-US" sz="5400" i="1" u="sng" dirty="0">
                <a:solidFill>
                  <a:srgbClr val="EAF8A6"/>
                </a:solidFill>
              </a:rPr>
              <a:t>Author</a:t>
            </a:r>
            <a:endParaRPr 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Cache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1930068558"/>
              </p:ext>
            </p:extLst>
          </p:nvPr>
        </p:nvGraphicFramePr>
        <p:xfrm>
          <a:off x="240630" y="1709797"/>
          <a:ext cx="9298754" cy="2379603"/>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248973">
                  <a:extLst>
                    <a:ext uri="{9D8B030D-6E8A-4147-A177-3AD203B41FA5}">
                      <a16:colId xmlns:a16="http://schemas.microsoft.com/office/drawing/2014/main" val="781314882"/>
                    </a:ext>
                  </a:extLst>
                </a:gridCol>
                <a:gridCol w="812800">
                  <a:extLst>
                    <a:ext uri="{9D8B030D-6E8A-4147-A177-3AD203B41FA5}">
                      <a16:colId xmlns:a16="http://schemas.microsoft.com/office/drawing/2014/main" val="426127284"/>
                    </a:ext>
                  </a:extLst>
                </a:gridCol>
                <a:gridCol w="1593850">
                  <a:extLst>
                    <a:ext uri="{9D8B030D-6E8A-4147-A177-3AD203B41FA5}">
                      <a16:colId xmlns:a16="http://schemas.microsoft.com/office/drawing/2014/main" val="526326457"/>
                    </a:ext>
                  </a:extLst>
                </a:gridCol>
                <a:gridCol w="1403350">
                  <a:extLst>
                    <a:ext uri="{9D8B030D-6E8A-4147-A177-3AD203B41FA5}">
                      <a16:colId xmlns:a16="http://schemas.microsoft.com/office/drawing/2014/main" val="814487831"/>
                    </a:ext>
                  </a:extLst>
                </a:gridCol>
                <a:gridCol w="1587500">
                  <a:extLst>
                    <a:ext uri="{9D8B030D-6E8A-4147-A177-3AD203B41FA5}">
                      <a16:colId xmlns:a16="http://schemas.microsoft.com/office/drawing/2014/main" val="2363981494"/>
                    </a:ext>
                  </a:extLst>
                </a:gridCol>
                <a:gridCol w="2294034">
                  <a:extLst>
                    <a:ext uri="{9D8B030D-6E8A-4147-A177-3AD203B41FA5}">
                      <a16:colId xmlns:a16="http://schemas.microsoft.com/office/drawing/2014/main" val="3402362048"/>
                    </a:ext>
                  </a:extLst>
                </a:gridCol>
              </a:tblGrid>
              <a:tr h="382114">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1353466">
                <a:tc>
                  <a:txBody>
                    <a:bodyPr/>
                    <a:lstStyle/>
                    <a:p>
                      <a:pPr marL="0" marR="0">
                        <a:spcBef>
                          <a:spcPts val="0"/>
                        </a:spcBef>
                        <a:spcAft>
                          <a:spcPts val="0"/>
                        </a:spcAft>
                      </a:pPr>
                      <a:r>
                        <a:rPr lang="en-IE" sz="1200" dirty="0">
                          <a:effectLst/>
                          <a:latin typeface="+mj-lt"/>
                        </a:rPr>
                        <a:t>01</a:t>
                      </a:r>
                      <a:endParaRPr lang="en-IE" sz="1200" dirty="0">
                        <a:effectLst/>
                        <a:latin typeface="+mj-lt"/>
                        <a:ea typeface="+mn-ea"/>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hlinkClick r:id="rId3" action="ppaction://hlinksldjump">
                            <a:extLst>
                              <a:ext uri="{A12FA001-AC4F-418D-AE19-62706E023703}">
                                <ahyp:hlinkClr xmlns:ahyp="http://schemas.microsoft.com/office/drawing/2018/hyperlinkcolor" val="tx"/>
                              </a:ext>
                            </a:extLst>
                          </a:hlinkClick>
                        </a:rPr>
                        <a:t>CacheMethod</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Enum</a:t>
                      </a:r>
                    </a:p>
                    <a:p>
                      <a:pPr marL="0" marR="0">
                        <a:spcBef>
                          <a:spcPts val="0"/>
                        </a:spcBef>
                        <a:spcAft>
                          <a:spcPts val="0"/>
                        </a:spcAft>
                      </a:pPr>
                      <a:endParaRPr kumimoji="0" lang="en-IE" sz="1200" kern="1200" dirty="0">
                        <a:solidFill>
                          <a:srgbClr val="0070C0"/>
                        </a:solidFill>
                        <a:effectLst/>
                        <a:latin typeface="+mj-lt"/>
                        <a:ea typeface="+mn-ea"/>
                        <a:cs typeface="+mn-cs"/>
                      </a:endParaRPr>
                    </a:p>
                    <a:p>
                      <a:pPr marL="0" marR="0">
                        <a:spcBef>
                          <a:spcPts val="0"/>
                        </a:spcBef>
                        <a:spcAft>
                          <a:spcPts val="0"/>
                        </a:spcAft>
                      </a:pPr>
                      <a:r>
                        <a:rPr kumimoji="0" lang="en-IE" sz="1200" kern="1200" dirty="0">
                          <a:solidFill>
                            <a:srgbClr val="0070C0"/>
                          </a:solidFill>
                          <a:effectLst/>
                          <a:latin typeface="+mj-lt"/>
                          <a:ea typeface="+mn-ea"/>
                          <a:cs typeface="+mn-cs"/>
                        </a:rPr>
                        <a:t>DevHorizons.DAL. CacheMethod</a:t>
                      </a: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CacheMethod.None</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IE" sz="1200" dirty="0">
                          <a:effectLst/>
                          <a:latin typeface="+mj-lt"/>
                        </a:rPr>
                        <a:t>The cache containers options for the internal metadata information.</a:t>
                      </a:r>
                      <a:br>
                        <a:rPr lang="en-IE" sz="1200" dirty="0">
                          <a:effectLst/>
                          <a:latin typeface="+mj-lt"/>
                        </a:rPr>
                      </a:br>
                      <a:r>
                        <a:rPr lang="en-IE" sz="1200" dirty="0">
                          <a:effectLst/>
                          <a:latin typeface="+mj-lt"/>
                        </a:rPr>
                        <a:t> </a:t>
                      </a:r>
                      <a:br>
                        <a:rPr lang="en-IE" sz="1200" dirty="0">
                          <a:effectLst/>
                          <a:latin typeface="+mj-lt"/>
                        </a:rPr>
                      </a:br>
                      <a:r>
                        <a:rPr lang="en-IE" sz="1200" dirty="0">
                          <a:effectLst/>
                          <a:latin typeface="+mj-lt"/>
                        </a:rPr>
                        <a:t>The options:</a:t>
                      </a:r>
                      <a:br>
                        <a:rPr lang="en-IE" sz="1200" dirty="0">
                          <a:effectLst/>
                          <a:latin typeface="+mj-lt"/>
                        </a:rPr>
                      </a:br>
                      <a:r>
                        <a:rPr kumimoji="0" lang="en-IE" sz="1100" b="0" kern="1200" dirty="0">
                          <a:solidFill>
                            <a:srgbClr val="9D4339"/>
                          </a:solidFill>
                          <a:effectLst/>
                          <a:latin typeface="+mj-lt"/>
                          <a:ea typeface="+mn-ea"/>
                          <a:cs typeface="+mn-cs"/>
                        </a:rPr>
                        <a:t>None = 0</a:t>
                      </a:r>
                      <a:br>
                        <a:rPr kumimoji="0" lang="en-IE" sz="1100" b="0" kern="1200" dirty="0">
                          <a:solidFill>
                            <a:srgbClr val="9D4339"/>
                          </a:solidFill>
                          <a:effectLst/>
                          <a:latin typeface="+mj-lt"/>
                          <a:ea typeface="+mn-ea"/>
                          <a:cs typeface="+mn-cs"/>
                        </a:rPr>
                      </a:br>
                      <a:r>
                        <a:rPr kumimoji="0" lang="en-IE" sz="1100" b="0" kern="1200" dirty="0">
                          <a:solidFill>
                            <a:srgbClr val="9D4339"/>
                          </a:solidFill>
                          <a:effectLst/>
                          <a:latin typeface="+mj-lt"/>
                          <a:ea typeface="+mn-ea"/>
                          <a:cs typeface="+mn-cs"/>
                        </a:rPr>
                        <a:t>Memory = 1</a:t>
                      </a:r>
                      <a:br>
                        <a:rPr kumimoji="0" lang="en-IE" sz="1100" b="0" kern="1200" dirty="0">
                          <a:solidFill>
                            <a:srgbClr val="9D4339"/>
                          </a:solidFill>
                          <a:effectLst/>
                          <a:latin typeface="+mj-lt"/>
                          <a:ea typeface="+mn-ea"/>
                          <a:cs typeface="+mn-cs"/>
                        </a:rPr>
                      </a:br>
                      <a:r>
                        <a:rPr kumimoji="0" lang="en-IE" sz="1100" b="0" kern="1200" dirty="0">
                          <a:solidFill>
                            <a:srgbClr val="9D4339"/>
                          </a:solidFill>
                          <a:effectLst/>
                          <a:latin typeface="+mj-lt"/>
                          <a:ea typeface="+mn-ea"/>
                          <a:cs typeface="+mn-cs"/>
                        </a:rPr>
                        <a:t>DistributedCache = 2</a:t>
                      </a:r>
                      <a:endParaRPr kumimoji="0" lang="en-IE" sz="1200" b="0" kern="1200" dirty="0">
                        <a:solidFill>
                          <a:srgbClr val="9D4339"/>
                        </a:solidFill>
                        <a:effectLst/>
                        <a:latin typeface="+mj-lt"/>
                        <a:ea typeface="+mn-ea"/>
                        <a:cs typeface="+mn-cs"/>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effectLst/>
                          <a:latin typeface="+mj-lt"/>
                          <a:ea typeface="+mn-ea"/>
                          <a:cs typeface="+mn-cs"/>
                        </a:rPr>
                        <a:t>Each option will explained in details in </a:t>
                      </a:r>
                      <a:r>
                        <a:rPr kumimoji="0" lang="en-IE" sz="1200" kern="1200" dirty="0">
                          <a:solidFill>
                            <a:srgbClr val="0070C0"/>
                          </a:solidFill>
                          <a:effectLst/>
                          <a:latin typeface="+mj-lt"/>
                          <a:ea typeface="+mn-ea"/>
                          <a:cs typeface="+mn-cs"/>
                          <a:hlinkClick r:id="rId3" action="ppaction://hlinksldjump">
                            <a:extLst>
                              <a:ext uri="{A12FA001-AC4F-418D-AE19-62706E023703}">
                                <ahyp:hlinkClr xmlns:ahyp="http://schemas.microsoft.com/office/drawing/2018/hyperlinkcolor" val="tx"/>
                              </a:ext>
                            </a:extLst>
                          </a:hlinkClick>
                        </a:rPr>
                        <a:t>the coming slides</a:t>
                      </a:r>
                      <a:r>
                        <a:rPr kumimoji="0" lang="en-IE" sz="1200" kern="1200" dirty="0">
                          <a:solidFill>
                            <a:schemeClr val="dk1"/>
                          </a:solidFill>
                          <a:effectLst/>
                          <a:latin typeface="+mj-lt"/>
                          <a:ea typeface="+mn-ea"/>
                          <a:cs typeface="+mn-cs"/>
                        </a:rPr>
                        <a:t>.</a:t>
                      </a:r>
                    </a:p>
                  </a:txBody>
                  <a:tcPr marL="9949" marR="9949" marT="0" marB="0"/>
                </a:tc>
                <a:extLst>
                  <a:ext uri="{0D108BD9-81ED-4DB2-BD59-A6C34878D82A}">
                    <a16:rowId xmlns:a16="http://schemas.microsoft.com/office/drawing/2014/main" val="3246184203"/>
                  </a:ext>
                </a:extLst>
              </a:tr>
              <a:tr h="580169">
                <a:tc>
                  <a:txBody>
                    <a:bodyPr/>
                    <a:lstStyle/>
                    <a:p>
                      <a:pPr marL="0" marR="0">
                        <a:spcBef>
                          <a:spcPts val="0"/>
                        </a:spcBef>
                        <a:spcAft>
                          <a:spcPts val="0"/>
                        </a:spcAft>
                      </a:pPr>
                      <a:r>
                        <a:rPr lang="en-IE" sz="1200">
                          <a:effectLst/>
                          <a:latin typeface="+mj-lt"/>
                        </a:rPr>
                        <a:t>02</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DistributedCacheExpiryPeriod</a:t>
                      </a: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System.Int32</a:t>
                      </a:r>
                    </a:p>
                  </a:txBody>
                  <a:tcPr marL="9949" marR="9949" marT="0" marB="0"/>
                </a:tc>
                <a:tc>
                  <a:txBody>
                    <a:bodyPr/>
                    <a:lstStyle/>
                    <a:p>
                      <a:pPr marL="0" marR="0">
                        <a:spcBef>
                          <a:spcPts val="0"/>
                        </a:spcBef>
                        <a:spcAft>
                          <a:spcPts val="0"/>
                        </a:spcAft>
                      </a:pPr>
                      <a:r>
                        <a:rPr lang="en-IE" sz="1200" dirty="0">
                          <a:effectLst/>
                          <a:latin typeface="+mj-lt"/>
                        </a:rPr>
                        <a:t>24 hours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The life span of the distributed cache in hours to expire.</a:t>
                      </a: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Applicable only for the "</a:t>
                      </a:r>
                      <a:r>
                        <a:rPr kumimoji="0" lang="en-IE" sz="1200" b="0" kern="1200" dirty="0">
                          <a:solidFill>
                            <a:srgbClr val="0070C0"/>
                          </a:solidFill>
                          <a:effectLst/>
                          <a:latin typeface="+mj-lt"/>
                          <a:ea typeface="+mn-ea"/>
                          <a:cs typeface="+mn-cs"/>
                        </a:rPr>
                        <a:t>CacheMethod.DistributedCache</a:t>
                      </a:r>
                      <a:r>
                        <a:rPr kumimoji="0" lang="en-IE" sz="1200" kern="1200" dirty="0">
                          <a:solidFill>
                            <a:schemeClr val="dk1"/>
                          </a:solidFill>
                          <a:effectLst/>
                          <a:latin typeface="+mj-lt"/>
                          <a:ea typeface="+mn-ea"/>
                          <a:cs typeface="+mn-cs"/>
                        </a:rPr>
                        <a:t>” option. </a:t>
                      </a:r>
                    </a:p>
                  </a:txBody>
                  <a:tcPr marL="9949" marR="9949" marT="0" marB="0"/>
                </a:tc>
                <a:extLst>
                  <a:ext uri="{0D108BD9-81ED-4DB2-BD59-A6C34878D82A}">
                    <a16:rowId xmlns:a16="http://schemas.microsoft.com/office/drawing/2014/main" val="270011697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266763178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Cache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1282399065"/>
              </p:ext>
            </p:extLst>
          </p:nvPr>
        </p:nvGraphicFramePr>
        <p:xfrm>
          <a:off x="139700" y="1709797"/>
          <a:ext cx="9588500" cy="3505200"/>
        </p:xfrm>
        <a:graphic>
          <a:graphicData uri="http://schemas.openxmlformats.org/drawingml/2006/table">
            <a:tbl>
              <a:tblPr firstRow="1" firstCol="1" bandRow="1">
                <a:tableStyleId>{5C22544A-7EE6-4342-B048-85BDC9FD1C3A}</a:tableStyleId>
              </a:tblPr>
              <a:tblGrid>
                <a:gridCol w="369409">
                  <a:extLst>
                    <a:ext uri="{9D8B030D-6E8A-4147-A177-3AD203B41FA5}">
                      <a16:colId xmlns:a16="http://schemas.microsoft.com/office/drawing/2014/main" val="3305732788"/>
                    </a:ext>
                  </a:extLst>
                </a:gridCol>
                <a:gridCol w="1287891">
                  <a:extLst>
                    <a:ext uri="{9D8B030D-6E8A-4147-A177-3AD203B41FA5}">
                      <a16:colId xmlns:a16="http://schemas.microsoft.com/office/drawing/2014/main" val="781314882"/>
                    </a:ext>
                  </a:extLst>
                </a:gridCol>
                <a:gridCol w="838127">
                  <a:extLst>
                    <a:ext uri="{9D8B030D-6E8A-4147-A177-3AD203B41FA5}">
                      <a16:colId xmlns:a16="http://schemas.microsoft.com/office/drawing/2014/main" val="426127284"/>
                    </a:ext>
                  </a:extLst>
                </a:gridCol>
                <a:gridCol w="946273">
                  <a:extLst>
                    <a:ext uri="{9D8B030D-6E8A-4147-A177-3AD203B41FA5}">
                      <a16:colId xmlns:a16="http://schemas.microsoft.com/office/drawing/2014/main" val="526326457"/>
                    </a:ext>
                  </a:extLst>
                </a:gridCol>
                <a:gridCol w="774700">
                  <a:extLst>
                    <a:ext uri="{9D8B030D-6E8A-4147-A177-3AD203B41FA5}">
                      <a16:colId xmlns:a16="http://schemas.microsoft.com/office/drawing/2014/main" val="814487831"/>
                    </a:ext>
                  </a:extLst>
                </a:gridCol>
                <a:gridCol w="2368550">
                  <a:extLst>
                    <a:ext uri="{9D8B030D-6E8A-4147-A177-3AD203B41FA5}">
                      <a16:colId xmlns:a16="http://schemas.microsoft.com/office/drawing/2014/main" val="2363981494"/>
                    </a:ext>
                  </a:extLst>
                </a:gridCol>
                <a:gridCol w="3003550">
                  <a:extLst>
                    <a:ext uri="{9D8B030D-6E8A-4147-A177-3AD203B41FA5}">
                      <a16:colId xmlns:a16="http://schemas.microsoft.com/office/drawing/2014/main" val="3402362048"/>
                    </a:ext>
                  </a:extLst>
                </a:gridCol>
              </a:tblGrid>
              <a:tr h="382114">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1801395">
                <a:tc>
                  <a:txBody>
                    <a:bodyPr/>
                    <a:lstStyle/>
                    <a:p>
                      <a:pPr marL="0" marR="0">
                        <a:spcBef>
                          <a:spcPts val="0"/>
                        </a:spcBef>
                        <a:spcAft>
                          <a:spcPts val="0"/>
                        </a:spcAft>
                      </a:pPr>
                      <a:r>
                        <a:rPr lang="en-IE" sz="1200" dirty="0">
                          <a:effectLst/>
                          <a:latin typeface="+mj-lt"/>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MemoryCacheThreshold</a:t>
                      </a:r>
                    </a:p>
                  </a:txBody>
                  <a:tcPr marL="9949" marR="9949" marT="0" marB="0"/>
                </a:tc>
                <a:tc>
                  <a:txBody>
                    <a:bodyPr/>
                    <a:lstStyle/>
                    <a:p>
                      <a:pPr marL="0" marR="0">
                        <a:spcBef>
                          <a:spcPts val="0"/>
                        </a:spcBef>
                        <a:spcAft>
                          <a:spcPts val="0"/>
                        </a:spcAft>
                      </a:pPr>
                      <a:r>
                        <a:rPr lang="en-IE" sz="1200">
                          <a:effectLst/>
                          <a:latin typeface="+mj-lt"/>
                        </a:rPr>
                        <a:t>Yes</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System.Int64</a:t>
                      </a: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The maximum (in bytes) whereas the memory cache can hold.</a:t>
                      </a:r>
                      <a:br>
                        <a:rPr kumimoji="0" lang="en-IE" sz="1200" kern="1200" dirty="0">
                          <a:solidFill>
                            <a:schemeClr val="dk1"/>
                          </a:solidFill>
                          <a:effectLst/>
                          <a:latin typeface="+mj-lt"/>
                          <a:ea typeface="+mn-ea"/>
                          <a:cs typeface="+mn-cs"/>
                        </a:rPr>
                      </a:br>
                      <a:br>
                        <a:rPr kumimoji="0" lang="en-IE" sz="1200" kern="1200" dirty="0">
                          <a:solidFill>
                            <a:schemeClr val="dk1"/>
                          </a:solidFill>
                          <a:effectLst/>
                          <a:latin typeface="+mj-lt"/>
                          <a:ea typeface="+mn-ea"/>
                          <a:cs typeface="+mn-cs"/>
                        </a:rPr>
                      </a:br>
                      <a:r>
                        <a:rPr kumimoji="0" lang="en-IE" sz="1200" kern="1200" dirty="0">
                          <a:solidFill>
                            <a:schemeClr val="dk1"/>
                          </a:solidFill>
                          <a:effectLst/>
                          <a:latin typeface="+mj-lt"/>
                          <a:ea typeface="+mn-ea"/>
                          <a:cs typeface="+mn-cs"/>
                        </a:rPr>
                        <a:t>Does not apply on the first level cache.</a:t>
                      </a:r>
                      <a:br>
                        <a:rPr kumimoji="0" lang="en-IE" sz="1200" kern="1200" dirty="0">
                          <a:solidFill>
                            <a:schemeClr val="dk1"/>
                          </a:solidFill>
                          <a:effectLst/>
                          <a:latin typeface="+mj-lt"/>
                          <a:ea typeface="+mn-ea"/>
                          <a:cs typeface="+mn-cs"/>
                        </a:rPr>
                      </a:br>
                      <a:br>
                        <a:rPr kumimoji="0" lang="en-IE" sz="1200" kern="1200" dirty="0">
                          <a:solidFill>
                            <a:schemeClr val="dk1"/>
                          </a:solidFill>
                          <a:effectLst/>
                          <a:latin typeface="+mj-lt"/>
                          <a:ea typeface="+mn-ea"/>
                          <a:cs typeface="+mn-cs"/>
                        </a:rPr>
                      </a:br>
                      <a:r>
                        <a:rPr kumimoji="0" lang="en-IE" sz="1200" kern="1200" dirty="0">
                          <a:solidFill>
                            <a:schemeClr val="dk1"/>
                          </a:solidFill>
                          <a:effectLst/>
                          <a:latin typeface="+mj-lt"/>
                          <a:ea typeface="+mn-ea"/>
                          <a:cs typeface="+mn-cs"/>
                        </a:rPr>
                        <a:t>Applicable only for the "</a:t>
                      </a:r>
                      <a:r>
                        <a:rPr kumimoji="0" lang="en-IE" sz="1200" b="0" kern="1200" dirty="0">
                          <a:solidFill>
                            <a:srgbClr val="0070C0"/>
                          </a:solidFill>
                          <a:effectLst/>
                          <a:latin typeface="+mj-lt"/>
                          <a:ea typeface="+mn-ea"/>
                          <a:cs typeface="+mn-cs"/>
                        </a:rPr>
                        <a:t>CacheMethod.Memory</a:t>
                      </a:r>
                      <a:r>
                        <a:rPr kumimoji="0" lang="en-IE" sz="1200" kern="1200" dirty="0">
                          <a:solidFill>
                            <a:schemeClr val="dk1"/>
                          </a:solidFill>
                          <a:effectLst/>
                          <a:latin typeface="+mj-lt"/>
                          <a:ea typeface="+mn-ea"/>
                          <a:cs typeface="+mn-cs"/>
                        </a:rPr>
                        <a:t>" option.</a:t>
                      </a:r>
                      <a:br>
                        <a:rPr kumimoji="0" lang="en-IE" sz="1200" kern="1200" dirty="0">
                          <a:solidFill>
                            <a:schemeClr val="dk1"/>
                          </a:solidFill>
                          <a:effectLst/>
                          <a:latin typeface="+mj-lt"/>
                          <a:ea typeface="+mn-ea"/>
                          <a:cs typeface="+mn-cs"/>
                        </a:rPr>
                      </a:br>
                      <a:endParaRPr kumimoji="0" lang="en-IE" sz="1200" kern="1200" dirty="0">
                        <a:solidFill>
                          <a:schemeClr val="dk1"/>
                        </a:solidFill>
                        <a:effectLst/>
                        <a:latin typeface="+mj-lt"/>
                        <a:ea typeface="+mn-ea"/>
                        <a:cs typeface="+mn-cs"/>
                      </a:endParaRPr>
                    </a:p>
                  </a:txBody>
                  <a:tcPr marL="9949" marR="9949" marT="0" marB="0"/>
                </a:tc>
                <a:tc>
                  <a:txBody>
                    <a:bodyPr/>
                    <a:lstStyle/>
                    <a:p>
                      <a:r>
                        <a:rPr kumimoji="0" lang="en-IE" sz="1200" kern="1200" dirty="0">
                          <a:solidFill>
                            <a:schemeClr val="dk1"/>
                          </a:solidFill>
                          <a:effectLst/>
                          <a:latin typeface="+mj-lt"/>
                          <a:ea typeface="+mn-ea"/>
                          <a:cs typeface="+mn-cs"/>
                        </a:rPr>
                        <a:t>If new cache is required to be persisted above the threshold, it will be rejected and a warning will be raised to decide later if you would like to increase the threshold and/or increase the host server memory.</a:t>
                      </a:r>
                    </a:p>
                    <a:p>
                      <a:endParaRPr kumimoji="0" lang="en-IE" sz="1200" kern="1200" dirty="0">
                        <a:solidFill>
                          <a:schemeClr val="dk1"/>
                        </a:solidFill>
                        <a:effectLst/>
                        <a:latin typeface="+mj-lt"/>
                        <a:ea typeface="+mn-ea"/>
                        <a:cs typeface="+mn-cs"/>
                      </a:endParaRPr>
                    </a:p>
                    <a:p>
                      <a:r>
                        <a:rPr kumimoji="0" lang="en-IE" sz="1200" kern="1200" dirty="0">
                          <a:solidFill>
                            <a:schemeClr val="dk1"/>
                          </a:solidFill>
                          <a:effectLst/>
                          <a:latin typeface="+mj-lt"/>
                          <a:ea typeface="+mn-ea"/>
                          <a:cs typeface="+mn-cs"/>
                        </a:rPr>
                        <a:t>In the description of the error, you should get full details about the cache details for further scaling out analysis for the memory and the threshold.</a:t>
                      </a:r>
                      <a:br>
                        <a:rPr kumimoji="0" lang="en-IE" sz="1200" kern="1200" dirty="0">
                          <a:solidFill>
                            <a:schemeClr val="dk1"/>
                          </a:solidFill>
                          <a:effectLst/>
                          <a:latin typeface="+mj-lt"/>
                          <a:ea typeface="+mn-ea"/>
                          <a:cs typeface="+mn-cs"/>
                        </a:rPr>
                      </a:br>
                      <a:r>
                        <a:rPr kumimoji="0" lang="en-IE" sz="1200" kern="1200" dirty="0">
                          <a:solidFill>
                            <a:schemeClr val="dk1"/>
                          </a:solidFill>
                          <a:effectLst/>
                          <a:latin typeface="+mj-lt"/>
                          <a:ea typeface="+mn-ea"/>
                          <a:cs typeface="+mn-cs"/>
                        </a:rPr>
                        <a:t>E.g.</a:t>
                      </a:r>
                      <a:br>
                        <a:rPr kumimoji="0" lang="en-IE" sz="1200" kern="1200" dirty="0">
                          <a:solidFill>
                            <a:schemeClr val="dk1"/>
                          </a:solidFill>
                          <a:effectLst/>
                          <a:latin typeface="+mj-lt"/>
                          <a:ea typeface="+mn-ea"/>
                          <a:cs typeface="+mn-cs"/>
                        </a:rPr>
                      </a:br>
                      <a:r>
                        <a:rPr kumimoji="0" lang="en-IE" sz="1800" kern="1200" dirty="0">
                          <a:solidFill>
                            <a:schemeClr val="dk1"/>
                          </a:solidFill>
                          <a:latin typeface="+mj-lt"/>
                          <a:ea typeface="+mn-ea"/>
                          <a:cs typeface="+mn-cs"/>
                        </a:rPr>
                        <a:t> </a:t>
                      </a:r>
                      <a:r>
                        <a:rPr kumimoji="0" lang="en-IE" sz="800" kern="1200" dirty="0">
                          <a:solidFill>
                            <a:schemeClr val="dk1"/>
                          </a:solidFill>
                          <a:latin typeface="+mj-lt"/>
                          <a:ea typeface="+mn-ea"/>
                          <a:cs typeface="+mn-cs"/>
                        </a:rPr>
                        <a:t>{</a:t>
                      </a:r>
                    </a:p>
                    <a:p>
                      <a:r>
                        <a:rPr kumimoji="0" lang="en-IE" sz="800" kern="1200" dirty="0">
                          <a:solidFill>
                            <a:schemeClr val="dk1"/>
                          </a:solidFill>
                          <a:latin typeface="+mj-lt"/>
                          <a:ea typeface="+mn-ea"/>
                          <a:cs typeface="+mn-cs"/>
                        </a:rPr>
                        <a:t>    </a:t>
                      </a:r>
                      <a:r>
                        <a:rPr kumimoji="0" lang="en-IE" sz="800" kern="1200" dirty="0">
                          <a:solidFill>
                            <a:srgbClr val="0070C0"/>
                          </a:solidFill>
                          <a:latin typeface="+mj-lt"/>
                          <a:ea typeface="+mn-ea"/>
                          <a:cs typeface="+mn-cs"/>
                        </a:rPr>
                        <a:t>"</a:t>
                      </a:r>
                      <a:r>
                        <a:rPr kumimoji="0" lang="en-IE" sz="800" kern="1200" dirty="0" err="1">
                          <a:solidFill>
                            <a:srgbClr val="0070C0"/>
                          </a:solidFill>
                          <a:latin typeface="+mj-lt"/>
                          <a:ea typeface="+mn-ea"/>
                          <a:cs typeface="+mn-cs"/>
                        </a:rPr>
                        <a:t>CacheKey</a:t>
                      </a:r>
                      <a:r>
                        <a:rPr kumimoji="0" lang="en-IE" sz="800" kern="1200" dirty="0">
                          <a:solidFill>
                            <a:srgbClr val="0070C0"/>
                          </a:solidFill>
                          <a:latin typeface="+mj-lt"/>
                          <a:ea typeface="+mn-ea"/>
                          <a:cs typeface="+mn-cs"/>
                        </a:rPr>
                        <a:t>": </a:t>
                      </a:r>
                      <a:r>
                        <a:rPr kumimoji="0" lang="en-IE" sz="800" kern="1200" dirty="0">
                          <a:solidFill>
                            <a:srgbClr val="C00000"/>
                          </a:solidFill>
                          <a:latin typeface="+mj-lt"/>
                          <a:ea typeface="+mn-ea"/>
                          <a:cs typeface="+mn-cs"/>
                        </a:rPr>
                        <a:t>"</a:t>
                      </a:r>
                      <a:r>
                        <a:rPr kumimoji="0" lang="en-IE" sz="800" kern="1200" dirty="0" err="1">
                          <a:solidFill>
                            <a:srgbClr val="C00000"/>
                          </a:solidFill>
                          <a:latin typeface="+mj-lt"/>
                          <a:ea typeface="+mn-ea"/>
                          <a:cs typeface="+mn-cs"/>
                        </a:rPr>
                        <a:t>DevHorizons.DAL.WebApi.Models.User.DataFields</a:t>
                      </a:r>
                      <a:r>
                        <a:rPr kumimoji="0" lang="en-IE" sz="800" kern="1200" dirty="0">
                          <a:solidFill>
                            <a:srgbClr val="C00000"/>
                          </a:solidFill>
                          <a:latin typeface="+mj-lt"/>
                          <a:ea typeface="+mn-ea"/>
                          <a:cs typeface="+mn-cs"/>
                        </a:rPr>
                        <a:t>"</a:t>
                      </a:r>
                      <a:r>
                        <a:rPr kumimoji="0" lang="en-IE" sz="800" kern="1200" dirty="0">
                          <a:solidFill>
                            <a:schemeClr val="dk1"/>
                          </a:solidFill>
                          <a:latin typeface="+mj-lt"/>
                          <a:ea typeface="+mn-ea"/>
                          <a:cs typeface="+mn-cs"/>
                        </a:rPr>
                        <a:t>,</a:t>
                      </a:r>
                    </a:p>
                    <a:p>
                      <a:r>
                        <a:rPr kumimoji="0" lang="en-IE" sz="800" kern="1200" dirty="0">
                          <a:solidFill>
                            <a:schemeClr val="dk1"/>
                          </a:solidFill>
                          <a:latin typeface="+mj-lt"/>
                          <a:ea typeface="+mn-ea"/>
                          <a:cs typeface="+mn-cs"/>
                        </a:rPr>
                        <a:t>    </a:t>
                      </a:r>
                      <a:r>
                        <a:rPr kumimoji="0" lang="en-IE" sz="800" kern="1200" dirty="0">
                          <a:solidFill>
                            <a:srgbClr val="0070C0"/>
                          </a:solidFill>
                          <a:latin typeface="+mj-lt"/>
                          <a:ea typeface="+mn-ea"/>
                          <a:cs typeface="+mn-cs"/>
                        </a:rPr>
                        <a:t>"</a:t>
                      </a:r>
                      <a:r>
                        <a:rPr kumimoji="0" lang="en-IE" sz="800" kern="1200" dirty="0" err="1">
                          <a:solidFill>
                            <a:srgbClr val="0070C0"/>
                          </a:solidFill>
                          <a:latin typeface="+mj-lt"/>
                          <a:ea typeface="+mn-ea"/>
                          <a:cs typeface="+mn-cs"/>
                        </a:rPr>
                        <a:t>CacheSize</a:t>
                      </a:r>
                      <a:r>
                        <a:rPr kumimoji="0" lang="en-IE" sz="800" kern="1200" dirty="0">
                          <a:solidFill>
                            <a:srgbClr val="0070C0"/>
                          </a:solidFill>
                          <a:latin typeface="+mj-lt"/>
                          <a:ea typeface="+mn-ea"/>
                          <a:cs typeface="+mn-cs"/>
                        </a:rPr>
                        <a:t>": </a:t>
                      </a:r>
                      <a:r>
                        <a:rPr kumimoji="0" lang="en-IE" sz="800" kern="1200" dirty="0">
                          <a:solidFill>
                            <a:srgbClr val="C00000"/>
                          </a:solidFill>
                          <a:latin typeface="+mj-lt"/>
                          <a:ea typeface="+mn-ea"/>
                          <a:cs typeface="+mn-cs"/>
                        </a:rPr>
                        <a:t>"1336"</a:t>
                      </a:r>
                      <a:r>
                        <a:rPr kumimoji="0" lang="en-IE" sz="800" kern="1200" dirty="0">
                          <a:solidFill>
                            <a:schemeClr val="dk1"/>
                          </a:solidFill>
                          <a:latin typeface="+mj-lt"/>
                          <a:ea typeface="+mn-ea"/>
                          <a:cs typeface="+mn-cs"/>
                        </a:rPr>
                        <a:t>,</a:t>
                      </a:r>
                    </a:p>
                    <a:p>
                      <a:r>
                        <a:rPr kumimoji="0" lang="en-IE" sz="800" kern="1200" dirty="0">
                          <a:solidFill>
                            <a:schemeClr val="dk1"/>
                          </a:solidFill>
                          <a:latin typeface="+mj-lt"/>
                          <a:ea typeface="+mn-ea"/>
                          <a:cs typeface="+mn-cs"/>
                        </a:rPr>
                        <a:t>    </a:t>
                      </a:r>
                      <a:r>
                        <a:rPr kumimoji="0" lang="en-IE" sz="800" kern="1200" dirty="0">
                          <a:solidFill>
                            <a:srgbClr val="0070C0"/>
                          </a:solidFill>
                          <a:latin typeface="+mj-lt"/>
                          <a:ea typeface="+mn-ea"/>
                          <a:cs typeface="+mn-cs"/>
                        </a:rPr>
                        <a:t>"</a:t>
                      </a:r>
                      <a:r>
                        <a:rPr kumimoji="0" lang="en-IE" sz="800" kern="1200" dirty="0" err="1">
                          <a:solidFill>
                            <a:srgbClr val="0070C0"/>
                          </a:solidFill>
                          <a:latin typeface="+mj-lt"/>
                          <a:ea typeface="+mn-ea"/>
                          <a:cs typeface="+mn-cs"/>
                        </a:rPr>
                        <a:t>SecondLevelCacheCurrentSize</a:t>
                      </a:r>
                      <a:r>
                        <a:rPr kumimoji="0" lang="en-IE" sz="800" kern="1200" dirty="0">
                          <a:solidFill>
                            <a:srgbClr val="0070C0"/>
                          </a:solidFill>
                          <a:latin typeface="+mj-lt"/>
                          <a:ea typeface="+mn-ea"/>
                          <a:cs typeface="+mn-cs"/>
                        </a:rPr>
                        <a:t>": </a:t>
                      </a:r>
                      <a:r>
                        <a:rPr kumimoji="0" lang="en-IE" sz="800" kern="1200" dirty="0">
                          <a:solidFill>
                            <a:srgbClr val="C00000"/>
                          </a:solidFill>
                          <a:latin typeface="+mj-lt"/>
                          <a:ea typeface="+mn-ea"/>
                          <a:cs typeface="+mn-cs"/>
                        </a:rPr>
                        <a:t>"4080"</a:t>
                      </a:r>
                      <a:r>
                        <a:rPr kumimoji="0" lang="en-IE" sz="800" kern="1200" dirty="0">
                          <a:solidFill>
                            <a:schemeClr val="dk1"/>
                          </a:solidFill>
                          <a:latin typeface="+mj-lt"/>
                          <a:ea typeface="+mn-ea"/>
                          <a:cs typeface="+mn-cs"/>
                        </a:rPr>
                        <a:t>,</a:t>
                      </a:r>
                    </a:p>
                    <a:p>
                      <a:r>
                        <a:rPr kumimoji="0" lang="en-IE" sz="800" kern="1200" dirty="0">
                          <a:solidFill>
                            <a:schemeClr val="dk1"/>
                          </a:solidFill>
                          <a:latin typeface="+mj-lt"/>
                          <a:ea typeface="+mn-ea"/>
                          <a:cs typeface="+mn-cs"/>
                        </a:rPr>
                        <a:t>    </a:t>
                      </a:r>
                      <a:r>
                        <a:rPr kumimoji="0" lang="en-IE" sz="800" kern="1200" dirty="0">
                          <a:solidFill>
                            <a:srgbClr val="0070C0"/>
                          </a:solidFill>
                          <a:latin typeface="+mj-lt"/>
                          <a:ea typeface="+mn-ea"/>
                          <a:cs typeface="+mn-cs"/>
                        </a:rPr>
                        <a:t>"</a:t>
                      </a:r>
                      <a:r>
                        <a:rPr kumimoji="0" lang="en-IE" sz="800" kern="1200" dirty="0" err="1">
                          <a:solidFill>
                            <a:srgbClr val="0070C0"/>
                          </a:solidFill>
                          <a:latin typeface="+mj-lt"/>
                          <a:ea typeface="+mn-ea"/>
                          <a:cs typeface="+mn-cs"/>
                        </a:rPr>
                        <a:t>SecondLevelMemoryCacheThreshold</a:t>
                      </a:r>
                      <a:r>
                        <a:rPr kumimoji="0" lang="en-IE" sz="800" kern="1200" dirty="0">
                          <a:solidFill>
                            <a:srgbClr val="0070C0"/>
                          </a:solidFill>
                          <a:latin typeface="+mj-lt"/>
                          <a:ea typeface="+mn-ea"/>
                          <a:cs typeface="+mn-cs"/>
                        </a:rPr>
                        <a:t>": </a:t>
                      </a:r>
                      <a:r>
                        <a:rPr kumimoji="0" lang="en-IE" sz="800" kern="1200" dirty="0">
                          <a:solidFill>
                            <a:srgbClr val="C00000"/>
                          </a:solidFill>
                          <a:latin typeface="+mj-lt"/>
                          <a:ea typeface="+mn-ea"/>
                          <a:cs typeface="+mn-cs"/>
                        </a:rPr>
                        <a:t>"4096"</a:t>
                      </a:r>
                    </a:p>
                    <a:p>
                      <a:r>
                        <a:rPr kumimoji="0" lang="en-IE" sz="800" kern="1200" dirty="0">
                          <a:solidFill>
                            <a:schemeClr val="dk1"/>
                          </a:solidFill>
                          <a:latin typeface="+mj-lt"/>
                          <a:ea typeface="+mn-ea"/>
                          <a:cs typeface="+mn-cs"/>
                        </a:rPr>
                        <a:t>  }</a:t>
                      </a:r>
                      <a:endParaRPr kumimoji="0" lang="en-IE" sz="800" kern="1200" dirty="0">
                        <a:solidFill>
                          <a:schemeClr val="dk1"/>
                        </a:solidFill>
                        <a:effectLst/>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effectLst/>
                        <a:latin typeface="+mj-lt"/>
                        <a:ea typeface="+mn-ea"/>
                        <a:cs typeface="+mn-cs"/>
                      </a:endParaRPr>
                    </a:p>
                  </a:txBody>
                  <a:tcPr marL="9949" marR="9949" marT="0" marB="0"/>
                </a:tc>
                <a:extLst>
                  <a:ext uri="{0D108BD9-81ED-4DB2-BD59-A6C34878D82A}">
                    <a16:rowId xmlns:a16="http://schemas.microsoft.com/office/drawing/2014/main" val="616660080"/>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68514444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Cache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4234914857"/>
              </p:ext>
            </p:extLst>
          </p:nvPr>
        </p:nvGraphicFramePr>
        <p:xfrm>
          <a:off x="215230" y="1563764"/>
          <a:ext cx="9298754" cy="2576674"/>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248973">
                  <a:extLst>
                    <a:ext uri="{9D8B030D-6E8A-4147-A177-3AD203B41FA5}">
                      <a16:colId xmlns:a16="http://schemas.microsoft.com/office/drawing/2014/main" val="781314882"/>
                    </a:ext>
                  </a:extLst>
                </a:gridCol>
                <a:gridCol w="812800">
                  <a:extLst>
                    <a:ext uri="{9D8B030D-6E8A-4147-A177-3AD203B41FA5}">
                      <a16:colId xmlns:a16="http://schemas.microsoft.com/office/drawing/2014/main" val="426127284"/>
                    </a:ext>
                  </a:extLst>
                </a:gridCol>
                <a:gridCol w="1593850">
                  <a:extLst>
                    <a:ext uri="{9D8B030D-6E8A-4147-A177-3AD203B41FA5}">
                      <a16:colId xmlns:a16="http://schemas.microsoft.com/office/drawing/2014/main" val="526326457"/>
                    </a:ext>
                  </a:extLst>
                </a:gridCol>
                <a:gridCol w="1403350">
                  <a:extLst>
                    <a:ext uri="{9D8B030D-6E8A-4147-A177-3AD203B41FA5}">
                      <a16:colId xmlns:a16="http://schemas.microsoft.com/office/drawing/2014/main" val="814487831"/>
                    </a:ext>
                  </a:extLst>
                </a:gridCol>
                <a:gridCol w="1587500">
                  <a:extLst>
                    <a:ext uri="{9D8B030D-6E8A-4147-A177-3AD203B41FA5}">
                      <a16:colId xmlns:a16="http://schemas.microsoft.com/office/drawing/2014/main" val="2363981494"/>
                    </a:ext>
                  </a:extLst>
                </a:gridCol>
                <a:gridCol w="2294034">
                  <a:extLst>
                    <a:ext uri="{9D8B030D-6E8A-4147-A177-3AD203B41FA5}">
                      <a16:colId xmlns:a16="http://schemas.microsoft.com/office/drawing/2014/main" val="3402362048"/>
                    </a:ext>
                  </a:extLst>
                </a:gridCol>
              </a:tblGrid>
              <a:tr h="382114">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1353466">
                <a:tc>
                  <a:txBody>
                    <a:bodyPr/>
                    <a:lstStyle/>
                    <a:p>
                      <a:pPr marL="0" marR="0">
                        <a:spcBef>
                          <a:spcPts val="0"/>
                        </a:spcBef>
                        <a:spcAft>
                          <a:spcPts val="0"/>
                        </a:spcAft>
                      </a:pPr>
                      <a:r>
                        <a:rPr lang="en-IE" sz="1200" dirty="0">
                          <a:effectLst/>
                          <a:latin typeface="+mj-lt"/>
                        </a:rPr>
                        <a:t>04</a:t>
                      </a:r>
                      <a:endParaRPr lang="en-IE" sz="1200" dirty="0">
                        <a:effectLst/>
                        <a:latin typeface="+mj-lt"/>
                        <a:ea typeface="+mn-ea"/>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RaiseErrorsAsWarnings</a:t>
                      </a: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Yes</a:t>
                      </a: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System.Boolean</a:t>
                      </a: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false</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effectLst/>
                          <a:latin typeface="+mj-lt"/>
                          <a:ea typeface="+mn-ea"/>
                          <a:cs typeface="+mn-cs"/>
                        </a:rPr>
                        <a:t>A value indicating whether the engine will raise all the cache related errors as warning instead of errors.</a:t>
                      </a:r>
                      <a:br>
                        <a:rPr kumimoji="0" lang="en-IE" sz="1200" kern="1200" dirty="0">
                          <a:solidFill>
                            <a:schemeClr val="dk1"/>
                          </a:solidFill>
                          <a:effectLst/>
                          <a:latin typeface="+mj-lt"/>
                          <a:ea typeface="+mn-ea"/>
                          <a:cs typeface="+mn-cs"/>
                        </a:rPr>
                      </a:br>
                      <a:br>
                        <a:rPr kumimoji="0" lang="en-IE" sz="1200" kern="1200" dirty="0">
                          <a:solidFill>
                            <a:schemeClr val="dk1"/>
                          </a:solidFill>
                          <a:effectLst/>
                          <a:latin typeface="+mj-lt"/>
                          <a:ea typeface="+mn-ea"/>
                          <a:cs typeface="+mn-cs"/>
                        </a:rPr>
                      </a:br>
                      <a:r>
                        <a:rPr kumimoji="0" lang="en-IE" sz="1200" kern="1200" dirty="0">
                          <a:solidFill>
                            <a:schemeClr val="dk1"/>
                          </a:solidFill>
                          <a:effectLst/>
                          <a:latin typeface="+mj-lt"/>
                          <a:ea typeface="+mn-ea"/>
                          <a:cs typeface="+mn-cs"/>
                        </a:rPr>
                        <a:t>If set to "true”, all the cache related errors will be silently ignored and command executions will not fail or get terminated.</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effectLst/>
                          <a:latin typeface="+mj-lt"/>
                          <a:ea typeface="+mn-ea"/>
                          <a:cs typeface="+mn-cs"/>
                        </a:rPr>
                        <a:t>If set to "true”, the DAL command ("</a:t>
                      </a:r>
                      <a:r>
                        <a:rPr kumimoji="0" lang="en-IE" sz="1200" kern="1200" dirty="0">
                          <a:solidFill>
                            <a:srgbClr val="0070C0"/>
                          </a:solidFill>
                          <a:effectLst/>
                          <a:latin typeface="+mj-lt"/>
                          <a:ea typeface="+mn-ea"/>
                          <a:cs typeface="+mn-cs"/>
                        </a:rPr>
                        <a:t>Abstracts.Command</a:t>
                      </a:r>
                      <a:r>
                        <a:rPr kumimoji="0" lang="en-IE" sz="1200" kern="1200" dirty="0">
                          <a:solidFill>
                            <a:schemeClr val="dk1"/>
                          </a:solidFill>
                          <a:effectLst/>
                          <a:latin typeface="+mj-lt"/>
                          <a:ea typeface="+mn-ea"/>
                          <a:cs typeface="+mn-cs"/>
                        </a:rPr>
                        <a:t>“) will raise warning which can be captured by the "</a:t>
                      </a:r>
                      <a:r>
                        <a:rPr kumimoji="0" lang="en-IE" sz="1200" kern="1200" dirty="0" err="1">
                          <a:solidFill>
                            <a:srgbClr val="0070C0"/>
                          </a:solidFill>
                          <a:effectLst/>
                          <a:latin typeface="+mj-lt"/>
                          <a:ea typeface="+mn-ea"/>
                          <a:cs typeface="+mn-cs"/>
                        </a:rPr>
                        <a:t>Abstracts.Command.WarningRaised</a:t>
                      </a:r>
                      <a:r>
                        <a:rPr kumimoji="0" lang="en-IE" sz="1200" kern="1200" dirty="0">
                          <a:solidFill>
                            <a:schemeClr val="dk1"/>
                          </a:solidFill>
                          <a:effectLst/>
                          <a:latin typeface="+mj-lt"/>
                          <a:ea typeface="+mn-ea"/>
                          <a:cs typeface="+mn-cs"/>
                        </a:rPr>
                        <a:t>" event handler.</a:t>
                      </a:r>
                    </a:p>
                    <a:p>
                      <a:endParaRPr kumimoji="0" lang="en-IE" sz="1200" kern="1200" dirty="0">
                        <a:solidFill>
                          <a:schemeClr val="dk1"/>
                        </a:solidFill>
                        <a:effectLst/>
                        <a:latin typeface="+mj-lt"/>
                        <a:ea typeface="+mn-ea"/>
                        <a:cs typeface="+mn-cs"/>
                      </a:endParaRPr>
                    </a:p>
                    <a:p>
                      <a:r>
                        <a:rPr kumimoji="0" lang="en-IE" sz="1200" kern="1200" dirty="0">
                          <a:solidFill>
                            <a:schemeClr val="dk1"/>
                          </a:solidFill>
                          <a:effectLst/>
                          <a:latin typeface="+mj-lt"/>
                          <a:ea typeface="+mn-ea"/>
                          <a:cs typeface="+mn-cs"/>
                        </a:rPr>
                        <a:t>If set to "true” and if the logging is not disabled ("</a:t>
                      </a:r>
                      <a:r>
                        <a:rPr kumimoji="0" lang="en-IE" sz="1200" kern="1200" dirty="0" err="1">
                          <a:solidFill>
                            <a:srgbClr val="0070C0"/>
                          </a:solidFill>
                          <a:effectLst/>
                          <a:latin typeface="+mj-lt"/>
                          <a:ea typeface="+mn-ea"/>
                          <a:cs typeface="+mn-cs"/>
                        </a:rPr>
                        <a:t>Interfaces.IDataAccessSettings.DisableLogging</a:t>
                      </a:r>
                      <a:r>
                        <a:rPr kumimoji="0" lang="en-IE" sz="1200" kern="1200" dirty="0">
                          <a:solidFill>
                            <a:schemeClr val="dk1"/>
                          </a:solidFill>
                          <a:effectLst/>
                          <a:latin typeface="+mj-lt"/>
                          <a:ea typeface="+mn-ea"/>
                          <a:cs typeface="+mn-cs"/>
                        </a:rPr>
                        <a:t>"), those errors will be logged as warnings.</a:t>
                      </a:r>
                      <a:endParaRPr kumimoji="0" lang="en-IE" sz="800" kern="1200" dirty="0">
                        <a:solidFill>
                          <a:schemeClr val="dk1"/>
                        </a:solidFill>
                        <a:effectLst/>
                        <a:latin typeface="+mj-lt"/>
                        <a:ea typeface="+mn-ea"/>
                        <a:cs typeface="+mn-cs"/>
                      </a:endParaRPr>
                    </a:p>
                  </a:txBody>
                  <a:tcPr marL="9949" marR="9949" marT="0" marB="0"/>
                </a:tc>
                <a:extLst>
                  <a:ext uri="{0D108BD9-81ED-4DB2-BD59-A6C34878D82A}">
                    <a16:rowId xmlns:a16="http://schemas.microsoft.com/office/drawing/2014/main" val="324618420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410025685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Cache Methods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2903398988"/>
              </p:ext>
            </p:extLst>
          </p:nvPr>
        </p:nvGraphicFramePr>
        <p:xfrm>
          <a:off x="304800" y="1601512"/>
          <a:ext cx="9082094" cy="4456481"/>
        </p:xfrm>
        <a:graphic>
          <a:graphicData uri="http://schemas.openxmlformats.org/drawingml/2006/table">
            <a:tbl>
              <a:tblPr firstRow="1" firstCol="1" bandRow="1">
                <a:tableStyleId>{5C22544A-7EE6-4342-B048-85BDC9FD1C3A}</a:tableStyleId>
              </a:tblPr>
              <a:tblGrid>
                <a:gridCol w="658470">
                  <a:extLst>
                    <a:ext uri="{9D8B030D-6E8A-4147-A177-3AD203B41FA5}">
                      <a16:colId xmlns:a16="http://schemas.microsoft.com/office/drawing/2014/main" val="3305732788"/>
                    </a:ext>
                  </a:extLst>
                </a:gridCol>
                <a:gridCol w="1485156">
                  <a:extLst>
                    <a:ext uri="{9D8B030D-6E8A-4147-A177-3AD203B41FA5}">
                      <a16:colId xmlns:a16="http://schemas.microsoft.com/office/drawing/2014/main" val="781314882"/>
                    </a:ext>
                  </a:extLst>
                </a:gridCol>
                <a:gridCol w="914400">
                  <a:extLst>
                    <a:ext uri="{9D8B030D-6E8A-4147-A177-3AD203B41FA5}">
                      <a16:colId xmlns:a16="http://schemas.microsoft.com/office/drawing/2014/main" val="426127284"/>
                    </a:ext>
                  </a:extLst>
                </a:gridCol>
                <a:gridCol w="2737185">
                  <a:extLst>
                    <a:ext uri="{9D8B030D-6E8A-4147-A177-3AD203B41FA5}">
                      <a16:colId xmlns:a16="http://schemas.microsoft.com/office/drawing/2014/main" val="526326457"/>
                    </a:ext>
                  </a:extLst>
                </a:gridCol>
                <a:gridCol w="3286883">
                  <a:extLst>
                    <a:ext uri="{9D8B030D-6E8A-4147-A177-3AD203B41FA5}">
                      <a16:colId xmlns:a16="http://schemas.microsoft.com/office/drawing/2014/main" val="814487831"/>
                    </a:ext>
                  </a:extLst>
                </a:gridCol>
              </a:tblGrid>
              <a:tr h="398364">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Method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Numeric Value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Description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Remarks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12182">
                <a:tc>
                  <a:txBody>
                    <a:bodyPr/>
                    <a:lstStyle/>
                    <a:p>
                      <a:pPr marL="0" marR="0">
                        <a:spcBef>
                          <a:spcPts val="0"/>
                        </a:spcBef>
                        <a:spcAft>
                          <a:spcPts val="0"/>
                        </a:spcAft>
                      </a:pPr>
                      <a:r>
                        <a:rPr lang="en-IE" sz="1200" dirty="0">
                          <a:effectLst/>
                          <a:latin typeface="+mj-lt"/>
                        </a:rPr>
                        <a:t>01</a:t>
                      </a:r>
                      <a:endParaRPr lang="en-IE" sz="1200" dirty="0">
                        <a:effectLst/>
                        <a:latin typeface="+mj-lt"/>
                        <a:ea typeface="+mn-ea"/>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b="1" kern="1200" dirty="0">
                          <a:solidFill>
                            <a:srgbClr val="9D4339"/>
                          </a:solidFill>
                          <a:latin typeface="+mj-lt"/>
                          <a:ea typeface="+mn-ea"/>
                          <a:cs typeface="+mn-cs"/>
                        </a:rPr>
                        <a:t>None</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IE" sz="1200" dirty="0">
                          <a:effectLst/>
                          <a:latin typeface="+mj-lt"/>
                        </a:rPr>
                        <a:t>0</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n-lt"/>
                          <a:ea typeface="+mn-ea"/>
                          <a:cs typeface="+mn-cs"/>
                        </a:rPr>
                        <a:t>The cache is being disabled for the specified action/cache level.</a:t>
                      </a:r>
                      <a:br>
                        <a:rPr kumimoji="0" lang="en-IE" sz="1200" kern="1200" dirty="0">
                          <a:solidFill>
                            <a:schemeClr val="dk1"/>
                          </a:solidFill>
                          <a:latin typeface="+mn-lt"/>
                          <a:ea typeface="+mn-ea"/>
                          <a:cs typeface="+mn-cs"/>
                        </a:rPr>
                      </a:b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endParaRPr kumimoji="0" lang="en-IE" sz="1200" kern="1200" dirty="0">
                        <a:solidFill>
                          <a:schemeClr val="dk1"/>
                        </a:solidFill>
                        <a:effectLst/>
                        <a:latin typeface="+mj-lt"/>
                        <a:ea typeface="+mn-ea"/>
                        <a:cs typeface="+mn-cs"/>
                      </a:endParaRPr>
                    </a:p>
                  </a:txBody>
                  <a:tcPr marL="9949" marR="9949" marT="0" marB="0"/>
                </a:tc>
                <a:extLst>
                  <a:ext uri="{0D108BD9-81ED-4DB2-BD59-A6C34878D82A}">
                    <a16:rowId xmlns:a16="http://schemas.microsoft.com/office/drawing/2014/main" val="3246184203"/>
                  </a:ext>
                </a:extLst>
              </a:tr>
              <a:tr h="2048728">
                <a:tc>
                  <a:txBody>
                    <a:bodyPr/>
                    <a:lstStyle/>
                    <a:p>
                      <a:pPr marL="0" marR="0">
                        <a:spcBef>
                          <a:spcPts val="0"/>
                        </a:spcBef>
                        <a:spcAft>
                          <a:spcPts val="0"/>
                        </a:spcAft>
                      </a:pPr>
                      <a:r>
                        <a:rPr lang="en-IE" sz="1200">
                          <a:effectLst/>
                          <a:latin typeface="+mj-lt"/>
                        </a:rPr>
                        <a:t>02</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b="1" kern="1200" dirty="0">
                          <a:solidFill>
                            <a:srgbClr val="9D4339"/>
                          </a:solidFill>
                          <a:latin typeface="+mn-lt"/>
                          <a:ea typeface="+mn-ea"/>
                          <a:cs typeface="+mn-cs"/>
                        </a:rPr>
                        <a:t>Memory</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n-lt"/>
                          <a:ea typeface="+mn-ea"/>
                          <a:cs typeface="+mn-cs"/>
                        </a:rPr>
                        <a:t>Using the built-in memory cache “</a:t>
                      </a:r>
                      <a:r>
                        <a:rPr kumimoji="0" lang="en-IE" sz="1200" b="1" kern="1200" dirty="0" err="1">
                          <a:solidFill>
                            <a:srgbClr val="0070C0"/>
                          </a:solidFill>
                          <a:latin typeface="+mn-lt"/>
                          <a:ea typeface="+mn-ea"/>
                          <a:cs typeface="+mn-cs"/>
                        </a:rPr>
                        <a:t>IMemoryCache</a:t>
                      </a:r>
                      <a:r>
                        <a:rPr kumimoji="0" lang="en-IE" sz="1200" kern="1200" dirty="0">
                          <a:solidFill>
                            <a:schemeClr val="dk1"/>
                          </a:solidFill>
                          <a:latin typeface="+mn-lt"/>
                          <a:ea typeface="+mn-ea"/>
                          <a:cs typeface="+mn-cs"/>
                        </a:rPr>
                        <a:t>“ on the host machine which is following life cycle of the host application and usually being hosted in a Singleton Dependency Injection life cycle.</a:t>
                      </a:r>
                      <a:br>
                        <a:rPr kumimoji="0" lang="en-IE" sz="1200" kern="1200" dirty="0">
                          <a:solidFill>
                            <a:schemeClr val="dk1"/>
                          </a:solidFill>
                          <a:latin typeface="+mn-lt"/>
                          <a:ea typeface="+mn-ea"/>
                          <a:cs typeface="+mn-cs"/>
                        </a:rPr>
                      </a:br>
                      <a:br>
                        <a:rPr kumimoji="0" lang="en-IE" sz="1200" kern="1200" dirty="0">
                          <a:solidFill>
                            <a:schemeClr val="dk1"/>
                          </a:solidFill>
                          <a:latin typeface="+mn-lt"/>
                          <a:ea typeface="+mn-ea"/>
                          <a:cs typeface="+mn-cs"/>
                        </a:rPr>
                      </a:b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n-lt"/>
                          <a:ea typeface="+mn-ea"/>
                          <a:cs typeface="+mn-cs"/>
                        </a:rPr>
                        <a:t>The most recommended option for the best performance. However, it can consume significant amount of memory on the host server depends on the number of data models registered in the host application.</a:t>
                      </a:r>
                    </a:p>
                    <a:p>
                      <a:pPr marL="0" marR="0">
                        <a:spcBef>
                          <a:spcPts val="0"/>
                        </a:spcBef>
                        <a:spcAft>
                          <a:spcPts val="0"/>
                        </a:spcAft>
                      </a:pPr>
                      <a:endParaRPr kumimoji="0" lang="en-IE" sz="1200" kern="1200" dirty="0">
                        <a:solidFill>
                          <a:schemeClr val="dk1"/>
                        </a:solidFill>
                        <a:latin typeface="+mj-lt"/>
                        <a:ea typeface="+mn-ea"/>
                        <a:cs typeface="+mn-cs"/>
                      </a:endParaRPr>
                    </a:p>
                    <a:p>
                      <a:pPr marL="0" marR="0">
                        <a:spcBef>
                          <a:spcPts val="0"/>
                        </a:spcBef>
                        <a:spcAft>
                          <a:spcPts val="0"/>
                        </a:spcAft>
                      </a:pPr>
                      <a:r>
                        <a:rPr kumimoji="0" lang="en-IE" sz="1200" kern="1200" dirty="0">
                          <a:solidFill>
                            <a:schemeClr val="dk1"/>
                          </a:solidFill>
                          <a:latin typeface="+mj-lt"/>
                          <a:ea typeface="+mn-ea"/>
                          <a:cs typeface="+mn-cs"/>
                        </a:rPr>
                        <a:t>You can monitor the allocated memory (in bytes) for this option for the designated levels using from the “</a:t>
                      </a:r>
                      <a:r>
                        <a:rPr kumimoji="0" lang="en-IE" sz="1200" b="1" kern="1200" dirty="0">
                          <a:solidFill>
                            <a:srgbClr val="0070C0"/>
                          </a:solidFill>
                          <a:latin typeface="+mn-lt"/>
                          <a:ea typeface="+mn-ea"/>
                          <a:cs typeface="+mn-cs"/>
                        </a:rPr>
                        <a:t>Abstracts.Command</a:t>
                      </a:r>
                      <a:r>
                        <a:rPr kumimoji="0" lang="en-IE" sz="1200" kern="1200" dirty="0">
                          <a:solidFill>
                            <a:schemeClr val="dk1"/>
                          </a:solidFill>
                          <a:latin typeface="+mj-lt"/>
                          <a:ea typeface="+mn-ea"/>
                          <a:cs typeface="+mn-cs"/>
                        </a:rPr>
                        <a:t>“ class.</a:t>
                      </a:r>
                      <a:br>
                        <a:rPr kumimoji="0" lang="en-IE" sz="1200" kern="1200" dirty="0">
                          <a:solidFill>
                            <a:schemeClr val="dk1"/>
                          </a:solidFill>
                          <a:latin typeface="+mj-lt"/>
                          <a:ea typeface="+mn-ea"/>
                          <a:cs typeface="+mn-cs"/>
                        </a:rPr>
                      </a:br>
                      <a:r>
                        <a:rPr kumimoji="0" lang="en-IE" sz="1200" kern="1200" dirty="0">
                          <a:solidFill>
                            <a:schemeClr val="dk1"/>
                          </a:solidFill>
                          <a:latin typeface="+mj-lt"/>
                          <a:ea typeface="+mn-ea"/>
                          <a:cs typeface="+mn-cs"/>
                        </a:rPr>
                        <a:t>E.g. "</a:t>
                      </a:r>
                      <a:r>
                        <a:rPr kumimoji="0" lang="en-IE" sz="1200" b="0" kern="1200" dirty="0">
                          <a:solidFill>
                            <a:srgbClr val="0070C0"/>
                          </a:solidFill>
                          <a:latin typeface="+mn-lt"/>
                          <a:ea typeface="+mn-ea"/>
                          <a:cs typeface="+mn-cs"/>
                        </a:rPr>
                        <a:t>Abstracts.Command.SecondLevelCacheMemorySize</a:t>
                      </a:r>
                      <a:r>
                        <a:rPr kumimoji="0" lang="en-IE" sz="1200" kern="1200" dirty="0">
                          <a:solidFill>
                            <a:schemeClr val="dk1"/>
                          </a:solidFill>
                          <a:latin typeface="+mj-lt"/>
                          <a:ea typeface="+mn-ea"/>
                          <a:cs typeface="+mn-cs"/>
                        </a:rPr>
                        <a:t>".</a:t>
                      </a:r>
                    </a:p>
                  </a:txBody>
                  <a:tcPr marL="9949" marR="9949" marT="0" marB="0"/>
                </a:tc>
                <a:extLst>
                  <a:ext uri="{0D108BD9-81ED-4DB2-BD59-A6C34878D82A}">
                    <a16:rowId xmlns:a16="http://schemas.microsoft.com/office/drawing/2014/main" val="2700116973"/>
                  </a:ext>
                </a:extLst>
              </a:tr>
              <a:tr h="1286561">
                <a:tc>
                  <a:txBody>
                    <a:bodyPr/>
                    <a:lstStyle/>
                    <a:p>
                      <a:pPr marL="0" marR="0">
                        <a:spcBef>
                          <a:spcPts val="0"/>
                        </a:spcBef>
                        <a:spcAft>
                          <a:spcPts val="0"/>
                        </a:spcAft>
                      </a:pPr>
                      <a:r>
                        <a:rPr lang="en-IE" sz="1200" dirty="0">
                          <a:effectLst/>
                          <a:latin typeface="+mj-lt"/>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b="1" kern="1200" dirty="0">
                          <a:solidFill>
                            <a:srgbClr val="9D4339"/>
                          </a:solidFill>
                          <a:latin typeface="+mn-lt"/>
                          <a:ea typeface="+mn-ea"/>
                          <a:cs typeface="+mn-cs"/>
                        </a:rPr>
                        <a:t>DistributedCache</a:t>
                      </a:r>
                    </a:p>
                  </a:txBody>
                  <a:tcPr marL="9949" marR="9949" marT="0" marB="0"/>
                </a:tc>
                <a:tc>
                  <a:txBody>
                    <a:bodyPr/>
                    <a:lstStyle/>
                    <a:p>
                      <a:pPr marL="0" marR="0">
                        <a:spcBef>
                          <a:spcPts val="0"/>
                        </a:spcBef>
                        <a:spcAft>
                          <a:spcPts val="0"/>
                        </a:spcAft>
                      </a:pPr>
                      <a:r>
                        <a:rPr lang="en-IE" sz="1200" dirty="0">
                          <a:effectLst/>
                          <a:latin typeface="+mj-lt"/>
                        </a:rPr>
                        <a:t>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Using the registered "Microsoft.Extensions.Caching.Distributed.IDistributedCache“container which is usually registered by the Dependency Injection containers. </a:t>
                      </a:r>
                      <a:endParaRPr kumimoji="0" lang="en-IE" sz="1200" kern="1200" dirty="0">
                        <a:solidFill>
                          <a:srgbClr val="0070C0"/>
                        </a:solidFill>
                        <a:effectLst/>
                        <a:latin typeface="+mj-lt"/>
                        <a:ea typeface="+mn-ea"/>
                        <a:cs typeface="+mn-cs"/>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n-lt"/>
                          <a:ea typeface="+mn-ea"/>
                          <a:cs typeface="+mn-cs"/>
                        </a:rPr>
                        <a:t>The most popular distributed cache tools are; Distributed </a:t>
                      </a:r>
                      <a:r>
                        <a:rPr kumimoji="0" lang="en-IE" sz="1200" b="1" kern="1200" dirty="0">
                          <a:solidFill>
                            <a:schemeClr val="dk1"/>
                          </a:solidFill>
                          <a:latin typeface="+mn-lt"/>
                          <a:ea typeface="+mn-ea"/>
                          <a:cs typeface="+mn-cs"/>
                        </a:rPr>
                        <a:t>Memory</a:t>
                      </a:r>
                      <a:r>
                        <a:rPr kumimoji="0" lang="en-IE" sz="1200" kern="1200" dirty="0">
                          <a:solidFill>
                            <a:schemeClr val="dk1"/>
                          </a:solidFill>
                          <a:latin typeface="+mn-lt"/>
                          <a:ea typeface="+mn-ea"/>
                          <a:cs typeface="+mn-cs"/>
                        </a:rPr>
                        <a:t> Cache, Distributed </a:t>
                      </a:r>
                      <a:r>
                        <a:rPr kumimoji="0" lang="en-IE" sz="1200" b="1" kern="1200" dirty="0">
                          <a:solidFill>
                            <a:schemeClr val="dk1"/>
                          </a:solidFill>
                          <a:latin typeface="+mn-lt"/>
                          <a:ea typeface="+mn-ea"/>
                          <a:cs typeface="+mn-cs"/>
                        </a:rPr>
                        <a:t>SQL</a:t>
                      </a:r>
                      <a:r>
                        <a:rPr kumimoji="0" lang="en-IE" sz="1200" kern="1200" dirty="0">
                          <a:solidFill>
                            <a:schemeClr val="dk1"/>
                          </a:solidFill>
                          <a:latin typeface="+mn-lt"/>
                          <a:ea typeface="+mn-ea"/>
                          <a:cs typeface="+mn-cs"/>
                        </a:rPr>
                        <a:t> Server cache, Distributed </a:t>
                      </a:r>
                      <a:r>
                        <a:rPr kumimoji="0" lang="en-IE" sz="1200" b="1" kern="1200" dirty="0">
                          <a:solidFill>
                            <a:schemeClr val="dk1"/>
                          </a:solidFill>
                          <a:latin typeface="+mn-lt"/>
                          <a:ea typeface="+mn-ea"/>
                          <a:cs typeface="+mn-cs"/>
                        </a:rPr>
                        <a:t>Redis</a:t>
                      </a:r>
                      <a:r>
                        <a:rPr kumimoji="0" lang="en-IE" sz="1200" kern="1200" dirty="0">
                          <a:solidFill>
                            <a:schemeClr val="dk1"/>
                          </a:solidFill>
                          <a:latin typeface="+mn-lt"/>
                          <a:ea typeface="+mn-ea"/>
                          <a:cs typeface="+mn-cs"/>
                        </a:rPr>
                        <a:t> cache, Distributed </a:t>
                      </a:r>
                      <a:r>
                        <a:rPr kumimoji="0" lang="en-IE" sz="1200" b="1" kern="1200" dirty="0">
                          <a:solidFill>
                            <a:schemeClr val="dk1"/>
                          </a:solidFill>
                          <a:latin typeface="+mn-lt"/>
                          <a:ea typeface="+mn-ea"/>
                          <a:cs typeface="+mn-cs"/>
                        </a:rPr>
                        <a:t>NCache</a:t>
                      </a:r>
                      <a:r>
                        <a:rPr kumimoji="0" lang="en-IE" sz="1200" kern="1200" dirty="0">
                          <a:solidFill>
                            <a:schemeClr val="dk1"/>
                          </a:solidFill>
                          <a:latin typeface="+mn-lt"/>
                          <a:ea typeface="+mn-ea"/>
                          <a:cs typeface="+mn-cs"/>
                        </a:rPr>
                        <a:t> cache, etc.</a:t>
                      </a:r>
                      <a:endParaRPr kumimoji="0" lang="en-IE" sz="1200" kern="1200" dirty="0">
                        <a:solidFill>
                          <a:srgbClr val="0070C0"/>
                        </a:solidFill>
                        <a:effectLst/>
                        <a:latin typeface="+mn-lt"/>
                        <a:ea typeface="+mn-ea"/>
                        <a:cs typeface="+mn-cs"/>
                      </a:endParaRPr>
                    </a:p>
                    <a:p>
                      <a:pPr marL="0" marR="0">
                        <a:spcBef>
                          <a:spcPts val="0"/>
                        </a:spcBef>
                        <a:spcAft>
                          <a:spcPts val="0"/>
                        </a:spcAft>
                      </a:pP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616660080"/>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33315759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Cryptography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420272602"/>
              </p:ext>
            </p:extLst>
          </p:nvPr>
        </p:nvGraphicFramePr>
        <p:xfrm>
          <a:off x="240630" y="1709796"/>
          <a:ext cx="9298754" cy="4283446"/>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679185">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444966">
                  <a:extLst>
                    <a:ext uri="{9D8B030D-6E8A-4147-A177-3AD203B41FA5}">
                      <a16:colId xmlns:a16="http://schemas.microsoft.com/office/drawing/2014/main" val="526326457"/>
                    </a:ext>
                  </a:extLst>
                </a:gridCol>
                <a:gridCol w="1137466">
                  <a:extLst>
                    <a:ext uri="{9D8B030D-6E8A-4147-A177-3AD203B41FA5}">
                      <a16:colId xmlns:a16="http://schemas.microsoft.com/office/drawing/2014/main" val="814487831"/>
                    </a:ext>
                  </a:extLst>
                </a:gridCol>
                <a:gridCol w="1374258">
                  <a:extLst>
                    <a:ext uri="{9D8B030D-6E8A-4147-A177-3AD203B41FA5}">
                      <a16:colId xmlns:a16="http://schemas.microsoft.com/office/drawing/2014/main" val="2363981494"/>
                    </a:ext>
                  </a:extLst>
                </a:gridCol>
                <a:gridCol w="2486221">
                  <a:extLst>
                    <a:ext uri="{9D8B030D-6E8A-4147-A177-3AD203B41FA5}">
                      <a16:colId xmlns:a16="http://schemas.microsoft.com/office/drawing/2014/main" val="3402362048"/>
                    </a:ext>
                  </a:extLst>
                </a:gridCol>
              </a:tblGrid>
              <a:tr h="44296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69528">
                <a:tc>
                  <a:txBody>
                    <a:bodyPr/>
                    <a:lstStyle/>
                    <a:p>
                      <a:pPr marL="0" marR="0">
                        <a:spcBef>
                          <a:spcPts val="0"/>
                        </a:spcBef>
                        <a:spcAft>
                          <a:spcPts val="0"/>
                        </a:spcAft>
                      </a:pPr>
                      <a:r>
                        <a:rPr lang="en-IE" sz="1200" dirty="0">
                          <a:effectLst/>
                          <a:latin typeface="+mj-lt"/>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SymmetricEncryption</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DevHorizons.DAL.Cryptography.SymmetricEncryption</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Default Instance</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Defines all the required settings for both the deterministic and the randomized (non-deterministic) symmetric encryption.</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If not properly configured, the whole symmetric encryption/decryption functionalities will not work and exceptions will be raised if the encryption/decryption functions are required as per the consumers/developer instructions.</a:t>
                      </a:r>
                      <a:br>
                        <a:rPr kumimoji="0" lang="en-IE" sz="1200" kern="1200" dirty="0">
                          <a:solidFill>
                            <a:schemeClr val="dk1"/>
                          </a:solidFill>
                          <a:latin typeface="+mj-lt"/>
                          <a:ea typeface="+mn-ea"/>
                          <a:cs typeface="+mn-cs"/>
                        </a:rPr>
                      </a:br>
                      <a:br>
                        <a:rPr kumimoji="0" lang="en-IE" sz="1200" kern="1200" dirty="0">
                          <a:solidFill>
                            <a:schemeClr val="dk1"/>
                          </a:solidFill>
                          <a:latin typeface="+mj-lt"/>
                          <a:ea typeface="+mn-ea"/>
                          <a:cs typeface="+mn-cs"/>
                        </a:rPr>
                      </a:br>
                      <a:r>
                        <a:rPr kumimoji="0" lang="en-IE" sz="1200" kern="1200" dirty="0">
                          <a:solidFill>
                            <a:schemeClr val="dk1"/>
                          </a:solidFill>
                          <a:effectLst/>
                          <a:latin typeface="+mn-lt"/>
                          <a:ea typeface="+mn-ea"/>
                          <a:cs typeface="+mn-cs"/>
                        </a:rPr>
                        <a:t>All the detailed sub settings of this type will be illustrated in the </a:t>
                      </a:r>
                      <a:r>
                        <a:rPr kumimoji="0" lang="en-IE" sz="1200" kern="1200" dirty="0">
                          <a:solidFill>
                            <a:srgbClr val="0070C0"/>
                          </a:solidFill>
                          <a:effectLst/>
                          <a:latin typeface="+mn-lt"/>
                          <a:ea typeface="+mn-ea"/>
                          <a:cs typeface="+mn-cs"/>
                          <a:hlinkClick r:id="rId3" action="ppaction://hlinksldjump">
                            <a:extLst>
                              <a:ext uri="{A12FA001-AC4F-418D-AE19-62706E023703}">
                                <ahyp:hlinkClr xmlns:ahyp="http://schemas.microsoft.com/office/drawing/2018/hyperlinkcolor" val="tx"/>
                              </a:ext>
                            </a:extLst>
                          </a:hlinkClick>
                        </a:rPr>
                        <a:t>coming slides</a:t>
                      </a:r>
                      <a:r>
                        <a:rPr kumimoji="0" lang="en-IE" sz="1200" kern="1200" dirty="0">
                          <a:solidFill>
                            <a:srgbClr val="0070C0"/>
                          </a:solidFill>
                          <a:effectLst/>
                          <a:latin typeface="+mn-lt"/>
                          <a:ea typeface="+mn-ea"/>
                          <a:cs typeface="+mn-cs"/>
                        </a:rPr>
                        <a:t>.</a:t>
                      </a:r>
                      <a:endParaRPr kumimoji="0" lang="en-IE" sz="1200" kern="1200" dirty="0">
                        <a:solidFill>
                          <a:srgbClr val="0070C0"/>
                        </a:solidFill>
                        <a:effectLst/>
                        <a:latin typeface="+mn-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246184203"/>
                  </a:ext>
                </a:extLst>
              </a:tr>
              <a:tr h="1139056">
                <a:tc>
                  <a:txBody>
                    <a:bodyPr/>
                    <a:lstStyle/>
                    <a:p>
                      <a:pPr marL="0" marR="0">
                        <a:spcBef>
                          <a:spcPts val="0"/>
                        </a:spcBef>
                        <a:spcAft>
                          <a:spcPts val="0"/>
                        </a:spcAft>
                      </a:pPr>
                      <a:r>
                        <a:rPr lang="en-IE" sz="1200">
                          <a:effectLst/>
                          <a:latin typeface="+mj-lt"/>
                        </a:rPr>
                        <a:t>02</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HashingSettings</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n-lt"/>
                          <a:ea typeface="+mn-ea"/>
                          <a:cs typeface="+mn-cs"/>
                        </a:rPr>
                        <a:t>DevHorizons.DAL.Cryptography</a:t>
                      </a:r>
                      <a:r>
                        <a:rPr kumimoji="0" lang="en-IE" sz="1200" kern="1200" dirty="0">
                          <a:solidFill>
                            <a:srgbClr val="0070C0"/>
                          </a:solidFill>
                          <a:effectLst/>
                          <a:latin typeface="+mn-lt"/>
                          <a:ea typeface="+mn-ea"/>
                          <a:cs typeface="+mn-cs"/>
                        </a:rPr>
                        <a:t>. </a:t>
                      </a:r>
                      <a:r>
                        <a:rPr kumimoji="0" lang="en-IE" sz="1200" kern="1200" dirty="0" err="1">
                          <a:solidFill>
                            <a:srgbClr val="0070C0"/>
                          </a:solidFill>
                          <a:effectLst/>
                          <a:latin typeface="+mn-lt"/>
                          <a:ea typeface="+mn-ea"/>
                          <a:cs typeface="+mn-cs"/>
                        </a:rPr>
                        <a:t>HashingSettings</a:t>
                      </a:r>
                      <a:endParaRPr kumimoji="0" lang="en-IE" sz="1200" kern="1200" dirty="0">
                        <a:solidFill>
                          <a:srgbClr val="0070C0"/>
                        </a:solidFill>
                        <a:effectLst/>
                        <a:latin typeface="+mn-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Default Instance</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Defines all the required settings for the cryptography hashing (one way encryption) settings.</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If not properly configured, the hashing (one way encryption) functionalities will not work and exceptions will be raised if the hashing function is required as per the consumers/developer instructions.</a:t>
                      </a:r>
                      <a:br>
                        <a:rPr kumimoji="0" lang="en-IE" sz="1200" kern="1200" dirty="0">
                          <a:solidFill>
                            <a:schemeClr val="dk1"/>
                          </a:solidFill>
                          <a:latin typeface="+mj-lt"/>
                          <a:ea typeface="+mn-ea"/>
                          <a:cs typeface="+mn-cs"/>
                        </a:rPr>
                      </a:br>
                      <a:br>
                        <a:rPr kumimoji="0" lang="en-IE" sz="1200" kern="1200" dirty="0">
                          <a:solidFill>
                            <a:schemeClr val="dk1"/>
                          </a:solidFill>
                          <a:latin typeface="+mj-lt"/>
                          <a:ea typeface="+mn-ea"/>
                          <a:cs typeface="+mn-cs"/>
                        </a:rPr>
                      </a:br>
                      <a:r>
                        <a:rPr kumimoji="0" lang="en-IE" sz="1200" kern="1200" dirty="0">
                          <a:solidFill>
                            <a:schemeClr val="dk1"/>
                          </a:solidFill>
                          <a:effectLst/>
                          <a:latin typeface="+mn-lt"/>
                          <a:ea typeface="+mn-ea"/>
                          <a:cs typeface="+mn-cs"/>
                        </a:rPr>
                        <a:t>All the detailed sub settings of this type will be illustrated in the </a:t>
                      </a:r>
                      <a:r>
                        <a:rPr kumimoji="0" lang="en-IE" sz="1200" kern="1200" dirty="0">
                          <a:solidFill>
                            <a:srgbClr val="0070C0"/>
                          </a:solidFill>
                          <a:effectLst/>
                          <a:latin typeface="+mn-lt"/>
                          <a:ea typeface="+mn-ea"/>
                          <a:cs typeface="+mn-cs"/>
                          <a:hlinkClick r:id="rId4" action="ppaction://hlinksldjump">
                            <a:extLst>
                              <a:ext uri="{A12FA001-AC4F-418D-AE19-62706E023703}">
                                <ahyp:hlinkClr xmlns:ahyp="http://schemas.microsoft.com/office/drawing/2018/hyperlinkcolor" val="tx"/>
                              </a:ext>
                            </a:extLst>
                          </a:hlinkClick>
                        </a:rPr>
                        <a:t>coming slides</a:t>
                      </a:r>
                      <a:r>
                        <a:rPr kumimoji="0" lang="en-IE" sz="1200" kern="1200" dirty="0">
                          <a:solidFill>
                            <a:srgbClr val="0070C0"/>
                          </a:solidFill>
                          <a:effectLst/>
                          <a:latin typeface="+mn-lt"/>
                          <a:ea typeface="+mn-ea"/>
                          <a:cs typeface="+mn-cs"/>
                        </a:rPr>
                        <a:t>.</a:t>
                      </a:r>
                      <a:endParaRPr kumimoji="0" lang="en-IE" sz="1200" kern="1200" dirty="0">
                        <a:solidFill>
                          <a:srgbClr val="0070C0"/>
                        </a:solidFill>
                        <a:latin typeface="+mj-lt"/>
                        <a:ea typeface="+mn-ea"/>
                        <a:cs typeface="+mn-cs"/>
                      </a:endParaRPr>
                    </a:p>
                  </a:txBody>
                  <a:tcPr marL="9949" marR="9949" marT="0" marB="0"/>
                </a:tc>
                <a:extLst>
                  <a:ext uri="{0D108BD9-81ED-4DB2-BD59-A6C34878D82A}">
                    <a16:rowId xmlns:a16="http://schemas.microsoft.com/office/drawing/2014/main" val="270011697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332481715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Cryptography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3679604814"/>
              </p:ext>
            </p:extLst>
          </p:nvPr>
        </p:nvGraphicFramePr>
        <p:xfrm>
          <a:off x="240630" y="1709796"/>
          <a:ext cx="9298754" cy="3003286"/>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679185">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444966">
                  <a:extLst>
                    <a:ext uri="{9D8B030D-6E8A-4147-A177-3AD203B41FA5}">
                      <a16:colId xmlns:a16="http://schemas.microsoft.com/office/drawing/2014/main" val="526326457"/>
                    </a:ext>
                  </a:extLst>
                </a:gridCol>
                <a:gridCol w="1137466">
                  <a:extLst>
                    <a:ext uri="{9D8B030D-6E8A-4147-A177-3AD203B41FA5}">
                      <a16:colId xmlns:a16="http://schemas.microsoft.com/office/drawing/2014/main" val="814487831"/>
                    </a:ext>
                  </a:extLst>
                </a:gridCol>
                <a:gridCol w="1374258">
                  <a:extLst>
                    <a:ext uri="{9D8B030D-6E8A-4147-A177-3AD203B41FA5}">
                      <a16:colId xmlns:a16="http://schemas.microsoft.com/office/drawing/2014/main" val="2363981494"/>
                    </a:ext>
                  </a:extLst>
                </a:gridCol>
                <a:gridCol w="2486221">
                  <a:extLst>
                    <a:ext uri="{9D8B030D-6E8A-4147-A177-3AD203B41FA5}">
                      <a16:colId xmlns:a16="http://schemas.microsoft.com/office/drawing/2014/main" val="3402362048"/>
                    </a:ext>
                  </a:extLst>
                </a:gridCol>
              </a:tblGrid>
              <a:tr h="44296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69528">
                <a:tc>
                  <a:txBody>
                    <a:bodyPr/>
                    <a:lstStyle/>
                    <a:p>
                      <a:pPr marL="0" marR="0">
                        <a:spcBef>
                          <a:spcPts val="0"/>
                        </a:spcBef>
                        <a:spcAft>
                          <a:spcPts val="0"/>
                        </a:spcAft>
                      </a:pPr>
                      <a:r>
                        <a:rPr lang="en-IE" sz="1200" dirty="0">
                          <a:effectLst/>
                          <a:latin typeface="+mj-lt"/>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HashAlgorithm</a:t>
                      </a: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j-lt"/>
                          <a:ea typeface="+mn-ea"/>
                          <a:cs typeface="+mn-cs"/>
                        </a:rPr>
                        <a:t>System.Security.Cryptography.HashAlgorithm</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lang="en-IE" sz="1200" dirty="0">
                          <a:effectLst/>
                          <a:latin typeface="+mj-lt"/>
                        </a:rPr>
                        <a:t>SHA512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The hash algorithm which will be used to hash the symmetric encryption key and the hash salt key.</a:t>
                      </a:r>
                    </a:p>
                  </a:txBody>
                  <a:tcPr marL="9949" marR="9949" marT="0" marB="0"/>
                </a:tc>
                <a:tc>
                  <a:txBody>
                    <a:bodyPr/>
                    <a:lstStyle/>
                    <a:p>
                      <a:pPr marL="0" marR="0">
                        <a:spcBef>
                          <a:spcPts val="0"/>
                        </a:spcBef>
                        <a:spcAft>
                          <a:spcPts val="0"/>
                        </a:spcAft>
                      </a:pPr>
                      <a:endParaRPr kumimoji="0" lang="en-IE" sz="1200" kern="1200" dirty="0">
                        <a:solidFill>
                          <a:schemeClr val="dk1"/>
                        </a:solidFill>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246184203"/>
                  </a:ext>
                </a:extLst>
              </a:tr>
              <a:tr h="1139056">
                <a:tc>
                  <a:txBody>
                    <a:bodyPr/>
                    <a:lstStyle/>
                    <a:p>
                      <a:pPr marL="0" marR="0">
                        <a:spcBef>
                          <a:spcPts val="0"/>
                        </a:spcBef>
                        <a:spcAft>
                          <a:spcPts val="0"/>
                        </a:spcAft>
                      </a:pPr>
                      <a:r>
                        <a:rPr lang="en-IE" sz="1200" dirty="0">
                          <a:effectLst/>
                          <a:latin typeface="+mj-lt"/>
                        </a:rPr>
                        <a:t>04</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n-lt"/>
                          <a:ea typeface="+mn-ea"/>
                          <a:cs typeface="+mn-cs"/>
                        </a:rPr>
                        <a:t>DisableCaching</a:t>
                      </a: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US" sz="1200" kern="1200" dirty="0">
                          <a:solidFill>
                            <a:srgbClr val="0070C0"/>
                          </a:solidFill>
                          <a:effectLst/>
                          <a:latin typeface="+mj-lt"/>
                          <a:ea typeface="+mn-ea"/>
                          <a:cs typeface="+mn-cs"/>
                        </a:rPr>
                        <a:t>System.Boolean</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false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A value indicating whether the generated reusable cryptography objects can be cached with the application life cycle (Singleton) or not. This is part of the first level cache.</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It is recommended to not disable it for performance wise unless you are pretty sure what you are doing.</a:t>
                      </a:r>
                      <a:br>
                        <a:rPr kumimoji="0" lang="en-IE" sz="1200" kern="1200" dirty="0">
                          <a:solidFill>
                            <a:schemeClr val="dk1"/>
                          </a:solidFill>
                          <a:latin typeface="+mj-lt"/>
                          <a:ea typeface="+mn-ea"/>
                          <a:cs typeface="+mn-cs"/>
                        </a:rPr>
                      </a:br>
                      <a:br>
                        <a:rPr kumimoji="0" lang="en-IE" sz="1200" kern="1200" dirty="0">
                          <a:solidFill>
                            <a:schemeClr val="dk1"/>
                          </a:solidFill>
                          <a:latin typeface="+mj-lt"/>
                          <a:ea typeface="+mn-ea"/>
                          <a:cs typeface="+mn-cs"/>
                        </a:rPr>
                      </a:br>
                      <a:r>
                        <a:rPr kumimoji="0" lang="en-IE" sz="1200" kern="1200" dirty="0">
                          <a:solidFill>
                            <a:schemeClr val="dk1"/>
                          </a:solidFill>
                          <a:latin typeface="+mj-lt"/>
                          <a:ea typeface="+mn-ea"/>
                          <a:cs typeface="+mn-cs"/>
                        </a:rPr>
                        <a:t>If the "</a:t>
                      </a:r>
                      <a:r>
                        <a:rPr kumimoji="0" lang="en-IE" sz="1200" b="1" kern="1200" dirty="0" err="1">
                          <a:solidFill>
                            <a:srgbClr val="C00000"/>
                          </a:solidFill>
                          <a:latin typeface="+mj-lt"/>
                          <a:ea typeface="+mn-ea"/>
                          <a:cs typeface="+mn-cs"/>
                        </a:rPr>
                        <a:t>IDataAccessSettings.DisableCache</a:t>
                      </a:r>
                      <a:r>
                        <a:rPr kumimoji="0" lang="en-IE" sz="1200" kern="1200" dirty="0">
                          <a:solidFill>
                            <a:schemeClr val="dk1"/>
                          </a:solidFill>
                          <a:latin typeface="+mj-lt"/>
                          <a:ea typeface="+mn-ea"/>
                          <a:cs typeface="+mn-cs"/>
                        </a:rPr>
                        <a:t>" is set to true, all the cache levels will be disabled including this one and will override this option.</a:t>
                      </a:r>
                    </a:p>
                  </a:txBody>
                  <a:tcPr marL="9949" marR="9949" marT="0" marB="0"/>
                </a:tc>
                <a:extLst>
                  <a:ext uri="{0D108BD9-81ED-4DB2-BD59-A6C34878D82A}">
                    <a16:rowId xmlns:a16="http://schemas.microsoft.com/office/drawing/2014/main" val="270011697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112083267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Symmetric Encryption</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2379296037"/>
              </p:ext>
            </p:extLst>
          </p:nvPr>
        </p:nvGraphicFramePr>
        <p:xfrm>
          <a:off x="240630" y="1709796"/>
          <a:ext cx="9298754" cy="4466326"/>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679185">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444966">
                  <a:extLst>
                    <a:ext uri="{9D8B030D-6E8A-4147-A177-3AD203B41FA5}">
                      <a16:colId xmlns:a16="http://schemas.microsoft.com/office/drawing/2014/main" val="526326457"/>
                    </a:ext>
                  </a:extLst>
                </a:gridCol>
                <a:gridCol w="1137466">
                  <a:extLst>
                    <a:ext uri="{9D8B030D-6E8A-4147-A177-3AD203B41FA5}">
                      <a16:colId xmlns:a16="http://schemas.microsoft.com/office/drawing/2014/main" val="814487831"/>
                    </a:ext>
                  </a:extLst>
                </a:gridCol>
                <a:gridCol w="1374258">
                  <a:extLst>
                    <a:ext uri="{9D8B030D-6E8A-4147-A177-3AD203B41FA5}">
                      <a16:colId xmlns:a16="http://schemas.microsoft.com/office/drawing/2014/main" val="2363981494"/>
                    </a:ext>
                  </a:extLst>
                </a:gridCol>
                <a:gridCol w="2486221">
                  <a:extLst>
                    <a:ext uri="{9D8B030D-6E8A-4147-A177-3AD203B41FA5}">
                      <a16:colId xmlns:a16="http://schemas.microsoft.com/office/drawing/2014/main" val="3402362048"/>
                    </a:ext>
                  </a:extLst>
                </a:gridCol>
              </a:tblGrid>
              <a:tr h="44296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69528">
                <a:tc>
                  <a:txBody>
                    <a:bodyPr/>
                    <a:lstStyle/>
                    <a:p>
                      <a:pPr marL="0" marR="0">
                        <a:spcBef>
                          <a:spcPts val="0"/>
                        </a:spcBef>
                        <a:spcAft>
                          <a:spcPts val="0"/>
                        </a:spcAft>
                      </a:pPr>
                      <a:r>
                        <a:rPr lang="en-IE" sz="1200" dirty="0">
                          <a:effectLst/>
                          <a:latin typeface="+mj-lt"/>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Deterministic</a:t>
                      </a: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n-lt"/>
                          <a:ea typeface="+mn-ea"/>
                          <a:cs typeface="+mn-cs"/>
                        </a:rPr>
                        <a:t>DevHorizons.DAL.Cryptography.SymmetricEncryptionSettings</a:t>
                      </a:r>
                      <a:endParaRPr kumimoji="0" lang="en-IE" sz="1200" kern="1200" dirty="0">
                        <a:solidFill>
                          <a:srgbClr val="0070C0"/>
                        </a:solidFill>
                        <a:effectLst/>
                        <a:latin typeface="+mn-lt"/>
                        <a:ea typeface="+mn-ea"/>
                        <a:cs typeface="+mn-cs"/>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Default Instance</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Defines the required settings for the deterministic symmetric encryption.</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If not properly configured, the deterministic encryption/decryption functionalities will not work and exceptions will be raised if the encryption/decryption functions are required as per the consumers/developer instructions.</a:t>
                      </a:r>
                      <a:br>
                        <a:rPr kumimoji="0" lang="en-IE" sz="1200" kern="1200" dirty="0">
                          <a:solidFill>
                            <a:schemeClr val="dk1"/>
                          </a:solidFill>
                          <a:latin typeface="+mj-lt"/>
                          <a:ea typeface="+mn-ea"/>
                          <a:cs typeface="+mn-cs"/>
                        </a:rPr>
                      </a:br>
                      <a:br>
                        <a:rPr kumimoji="0" lang="en-IE" sz="1200" kern="1200" dirty="0">
                          <a:solidFill>
                            <a:schemeClr val="dk1"/>
                          </a:solidFill>
                          <a:latin typeface="+mj-lt"/>
                          <a:ea typeface="+mn-ea"/>
                          <a:cs typeface="+mn-cs"/>
                        </a:rPr>
                      </a:br>
                      <a:r>
                        <a:rPr kumimoji="0" lang="en-IE" sz="1200" kern="1200" dirty="0">
                          <a:solidFill>
                            <a:schemeClr val="dk1"/>
                          </a:solidFill>
                          <a:effectLst/>
                          <a:latin typeface="+mn-lt"/>
                          <a:ea typeface="+mn-ea"/>
                          <a:cs typeface="+mn-cs"/>
                        </a:rPr>
                        <a:t>All the detailed sub settings of this type will be illustrated in the </a:t>
                      </a:r>
                      <a:r>
                        <a:rPr kumimoji="0" lang="en-IE" sz="1200" kern="1200" dirty="0">
                          <a:solidFill>
                            <a:srgbClr val="0070C0"/>
                          </a:solidFill>
                          <a:effectLst/>
                          <a:latin typeface="+mn-lt"/>
                          <a:ea typeface="+mn-ea"/>
                          <a:cs typeface="+mn-cs"/>
                          <a:hlinkClick r:id="rId3" action="ppaction://hlinksldjump">
                            <a:extLst>
                              <a:ext uri="{A12FA001-AC4F-418D-AE19-62706E023703}">
                                <ahyp:hlinkClr xmlns:ahyp="http://schemas.microsoft.com/office/drawing/2018/hyperlinkcolor" val="tx"/>
                              </a:ext>
                            </a:extLst>
                          </a:hlinkClick>
                        </a:rPr>
                        <a:t>coming slides</a:t>
                      </a:r>
                      <a:r>
                        <a:rPr kumimoji="0" lang="en-IE" sz="1200" kern="1200" dirty="0">
                          <a:solidFill>
                            <a:schemeClr val="dk1"/>
                          </a:solidFill>
                          <a:effectLst/>
                          <a:latin typeface="+mn-lt"/>
                          <a:ea typeface="+mn-ea"/>
                          <a:cs typeface="+mn-cs"/>
                        </a:rPr>
                        <a:t>.</a:t>
                      </a:r>
                      <a:endParaRPr kumimoji="0" lang="en-IE" sz="1200" kern="1200" dirty="0">
                        <a:solidFill>
                          <a:schemeClr val="dk1"/>
                        </a:solidFill>
                        <a:latin typeface="+mj-lt"/>
                        <a:ea typeface="+mn-ea"/>
                        <a:cs typeface="+mn-cs"/>
                      </a:endParaRPr>
                    </a:p>
                  </a:txBody>
                  <a:tcPr marL="9949" marR="9949" marT="0" marB="0"/>
                </a:tc>
                <a:extLst>
                  <a:ext uri="{0D108BD9-81ED-4DB2-BD59-A6C34878D82A}">
                    <a16:rowId xmlns:a16="http://schemas.microsoft.com/office/drawing/2014/main" val="3246184203"/>
                  </a:ext>
                </a:extLst>
              </a:tr>
              <a:tr h="1139056">
                <a:tc>
                  <a:txBody>
                    <a:bodyPr/>
                    <a:lstStyle/>
                    <a:p>
                      <a:pPr marL="0" marR="0">
                        <a:spcBef>
                          <a:spcPts val="0"/>
                        </a:spcBef>
                        <a:spcAft>
                          <a:spcPts val="0"/>
                        </a:spcAft>
                      </a:pPr>
                      <a:r>
                        <a:rPr lang="en-IE" sz="1200">
                          <a:effectLst/>
                          <a:latin typeface="+mj-lt"/>
                        </a:rPr>
                        <a:t>02</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Randomized</a:t>
                      </a: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n-lt"/>
                          <a:ea typeface="+mn-ea"/>
                          <a:cs typeface="+mn-cs"/>
                        </a:rPr>
                        <a:t>DevHorizons.DAL.Cryptography.SymmetricEncryptionSettings</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Default Instance</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Defines the required settings for the randomized (non-deterministic) symmetric encryption.</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If not properly configured, the non-deterministic (randomized) encryption/decryption functionalities will not work and exceptions will be raised if the encryption/decryption functions are required as per the consumers/developer instructions.</a:t>
                      </a:r>
                      <a:br>
                        <a:rPr kumimoji="0" lang="en-IE" sz="1200" kern="1200" dirty="0">
                          <a:solidFill>
                            <a:schemeClr val="dk1"/>
                          </a:solidFill>
                          <a:latin typeface="+mj-lt"/>
                          <a:ea typeface="+mn-ea"/>
                          <a:cs typeface="+mn-cs"/>
                        </a:rPr>
                      </a:br>
                      <a:br>
                        <a:rPr kumimoji="0" lang="en-IE" sz="1200" kern="1200" dirty="0">
                          <a:solidFill>
                            <a:schemeClr val="dk1"/>
                          </a:solidFill>
                          <a:latin typeface="+mj-lt"/>
                          <a:ea typeface="+mn-ea"/>
                          <a:cs typeface="+mn-cs"/>
                        </a:rPr>
                      </a:br>
                      <a:r>
                        <a:rPr kumimoji="0" lang="en-IE" sz="1200" kern="1200" dirty="0">
                          <a:solidFill>
                            <a:schemeClr val="dk1"/>
                          </a:solidFill>
                          <a:effectLst/>
                          <a:latin typeface="+mn-lt"/>
                          <a:ea typeface="+mn-ea"/>
                          <a:cs typeface="+mn-cs"/>
                        </a:rPr>
                        <a:t>All the detailed sub settings of this type will be illustrated in the </a:t>
                      </a:r>
                      <a:r>
                        <a:rPr kumimoji="0" lang="en-IE" sz="1200" kern="1200" dirty="0">
                          <a:solidFill>
                            <a:srgbClr val="0070C0"/>
                          </a:solidFill>
                          <a:effectLst/>
                          <a:latin typeface="+mn-lt"/>
                          <a:ea typeface="+mn-ea"/>
                          <a:cs typeface="+mn-cs"/>
                          <a:hlinkClick r:id="rId3" action="ppaction://hlinksldjump">
                            <a:extLst>
                              <a:ext uri="{A12FA001-AC4F-418D-AE19-62706E023703}">
                                <ahyp:hlinkClr xmlns:ahyp="http://schemas.microsoft.com/office/drawing/2018/hyperlinkcolor" val="tx"/>
                              </a:ext>
                            </a:extLst>
                          </a:hlinkClick>
                        </a:rPr>
                        <a:t>coming slides</a:t>
                      </a:r>
                      <a:r>
                        <a:rPr kumimoji="0" lang="en-IE" sz="1200" kern="1200" dirty="0">
                          <a:solidFill>
                            <a:schemeClr val="dk1"/>
                          </a:solidFill>
                          <a:effectLst/>
                          <a:latin typeface="+mn-lt"/>
                          <a:ea typeface="+mn-ea"/>
                          <a:cs typeface="+mn-cs"/>
                        </a:rPr>
                        <a:t>.</a:t>
                      </a:r>
                      <a:endParaRPr kumimoji="0" lang="en-IE" sz="1200" kern="1200" dirty="0">
                        <a:solidFill>
                          <a:schemeClr val="dk1"/>
                        </a:solidFill>
                        <a:latin typeface="+mj-lt"/>
                        <a:ea typeface="+mn-ea"/>
                        <a:cs typeface="+mn-cs"/>
                      </a:endParaRPr>
                    </a:p>
                  </a:txBody>
                  <a:tcPr marL="9949" marR="9949" marT="0" marB="0"/>
                </a:tc>
                <a:extLst>
                  <a:ext uri="{0D108BD9-81ED-4DB2-BD59-A6C34878D82A}">
                    <a16:rowId xmlns:a16="http://schemas.microsoft.com/office/drawing/2014/main" val="270011697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282400156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Symmetric Encryption</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2861904772"/>
              </p:ext>
            </p:extLst>
          </p:nvPr>
        </p:nvGraphicFramePr>
        <p:xfrm>
          <a:off x="240630" y="1709796"/>
          <a:ext cx="9298754" cy="2271766"/>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679185">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444966">
                  <a:extLst>
                    <a:ext uri="{9D8B030D-6E8A-4147-A177-3AD203B41FA5}">
                      <a16:colId xmlns:a16="http://schemas.microsoft.com/office/drawing/2014/main" val="526326457"/>
                    </a:ext>
                  </a:extLst>
                </a:gridCol>
                <a:gridCol w="1137466">
                  <a:extLst>
                    <a:ext uri="{9D8B030D-6E8A-4147-A177-3AD203B41FA5}">
                      <a16:colId xmlns:a16="http://schemas.microsoft.com/office/drawing/2014/main" val="814487831"/>
                    </a:ext>
                  </a:extLst>
                </a:gridCol>
                <a:gridCol w="1374258">
                  <a:extLst>
                    <a:ext uri="{9D8B030D-6E8A-4147-A177-3AD203B41FA5}">
                      <a16:colId xmlns:a16="http://schemas.microsoft.com/office/drawing/2014/main" val="2363981494"/>
                    </a:ext>
                  </a:extLst>
                </a:gridCol>
                <a:gridCol w="2486221">
                  <a:extLst>
                    <a:ext uri="{9D8B030D-6E8A-4147-A177-3AD203B41FA5}">
                      <a16:colId xmlns:a16="http://schemas.microsoft.com/office/drawing/2014/main" val="3402362048"/>
                    </a:ext>
                  </a:extLst>
                </a:gridCol>
              </a:tblGrid>
              <a:tr h="44296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69528">
                <a:tc>
                  <a:txBody>
                    <a:bodyPr/>
                    <a:lstStyle/>
                    <a:p>
                      <a:pPr marL="0" marR="0">
                        <a:spcBef>
                          <a:spcPts val="0"/>
                        </a:spcBef>
                        <a:spcAft>
                          <a:spcPts val="0"/>
                        </a:spcAft>
                      </a:pPr>
                      <a:r>
                        <a:rPr lang="en-IE" sz="1200" dirty="0">
                          <a:effectLst/>
                          <a:latin typeface="+mj-lt"/>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Times New Roman" panose="02020603050405020304" pitchFamily="18" charset="0"/>
                        </a:rPr>
                        <a:t>DefaultEncryptionType</a:t>
                      </a:r>
                      <a:endParaRPr kumimoji="0" lang="en-IE" sz="1200" kern="1200" dirty="0">
                        <a:solidFill>
                          <a:schemeClr val="dk1"/>
                        </a:solidFill>
                        <a:effectLst/>
                        <a:latin typeface="+mj-lt"/>
                        <a:ea typeface="+mn-ea"/>
                        <a:cs typeface="Times New Roman" panose="02020603050405020304" pitchFamily="18" charset="0"/>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US" sz="1200" kern="1200" dirty="0">
                          <a:solidFill>
                            <a:srgbClr val="0070C0"/>
                          </a:solidFill>
                          <a:effectLst/>
                          <a:latin typeface="+mj-lt"/>
                          <a:ea typeface="+mn-ea"/>
                          <a:cs typeface="+mn-cs"/>
                        </a:rPr>
                        <a:t>DevHorizons.DAL.</a:t>
                      </a:r>
                      <a:r>
                        <a:rPr kumimoji="0" lang="en-IE" sz="1200" kern="1200" dirty="0">
                          <a:solidFill>
                            <a:srgbClr val="0070C0"/>
                          </a:solidFill>
                          <a:effectLst/>
                          <a:latin typeface="+mn-lt"/>
                          <a:ea typeface="+mn-ea"/>
                          <a:cs typeface="+mn-cs"/>
                        </a:rPr>
                        <a:t> Cryptography</a:t>
                      </a:r>
                      <a:r>
                        <a:rPr kumimoji="0" lang="en-US" sz="1200" kern="1200" dirty="0">
                          <a:solidFill>
                            <a:srgbClr val="0070C0"/>
                          </a:solidFill>
                          <a:effectLst/>
                          <a:latin typeface="+mj-lt"/>
                          <a:ea typeface="+mn-ea"/>
                          <a:cs typeface="+mn-cs"/>
                        </a:rPr>
                        <a:t>.EncryptionType</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EncryptionType.Deterministic</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default encryption type. Supports two types of encryption: randomized encryption and deterministic encryption.</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If not specified/set, the non-deterministic (randomized) encryption/decryption functionalities will not work and exceptions will be raised if encryption/decryption functions are required as per the consumers/developer instructions.</a:t>
                      </a:r>
                    </a:p>
                    <a:p>
                      <a:pPr marL="0" marR="0">
                        <a:spcBef>
                          <a:spcPts val="0"/>
                        </a:spcBef>
                        <a:spcAft>
                          <a:spcPts val="0"/>
                        </a:spcAft>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Each type will explained in details in the </a:t>
                      </a:r>
                      <a:r>
                        <a:rPr kumimoji="0" lang="en-IE" sz="1200" kern="1200" dirty="0">
                          <a:solidFill>
                            <a:srgbClr val="0070C0"/>
                          </a:solidFill>
                          <a:latin typeface="+mj-lt"/>
                          <a:ea typeface="+mn-ea"/>
                          <a:cs typeface="+mn-cs"/>
                          <a:hlinkClick r:id="rId3" action="ppaction://hlinksldjump">
                            <a:extLst>
                              <a:ext uri="{A12FA001-AC4F-418D-AE19-62706E023703}">
                                <ahyp:hlinkClr xmlns:ahyp="http://schemas.microsoft.com/office/drawing/2018/hyperlinkcolor" val="tx"/>
                              </a:ext>
                            </a:extLst>
                          </a:hlinkClick>
                        </a:rPr>
                        <a:t>coming slide</a:t>
                      </a:r>
                      <a:r>
                        <a:rPr kumimoji="0" lang="en-IE" sz="1200" kern="1200" dirty="0">
                          <a:solidFill>
                            <a:schemeClr val="dk1"/>
                          </a:solidFill>
                          <a:latin typeface="+mj-lt"/>
                          <a:ea typeface="+mn-ea"/>
                          <a:cs typeface="+mn-cs"/>
                        </a:rPr>
                        <a:t>.</a:t>
                      </a:r>
                    </a:p>
                  </a:txBody>
                  <a:tcPr marL="9949" marR="9949" marT="0" marB="0"/>
                </a:tc>
                <a:extLst>
                  <a:ext uri="{0D108BD9-81ED-4DB2-BD59-A6C34878D82A}">
                    <a16:rowId xmlns:a16="http://schemas.microsoft.com/office/drawing/2014/main" val="324618420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115138206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Symmetric Encryption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379663339"/>
              </p:ext>
            </p:extLst>
          </p:nvPr>
        </p:nvGraphicFramePr>
        <p:xfrm>
          <a:off x="240630" y="1709796"/>
          <a:ext cx="9298754" cy="2862182"/>
        </p:xfrm>
        <a:graphic>
          <a:graphicData uri="http://schemas.openxmlformats.org/drawingml/2006/table">
            <a:tbl>
              <a:tblPr firstRow="1" firstCol="1" bandRow="1">
                <a:tableStyleId>{5C22544A-7EE6-4342-B048-85BDC9FD1C3A}</a:tableStyleId>
              </a:tblPr>
              <a:tblGrid>
                <a:gridCol w="358247">
                  <a:extLst>
                    <a:ext uri="{9D8B030D-6E8A-4147-A177-3AD203B41FA5}">
                      <a16:colId xmlns:a16="http://schemas.microsoft.com/office/drawing/2014/main" val="3305732788"/>
                    </a:ext>
                  </a:extLst>
                </a:gridCol>
                <a:gridCol w="1679185">
                  <a:extLst>
                    <a:ext uri="{9D8B030D-6E8A-4147-A177-3AD203B41FA5}">
                      <a16:colId xmlns:a16="http://schemas.microsoft.com/office/drawing/2014/main" val="781314882"/>
                    </a:ext>
                  </a:extLst>
                </a:gridCol>
                <a:gridCol w="818411">
                  <a:extLst>
                    <a:ext uri="{9D8B030D-6E8A-4147-A177-3AD203B41FA5}">
                      <a16:colId xmlns:a16="http://schemas.microsoft.com/office/drawing/2014/main" val="426127284"/>
                    </a:ext>
                  </a:extLst>
                </a:gridCol>
                <a:gridCol w="1444966">
                  <a:extLst>
                    <a:ext uri="{9D8B030D-6E8A-4147-A177-3AD203B41FA5}">
                      <a16:colId xmlns:a16="http://schemas.microsoft.com/office/drawing/2014/main" val="526326457"/>
                    </a:ext>
                  </a:extLst>
                </a:gridCol>
                <a:gridCol w="1137466">
                  <a:extLst>
                    <a:ext uri="{9D8B030D-6E8A-4147-A177-3AD203B41FA5}">
                      <a16:colId xmlns:a16="http://schemas.microsoft.com/office/drawing/2014/main" val="814487831"/>
                    </a:ext>
                  </a:extLst>
                </a:gridCol>
                <a:gridCol w="1374258">
                  <a:extLst>
                    <a:ext uri="{9D8B030D-6E8A-4147-A177-3AD203B41FA5}">
                      <a16:colId xmlns:a16="http://schemas.microsoft.com/office/drawing/2014/main" val="2363981494"/>
                    </a:ext>
                  </a:extLst>
                </a:gridCol>
                <a:gridCol w="2486221">
                  <a:extLst>
                    <a:ext uri="{9D8B030D-6E8A-4147-A177-3AD203B41FA5}">
                      <a16:colId xmlns:a16="http://schemas.microsoft.com/office/drawing/2014/main" val="3402362048"/>
                    </a:ext>
                  </a:extLst>
                </a:gridCol>
              </a:tblGrid>
              <a:tr h="44296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Setting</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69528">
                <a:tc>
                  <a:txBody>
                    <a:bodyPr/>
                    <a:lstStyle/>
                    <a:p>
                      <a:pPr marL="0" marR="0">
                        <a:spcBef>
                          <a:spcPts val="0"/>
                        </a:spcBef>
                        <a:spcAft>
                          <a:spcPts val="0"/>
                        </a:spcAft>
                      </a:pPr>
                      <a:r>
                        <a:rPr lang="en-IE" sz="1200" dirty="0">
                          <a:effectLst/>
                          <a:latin typeface="+mj-lt"/>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n-lt"/>
                          <a:ea typeface="+mn-ea"/>
                          <a:cs typeface="+mn-cs"/>
                        </a:rPr>
                        <a:t>SymmetricAlgorithm</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IE" sz="1200" dirty="0">
                          <a:effectLst/>
                          <a:latin typeface="+mj-lt"/>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j-lt"/>
                          <a:ea typeface="+mn-ea"/>
                          <a:cs typeface="+mn-cs"/>
                        </a:rPr>
                        <a:t>System.Security.Cryptography.SymmetricAlgorithm</a:t>
                      </a:r>
                      <a:endParaRPr lang="en-IE" sz="1200" dirty="0">
                        <a:solidFill>
                          <a:srgbClr val="0070C0"/>
                        </a:solidFill>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Aes</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Cryptography algorithm which will be used for the symmetric deterministic encryption/decryption.</a:t>
                      </a:r>
                      <a:r>
                        <a:rPr lang="en-IE" sz="1200" dirty="0">
                          <a:effectLst/>
                          <a:latin typeface="+mj-lt"/>
                        </a:rPr>
                        <a:t> </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If not specified, it will use the strongest symmetric algorithm supported by the .NET so far which is the “AES”.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246184203"/>
                  </a:ext>
                </a:extLst>
              </a:tr>
              <a:tr h="1139056">
                <a:tc>
                  <a:txBody>
                    <a:bodyPr/>
                    <a:lstStyle/>
                    <a:p>
                      <a:pPr marL="0" marR="0">
                        <a:spcBef>
                          <a:spcPts val="0"/>
                        </a:spcBef>
                        <a:spcAft>
                          <a:spcPts val="0"/>
                        </a:spcAft>
                      </a:pPr>
                      <a:r>
                        <a:rPr lang="en-IE" sz="1200">
                          <a:effectLst/>
                          <a:latin typeface="+mj-lt"/>
                        </a:rPr>
                        <a:t>02</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EncryptionKey</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US" sz="1200" kern="1200" dirty="0" err="1">
                          <a:solidFill>
                            <a:srgbClr val="0070C0"/>
                          </a:solidFill>
                          <a:effectLst/>
                          <a:latin typeface="+mj-lt"/>
                          <a:ea typeface="+mn-ea"/>
                          <a:cs typeface="+mn-cs"/>
                        </a:rPr>
                        <a:t>System.String</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null</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key which will be used for the symmetric encryption/decryption.</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If not specified/set, encryption/decryption functionalities will not work and exceptions will be raised if encryption/decryption functions are required as per the consumers/developer instructions.</a:t>
                      </a:r>
                    </a:p>
                  </a:txBody>
                  <a:tcPr marL="9949" marR="9949" marT="0" marB="0"/>
                </a:tc>
                <a:extLst>
                  <a:ext uri="{0D108BD9-81ED-4DB2-BD59-A6C34878D82A}">
                    <a16:rowId xmlns:a16="http://schemas.microsoft.com/office/drawing/2014/main" val="2700116973"/>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202326927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Hashing Settings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3820950461"/>
              </p:ext>
            </p:extLst>
          </p:nvPr>
        </p:nvGraphicFramePr>
        <p:xfrm>
          <a:off x="240630" y="1709797"/>
          <a:ext cx="9522996" cy="3225543"/>
        </p:xfrm>
        <a:graphic>
          <a:graphicData uri="http://schemas.openxmlformats.org/drawingml/2006/table">
            <a:tbl>
              <a:tblPr firstRow="1" firstCol="1" bandRow="1">
                <a:tableStyleId>{5C22544A-7EE6-4342-B048-85BDC9FD1C3A}</a:tableStyleId>
              </a:tblPr>
              <a:tblGrid>
                <a:gridCol w="297376">
                  <a:extLst>
                    <a:ext uri="{9D8B030D-6E8A-4147-A177-3AD203B41FA5}">
                      <a16:colId xmlns:a16="http://schemas.microsoft.com/office/drawing/2014/main" val="3305732788"/>
                    </a:ext>
                  </a:extLst>
                </a:gridCol>
                <a:gridCol w="1732734">
                  <a:extLst>
                    <a:ext uri="{9D8B030D-6E8A-4147-A177-3AD203B41FA5}">
                      <a16:colId xmlns:a16="http://schemas.microsoft.com/office/drawing/2014/main" val="781314882"/>
                    </a:ext>
                  </a:extLst>
                </a:gridCol>
                <a:gridCol w="844510">
                  <a:extLst>
                    <a:ext uri="{9D8B030D-6E8A-4147-A177-3AD203B41FA5}">
                      <a16:colId xmlns:a16="http://schemas.microsoft.com/office/drawing/2014/main" val="426127284"/>
                    </a:ext>
                  </a:extLst>
                </a:gridCol>
                <a:gridCol w="1491046">
                  <a:extLst>
                    <a:ext uri="{9D8B030D-6E8A-4147-A177-3AD203B41FA5}">
                      <a16:colId xmlns:a16="http://schemas.microsoft.com/office/drawing/2014/main" val="526326457"/>
                    </a:ext>
                  </a:extLst>
                </a:gridCol>
                <a:gridCol w="776452">
                  <a:extLst>
                    <a:ext uri="{9D8B030D-6E8A-4147-A177-3AD203B41FA5}">
                      <a16:colId xmlns:a16="http://schemas.microsoft.com/office/drawing/2014/main" val="814487831"/>
                    </a:ext>
                  </a:extLst>
                </a:gridCol>
                <a:gridCol w="1815371">
                  <a:extLst>
                    <a:ext uri="{9D8B030D-6E8A-4147-A177-3AD203B41FA5}">
                      <a16:colId xmlns:a16="http://schemas.microsoft.com/office/drawing/2014/main" val="2363981494"/>
                    </a:ext>
                  </a:extLst>
                </a:gridCol>
                <a:gridCol w="2565507">
                  <a:extLst>
                    <a:ext uri="{9D8B030D-6E8A-4147-A177-3AD203B41FA5}">
                      <a16:colId xmlns:a16="http://schemas.microsoft.com/office/drawing/2014/main" val="3402362048"/>
                    </a:ext>
                  </a:extLst>
                </a:gridCol>
              </a:tblGrid>
              <a:tr h="39972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Setting</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873997">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KeyDerivationPrf</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j-lt"/>
                          <a:ea typeface="+mn-ea"/>
                          <a:cs typeface="+mn-cs"/>
                        </a:rPr>
                        <a:t>DevHorizons.DAL.Cryptography.KeyDerivationPrf</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SHA512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targeted the PRF (Pseudo Random Function) which should be used for the key derivation (hash) algorithm.</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If not specified the engine will use the “</a:t>
                      </a:r>
                      <a:r>
                        <a:rPr kumimoji="0" lang="en-IE" sz="1200" kern="1200" dirty="0">
                          <a:solidFill>
                            <a:srgbClr val="C00000"/>
                          </a:solidFill>
                          <a:latin typeface="+mj-lt"/>
                          <a:ea typeface="+mn-ea"/>
                          <a:cs typeface="+mn-cs"/>
                        </a:rPr>
                        <a:t>KeyDerivationPrf.SHA512</a:t>
                      </a:r>
                      <a:r>
                        <a:rPr kumimoji="0" lang="en-IE" sz="1200" kern="1200" dirty="0">
                          <a:solidFill>
                            <a:schemeClr val="dk1"/>
                          </a:solidFill>
                          <a:latin typeface="+mj-lt"/>
                          <a:ea typeface="+mn-ea"/>
                          <a:cs typeface="+mn-cs"/>
                        </a:rPr>
                        <a:t>" one.</a:t>
                      </a:r>
                    </a:p>
                  </a:txBody>
                  <a:tcPr marL="9949" marR="9949" marT="0" marB="0"/>
                </a:tc>
                <a:extLst>
                  <a:ext uri="{0D108BD9-81ED-4DB2-BD59-A6C34878D82A}">
                    <a16:rowId xmlns:a16="http://schemas.microsoft.com/office/drawing/2014/main" val="1769788759"/>
                  </a:ext>
                </a:extLst>
              </a:tr>
              <a:tr h="1884423">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n-lt"/>
                          <a:ea typeface="+mn-ea"/>
                          <a:cs typeface="+mn-cs"/>
                        </a:rPr>
                        <a:t>HashKey</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US" sz="1200" kern="1200" dirty="0">
                          <a:solidFill>
                            <a:srgbClr val="0070C0"/>
                          </a:solidFill>
                          <a:effectLst/>
                          <a:latin typeface="+mj-lt"/>
                          <a:ea typeface="+mn-ea"/>
                          <a:cs typeface="+mn-cs"/>
                        </a:rPr>
                        <a:t>System.String</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null</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hash key which will be used for the hashing operations.</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If not specified/set hashing  functionalities will not work and exceptions will be raised if hashing functions are required as per the consumers/developer instructions.</a:t>
                      </a:r>
                    </a:p>
                  </a:txBody>
                  <a:tcPr marL="9949" marR="9949" marT="0" marB="0"/>
                </a:tc>
                <a:extLst>
                  <a:ext uri="{0D108BD9-81ED-4DB2-BD59-A6C34878D82A}">
                    <a16:rowId xmlns:a16="http://schemas.microsoft.com/office/drawing/2014/main" val="2793729928"/>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235450060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Outline</a:t>
            </a:r>
          </a:p>
        </p:txBody>
      </p:sp>
      <p:sp>
        <p:nvSpPr>
          <p:cNvPr id="10243" name="Rectangle 3"/>
          <p:cNvSpPr>
            <a:spLocks noGrp="1" noChangeArrowheads="1"/>
          </p:cNvSpPr>
          <p:nvPr>
            <p:ph idx="1"/>
          </p:nvPr>
        </p:nvSpPr>
        <p:spPr>
          <a:xfrm>
            <a:off x="495300" y="1847850"/>
            <a:ext cx="8407400" cy="4506593"/>
          </a:xfrm>
        </p:spPr>
        <p:txBody>
          <a:bodyPr/>
          <a:lstStyle/>
          <a:p>
            <a:pPr marL="514350" indent="-514350">
              <a:lnSpc>
                <a:spcPct val="150000"/>
              </a:lnSpc>
              <a:buAutoNum type="arabicPeriod"/>
            </a:pPr>
            <a:r>
              <a:rPr lang="en-US" sz="2200" b="1" dirty="0">
                <a:hlinkClick r:id="rId3" action="ppaction://hlinksldjump"/>
              </a:rPr>
              <a:t>Overview</a:t>
            </a:r>
            <a:endParaRPr lang="en-US" sz="2200" b="1" dirty="0"/>
          </a:p>
          <a:p>
            <a:pPr marL="514350" indent="-514350">
              <a:lnSpc>
                <a:spcPct val="150000"/>
              </a:lnSpc>
              <a:buAutoNum type="arabicPeriod"/>
            </a:pPr>
            <a:r>
              <a:rPr lang="en-US" sz="2200" b="1" dirty="0">
                <a:hlinkClick r:id="rId4" action="ppaction://hlinksldjump"/>
              </a:rPr>
              <a:t>Libraries/Packages</a:t>
            </a:r>
            <a:endParaRPr lang="en-US" sz="2200" b="1" dirty="0"/>
          </a:p>
          <a:p>
            <a:pPr marL="514350" indent="-514350">
              <a:lnSpc>
                <a:spcPct val="150000"/>
              </a:lnSpc>
              <a:buAutoNum type="arabicPeriod"/>
            </a:pPr>
            <a:r>
              <a:rPr lang="en-US" sz="2200" b="1" dirty="0">
                <a:hlinkClick r:id="rId5" action="ppaction://hlinksldjump"/>
              </a:rPr>
              <a:t>Features</a:t>
            </a:r>
            <a:endParaRPr lang="en-US" sz="2200" b="1" dirty="0"/>
          </a:p>
          <a:p>
            <a:pPr marL="514350" indent="-514350">
              <a:lnSpc>
                <a:spcPct val="150000"/>
              </a:lnSpc>
              <a:buAutoNum type="arabicPeriod"/>
            </a:pPr>
            <a:r>
              <a:rPr lang="en-IE" sz="2200" b="1" dirty="0">
                <a:hlinkClick r:id="rId6" action="ppaction://hlinksldjump"/>
              </a:rPr>
              <a:t>Data Access Settings</a:t>
            </a:r>
            <a:endParaRPr lang="en-IE" sz="2200" b="1" dirty="0"/>
          </a:p>
          <a:p>
            <a:pPr marL="881063" lvl="1" indent="-514350">
              <a:lnSpc>
                <a:spcPct val="150000"/>
              </a:lnSpc>
              <a:buFont typeface="Wingdings" panose="05000000000000000000" pitchFamily="2" charset="2"/>
              <a:buChar char="Ø"/>
            </a:pPr>
            <a:r>
              <a:rPr lang="en-IE" sz="2200" b="1" dirty="0">
                <a:hlinkClick r:id="rId7" action="ppaction://hlinksldjump"/>
              </a:rPr>
              <a:t>Cache Settings</a:t>
            </a:r>
            <a:endParaRPr lang="en-IE" sz="2200" b="1" dirty="0"/>
          </a:p>
          <a:p>
            <a:pPr marL="1155700" lvl="2" indent="-514350">
              <a:lnSpc>
                <a:spcPct val="150000"/>
              </a:lnSpc>
              <a:buFont typeface="Wingdings" panose="05000000000000000000" pitchFamily="2" charset="2"/>
              <a:buChar char="Ø"/>
            </a:pPr>
            <a:r>
              <a:rPr lang="en-IE" sz="2200" b="1" dirty="0">
                <a:hlinkClick r:id="rId8" action="ppaction://hlinksldjump"/>
              </a:rPr>
              <a:t>Cache Methods</a:t>
            </a:r>
            <a:endParaRPr lang="en-IE" sz="2200" b="1" dirty="0"/>
          </a:p>
          <a:p>
            <a:pPr marL="881063" lvl="1" indent="-514350">
              <a:lnSpc>
                <a:spcPct val="150000"/>
              </a:lnSpc>
              <a:buFont typeface="Wingdings" panose="05000000000000000000" pitchFamily="2" charset="2"/>
              <a:buChar char="Ø"/>
            </a:pPr>
            <a:r>
              <a:rPr lang="en-IE" sz="2200" b="1" dirty="0">
                <a:hlinkClick r:id="rId9" action="ppaction://hlinksldjump"/>
              </a:rPr>
              <a:t>Cryptography Settings</a:t>
            </a:r>
            <a:endParaRPr lang="en-IE" sz="2200" b="1" dirty="0"/>
          </a:p>
          <a:p>
            <a:pPr marL="1155700" lvl="2" indent="-514350">
              <a:lnSpc>
                <a:spcPct val="150000"/>
              </a:lnSpc>
              <a:buFont typeface="Wingdings" panose="05000000000000000000" pitchFamily="2" charset="2"/>
              <a:buChar char="Ø"/>
            </a:pPr>
            <a:r>
              <a:rPr lang="en-IE" sz="2200" b="1" dirty="0">
                <a:hlinkClick r:id="rId10" action="ppaction://hlinksldjump"/>
              </a:rPr>
              <a:t>Encryption Types</a:t>
            </a:r>
            <a:endParaRPr lang="en-IE" sz="2200" b="1" dirty="0"/>
          </a:p>
        </p:txBody>
      </p:sp>
      <p:sp>
        <p:nvSpPr>
          <p:cNvPr id="2"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06450"/>
            <a:ext cx="8915400" cy="737870"/>
          </a:xfrm>
        </p:spPr>
        <p:txBody>
          <a:bodyPr/>
          <a:lstStyle/>
          <a:p>
            <a:pPr marL="0" indent="0"/>
            <a:r>
              <a:rPr lang="en-US" sz="4000" b="1" dirty="0"/>
              <a:t>Encryption Types</a:t>
            </a:r>
          </a:p>
        </p:txBody>
      </p:sp>
      <p:graphicFrame>
        <p:nvGraphicFramePr>
          <p:cNvPr id="3" name="Content Placeholder 2">
            <a:extLst>
              <a:ext uri="{FF2B5EF4-FFF2-40B4-BE49-F238E27FC236}">
                <a16:creationId xmlns:a16="http://schemas.microsoft.com/office/drawing/2014/main" id="{8C932067-3836-4581-9B79-C8896DDDA065}"/>
              </a:ext>
            </a:extLst>
          </p:cNvPr>
          <p:cNvGraphicFramePr>
            <a:graphicFrameLocks noGrp="1"/>
          </p:cNvGraphicFramePr>
          <p:nvPr>
            <p:ph idx="1"/>
            <p:extLst>
              <p:ext uri="{D42A27DB-BD31-4B8C-83A1-F6EECF244321}">
                <p14:modId xmlns:p14="http://schemas.microsoft.com/office/powerpoint/2010/main" val="574870165"/>
              </p:ext>
            </p:extLst>
          </p:nvPr>
        </p:nvGraphicFramePr>
        <p:xfrm>
          <a:off x="304800" y="1806049"/>
          <a:ext cx="9082094" cy="2939591"/>
        </p:xfrm>
        <a:graphic>
          <a:graphicData uri="http://schemas.openxmlformats.org/drawingml/2006/table">
            <a:tbl>
              <a:tblPr firstRow="1" firstCol="1" bandRow="1">
                <a:tableStyleId>{5C22544A-7EE6-4342-B048-85BDC9FD1C3A}</a:tableStyleId>
              </a:tblPr>
              <a:tblGrid>
                <a:gridCol w="658470">
                  <a:extLst>
                    <a:ext uri="{9D8B030D-6E8A-4147-A177-3AD203B41FA5}">
                      <a16:colId xmlns:a16="http://schemas.microsoft.com/office/drawing/2014/main" val="3305732788"/>
                    </a:ext>
                  </a:extLst>
                </a:gridCol>
                <a:gridCol w="1485156">
                  <a:extLst>
                    <a:ext uri="{9D8B030D-6E8A-4147-A177-3AD203B41FA5}">
                      <a16:colId xmlns:a16="http://schemas.microsoft.com/office/drawing/2014/main" val="781314882"/>
                    </a:ext>
                  </a:extLst>
                </a:gridCol>
                <a:gridCol w="914400">
                  <a:extLst>
                    <a:ext uri="{9D8B030D-6E8A-4147-A177-3AD203B41FA5}">
                      <a16:colId xmlns:a16="http://schemas.microsoft.com/office/drawing/2014/main" val="426127284"/>
                    </a:ext>
                  </a:extLst>
                </a:gridCol>
                <a:gridCol w="2737185">
                  <a:extLst>
                    <a:ext uri="{9D8B030D-6E8A-4147-A177-3AD203B41FA5}">
                      <a16:colId xmlns:a16="http://schemas.microsoft.com/office/drawing/2014/main" val="526326457"/>
                    </a:ext>
                  </a:extLst>
                </a:gridCol>
                <a:gridCol w="3286883">
                  <a:extLst>
                    <a:ext uri="{9D8B030D-6E8A-4147-A177-3AD203B41FA5}">
                      <a16:colId xmlns:a16="http://schemas.microsoft.com/office/drawing/2014/main" val="814487831"/>
                    </a:ext>
                  </a:extLst>
                </a:gridCol>
              </a:tblGrid>
              <a:tr h="398364">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Method</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Numeric Value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Description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Remarks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627411627"/>
                  </a:ext>
                </a:extLst>
              </a:tr>
              <a:tr h="512182">
                <a:tc>
                  <a:txBody>
                    <a:bodyPr/>
                    <a:lstStyle/>
                    <a:p>
                      <a:pPr marL="0" marR="0">
                        <a:spcBef>
                          <a:spcPts val="0"/>
                        </a:spcBef>
                        <a:spcAft>
                          <a:spcPts val="0"/>
                        </a:spcAft>
                      </a:pPr>
                      <a:r>
                        <a:rPr lang="en-IE" sz="1200" dirty="0">
                          <a:effectLst/>
                          <a:latin typeface="+mj-lt"/>
                        </a:rPr>
                        <a:t>01</a:t>
                      </a:r>
                      <a:endParaRPr lang="en-IE" sz="1200" dirty="0">
                        <a:effectLst/>
                        <a:latin typeface="+mj-lt"/>
                        <a:ea typeface="+mn-ea"/>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b="1" kern="1200" dirty="0">
                          <a:solidFill>
                            <a:srgbClr val="9D4339"/>
                          </a:solidFill>
                          <a:latin typeface="+mj-lt"/>
                          <a:ea typeface="+mn-ea"/>
                          <a:cs typeface="+mn-cs"/>
                        </a:rPr>
                        <a:t>Default</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IE" sz="1200" dirty="0">
                          <a:effectLst/>
                          <a:latin typeface="+mj-lt"/>
                        </a:rPr>
                        <a:t>0</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Following the default value from the “</a:t>
                      </a:r>
                      <a:r>
                        <a:rPr kumimoji="0" lang="en-IE" sz="1200" b="1" kern="1200" dirty="0">
                          <a:solidFill>
                            <a:srgbClr val="C00000"/>
                          </a:solidFill>
                          <a:latin typeface="+mj-lt"/>
                          <a:ea typeface="+mn-ea"/>
                          <a:cs typeface="+mn-cs"/>
                        </a:rPr>
                        <a:t>CryptographySettings.EncryptionType</a:t>
                      </a:r>
                      <a:r>
                        <a:rPr kumimoji="0" lang="en-IE" sz="1200" kern="1200" dirty="0">
                          <a:solidFill>
                            <a:schemeClr val="dk1"/>
                          </a:solidFill>
                          <a:latin typeface="+mj-lt"/>
                          <a:ea typeface="+mn-ea"/>
                          <a:cs typeface="+mn-cs"/>
                        </a:rPr>
                        <a:t>”.</a:t>
                      </a:r>
                      <a:br>
                        <a:rPr kumimoji="0" lang="en-IE" sz="1200" kern="1200" dirty="0">
                          <a:solidFill>
                            <a:schemeClr val="dk1"/>
                          </a:solidFill>
                          <a:latin typeface="+mj-lt"/>
                          <a:ea typeface="+mn-ea"/>
                          <a:cs typeface="+mn-cs"/>
                        </a:rPr>
                      </a:b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endParaRPr kumimoji="0" lang="en-IE" sz="1200" kern="1200" dirty="0">
                        <a:solidFill>
                          <a:schemeClr val="dk1"/>
                        </a:solidFill>
                        <a:effectLst/>
                        <a:latin typeface="+mj-lt"/>
                        <a:ea typeface="+mn-ea"/>
                        <a:cs typeface="+mn-cs"/>
                      </a:endParaRPr>
                    </a:p>
                  </a:txBody>
                  <a:tcPr marL="9949" marR="9949" marT="0" marB="0"/>
                </a:tc>
                <a:extLst>
                  <a:ext uri="{0D108BD9-81ED-4DB2-BD59-A6C34878D82A}">
                    <a16:rowId xmlns:a16="http://schemas.microsoft.com/office/drawing/2014/main" val="3246184203"/>
                  </a:ext>
                </a:extLst>
              </a:tr>
              <a:tr h="677670">
                <a:tc>
                  <a:txBody>
                    <a:bodyPr/>
                    <a:lstStyle/>
                    <a:p>
                      <a:pPr marL="0" marR="0">
                        <a:spcBef>
                          <a:spcPts val="0"/>
                        </a:spcBef>
                        <a:spcAft>
                          <a:spcPts val="0"/>
                        </a:spcAft>
                      </a:pPr>
                      <a:r>
                        <a:rPr lang="en-IE" sz="1200">
                          <a:effectLst/>
                          <a:latin typeface="+mj-lt"/>
                        </a:rPr>
                        <a:t>02</a:t>
                      </a:r>
                      <a:endParaRPr lang="en-IE" sz="120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b="1" kern="1200" dirty="0">
                          <a:solidFill>
                            <a:srgbClr val="9D4339"/>
                          </a:solidFill>
                          <a:latin typeface="+mn-lt"/>
                          <a:ea typeface="+mn-ea"/>
                          <a:cs typeface="+mn-cs"/>
                        </a:rPr>
                        <a:t>Deterministic</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n-lt"/>
                          <a:ea typeface="+mn-ea"/>
                          <a:cs typeface="+mn-cs"/>
                        </a:rPr>
                        <a:t>The encrypted data would be the same for the same source of decrypted data.</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US" sz="1200" kern="1200" dirty="0">
                          <a:solidFill>
                            <a:schemeClr val="dk1"/>
                          </a:solidFill>
                          <a:latin typeface="+mj-lt"/>
                          <a:ea typeface="+mn-ea"/>
                          <a:cs typeface="+mn-cs"/>
                        </a:rPr>
                        <a:t>Use this option if you plan to run SQL queries against those values inside the data source.</a:t>
                      </a:r>
                      <a:endParaRPr kumimoji="0" lang="en-IE" sz="1200" kern="1200" dirty="0">
                        <a:solidFill>
                          <a:schemeClr val="dk1"/>
                        </a:solidFill>
                        <a:latin typeface="+mj-lt"/>
                        <a:ea typeface="+mn-ea"/>
                        <a:cs typeface="+mn-cs"/>
                      </a:endParaRPr>
                    </a:p>
                  </a:txBody>
                  <a:tcPr marL="9949" marR="9949" marT="0" marB="0"/>
                </a:tc>
                <a:extLst>
                  <a:ext uri="{0D108BD9-81ED-4DB2-BD59-A6C34878D82A}">
                    <a16:rowId xmlns:a16="http://schemas.microsoft.com/office/drawing/2014/main" val="2700116973"/>
                  </a:ext>
                </a:extLst>
              </a:tr>
              <a:tr h="1286561">
                <a:tc>
                  <a:txBody>
                    <a:bodyPr/>
                    <a:lstStyle/>
                    <a:p>
                      <a:pPr marL="0" marR="0">
                        <a:spcBef>
                          <a:spcPts val="0"/>
                        </a:spcBef>
                        <a:spcAft>
                          <a:spcPts val="0"/>
                        </a:spcAft>
                      </a:pPr>
                      <a:r>
                        <a:rPr lang="en-IE" sz="1200" dirty="0">
                          <a:effectLst/>
                          <a:latin typeface="+mj-lt"/>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b="1" kern="1200" dirty="0">
                          <a:solidFill>
                            <a:srgbClr val="9D4339"/>
                          </a:solidFill>
                          <a:latin typeface="+mn-lt"/>
                          <a:ea typeface="+mn-ea"/>
                          <a:cs typeface="+mn-cs"/>
                        </a:rPr>
                        <a:t>Randomized</a:t>
                      </a:r>
                    </a:p>
                  </a:txBody>
                  <a:tcPr marL="9949" marR="9949" marT="0" marB="0"/>
                </a:tc>
                <a:tc>
                  <a:txBody>
                    <a:bodyPr/>
                    <a:lstStyle/>
                    <a:p>
                      <a:pPr marL="0" marR="0">
                        <a:spcBef>
                          <a:spcPts val="0"/>
                        </a:spcBef>
                        <a:spcAft>
                          <a:spcPts val="0"/>
                        </a:spcAft>
                      </a:pPr>
                      <a:r>
                        <a:rPr lang="en-IE" sz="1200" dirty="0">
                          <a:effectLst/>
                          <a:latin typeface="+mj-lt"/>
                        </a:rPr>
                        <a:t>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The encrypted data would be randomized (non-deterministic) and won't not match each time.</a:t>
                      </a:r>
                      <a:br>
                        <a:rPr kumimoji="0" lang="en-IE" sz="1200" kern="1200" dirty="0">
                          <a:solidFill>
                            <a:schemeClr val="dk1"/>
                          </a:solidFill>
                          <a:latin typeface="+mj-lt"/>
                          <a:ea typeface="+mn-ea"/>
                          <a:cs typeface="+mn-cs"/>
                        </a:rPr>
                      </a:br>
                      <a:br>
                        <a:rPr kumimoji="0" lang="en-IE" sz="1200" kern="1200" dirty="0">
                          <a:solidFill>
                            <a:schemeClr val="dk1"/>
                          </a:solidFill>
                          <a:latin typeface="+mj-lt"/>
                          <a:ea typeface="+mn-ea"/>
                          <a:cs typeface="+mn-cs"/>
                        </a:rPr>
                      </a:br>
                      <a:r>
                        <a:rPr kumimoji="0" lang="en-US" sz="1200" kern="1200" dirty="0">
                          <a:solidFill>
                            <a:schemeClr val="dk1"/>
                          </a:solidFill>
                          <a:effectLst/>
                          <a:latin typeface="+mn-lt"/>
                          <a:ea typeface="Calibri" panose="020F0502020204030204" pitchFamily="34" charset="0"/>
                          <a:cs typeface="Times New Roman" panose="02020603050405020304" pitchFamily="18" charset="0"/>
                        </a:rPr>
                        <a:t>The most secure way because no one would be able to identify/guess or link the data behind it.</a:t>
                      </a:r>
                      <a:endParaRPr kumimoji="0" lang="en-IE" sz="1200" kern="1200" dirty="0">
                        <a:solidFill>
                          <a:schemeClr val="dk1"/>
                        </a:solidFill>
                        <a:effectLst/>
                        <a:latin typeface="+mn-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Use this option if you are quite certain that you will never ever run </a:t>
                      </a:r>
                      <a:r>
                        <a:rPr kumimoji="0" lang="en-US" sz="1200" kern="1200" dirty="0">
                          <a:solidFill>
                            <a:schemeClr val="dk1"/>
                          </a:solidFill>
                          <a:latin typeface="+mn-lt"/>
                          <a:ea typeface="+mn-ea"/>
                          <a:cs typeface="+mn-cs"/>
                        </a:rPr>
                        <a:t>SQL queries against those values inside the data source.</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616660080"/>
                  </a:ext>
                </a:extLst>
              </a:tr>
            </a:tbl>
          </a:graphicData>
        </a:graphic>
      </p:graphicFrame>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315776077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53440"/>
            <a:ext cx="8915400" cy="750570"/>
          </a:xfrm>
        </p:spPr>
        <p:txBody>
          <a:bodyPr/>
          <a:lstStyle/>
          <a:p>
            <a:pPr marL="0" indent="0"/>
            <a:r>
              <a:rPr lang="en-US" sz="4000" b="1" dirty="0"/>
              <a:t>The Command Class</a:t>
            </a:r>
          </a:p>
        </p:txBody>
      </p:sp>
      <p:sp>
        <p:nvSpPr>
          <p:cNvPr id="10243" name="Rectangle 3"/>
          <p:cNvSpPr>
            <a:spLocks noGrp="1" noChangeArrowheads="1"/>
          </p:cNvSpPr>
          <p:nvPr>
            <p:ph idx="1"/>
          </p:nvPr>
        </p:nvSpPr>
        <p:spPr>
          <a:xfrm>
            <a:off x="356937" y="1835437"/>
            <a:ext cx="8915400" cy="2880675"/>
          </a:xfrm>
        </p:spPr>
        <p:txBody>
          <a:bodyPr/>
          <a:lstStyle/>
          <a:p>
            <a:pPr marL="288925" lvl="1" indent="-288925">
              <a:buFont typeface="Arial" pitchFamily="34" charset="0"/>
              <a:buChar char="•"/>
            </a:pPr>
            <a:r>
              <a:rPr lang="en-US" dirty="0">
                <a:solidFill>
                  <a:srgbClr val="002060"/>
                </a:solidFill>
                <a:latin typeface="+mj-lt"/>
              </a:rPr>
              <a:t>The command class is the operational core class of the whole engine, and it will be the class you will use to run all the DAL operations and data executions and more.</a:t>
            </a:r>
          </a:p>
          <a:p>
            <a:pPr marL="288925" lvl="1" indent="-288925">
              <a:buFont typeface="Arial" pitchFamily="34" charset="0"/>
              <a:buChar char="•"/>
            </a:pPr>
            <a:r>
              <a:rPr lang="en-US" dirty="0">
                <a:solidFill>
                  <a:srgbClr val="002060"/>
                </a:solidFill>
                <a:latin typeface="+mj-lt"/>
              </a:rPr>
              <a:t>Each RDBMS implementation library would need to implement the base abstract class “</a:t>
            </a:r>
            <a:r>
              <a:rPr lang="en-US" b="1" dirty="0" err="1">
                <a:solidFill>
                  <a:srgbClr val="002060"/>
                </a:solidFill>
                <a:latin typeface="+mj-lt"/>
              </a:rPr>
              <a:t>DevHorizons.DAL.Abstracts.Command</a:t>
            </a:r>
            <a:r>
              <a:rPr lang="en-US" dirty="0">
                <a:solidFill>
                  <a:srgbClr val="002060"/>
                </a:solidFill>
                <a:latin typeface="+mj-lt"/>
              </a:rPr>
              <a:t>”.</a:t>
            </a:r>
          </a:p>
          <a:p>
            <a:pPr marL="288925" lvl="1" indent="-288925">
              <a:buFont typeface="Arial" pitchFamily="34" charset="0"/>
              <a:buChar char="•"/>
            </a:pPr>
            <a:r>
              <a:rPr lang="en-US" dirty="0">
                <a:solidFill>
                  <a:srgbClr val="002060"/>
                </a:solidFill>
                <a:latin typeface="+mj-lt"/>
              </a:rPr>
              <a:t>The “</a:t>
            </a:r>
            <a:r>
              <a:rPr lang="en-US" b="1" dirty="0">
                <a:solidFill>
                  <a:srgbClr val="002060"/>
                </a:solidFill>
                <a:latin typeface="+mj-lt"/>
              </a:rPr>
              <a:t>DevHorizons.DAL.Sql</a:t>
            </a:r>
            <a:r>
              <a:rPr lang="en-US" dirty="0">
                <a:solidFill>
                  <a:srgbClr val="002060"/>
                </a:solidFill>
                <a:latin typeface="+mj-lt"/>
              </a:rPr>
              <a:t>” library is an excellent example on how to implement all the required abstract classes and virtual methods.</a:t>
            </a:r>
          </a:p>
          <a:p>
            <a:pPr marL="288925" lvl="1" indent="-288925">
              <a:buFont typeface="Arial" pitchFamily="34" charset="0"/>
              <a:buChar char="•"/>
            </a:pPr>
            <a:r>
              <a:rPr lang="en-US" dirty="0">
                <a:solidFill>
                  <a:srgbClr val="002060"/>
                </a:solidFill>
                <a:latin typeface="+mj-lt"/>
              </a:rPr>
              <a:t>This the main class you would need to register with the DI (Dependency Injection) container either the built-in </a:t>
            </a:r>
            <a:r>
              <a:rPr lang="en-US" dirty="0">
                <a:solidFill>
                  <a:srgbClr val="002060"/>
                </a:solidFill>
                <a:latin typeface="+mj-lt"/>
                <a:hlinkClick r:id="rId3"/>
              </a:rPr>
              <a:t>Microsoft one</a:t>
            </a:r>
            <a:r>
              <a:rPr lang="en-US" dirty="0">
                <a:solidFill>
                  <a:srgbClr val="002060"/>
                </a:solidFill>
                <a:latin typeface="+mj-lt"/>
              </a:rPr>
              <a:t> in .NET Standard or a third-party one like </a:t>
            </a:r>
            <a:r>
              <a:rPr lang="en-US" dirty="0">
                <a:solidFill>
                  <a:srgbClr val="002060"/>
                </a:solidFill>
                <a:latin typeface="+mj-lt"/>
                <a:hlinkClick r:id="rId4"/>
              </a:rPr>
              <a:t>Autofac</a:t>
            </a:r>
            <a:r>
              <a:rPr lang="en-US" dirty="0">
                <a:solidFill>
                  <a:srgbClr val="002060"/>
                </a:solidFill>
                <a:latin typeface="+mj-lt"/>
              </a:rPr>
              <a:t>.</a:t>
            </a:r>
            <a:endParaRPr lang="en-US" dirty="0">
              <a:solidFill>
                <a:schemeClr val="accent1"/>
              </a:solidFill>
              <a:latin typeface="+mj-lt"/>
            </a:endParaRPr>
          </a:p>
          <a:p>
            <a:pPr marL="881063" lvl="1" indent="-514350">
              <a:buFont typeface="Arial" pitchFamily="34" charset="0"/>
              <a:buChar char="•"/>
            </a:pPr>
            <a:endParaRPr lang="en-US" dirty="0"/>
          </a:p>
          <a:p>
            <a:pPr marL="881063" lvl="1" indent="-514350">
              <a:buFont typeface="Arial" pitchFamily="34" charset="0"/>
              <a:buChar char="•"/>
            </a:pPr>
            <a:endParaRPr lang="en-US" dirty="0"/>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64435754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53440"/>
            <a:ext cx="8915400" cy="750570"/>
          </a:xfrm>
        </p:spPr>
        <p:txBody>
          <a:bodyPr/>
          <a:lstStyle/>
          <a:p>
            <a:pPr marL="0" indent="0"/>
            <a:r>
              <a:rPr lang="en-US" sz="4000" b="1" dirty="0"/>
              <a:t>The Command Class - Constructors</a:t>
            </a:r>
          </a:p>
        </p:txBody>
      </p:sp>
      <p:sp>
        <p:nvSpPr>
          <p:cNvPr id="10243" name="Rectangle 3"/>
          <p:cNvSpPr>
            <a:spLocks noGrp="1" noChangeArrowheads="1"/>
          </p:cNvSpPr>
          <p:nvPr>
            <p:ph idx="1"/>
          </p:nvPr>
        </p:nvSpPr>
        <p:spPr>
          <a:xfrm>
            <a:off x="356937" y="1835438"/>
            <a:ext cx="8915400" cy="1100268"/>
          </a:xfrm>
        </p:spPr>
        <p:txBody>
          <a:bodyPr/>
          <a:lstStyle/>
          <a:p>
            <a:pPr marL="288925" lvl="1" indent="-288925">
              <a:buFont typeface="Arial" pitchFamily="34" charset="0"/>
              <a:buChar char="•"/>
            </a:pPr>
            <a:r>
              <a:rPr lang="en-US" dirty="0">
                <a:solidFill>
                  <a:srgbClr val="002060"/>
                </a:solidFill>
                <a:latin typeface="+mj-lt"/>
              </a:rPr>
              <a:t>The Command class comes with verity of constructors to cover all the possible and optional arguments/parameters.</a:t>
            </a:r>
          </a:p>
          <a:p>
            <a:pPr marL="288925" lvl="1" indent="-288925">
              <a:buFont typeface="Arial" pitchFamily="34" charset="0"/>
              <a:buChar char="•"/>
            </a:pPr>
            <a:endParaRPr lang="en-US" dirty="0"/>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graphicFrame>
        <p:nvGraphicFramePr>
          <p:cNvPr id="3" name="Table 2">
            <a:extLst>
              <a:ext uri="{FF2B5EF4-FFF2-40B4-BE49-F238E27FC236}">
                <a16:creationId xmlns:a16="http://schemas.microsoft.com/office/drawing/2014/main" id="{07D92E8D-572C-4A6F-B0C2-BCF354BE78A0}"/>
              </a:ext>
            </a:extLst>
          </p:cNvPr>
          <p:cNvGraphicFramePr>
            <a:graphicFrameLocks noGrp="1"/>
          </p:cNvGraphicFramePr>
          <p:nvPr>
            <p:extLst>
              <p:ext uri="{D42A27DB-BD31-4B8C-83A1-F6EECF244321}">
                <p14:modId xmlns:p14="http://schemas.microsoft.com/office/powerpoint/2010/main" val="2600027755"/>
              </p:ext>
            </p:extLst>
          </p:nvPr>
        </p:nvGraphicFramePr>
        <p:xfrm>
          <a:off x="243681" y="2699595"/>
          <a:ext cx="9418637" cy="3535680"/>
        </p:xfrm>
        <a:graphic>
          <a:graphicData uri="http://schemas.openxmlformats.org/drawingml/2006/table">
            <a:tbl>
              <a:tblPr firstRow="1" firstCol="1" bandRow="1">
                <a:tableStyleId>{5C22544A-7EE6-4342-B048-85BDC9FD1C3A}</a:tableStyleId>
              </a:tblPr>
              <a:tblGrid>
                <a:gridCol w="294117">
                  <a:extLst>
                    <a:ext uri="{9D8B030D-6E8A-4147-A177-3AD203B41FA5}">
                      <a16:colId xmlns:a16="http://schemas.microsoft.com/office/drawing/2014/main" val="2357401926"/>
                    </a:ext>
                  </a:extLst>
                </a:gridCol>
                <a:gridCol w="1713746">
                  <a:extLst>
                    <a:ext uri="{9D8B030D-6E8A-4147-A177-3AD203B41FA5}">
                      <a16:colId xmlns:a16="http://schemas.microsoft.com/office/drawing/2014/main" val="2962484381"/>
                    </a:ext>
                  </a:extLst>
                </a:gridCol>
                <a:gridCol w="835255">
                  <a:extLst>
                    <a:ext uri="{9D8B030D-6E8A-4147-A177-3AD203B41FA5}">
                      <a16:colId xmlns:a16="http://schemas.microsoft.com/office/drawing/2014/main" val="2166214402"/>
                    </a:ext>
                  </a:extLst>
                </a:gridCol>
                <a:gridCol w="1474706">
                  <a:extLst>
                    <a:ext uri="{9D8B030D-6E8A-4147-A177-3AD203B41FA5}">
                      <a16:colId xmlns:a16="http://schemas.microsoft.com/office/drawing/2014/main" val="3732634367"/>
                    </a:ext>
                  </a:extLst>
                </a:gridCol>
                <a:gridCol w="767943">
                  <a:extLst>
                    <a:ext uri="{9D8B030D-6E8A-4147-A177-3AD203B41FA5}">
                      <a16:colId xmlns:a16="http://schemas.microsoft.com/office/drawing/2014/main" val="2723013023"/>
                    </a:ext>
                  </a:extLst>
                </a:gridCol>
                <a:gridCol w="1795477">
                  <a:extLst>
                    <a:ext uri="{9D8B030D-6E8A-4147-A177-3AD203B41FA5}">
                      <a16:colId xmlns:a16="http://schemas.microsoft.com/office/drawing/2014/main" val="3566451038"/>
                    </a:ext>
                  </a:extLst>
                </a:gridCol>
                <a:gridCol w="2537393">
                  <a:extLst>
                    <a:ext uri="{9D8B030D-6E8A-4147-A177-3AD203B41FA5}">
                      <a16:colId xmlns:a16="http://schemas.microsoft.com/office/drawing/2014/main" val="3312100696"/>
                    </a:ext>
                  </a:extLst>
                </a:gridCol>
              </a:tblGrid>
              <a:tr h="399726">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Parameter</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Optional</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869266595"/>
                  </a:ext>
                </a:extLst>
              </a:tr>
              <a:tr h="1075658">
                <a:tc>
                  <a:txBody>
                    <a:bodyPr/>
                    <a:lstStyle/>
                    <a:p>
                      <a:pPr marL="0" marR="0">
                        <a:spcBef>
                          <a:spcPts val="0"/>
                        </a:spcBef>
                        <a:spcAft>
                          <a:spcPts val="0"/>
                        </a:spcAft>
                      </a:pPr>
                      <a:r>
                        <a:rPr lang="en-IE" sz="1200" dirty="0">
                          <a:effectLst/>
                          <a:latin typeface="+mj-lt"/>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dataProviderFactory</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IE" sz="1200" dirty="0">
                          <a:effectLst/>
                          <a:latin typeface="+mj-lt"/>
                        </a:rPr>
                        <a:t>No</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Enum</a:t>
                      </a:r>
                    </a:p>
                    <a:p>
                      <a:pPr marL="0" marR="0">
                        <a:spcBef>
                          <a:spcPts val="0"/>
                        </a:spcBef>
                        <a:spcAft>
                          <a:spcPts val="0"/>
                        </a:spcAft>
                      </a:pPr>
                      <a:endParaRPr kumimoji="0" lang="en-IE" sz="1200" kern="1200" dirty="0">
                        <a:solidFill>
                          <a:srgbClr val="0070C0"/>
                        </a:solidFill>
                        <a:effectLst/>
                        <a:latin typeface="+mj-lt"/>
                        <a:ea typeface="+mn-ea"/>
                        <a:cs typeface="+mn-cs"/>
                      </a:endParaRPr>
                    </a:p>
                    <a:p>
                      <a:pPr marL="0" marR="0">
                        <a:spcBef>
                          <a:spcPts val="0"/>
                        </a:spcBef>
                        <a:spcAft>
                          <a:spcPts val="0"/>
                        </a:spcAft>
                      </a:pPr>
                      <a:r>
                        <a:rPr kumimoji="0" lang="en-IE" sz="1200" kern="1200" dirty="0">
                          <a:solidFill>
                            <a:srgbClr val="0070C0"/>
                          </a:solidFill>
                          <a:effectLst/>
                          <a:latin typeface="+mj-lt"/>
                          <a:ea typeface="+mn-ea"/>
                          <a:cs typeface="+mn-cs"/>
                        </a:rPr>
                        <a:t>DevHorizons.DAL.DataProviderFactory</a:t>
                      </a:r>
                    </a:p>
                  </a:txBody>
                  <a:tcPr marL="9949" marR="9949" marT="0" marB="0"/>
                </a:tc>
                <a:tc>
                  <a:txBody>
                    <a:bodyPr/>
                    <a:lstStyle/>
                    <a:p>
                      <a:pPr marL="0" marR="0">
                        <a:spcBef>
                          <a:spcPts val="0"/>
                        </a:spcBef>
                        <a:spcAft>
                          <a:spcPts val="0"/>
                        </a:spcAft>
                      </a:pPr>
                      <a:r>
                        <a:rPr lang="en-IE" sz="1200" dirty="0">
                          <a:effectLst/>
                          <a:latin typeface="+mj-lt"/>
                        </a:rPr>
                        <a:t>N/A</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200" dirty="0">
                          <a:effectLst/>
                          <a:latin typeface="+mj-lt"/>
                        </a:rPr>
                        <a:t>The Data Provider Factory name for the data connection.</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If not set/provided, the engine will not work because it depends on the data factory and DI design pattern to decide internally which data source client library/packages/assemblies it will need to register and consume.</a:t>
                      </a:r>
                    </a:p>
                    <a:p>
                      <a:pPr marL="0" marR="0">
                        <a:spcBef>
                          <a:spcPts val="0"/>
                        </a:spcBef>
                        <a:spcAft>
                          <a:spcPts val="0"/>
                        </a:spcAft>
                      </a:pPr>
                      <a:endParaRPr kumimoji="0" lang="en-IE" sz="1200" kern="1200" dirty="0">
                        <a:solidFill>
                          <a:schemeClr val="dk1"/>
                        </a:solidFill>
                        <a:effectLst/>
                        <a:latin typeface="+mj-lt"/>
                        <a:ea typeface="+mn-ea"/>
                        <a:cs typeface="+mn-cs"/>
                      </a:endParaRPr>
                    </a:p>
                    <a:p>
                      <a:pPr marL="0" marR="0">
                        <a:spcBef>
                          <a:spcPts val="0"/>
                        </a:spcBef>
                        <a:spcAft>
                          <a:spcPts val="0"/>
                        </a:spcAft>
                      </a:pPr>
                      <a:r>
                        <a:rPr kumimoji="0" lang="en-IE" sz="1200" kern="1200" dirty="0">
                          <a:solidFill>
                            <a:schemeClr val="dk1"/>
                          </a:solidFill>
                          <a:effectLst/>
                          <a:latin typeface="+mj-lt"/>
                          <a:ea typeface="+mn-ea"/>
                          <a:cs typeface="+mn-cs"/>
                        </a:rPr>
                        <a:t>All the supported options will be illustrated in details in the coming slides.</a:t>
                      </a:r>
                      <a:endParaRPr kumimoji="0" lang="en-IE" sz="1200" kern="1200" dirty="0">
                        <a:solidFill>
                          <a:schemeClr val="dk1"/>
                        </a:solidFill>
                        <a:effectLst/>
                        <a:latin typeface="+mj-lt"/>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2035698127"/>
                  </a:ext>
                </a:extLst>
              </a:tr>
              <a:tr h="873997">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dataAccessSettings</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No</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DevHorizons.DAL.Interfaces.IDataAccessSettings</a:t>
                      </a: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N/A</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implemented data settings object to match with settings of the target data source. For the SQL Server, you would need to initialize the “</a:t>
                      </a:r>
                      <a:r>
                        <a:rPr kumimoji="0" lang="en-IE" sz="1200" kern="1200" dirty="0">
                          <a:solidFill>
                            <a:srgbClr val="F49100"/>
                          </a:solidFill>
                          <a:effectLst/>
                          <a:latin typeface="+mj-lt"/>
                          <a:ea typeface="+mn-ea"/>
                          <a:cs typeface="+mn-cs"/>
                          <a:hlinkClick r:id="rId3" action="ppaction://hlinksldjump">
                            <a:extLst>
                              <a:ext uri="{A12FA001-AC4F-418D-AE19-62706E023703}">
                                <ahyp:hlinkClr xmlns:ahyp="http://schemas.microsoft.com/office/drawing/2018/hyperlinkcolor" val="tx"/>
                              </a:ext>
                            </a:extLst>
                          </a:hlinkClick>
                        </a:rPr>
                        <a:t>DevHorizons.DAL.SQL. </a:t>
                      </a:r>
                      <a:r>
                        <a:rPr kumimoji="0" lang="en-IE" sz="1200" kern="1200" dirty="0">
                          <a:solidFill>
                            <a:srgbClr val="0070C0"/>
                          </a:solidFill>
                          <a:effectLst/>
                          <a:latin typeface="+mj-lt"/>
                          <a:ea typeface="+mn-ea"/>
                          <a:cs typeface="+mn-cs"/>
                          <a:hlinkClick r:id="rId3" action="ppaction://hlinksldjump">
                            <a:extLst>
                              <a:ext uri="{A12FA001-AC4F-418D-AE19-62706E023703}">
                                <ahyp:hlinkClr xmlns:ahyp="http://schemas.microsoft.com/office/drawing/2018/hyperlinkcolor" val="tx"/>
                              </a:ext>
                            </a:extLst>
                          </a:hlinkClick>
                        </a:rPr>
                        <a:t>DataAccessSettings</a:t>
                      </a:r>
                      <a:r>
                        <a:rPr kumimoji="0" lang="en-IE" sz="1200" kern="1200" dirty="0">
                          <a:solidFill>
                            <a:schemeClr val="dk1"/>
                          </a:solidFill>
                          <a:latin typeface="+mj-lt"/>
                          <a:ea typeface="+mn-ea"/>
                          <a:cs typeface="+mn-cs"/>
                        </a:rPr>
                        <a:t>”.</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All the SQL data settings are detailed in </a:t>
                      </a:r>
                      <a:r>
                        <a:rPr kumimoji="0" lang="en-IE" sz="1200" kern="1200" dirty="0">
                          <a:solidFill>
                            <a:srgbClr val="0070C0"/>
                          </a:solidFill>
                          <a:latin typeface="+mj-lt"/>
                          <a:ea typeface="+mn-ea"/>
                          <a:cs typeface="+mn-cs"/>
                          <a:hlinkClick r:id="rId3" action="ppaction://hlinksldjump">
                            <a:extLst>
                              <a:ext uri="{A12FA001-AC4F-418D-AE19-62706E023703}">
                                <ahyp:hlinkClr xmlns:ahyp="http://schemas.microsoft.com/office/drawing/2018/hyperlinkcolor" val="tx"/>
                              </a:ext>
                            </a:extLst>
                          </a:hlinkClick>
                        </a:rPr>
                        <a:t>previous slides</a:t>
                      </a:r>
                      <a:r>
                        <a:rPr kumimoji="0" lang="en-IE" sz="1200" kern="1200" dirty="0">
                          <a:solidFill>
                            <a:schemeClr val="dk1"/>
                          </a:solidFill>
                          <a:latin typeface="+mj-lt"/>
                          <a:ea typeface="+mn-ea"/>
                          <a:cs typeface="+mn-cs"/>
                        </a:rPr>
                        <a:t>.</a:t>
                      </a:r>
                    </a:p>
                  </a:txBody>
                  <a:tcPr marL="9949" marR="9949" marT="0" marB="0"/>
                </a:tc>
                <a:extLst>
                  <a:ext uri="{0D108BD9-81ED-4DB2-BD59-A6C34878D82A}">
                    <a16:rowId xmlns:a16="http://schemas.microsoft.com/office/drawing/2014/main" val="2453675331"/>
                  </a:ext>
                </a:extLst>
              </a:tr>
            </a:tbl>
          </a:graphicData>
        </a:graphic>
      </p:graphicFrame>
    </p:spTree>
    <p:extLst>
      <p:ext uri="{BB962C8B-B14F-4D97-AF65-F5344CB8AC3E}">
        <p14:creationId xmlns:p14="http://schemas.microsoft.com/office/powerpoint/2010/main" val="146286243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53440"/>
            <a:ext cx="8915400" cy="750570"/>
          </a:xfrm>
        </p:spPr>
        <p:txBody>
          <a:bodyPr/>
          <a:lstStyle/>
          <a:p>
            <a:pPr marL="0" indent="0"/>
            <a:r>
              <a:rPr lang="en-US" sz="4000" b="1" dirty="0"/>
              <a:t>The Command Class - Constructors</a:t>
            </a:r>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graphicFrame>
        <p:nvGraphicFramePr>
          <p:cNvPr id="3" name="Table 2">
            <a:extLst>
              <a:ext uri="{FF2B5EF4-FFF2-40B4-BE49-F238E27FC236}">
                <a16:creationId xmlns:a16="http://schemas.microsoft.com/office/drawing/2014/main" id="{07D92E8D-572C-4A6F-B0C2-BCF354BE78A0}"/>
              </a:ext>
            </a:extLst>
          </p:cNvPr>
          <p:cNvGraphicFramePr>
            <a:graphicFrameLocks noGrp="1"/>
          </p:cNvGraphicFramePr>
          <p:nvPr>
            <p:extLst>
              <p:ext uri="{D42A27DB-BD31-4B8C-83A1-F6EECF244321}">
                <p14:modId xmlns:p14="http://schemas.microsoft.com/office/powerpoint/2010/main" val="1765124282"/>
              </p:ext>
            </p:extLst>
          </p:nvPr>
        </p:nvGraphicFramePr>
        <p:xfrm>
          <a:off x="243681" y="1646406"/>
          <a:ext cx="9418637" cy="4777351"/>
        </p:xfrm>
        <a:graphic>
          <a:graphicData uri="http://schemas.openxmlformats.org/drawingml/2006/table">
            <a:tbl>
              <a:tblPr firstRow="1" firstCol="1" bandRow="1">
                <a:tableStyleId>{5C22544A-7EE6-4342-B048-85BDC9FD1C3A}</a:tableStyleId>
              </a:tblPr>
              <a:tblGrid>
                <a:gridCol w="294117">
                  <a:extLst>
                    <a:ext uri="{9D8B030D-6E8A-4147-A177-3AD203B41FA5}">
                      <a16:colId xmlns:a16="http://schemas.microsoft.com/office/drawing/2014/main" val="2357401926"/>
                    </a:ext>
                  </a:extLst>
                </a:gridCol>
                <a:gridCol w="1713746">
                  <a:extLst>
                    <a:ext uri="{9D8B030D-6E8A-4147-A177-3AD203B41FA5}">
                      <a16:colId xmlns:a16="http://schemas.microsoft.com/office/drawing/2014/main" val="2962484381"/>
                    </a:ext>
                  </a:extLst>
                </a:gridCol>
                <a:gridCol w="835255">
                  <a:extLst>
                    <a:ext uri="{9D8B030D-6E8A-4147-A177-3AD203B41FA5}">
                      <a16:colId xmlns:a16="http://schemas.microsoft.com/office/drawing/2014/main" val="2166214402"/>
                    </a:ext>
                  </a:extLst>
                </a:gridCol>
                <a:gridCol w="1474706">
                  <a:extLst>
                    <a:ext uri="{9D8B030D-6E8A-4147-A177-3AD203B41FA5}">
                      <a16:colId xmlns:a16="http://schemas.microsoft.com/office/drawing/2014/main" val="3732634367"/>
                    </a:ext>
                  </a:extLst>
                </a:gridCol>
                <a:gridCol w="767943">
                  <a:extLst>
                    <a:ext uri="{9D8B030D-6E8A-4147-A177-3AD203B41FA5}">
                      <a16:colId xmlns:a16="http://schemas.microsoft.com/office/drawing/2014/main" val="2723013023"/>
                    </a:ext>
                  </a:extLst>
                </a:gridCol>
                <a:gridCol w="1795477">
                  <a:extLst>
                    <a:ext uri="{9D8B030D-6E8A-4147-A177-3AD203B41FA5}">
                      <a16:colId xmlns:a16="http://schemas.microsoft.com/office/drawing/2014/main" val="3566451038"/>
                    </a:ext>
                  </a:extLst>
                </a:gridCol>
                <a:gridCol w="2537393">
                  <a:extLst>
                    <a:ext uri="{9D8B030D-6E8A-4147-A177-3AD203B41FA5}">
                      <a16:colId xmlns:a16="http://schemas.microsoft.com/office/drawing/2014/main" val="3312100696"/>
                    </a:ext>
                  </a:extLst>
                </a:gridCol>
              </a:tblGrid>
              <a:tr h="405328">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Parameter</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Optional</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869266595"/>
                  </a:ext>
                </a:extLst>
              </a:tr>
              <a:tr h="1389695">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memoryCache</a:t>
                      </a: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rgbClr val="0070C0"/>
                          </a:solidFill>
                          <a:effectLst/>
                          <a:latin typeface="+mn-lt"/>
                          <a:ea typeface="+mn-ea"/>
                          <a:cs typeface="+mn-cs"/>
                        </a:rPr>
                        <a:t>DevHorizons.DAL.Cache</a:t>
                      </a:r>
                      <a:r>
                        <a:rPr kumimoji="0" lang="en-IE" sz="1200" kern="1200" dirty="0">
                          <a:solidFill>
                            <a:srgbClr val="0070C0"/>
                          </a:solidFill>
                          <a:effectLst/>
                          <a:latin typeface="+mn-lt"/>
                          <a:ea typeface="+mn-ea"/>
                          <a:cs typeface="+mn-cs"/>
                        </a:rPr>
                        <a:t>.</a:t>
                      </a:r>
                      <a:r>
                        <a:rPr kumimoji="0" lang="en-US" sz="1200" kern="1200" dirty="0">
                          <a:solidFill>
                            <a:srgbClr val="0070C0"/>
                          </a:solidFill>
                          <a:effectLst/>
                          <a:latin typeface="+mj-lt"/>
                          <a:ea typeface="+mn-ea"/>
                          <a:cs typeface="+mn-cs"/>
                        </a:rPr>
                        <a:t>IMemoryCache</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null</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built-in memory cache object passed by the engine internally. Usually registered as Singleton Dependency Injection life cycle.</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It is essential for the performance especially for the first level of caching.</a:t>
                      </a:r>
                      <a:br>
                        <a:rPr kumimoji="0" lang="en-IE" sz="1200" kern="1200" dirty="0">
                          <a:solidFill>
                            <a:schemeClr val="dk1"/>
                          </a:solidFill>
                          <a:latin typeface="+mj-lt"/>
                          <a:ea typeface="+mn-ea"/>
                          <a:cs typeface="+mn-cs"/>
                        </a:rPr>
                      </a:br>
                      <a:r>
                        <a:rPr kumimoji="0" lang="en-IE" sz="1200" kern="1200" dirty="0">
                          <a:solidFill>
                            <a:schemeClr val="dk1"/>
                          </a:solidFill>
                          <a:latin typeface="+mj-lt"/>
                          <a:ea typeface="+mn-ea"/>
                          <a:cs typeface="+mn-cs"/>
                        </a:rPr>
                        <a:t>If you didn’t disable the global/whole engine cache, then you need to just pass an instance of the “</a:t>
                      </a:r>
                      <a:r>
                        <a:rPr kumimoji="0" lang="en-IE" sz="1200" kern="1200" dirty="0" err="1">
                          <a:solidFill>
                            <a:srgbClr val="0070C0"/>
                          </a:solidFill>
                          <a:effectLst/>
                          <a:latin typeface="+mn-lt"/>
                          <a:ea typeface="+mn-ea"/>
                          <a:cs typeface="+mn-cs"/>
                        </a:rPr>
                        <a:t>DevHorizons.DAL.Cache</a:t>
                      </a:r>
                      <a:r>
                        <a:rPr kumimoji="0" lang="en-IE" sz="1200" kern="1200" dirty="0">
                          <a:solidFill>
                            <a:srgbClr val="0070C0"/>
                          </a:solidFill>
                          <a:effectLst/>
                          <a:latin typeface="+mn-lt"/>
                          <a:ea typeface="+mn-ea"/>
                          <a:cs typeface="+mn-cs"/>
                        </a:rPr>
                        <a:t>.</a:t>
                      </a:r>
                      <a:r>
                        <a:rPr kumimoji="0" lang="en-US" sz="1200" kern="1200" dirty="0">
                          <a:solidFill>
                            <a:srgbClr val="0070C0"/>
                          </a:solidFill>
                          <a:effectLst/>
                          <a:latin typeface="+mn-lt"/>
                          <a:ea typeface="+mn-ea"/>
                          <a:cs typeface="+mn-cs"/>
                        </a:rPr>
                        <a:t>MemoryCache</a:t>
                      </a:r>
                      <a:r>
                        <a:rPr kumimoji="0" lang="en-IE" sz="1200" kern="1200" dirty="0">
                          <a:solidFill>
                            <a:schemeClr val="dk1"/>
                          </a:solidFill>
                          <a:effectLst/>
                          <a:latin typeface="+mj-lt"/>
                          <a:ea typeface="+mn-ea"/>
                          <a:cs typeface="+mn-cs"/>
                        </a:rPr>
                        <a:t>” to this parameter without any further implementation or configuration.</a:t>
                      </a:r>
                      <a:endParaRPr kumimoji="0" lang="en-IE" sz="1200" kern="1200" dirty="0">
                        <a:solidFill>
                          <a:srgbClr val="0070C0"/>
                        </a:solidFill>
                        <a:effectLst/>
                        <a:latin typeface="+mn-lt"/>
                        <a:ea typeface="+mn-ea"/>
                        <a:cs typeface="+mn-cs"/>
                      </a:endParaRPr>
                    </a:p>
                  </a:txBody>
                  <a:tcPr marL="9949" marR="9949" marT="0" marB="0"/>
                </a:tc>
                <a:extLst>
                  <a:ext uri="{0D108BD9-81ED-4DB2-BD59-A6C34878D82A}">
                    <a16:rowId xmlns:a16="http://schemas.microsoft.com/office/drawing/2014/main" val="1376788879"/>
                  </a:ext>
                </a:extLst>
              </a:tr>
              <a:tr h="1215983">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04</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distributedCache</a:t>
                      </a: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Microsoft.Extensions.Caching.Distributed.IDistributedCache</a:t>
                      </a:r>
                    </a:p>
                  </a:txBody>
                  <a:tcPr marL="9949" marR="9949" marT="0" marB="0"/>
                </a:tc>
                <a:tc>
                  <a:txBody>
                    <a:bodyPr/>
                    <a:lstStyle/>
                    <a:p>
                      <a:pPr marL="0" marR="0">
                        <a:spcBef>
                          <a:spcPts val="0"/>
                        </a:spcBef>
                        <a:spcAft>
                          <a:spcPts val="0"/>
                        </a:spcAft>
                      </a:pPr>
                      <a:r>
                        <a:rPr kumimoji="0" lang="en-US" sz="1200" kern="1200" dirty="0">
                          <a:solidFill>
                            <a:schemeClr val="dk1"/>
                          </a:solidFill>
                          <a:latin typeface="+mj-lt"/>
                          <a:ea typeface="+mn-ea"/>
                          <a:cs typeface="+mn-cs"/>
                        </a:rPr>
                        <a:t>null</a:t>
                      </a:r>
                      <a:endParaRPr kumimoji="0" lang="en-IE" sz="1200" kern="1200" dirty="0">
                        <a:solidFill>
                          <a:schemeClr val="dk1"/>
                        </a:solidFill>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distributed cache object of the type "</a:t>
                      </a:r>
                      <a:r>
                        <a:rPr kumimoji="0" lang="en-IE" sz="1200" kern="1200" dirty="0" err="1">
                          <a:solidFill>
                            <a:srgbClr val="0070C0"/>
                          </a:solidFill>
                          <a:effectLst/>
                          <a:latin typeface="+mj-lt"/>
                          <a:ea typeface="+mn-ea"/>
                          <a:cs typeface="+mn-cs"/>
                        </a:rPr>
                        <a:t>IDistributedCache</a:t>
                      </a:r>
                      <a:r>
                        <a:rPr kumimoji="0" lang="en-IE" sz="1200" kern="1200" dirty="0">
                          <a:solidFill>
                            <a:schemeClr val="dk1"/>
                          </a:solidFill>
                          <a:latin typeface="+mj-lt"/>
                          <a:ea typeface="+mn-ea"/>
                          <a:cs typeface="+mn-cs"/>
                        </a:rPr>
                        <a:t>“ which may be used in the second level caching. It </a:t>
                      </a:r>
                      <a:r>
                        <a:rPr kumimoji="0" lang="en-IE" sz="1200" kern="1200" dirty="0">
                          <a:solidFill>
                            <a:schemeClr val="dk1"/>
                          </a:solidFill>
                          <a:latin typeface="+mn-lt"/>
                          <a:ea typeface="+mn-ea"/>
                          <a:cs typeface="+mn-cs"/>
                        </a:rPr>
                        <a:t>could be registered by the Dependency Injection.</a:t>
                      </a:r>
                      <a:endParaRPr kumimoji="0" lang="en-IE" sz="1200" kern="1200" dirty="0">
                        <a:solidFill>
                          <a:schemeClr val="dk1"/>
                        </a:solidFill>
                        <a:latin typeface="+mj-lt"/>
                        <a:ea typeface="+mn-ea"/>
                        <a:cs typeface="+mn-cs"/>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E.g. Distributed </a:t>
                      </a:r>
                      <a:r>
                        <a:rPr kumimoji="0" lang="en-IE" sz="1200" b="1" kern="1200" dirty="0">
                          <a:solidFill>
                            <a:schemeClr val="dk1"/>
                          </a:solidFill>
                          <a:latin typeface="+mj-lt"/>
                          <a:ea typeface="+mn-ea"/>
                          <a:cs typeface="+mn-cs"/>
                        </a:rPr>
                        <a:t>Memory</a:t>
                      </a:r>
                      <a:r>
                        <a:rPr kumimoji="0" lang="en-IE" sz="1200" kern="1200" dirty="0">
                          <a:solidFill>
                            <a:schemeClr val="dk1"/>
                          </a:solidFill>
                          <a:latin typeface="+mj-lt"/>
                          <a:ea typeface="+mn-ea"/>
                          <a:cs typeface="+mn-cs"/>
                        </a:rPr>
                        <a:t> Cache, Distributed </a:t>
                      </a:r>
                      <a:r>
                        <a:rPr kumimoji="0" lang="en-IE" sz="1200" b="1" kern="1200" dirty="0">
                          <a:solidFill>
                            <a:schemeClr val="dk1"/>
                          </a:solidFill>
                          <a:latin typeface="+mj-lt"/>
                          <a:ea typeface="+mn-ea"/>
                          <a:cs typeface="+mn-cs"/>
                        </a:rPr>
                        <a:t>SQL</a:t>
                      </a:r>
                      <a:r>
                        <a:rPr kumimoji="0" lang="en-IE" sz="1200" kern="1200" dirty="0">
                          <a:solidFill>
                            <a:schemeClr val="dk1"/>
                          </a:solidFill>
                          <a:latin typeface="+mj-lt"/>
                          <a:ea typeface="+mn-ea"/>
                          <a:cs typeface="+mn-cs"/>
                        </a:rPr>
                        <a:t> Server cache, Distributed </a:t>
                      </a:r>
                      <a:r>
                        <a:rPr kumimoji="0" lang="en-IE" sz="1200" b="1" kern="1200" dirty="0">
                          <a:solidFill>
                            <a:schemeClr val="dk1"/>
                          </a:solidFill>
                          <a:latin typeface="+mj-lt"/>
                          <a:ea typeface="+mn-ea"/>
                          <a:cs typeface="+mn-cs"/>
                        </a:rPr>
                        <a:t>Redis</a:t>
                      </a:r>
                      <a:r>
                        <a:rPr kumimoji="0" lang="en-IE" sz="1200" kern="1200" dirty="0">
                          <a:solidFill>
                            <a:schemeClr val="dk1"/>
                          </a:solidFill>
                          <a:latin typeface="+mj-lt"/>
                          <a:ea typeface="+mn-ea"/>
                          <a:cs typeface="+mn-cs"/>
                        </a:rPr>
                        <a:t> cache, Distributed </a:t>
                      </a:r>
                      <a:r>
                        <a:rPr kumimoji="0" lang="en-IE" sz="1200" b="1" kern="1200" dirty="0">
                          <a:solidFill>
                            <a:schemeClr val="dk1"/>
                          </a:solidFill>
                          <a:latin typeface="+mj-lt"/>
                          <a:ea typeface="+mn-ea"/>
                          <a:cs typeface="+mn-cs"/>
                        </a:rPr>
                        <a:t>NCache</a:t>
                      </a:r>
                      <a:r>
                        <a:rPr kumimoji="0" lang="en-IE" sz="1200" kern="1200" dirty="0">
                          <a:solidFill>
                            <a:schemeClr val="dk1"/>
                          </a:solidFill>
                          <a:latin typeface="+mj-lt"/>
                          <a:ea typeface="+mn-ea"/>
                          <a:cs typeface="+mn-cs"/>
                        </a:rPr>
                        <a:t> cache, etc.</a:t>
                      </a:r>
                    </a:p>
                  </a:txBody>
                  <a:tcPr marL="9949" marR="9949" marT="0" marB="0"/>
                </a:tc>
                <a:extLst>
                  <a:ext uri="{0D108BD9-81ED-4DB2-BD59-A6C34878D82A}">
                    <a16:rowId xmlns:a16="http://schemas.microsoft.com/office/drawing/2014/main" val="761189268"/>
                  </a:ext>
                </a:extLst>
              </a:tr>
              <a:tr h="1424551">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05</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800" kern="1200" dirty="0">
                          <a:solidFill>
                            <a:schemeClr val="dk1"/>
                          </a:solidFill>
                          <a:latin typeface="+mn-lt"/>
                          <a:ea typeface="+mn-ea"/>
                          <a:cs typeface="+mn-cs"/>
                        </a:rPr>
                        <a:t>logger</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Yes</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j-lt"/>
                          <a:ea typeface="+mn-ea"/>
                          <a:cs typeface="+mn-cs"/>
                        </a:rPr>
                        <a:t>Microsoft.Extensions.Logging.ILogger</a:t>
                      </a:r>
                    </a:p>
                  </a:txBody>
                  <a:tcPr marL="9949" marR="9949" marT="0" marB="0"/>
                </a:tc>
                <a:tc>
                  <a:txBody>
                    <a:bodyPr/>
                    <a:lstStyle/>
                    <a:p>
                      <a:pPr marL="0" marR="0">
                        <a:spcBef>
                          <a:spcPts val="0"/>
                        </a:spcBef>
                        <a:spcAft>
                          <a:spcPts val="0"/>
                        </a:spcAft>
                      </a:pPr>
                      <a:r>
                        <a:rPr kumimoji="0" lang="en-US" sz="1200" kern="1200" dirty="0">
                          <a:solidFill>
                            <a:schemeClr val="dk1"/>
                          </a:solidFill>
                          <a:latin typeface="+mj-lt"/>
                          <a:ea typeface="+mn-ea"/>
                          <a:cs typeface="+mn-cs"/>
                        </a:rPr>
                        <a:t>null</a:t>
                      </a:r>
                      <a:endParaRPr kumimoji="0" lang="en-IE" sz="1200" kern="1200" dirty="0">
                        <a:solidFill>
                          <a:schemeClr val="dk1"/>
                        </a:solidFill>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logger object of the type “</a:t>
                      </a:r>
                      <a:r>
                        <a:rPr kumimoji="0" lang="en-IE" sz="1200" kern="1200" dirty="0" err="1">
                          <a:solidFill>
                            <a:srgbClr val="0070C0"/>
                          </a:solidFill>
                          <a:effectLst/>
                          <a:latin typeface="+mj-lt"/>
                          <a:ea typeface="+mn-ea"/>
                          <a:cs typeface="+mn-cs"/>
                        </a:rPr>
                        <a:t>ILogger</a:t>
                      </a:r>
                      <a:r>
                        <a:rPr kumimoji="0" lang="en-IE" sz="1200" kern="1200" dirty="0">
                          <a:solidFill>
                            <a:schemeClr val="dk1"/>
                          </a:solidFill>
                          <a:latin typeface="+mj-lt"/>
                          <a:ea typeface="+mn-ea"/>
                          <a:cs typeface="+mn-cs"/>
                        </a:rPr>
                        <a:t>" which could be registered by the Dependency Injection.</a:t>
                      </a:r>
                      <a:br>
                        <a:rPr kumimoji="0" lang="en-IE" sz="1200" kern="1200" dirty="0">
                          <a:solidFill>
                            <a:schemeClr val="dk1"/>
                          </a:solidFill>
                          <a:latin typeface="+mj-lt"/>
                          <a:ea typeface="+mn-ea"/>
                          <a:cs typeface="+mn-cs"/>
                        </a:rPr>
                      </a:br>
                      <a:br>
                        <a:rPr kumimoji="0" lang="en-IE" sz="1200" kern="1200" dirty="0">
                          <a:solidFill>
                            <a:schemeClr val="dk1"/>
                          </a:solidFill>
                          <a:latin typeface="+mj-lt"/>
                          <a:ea typeface="+mn-ea"/>
                          <a:cs typeface="+mn-cs"/>
                        </a:rPr>
                      </a:br>
                      <a:r>
                        <a:rPr kumimoji="0" lang="en-IE" sz="1200" kern="1200" dirty="0">
                          <a:solidFill>
                            <a:schemeClr val="dk1"/>
                          </a:solidFill>
                          <a:latin typeface="+mj-lt"/>
                          <a:ea typeface="+mn-ea"/>
                          <a:cs typeface="+mn-cs"/>
                        </a:rPr>
                        <a:t>It will not be useless if you disabled the logging.</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latin typeface="+mj-lt"/>
                        <a:ea typeface="+mn-ea"/>
                        <a:cs typeface="+mn-cs"/>
                      </a:endParaRPr>
                    </a:p>
                  </a:txBody>
                  <a:tcPr marL="9949" marR="9949" marT="0" marB="0"/>
                </a:tc>
                <a:extLst>
                  <a:ext uri="{0D108BD9-81ED-4DB2-BD59-A6C34878D82A}">
                    <a16:rowId xmlns:a16="http://schemas.microsoft.com/office/drawing/2014/main" val="1483994963"/>
                  </a:ext>
                </a:extLst>
              </a:tr>
            </a:tbl>
          </a:graphicData>
        </a:graphic>
      </p:graphicFrame>
    </p:spTree>
    <p:extLst>
      <p:ext uri="{BB962C8B-B14F-4D97-AF65-F5344CB8AC3E}">
        <p14:creationId xmlns:p14="http://schemas.microsoft.com/office/powerpoint/2010/main" val="90684899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53440"/>
            <a:ext cx="8915400" cy="750570"/>
          </a:xfrm>
        </p:spPr>
        <p:txBody>
          <a:bodyPr/>
          <a:lstStyle/>
          <a:p>
            <a:pPr marL="0" indent="0"/>
            <a:r>
              <a:rPr lang="en-US" sz="4000" b="1" dirty="0"/>
              <a:t>The Command Class - Properties</a:t>
            </a:r>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graphicFrame>
        <p:nvGraphicFramePr>
          <p:cNvPr id="3" name="Table 2">
            <a:extLst>
              <a:ext uri="{FF2B5EF4-FFF2-40B4-BE49-F238E27FC236}">
                <a16:creationId xmlns:a16="http://schemas.microsoft.com/office/drawing/2014/main" id="{07D92E8D-572C-4A6F-B0C2-BCF354BE78A0}"/>
              </a:ext>
            </a:extLst>
          </p:cNvPr>
          <p:cNvGraphicFramePr>
            <a:graphicFrameLocks noGrp="1"/>
          </p:cNvGraphicFramePr>
          <p:nvPr>
            <p:extLst>
              <p:ext uri="{D42A27DB-BD31-4B8C-83A1-F6EECF244321}">
                <p14:modId xmlns:p14="http://schemas.microsoft.com/office/powerpoint/2010/main" val="696689200"/>
              </p:ext>
            </p:extLst>
          </p:nvPr>
        </p:nvGraphicFramePr>
        <p:xfrm>
          <a:off x="243681" y="1646406"/>
          <a:ext cx="9418637" cy="4267200"/>
        </p:xfrm>
        <a:graphic>
          <a:graphicData uri="http://schemas.openxmlformats.org/drawingml/2006/table">
            <a:tbl>
              <a:tblPr firstRow="1" firstCol="1" bandRow="1">
                <a:tableStyleId>{5C22544A-7EE6-4342-B048-85BDC9FD1C3A}</a:tableStyleId>
              </a:tblPr>
              <a:tblGrid>
                <a:gridCol w="294117">
                  <a:extLst>
                    <a:ext uri="{9D8B030D-6E8A-4147-A177-3AD203B41FA5}">
                      <a16:colId xmlns:a16="http://schemas.microsoft.com/office/drawing/2014/main" val="2357401926"/>
                    </a:ext>
                  </a:extLst>
                </a:gridCol>
                <a:gridCol w="1713746">
                  <a:extLst>
                    <a:ext uri="{9D8B030D-6E8A-4147-A177-3AD203B41FA5}">
                      <a16:colId xmlns:a16="http://schemas.microsoft.com/office/drawing/2014/main" val="2962484381"/>
                    </a:ext>
                  </a:extLst>
                </a:gridCol>
                <a:gridCol w="835255">
                  <a:extLst>
                    <a:ext uri="{9D8B030D-6E8A-4147-A177-3AD203B41FA5}">
                      <a16:colId xmlns:a16="http://schemas.microsoft.com/office/drawing/2014/main" val="2166214402"/>
                    </a:ext>
                  </a:extLst>
                </a:gridCol>
                <a:gridCol w="1474706">
                  <a:extLst>
                    <a:ext uri="{9D8B030D-6E8A-4147-A177-3AD203B41FA5}">
                      <a16:colId xmlns:a16="http://schemas.microsoft.com/office/drawing/2014/main" val="3732634367"/>
                    </a:ext>
                  </a:extLst>
                </a:gridCol>
                <a:gridCol w="767943">
                  <a:extLst>
                    <a:ext uri="{9D8B030D-6E8A-4147-A177-3AD203B41FA5}">
                      <a16:colId xmlns:a16="http://schemas.microsoft.com/office/drawing/2014/main" val="2723013023"/>
                    </a:ext>
                  </a:extLst>
                </a:gridCol>
                <a:gridCol w="1795477">
                  <a:extLst>
                    <a:ext uri="{9D8B030D-6E8A-4147-A177-3AD203B41FA5}">
                      <a16:colId xmlns:a16="http://schemas.microsoft.com/office/drawing/2014/main" val="3566451038"/>
                    </a:ext>
                  </a:extLst>
                </a:gridCol>
                <a:gridCol w="2537393">
                  <a:extLst>
                    <a:ext uri="{9D8B030D-6E8A-4147-A177-3AD203B41FA5}">
                      <a16:colId xmlns:a16="http://schemas.microsoft.com/office/drawing/2014/main" val="3312100696"/>
                    </a:ext>
                  </a:extLst>
                </a:gridCol>
              </a:tblGrid>
              <a:tr h="405328">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Property</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400" dirty="0">
                          <a:effectLst/>
                        </a:rPr>
                        <a:t>Access Options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869266595"/>
                  </a:ext>
                </a:extLst>
              </a:tr>
              <a:tr h="1389695">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Errors</a:t>
                      </a: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Read-Only</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n-lt"/>
                          <a:ea typeface="+mn-ea"/>
                          <a:cs typeface="+mn-cs"/>
                        </a:rPr>
                        <a:t>List&lt;</a:t>
                      </a:r>
                      <a:r>
                        <a:rPr kumimoji="0" lang="en-IE" sz="1200" kern="1200" dirty="0" err="1">
                          <a:solidFill>
                            <a:srgbClr val="0070C0"/>
                          </a:solidFill>
                          <a:effectLst/>
                          <a:latin typeface="+mn-lt"/>
                          <a:ea typeface="+mn-ea"/>
                          <a:cs typeface="+mn-cs"/>
                        </a:rPr>
                        <a:t>DevHorizons.DAL.Interfaces.ILogDetails</a:t>
                      </a:r>
                      <a:r>
                        <a:rPr kumimoji="0" lang="en-IE" sz="1200" kern="1200" dirty="0">
                          <a:solidFill>
                            <a:srgbClr val="0070C0"/>
                          </a:solidFill>
                          <a:effectLst/>
                          <a:latin typeface="+mn-lt"/>
                          <a:ea typeface="+mn-ea"/>
                          <a:cs typeface="+mn-cs"/>
                        </a:rPr>
                        <a:t>&gt;</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Default Instance with empty list</a:t>
                      </a:r>
                    </a:p>
                  </a:txBody>
                  <a:tcPr marL="9949" marR="9949" marT="0" marB="0"/>
                </a:tc>
                <a:tc>
                  <a:txBody>
                    <a:bodyPr/>
                    <a:lstStyle/>
                    <a:p>
                      <a:pPr marL="0" marR="0">
                        <a:spcBef>
                          <a:spcPts val="0"/>
                        </a:spcBef>
                        <a:spcAft>
                          <a:spcPts val="0"/>
                        </a:spcAft>
                      </a:pPr>
                      <a:r>
                        <a:rPr kumimoji="0" lang="en-US" sz="1200" kern="1200" dirty="0">
                          <a:solidFill>
                            <a:schemeClr val="dk1"/>
                          </a:solidFill>
                          <a:latin typeface="+mj-lt"/>
                          <a:ea typeface="+mn-ea"/>
                          <a:cs typeface="+mn-cs"/>
                        </a:rPr>
                        <a:t>List of </a:t>
                      </a:r>
                      <a:r>
                        <a:rPr kumimoji="0" lang="en-IE" sz="1200" kern="1200" dirty="0">
                          <a:solidFill>
                            <a:schemeClr val="dk1"/>
                          </a:solidFill>
                          <a:latin typeface="+mj-lt"/>
                          <a:ea typeface="+mn-ea"/>
                          <a:cs typeface="+mn-cs"/>
                        </a:rPr>
                        <a:t>all the raised errors for the whole life cycle of the “Command” object.</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a:solidFill>
                            <a:schemeClr val="dk1"/>
                          </a:solidFill>
                          <a:latin typeface="+mj-lt"/>
                          <a:ea typeface="+mn-ea"/>
                          <a:cs typeface="+mn-cs"/>
                        </a:rPr>
                        <a:t>Those errors can be automatically written into the shared </a:t>
                      </a:r>
                      <a:r>
                        <a:rPr kumimoji="0" lang="en-IE" sz="1200" kern="1200" dirty="0" err="1">
                          <a:solidFill>
                            <a:srgbClr val="9D4339"/>
                          </a:solidFill>
                          <a:latin typeface="+mj-lt"/>
                          <a:ea typeface="+mn-ea"/>
                          <a:cs typeface="+mn-cs"/>
                        </a:rPr>
                        <a:t>ILogger</a:t>
                      </a:r>
                      <a:r>
                        <a:rPr kumimoji="0" lang="en-IE" sz="1200" kern="1200" dirty="0">
                          <a:solidFill>
                            <a:schemeClr val="dk1"/>
                          </a:solidFill>
                          <a:latin typeface="+mj-lt"/>
                          <a:ea typeface="+mn-ea"/>
                          <a:cs typeface="+mn-cs"/>
                        </a:rPr>
                        <a:t> type object which can be configured through the DataAccessSettings.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You can clear those errors by executing the “</a:t>
                      </a:r>
                      <a:r>
                        <a:rPr kumimoji="0" lang="en-IE" sz="1200" kern="1200" dirty="0" err="1">
                          <a:solidFill>
                            <a:srgbClr val="9D4339"/>
                          </a:solidFill>
                          <a:latin typeface="+mj-lt"/>
                          <a:ea typeface="+mn-ea"/>
                          <a:cs typeface="+mn-cs"/>
                        </a:rPr>
                        <a:t>ClearErrors</a:t>
                      </a:r>
                      <a:r>
                        <a:rPr kumimoji="0" lang="en-IE" sz="1200" kern="1200" dirty="0">
                          <a:solidFill>
                            <a:srgbClr val="9D4339"/>
                          </a:solidFill>
                          <a:latin typeface="+mj-lt"/>
                          <a:ea typeface="+mn-ea"/>
                          <a:cs typeface="+mn-cs"/>
                        </a:rPr>
                        <a:t>()</a:t>
                      </a:r>
                      <a:r>
                        <a:rPr kumimoji="0" lang="en-IE" sz="1200" kern="1200" dirty="0">
                          <a:solidFill>
                            <a:schemeClr val="dk1"/>
                          </a:solidFill>
                          <a:latin typeface="+mj-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Those error can  be captured by the “</a:t>
                      </a:r>
                      <a:r>
                        <a:rPr kumimoji="0" lang="en-IE" sz="1200" kern="1200" dirty="0" err="1">
                          <a:solidFill>
                            <a:srgbClr val="9D4339"/>
                          </a:solidFill>
                          <a:latin typeface="+mj-lt"/>
                          <a:ea typeface="+mn-ea"/>
                          <a:cs typeface="+mn-cs"/>
                        </a:rPr>
                        <a:t>ErrorRaised</a:t>
                      </a:r>
                      <a:r>
                        <a:rPr kumimoji="0" lang="en-IE" sz="1200" kern="1200" dirty="0">
                          <a:solidFill>
                            <a:schemeClr val="dk1"/>
                          </a:solidFill>
                          <a:latin typeface="+mj-lt"/>
                          <a:ea typeface="+mn-ea"/>
                          <a:cs typeface="+mn-cs"/>
                        </a:rPr>
                        <a:t>” event handler.</a:t>
                      </a:r>
                    </a:p>
                  </a:txBody>
                  <a:tcPr marL="9949" marR="9949" marT="0" marB="0"/>
                </a:tc>
                <a:extLst>
                  <a:ext uri="{0D108BD9-81ED-4DB2-BD59-A6C34878D82A}">
                    <a16:rowId xmlns:a16="http://schemas.microsoft.com/office/drawing/2014/main" val="1376788879"/>
                  </a:ext>
                </a:extLst>
              </a:tr>
              <a:tr h="1215983">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Warnings</a:t>
                      </a: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Read-Only</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n-lt"/>
                          <a:ea typeface="+mn-ea"/>
                          <a:cs typeface="+mn-cs"/>
                        </a:rPr>
                        <a:t>List&lt;</a:t>
                      </a:r>
                      <a:r>
                        <a:rPr kumimoji="0" lang="en-IE" sz="1200" kern="1200" dirty="0" err="1">
                          <a:solidFill>
                            <a:srgbClr val="0070C0"/>
                          </a:solidFill>
                          <a:effectLst/>
                          <a:latin typeface="+mn-lt"/>
                          <a:ea typeface="+mn-ea"/>
                          <a:cs typeface="+mn-cs"/>
                        </a:rPr>
                        <a:t>DevHorizons.DAL.Interfaces.ILogDetails</a:t>
                      </a:r>
                      <a:r>
                        <a:rPr kumimoji="0" lang="en-IE" sz="1200" kern="1200" dirty="0">
                          <a:solidFill>
                            <a:srgbClr val="0070C0"/>
                          </a:solidFill>
                          <a:effectLst/>
                          <a:latin typeface="+mn-lt"/>
                          <a:ea typeface="+mn-ea"/>
                          <a:cs typeface="+mn-cs"/>
                        </a:rPr>
                        <a:t>&gt;</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Default Instance with empty list</a:t>
                      </a:r>
                    </a:p>
                  </a:txBody>
                  <a:tcPr marL="9949" marR="9949" marT="0" marB="0"/>
                </a:tc>
                <a:tc>
                  <a:txBody>
                    <a:bodyPr/>
                    <a:lstStyle/>
                    <a:p>
                      <a:pPr marL="0" marR="0">
                        <a:spcBef>
                          <a:spcPts val="0"/>
                        </a:spcBef>
                        <a:spcAft>
                          <a:spcPts val="0"/>
                        </a:spcAft>
                      </a:pPr>
                      <a:r>
                        <a:rPr kumimoji="0" lang="en-US" sz="1200" kern="1200" dirty="0">
                          <a:solidFill>
                            <a:schemeClr val="dk1"/>
                          </a:solidFill>
                          <a:latin typeface="+mj-lt"/>
                          <a:ea typeface="+mn-ea"/>
                          <a:cs typeface="+mn-cs"/>
                        </a:rPr>
                        <a:t>List of </a:t>
                      </a:r>
                      <a:r>
                        <a:rPr kumimoji="0" lang="en-IE" sz="1200" kern="1200" dirty="0">
                          <a:solidFill>
                            <a:schemeClr val="dk1"/>
                          </a:solidFill>
                          <a:latin typeface="+mj-lt"/>
                          <a:ea typeface="+mn-ea"/>
                          <a:cs typeface="+mn-cs"/>
                        </a:rPr>
                        <a:t>all the raised warnings for the whole life cycle of the “Command” object.</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kern="1200" dirty="0">
                          <a:solidFill>
                            <a:schemeClr val="dk1"/>
                          </a:solidFill>
                          <a:latin typeface="+mj-lt"/>
                          <a:ea typeface="+mn-ea"/>
                          <a:cs typeface="+mn-cs"/>
                        </a:rPr>
                        <a:t>Those warnings can be automatically written into the shared </a:t>
                      </a:r>
                      <a:r>
                        <a:rPr kumimoji="0" lang="en-IE" sz="1200" kern="1200" dirty="0" err="1">
                          <a:solidFill>
                            <a:srgbClr val="9D4339"/>
                          </a:solidFill>
                          <a:latin typeface="+mj-lt"/>
                          <a:ea typeface="+mn-ea"/>
                          <a:cs typeface="+mn-cs"/>
                        </a:rPr>
                        <a:t>ILogger</a:t>
                      </a:r>
                      <a:r>
                        <a:rPr kumimoji="0" lang="en-IE" sz="1200" kern="1200" dirty="0">
                          <a:solidFill>
                            <a:schemeClr val="dk1"/>
                          </a:solidFill>
                          <a:latin typeface="+mj-lt"/>
                          <a:ea typeface="+mn-ea"/>
                          <a:cs typeface="+mn-cs"/>
                        </a:rPr>
                        <a:t> type object which can be configured through the DataAccessSettings.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You can clear those warnings by executing the “</a:t>
                      </a:r>
                      <a:r>
                        <a:rPr kumimoji="0" lang="en-IE" sz="1200" kern="1200" dirty="0" err="1">
                          <a:solidFill>
                            <a:srgbClr val="9D4339"/>
                          </a:solidFill>
                          <a:latin typeface="+mj-lt"/>
                          <a:ea typeface="+mn-ea"/>
                          <a:cs typeface="+mn-cs"/>
                        </a:rPr>
                        <a:t>ClearWarninbgs</a:t>
                      </a:r>
                      <a:r>
                        <a:rPr kumimoji="0" lang="en-IE" sz="1200" kern="1200" dirty="0">
                          <a:solidFill>
                            <a:srgbClr val="9D4339"/>
                          </a:solidFill>
                          <a:latin typeface="+mj-lt"/>
                          <a:ea typeface="+mn-ea"/>
                          <a:cs typeface="+mn-cs"/>
                        </a:rPr>
                        <a:t>()</a:t>
                      </a:r>
                      <a:r>
                        <a:rPr kumimoji="0" lang="en-IE" sz="1200" kern="1200" dirty="0">
                          <a:solidFill>
                            <a:schemeClr val="dk1"/>
                          </a:solidFill>
                          <a:latin typeface="+mj-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Those error can  be captured by the “</a:t>
                      </a:r>
                      <a:r>
                        <a:rPr kumimoji="0" lang="en-IE" sz="1200" kern="1200" dirty="0" err="1">
                          <a:solidFill>
                            <a:srgbClr val="9D4339"/>
                          </a:solidFill>
                          <a:latin typeface="+mj-lt"/>
                          <a:ea typeface="+mn-ea"/>
                          <a:cs typeface="+mn-cs"/>
                        </a:rPr>
                        <a:t>WarningRaised</a:t>
                      </a:r>
                      <a:r>
                        <a:rPr kumimoji="0" lang="en-IE" sz="1200" kern="1200" dirty="0">
                          <a:solidFill>
                            <a:schemeClr val="dk1"/>
                          </a:solidFill>
                          <a:latin typeface="+mj-lt"/>
                          <a:ea typeface="+mn-ea"/>
                          <a:cs typeface="+mn-cs"/>
                        </a:rPr>
                        <a:t>” event handler.</a:t>
                      </a:r>
                    </a:p>
                  </a:txBody>
                  <a:tcPr marL="9949" marR="9949" marT="0" marB="0"/>
                </a:tc>
                <a:extLst>
                  <a:ext uri="{0D108BD9-81ED-4DB2-BD59-A6C34878D82A}">
                    <a16:rowId xmlns:a16="http://schemas.microsoft.com/office/drawing/2014/main" val="761189268"/>
                  </a:ext>
                </a:extLst>
              </a:tr>
            </a:tbl>
          </a:graphicData>
        </a:graphic>
      </p:graphicFrame>
    </p:spTree>
    <p:extLst>
      <p:ext uri="{BB962C8B-B14F-4D97-AF65-F5344CB8AC3E}">
        <p14:creationId xmlns:p14="http://schemas.microsoft.com/office/powerpoint/2010/main" val="860403055"/>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53440"/>
            <a:ext cx="8915400" cy="750570"/>
          </a:xfrm>
        </p:spPr>
        <p:txBody>
          <a:bodyPr/>
          <a:lstStyle/>
          <a:p>
            <a:pPr marL="0" indent="0"/>
            <a:r>
              <a:rPr lang="en-US" sz="4000" b="1" dirty="0"/>
              <a:t>The Command Class - Properties</a:t>
            </a:r>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graphicFrame>
        <p:nvGraphicFramePr>
          <p:cNvPr id="3" name="Table 2">
            <a:extLst>
              <a:ext uri="{FF2B5EF4-FFF2-40B4-BE49-F238E27FC236}">
                <a16:creationId xmlns:a16="http://schemas.microsoft.com/office/drawing/2014/main" id="{07D92E8D-572C-4A6F-B0C2-BCF354BE78A0}"/>
              </a:ext>
            </a:extLst>
          </p:cNvPr>
          <p:cNvGraphicFramePr>
            <a:graphicFrameLocks noGrp="1"/>
          </p:cNvGraphicFramePr>
          <p:nvPr>
            <p:extLst>
              <p:ext uri="{D42A27DB-BD31-4B8C-83A1-F6EECF244321}">
                <p14:modId xmlns:p14="http://schemas.microsoft.com/office/powerpoint/2010/main" val="3525327652"/>
              </p:ext>
            </p:extLst>
          </p:nvPr>
        </p:nvGraphicFramePr>
        <p:xfrm>
          <a:off x="200090" y="1604010"/>
          <a:ext cx="9412706" cy="4267200"/>
        </p:xfrm>
        <a:graphic>
          <a:graphicData uri="http://schemas.openxmlformats.org/drawingml/2006/table">
            <a:tbl>
              <a:tblPr firstRow="1" firstCol="1" bandRow="1">
                <a:tableStyleId>{5C22544A-7EE6-4342-B048-85BDC9FD1C3A}</a:tableStyleId>
              </a:tblPr>
              <a:tblGrid>
                <a:gridCol w="288186">
                  <a:extLst>
                    <a:ext uri="{9D8B030D-6E8A-4147-A177-3AD203B41FA5}">
                      <a16:colId xmlns:a16="http://schemas.microsoft.com/office/drawing/2014/main" val="2357401926"/>
                    </a:ext>
                  </a:extLst>
                </a:gridCol>
                <a:gridCol w="1157785">
                  <a:extLst>
                    <a:ext uri="{9D8B030D-6E8A-4147-A177-3AD203B41FA5}">
                      <a16:colId xmlns:a16="http://schemas.microsoft.com/office/drawing/2014/main" val="2962484381"/>
                    </a:ext>
                  </a:extLst>
                </a:gridCol>
                <a:gridCol w="795131">
                  <a:extLst>
                    <a:ext uri="{9D8B030D-6E8A-4147-A177-3AD203B41FA5}">
                      <a16:colId xmlns:a16="http://schemas.microsoft.com/office/drawing/2014/main" val="2166214402"/>
                    </a:ext>
                  </a:extLst>
                </a:gridCol>
                <a:gridCol w="1702904">
                  <a:extLst>
                    <a:ext uri="{9D8B030D-6E8A-4147-A177-3AD203B41FA5}">
                      <a16:colId xmlns:a16="http://schemas.microsoft.com/office/drawing/2014/main" val="3732634367"/>
                    </a:ext>
                  </a:extLst>
                </a:gridCol>
                <a:gridCol w="1135830">
                  <a:extLst>
                    <a:ext uri="{9D8B030D-6E8A-4147-A177-3AD203B41FA5}">
                      <a16:colId xmlns:a16="http://schemas.microsoft.com/office/drawing/2014/main" val="2723013023"/>
                    </a:ext>
                  </a:extLst>
                </a:gridCol>
                <a:gridCol w="1594118">
                  <a:extLst>
                    <a:ext uri="{9D8B030D-6E8A-4147-A177-3AD203B41FA5}">
                      <a16:colId xmlns:a16="http://schemas.microsoft.com/office/drawing/2014/main" val="3566451038"/>
                    </a:ext>
                  </a:extLst>
                </a:gridCol>
                <a:gridCol w="2738752">
                  <a:extLst>
                    <a:ext uri="{9D8B030D-6E8A-4147-A177-3AD203B41FA5}">
                      <a16:colId xmlns:a16="http://schemas.microsoft.com/office/drawing/2014/main" val="3312100696"/>
                    </a:ext>
                  </a:extLst>
                </a:gridCol>
              </a:tblGrid>
              <a:tr h="405328">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Property</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Access Options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869266595"/>
                  </a:ext>
                </a:extLst>
              </a:tr>
              <a:tr h="1389695">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03</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chemeClr val="dk1"/>
                          </a:solidFill>
                          <a:effectLst/>
                          <a:latin typeface="+mj-lt"/>
                          <a:ea typeface="+mn-ea"/>
                          <a:cs typeface="+mn-cs"/>
                        </a:rPr>
                        <a:t>Parameters</a:t>
                      </a: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Read-Only</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n-lt"/>
                          <a:ea typeface="+mn-ea"/>
                          <a:cs typeface="+mn-cs"/>
                        </a:rPr>
                        <a:t>List&lt;</a:t>
                      </a:r>
                      <a:r>
                        <a:rPr kumimoji="0" lang="en-IE" sz="1200" kern="1200" dirty="0" err="1">
                          <a:solidFill>
                            <a:srgbClr val="0070C0"/>
                          </a:solidFill>
                          <a:effectLst/>
                          <a:latin typeface="+mn-lt"/>
                          <a:ea typeface="+mn-ea"/>
                          <a:cs typeface="+mn-cs"/>
                        </a:rPr>
                        <a:t>DevHorizons.DAL.Interfaces.IParameter</a:t>
                      </a:r>
                      <a:r>
                        <a:rPr kumimoji="0" lang="en-IE" sz="1200" kern="1200" dirty="0">
                          <a:solidFill>
                            <a:srgbClr val="0070C0"/>
                          </a:solidFill>
                          <a:effectLst/>
                          <a:latin typeface="+mn-lt"/>
                          <a:ea typeface="+mn-ea"/>
                          <a:cs typeface="+mn-cs"/>
                        </a:rPr>
                        <a:t>&gt;</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Default Instance with empty list</a:t>
                      </a:r>
                    </a:p>
                  </a:txBody>
                  <a:tcPr marL="9949" marR="9949" marT="0" marB="0"/>
                </a:tc>
                <a:tc>
                  <a:txBody>
                    <a:bodyPr/>
                    <a:lstStyle/>
                    <a:p>
                      <a:pPr marL="0" marR="0">
                        <a:spcBef>
                          <a:spcPts val="0"/>
                        </a:spcBef>
                        <a:spcAft>
                          <a:spcPts val="0"/>
                        </a:spcAft>
                      </a:pPr>
                      <a:r>
                        <a:rPr kumimoji="0" lang="en-US" sz="1200" kern="1200" dirty="0">
                          <a:solidFill>
                            <a:schemeClr val="dk1"/>
                          </a:solidFill>
                          <a:latin typeface="+mj-lt"/>
                          <a:ea typeface="+mn-ea"/>
                          <a:cs typeface="+mn-cs"/>
                        </a:rPr>
                        <a:t>List of </a:t>
                      </a:r>
                      <a:r>
                        <a:rPr kumimoji="0" lang="en-IE" sz="1200" kern="1200" dirty="0">
                          <a:solidFill>
                            <a:schemeClr val="dk1"/>
                          </a:solidFill>
                          <a:latin typeface="+mj-lt"/>
                          <a:ea typeface="+mn-ea"/>
                          <a:cs typeface="+mn-cs"/>
                        </a:rPr>
                        <a:t>all the target Stored Procedure’s parameters to be identified.</a:t>
                      </a:r>
                    </a:p>
                    <a:p>
                      <a:pPr marL="0" marR="0">
                        <a:spcBef>
                          <a:spcPts val="0"/>
                        </a:spcBef>
                        <a:spcAft>
                          <a:spcPts val="0"/>
                        </a:spcAft>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The are automatically reset/cleared after each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However, if you ever need to clear them manually,  you can execute the </a:t>
                      </a:r>
                      <a:r>
                        <a:rPr kumimoji="0" lang="en-IE" sz="1200" kern="1200" dirty="0">
                          <a:solidFill>
                            <a:schemeClr val="dk1"/>
                          </a:solidFill>
                          <a:latin typeface="+mn-lt"/>
                          <a:ea typeface="+mn-ea"/>
                          <a:cs typeface="+mn-cs"/>
                        </a:rPr>
                        <a:t>“</a:t>
                      </a:r>
                      <a:r>
                        <a:rPr kumimoji="0" lang="en-IE" sz="1200" b="1" kern="1200" dirty="0" err="1">
                          <a:solidFill>
                            <a:srgbClr val="9D4339"/>
                          </a:solidFill>
                          <a:latin typeface="+mn-lt"/>
                          <a:ea typeface="+mn-ea"/>
                          <a:cs typeface="+mn-cs"/>
                        </a:rPr>
                        <a:t>ClearParameters</a:t>
                      </a:r>
                      <a:r>
                        <a:rPr kumimoji="0" lang="en-IE" sz="1200" b="1" kern="1200" dirty="0">
                          <a:solidFill>
                            <a:srgbClr val="9D4339"/>
                          </a:solidFill>
                          <a:latin typeface="+mn-lt"/>
                          <a:ea typeface="+mn-ea"/>
                          <a:cs typeface="+mn-cs"/>
                        </a:rPr>
                        <a:t>()</a:t>
                      </a:r>
                      <a:r>
                        <a:rPr kumimoji="0" lang="en-IE" sz="1200" kern="1200" dirty="0">
                          <a:solidFill>
                            <a:schemeClr val="dk1"/>
                          </a:solidFill>
                          <a:latin typeface="+mn-lt"/>
                          <a:ea typeface="+mn-ea"/>
                          <a:cs typeface="+mn-cs"/>
                        </a:rPr>
                        <a:t>” method.</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Output, Input-Output and Return parameters included in this list will be automatically updated with the return/output values passed by the stored procedure after the execution of the data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The parameters are usually through the public execution commands in combination with the stored procedure name. E.g.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1" kern="1200" dirty="0" err="1">
                          <a:solidFill>
                            <a:srgbClr val="9D4339"/>
                          </a:solidFill>
                          <a:latin typeface="+mj-lt"/>
                          <a:ea typeface="+mn-ea"/>
                          <a:cs typeface="+mn-cs"/>
                        </a:rPr>
                        <a:t>ExecuteQuery</a:t>
                      </a:r>
                      <a:r>
                        <a:rPr kumimoji="0" lang="en-IE" sz="1200" b="1" kern="1200" dirty="0">
                          <a:solidFill>
                            <a:srgbClr val="9D4339"/>
                          </a:solidFill>
                          <a:latin typeface="+mj-lt"/>
                          <a:ea typeface="+mn-ea"/>
                          <a:cs typeface="+mn-cs"/>
                        </a:rPr>
                        <a:t>&lt;T&gt;(string proc, </a:t>
                      </a:r>
                      <a:r>
                        <a:rPr kumimoji="0" lang="en-IE" sz="1200" b="1" kern="1200" dirty="0" err="1">
                          <a:solidFill>
                            <a:srgbClr val="9D4339"/>
                          </a:solidFill>
                          <a:latin typeface="+mj-lt"/>
                          <a:ea typeface="+mn-ea"/>
                          <a:cs typeface="+mn-cs"/>
                        </a:rPr>
                        <a:t>ICollection</a:t>
                      </a:r>
                      <a:r>
                        <a:rPr kumimoji="0" lang="en-IE" sz="1200" b="1" kern="1200" dirty="0">
                          <a:solidFill>
                            <a:srgbClr val="9D4339"/>
                          </a:solidFill>
                          <a:latin typeface="+mj-lt"/>
                          <a:ea typeface="+mn-ea"/>
                          <a:cs typeface="+mn-cs"/>
                        </a:rPr>
                        <a:t>&lt;</a:t>
                      </a:r>
                      <a:r>
                        <a:rPr kumimoji="0" lang="en-IE" sz="1200" b="1" kern="1200" dirty="0" err="1">
                          <a:solidFill>
                            <a:srgbClr val="9D4339"/>
                          </a:solidFill>
                          <a:latin typeface="+mj-lt"/>
                          <a:ea typeface="+mn-ea"/>
                          <a:cs typeface="+mn-cs"/>
                        </a:rPr>
                        <a:t>IParameter</a:t>
                      </a:r>
                      <a:r>
                        <a:rPr kumimoji="0" lang="en-IE" sz="1200" b="1" kern="1200" dirty="0">
                          <a:solidFill>
                            <a:srgbClr val="9D4339"/>
                          </a:solidFill>
                          <a:latin typeface="+mj-lt"/>
                          <a:ea typeface="+mn-ea"/>
                          <a:cs typeface="+mn-cs"/>
                        </a:rPr>
                        <a:t>&gt;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Also, the parameters can be added one by one or with wide range through the following methods: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1200" b="1" kern="1200" dirty="0" err="1">
                          <a:solidFill>
                            <a:srgbClr val="9D4339"/>
                          </a:solidFill>
                          <a:latin typeface="+mj-lt"/>
                          <a:ea typeface="+mn-ea"/>
                          <a:cs typeface="+mn-cs"/>
                        </a:rPr>
                        <a:t>AddParameter</a:t>
                      </a:r>
                      <a:r>
                        <a:rPr kumimoji="0" lang="en-IE" sz="1200" b="1" kern="1200" dirty="0">
                          <a:solidFill>
                            <a:srgbClr val="9D4339"/>
                          </a:solidFill>
                          <a:latin typeface="+mj-lt"/>
                          <a:ea typeface="+mn-ea"/>
                          <a:cs typeface="+mn-cs"/>
                        </a:rPr>
                        <a:t>(</a:t>
                      </a:r>
                      <a:r>
                        <a:rPr kumimoji="0" lang="en-IE" sz="1200" b="1" kern="1200" dirty="0" err="1">
                          <a:solidFill>
                            <a:srgbClr val="9D4339"/>
                          </a:solidFill>
                          <a:latin typeface="+mj-lt"/>
                          <a:ea typeface="+mn-ea"/>
                          <a:cs typeface="+mn-cs"/>
                        </a:rPr>
                        <a:t>IParameter</a:t>
                      </a:r>
                      <a:r>
                        <a:rPr kumimoji="0" lang="en-IE" sz="1200" b="1" kern="1200" dirty="0">
                          <a:solidFill>
                            <a:srgbClr val="9D4339"/>
                          </a:solidFill>
                          <a:latin typeface="+mj-lt"/>
                          <a:ea typeface="+mn-ea"/>
                          <a:cs typeface="+mn-cs"/>
                        </a:rPr>
                        <a:t> parameter)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1200" b="1" kern="1200" dirty="0" err="1">
                          <a:solidFill>
                            <a:srgbClr val="9D4339"/>
                          </a:solidFill>
                          <a:latin typeface="+mj-lt"/>
                          <a:ea typeface="+mn-ea"/>
                          <a:cs typeface="+mn-cs"/>
                        </a:rPr>
                        <a:t>AddParameters</a:t>
                      </a:r>
                      <a:r>
                        <a:rPr kumimoji="0" lang="en-IE" sz="1200" b="1" kern="1200" dirty="0">
                          <a:solidFill>
                            <a:srgbClr val="9D4339"/>
                          </a:solidFill>
                          <a:latin typeface="+mj-lt"/>
                          <a:ea typeface="+mn-ea"/>
                          <a:cs typeface="+mn-cs"/>
                        </a:rPr>
                        <a:t>(</a:t>
                      </a:r>
                      <a:r>
                        <a:rPr kumimoji="0" lang="en-IE" sz="1200" b="1" kern="1200" dirty="0" err="1">
                          <a:solidFill>
                            <a:srgbClr val="9D4339"/>
                          </a:solidFill>
                          <a:latin typeface="+mj-lt"/>
                          <a:ea typeface="+mn-ea"/>
                          <a:cs typeface="+mn-cs"/>
                        </a:rPr>
                        <a:t>ICollection</a:t>
                      </a:r>
                      <a:r>
                        <a:rPr kumimoji="0" lang="en-IE" sz="1200" b="1" kern="1200" dirty="0">
                          <a:solidFill>
                            <a:srgbClr val="9D4339"/>
                          </a:solidFill>
                          <a:latin typeface="+mj-lt"/>
                          <a:ea typeface="+mn-ea"/>
                          <a:cs typeface="+mn-cs"/>
                        </a:rPr>
                        <a:t>&lt;</a:t>
                      </a:r>
                      <a:r>
                        <a:rPr kumimoji="0" lang="en-IE" sz="1200" b="1" kern="1200" dirty="0" err="1">
                          <a:solidFill>
                            <a:srgbClr val="9D4339"/>
                          </a:solidFill>
                          <a:latin typeface="+mj-lt"/>
                          <a:ea typeface="+mn-ea"/>
                          <a:cs typeface="+mn-cs"/>
                        </a:rPr>
                        <a:t>IParameter</a:t>
                      </a:r>
                      <a:r>
                        <a:rPr kumimoji="0" lang="en-IE" sz="1200" b="1" kern="1200" dirty="0">
                          <a:solidFill>
                            <a:srgbClr val="9D4339"/>
                          </a:solidFill>
                          <a:latin typeface="+mj-lt"/>
                          <a:ea typeface="+mn-ea"/>
                          <a:cs typeface="+mn-cs"/>
                        </a:rPr>
                        <a:t>&gt; parameters)</a:t>
                      </a:r>
                      <a:endParaRPr kumimoji="0" lang="en-IE" sz="1200" b="1" kern="1200" dirty="0">
                        <a:solidFill>
                          <a:schemeClr val="dk1"/>
                        </a:solidFill>
                        <a:latin typeface="+mj-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1200" b="1" kern="1200" dirty="0" err="1">
                          <a:solidFill>
                            <a:srgbClr val="9D4339"/>
                          </a:solidFill>
                          <a:latin typeface="+mj-lt"/>
                          <a:ea typeface="+mn-ea"/>
                          <a:cs typeface="+mn-cs"/>
                        </a:rPr>
                        <a:t>AddParameters</a:t>
                      </a:r>
                      <a:r>
                        <a:rPr kumimoji="0" lang="en-IE" sz="1200" b="1" kern="1200" dirty="0">
                          <a:solidFill>
                            <a:srgbClr val="9D4339"/>
                          </a:solidFill>
                          <a:latin typeface="+mj-lt"/>
                          <a:ea typeface="+mn-ea"/>
                          <a:cs typeface="+mn-cs"/>
                        </a:rPr>
                        <a:t>(params </a:t>
                      </a:r>
                      <a:r>
                        <a:rPr kumimoji="0" lang="en-IE" sz="1200" b="1" kern="1200" dirty="0" err="1">
                          <a:solidFill>
                            <a:srgbClr val="9D4339"/>
                          </a:solidFill>
                          <a:latin typeface="+mj-lt"/>
                          <a:ea typeface="+mn-ea"/>
                          <a:cs typeface="+mn-cs"/>
                        </a:rPr>
                        <a:t>IParameter</a:t>
                      </a:r>
                      <a:r>
                        <a:rPr kumimoji="0" lang="en-IE" sz="1200" b="1" kern="1200" dirty="0">
                          <a:solidFill>
                            <a:srgbClr val="9D4339"/>
                          </a:solidFill>
                          <a:latin typeface="+mj-lt"/>
                          <a:ea typeface="+mn-ea"/>
                          <a:cs typeface="+mn-cs"/>
                        </a:rPr>
                        <a:t>[] parameters)</a:t>
                      </a:r>
                    </a:p>
                  </a:txBody>
                  <a:tcPr marL="9949" marR="9949" marT="0" marB="0"/>
                </a:tc>
                <a:extLst>
                  <a:ext uri="{0D108BD9-81ED-4DB2-BD59-A6C34878D82A}">
                    <a16:rowId xmlns:a16="http://schemas.microsoft.com/office/drawing/2014/main" val="1376788879"/>
                  </a:ext>
                </a:extLst>
              </a:tr>
            </a:tbl>
          </a:graphicData>
        </a:graphic>
      </p:graphicFrame>
    </p:spTree>
    <p:extLst>
      <p:ext uri="{BB962C8B-B14F-4D97-AF65-F5344CB8AC3E}">
        <p14:creationId xmlns:p14="http://schemas.microsoft.com/office/powerpoint/2010/main" val="1762062770"/>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53440"/>
            <a:ext cx="8915400" cy="750570"/>
          </a:xfrm>
        </p:spPr>
        <p:txBody>
          <a:bodyPr/>
          <a:lstStyle/>
          <a:p>
            <a:pPr marL="0" indent="0"/>
            <a:r>
              <a:rPr lang="en-US" sz="4000" b="1" dirty="0"/>
              <a:t>The Command Class - Properties</a:t>
            </a:r>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graphicFrame>
        <p:nvGraphicFramePr>
          <p:cNvPr id="3" name="Table 2">
            <a:extLst>
              <a:ext uri="{FF2B5EF4-FFF2-40B4-BE49-F238E27FC236}">
                <a16:creationId xmlns:a16="http://schemas.microsoft.com/office/drawing/2014/main" id="{07D92E8D-572C-4A6F-B0C2-BCF354BE78A0}"/>
              </a:ext>
            </a:extLst>
          </p:cNvPr>
          <p:cNvGraphicFramePr>
            <a:graphicFrameLocks noGrp="1"/>
          </p:cNvGraphicFramePr>
          <p:nvPr>
            <p:extLst>
              <p:ext uri="{D42A27DB-BD31-4B8C-83A1-F6EECF244321}">
                <p14:modId xmlns:p14="http://schemas.microsoft.com/office/powerpoint/2010/main" val="3516172325"/>
              </p:ext>
            </p:extLst>
          </p:nvPr>
        </p:nvGraphicFramePr>
        <p:xfrm>
          <a:off x="243681" y="1646406"/>
          <a:ext cx="9412706" cy="4495438"/>
        </p:xfrm>
        <a:graphic>
          <a:graphicData uri="http://schemas.openxmlformats.org/drawingml/2006/table">
            <a:tbl>
              <a:tblPr firstRow="1" firstCol="1" bandRow="1">
                <a:tableStyleId>{5C22544A-7EE6-4342-B048-85BDC9FD1C3A}</a:tableStyleId>
              </a:tblPr>
              <a:tblGrid>
                <a:gridCol w="288186">
                  <a:extLst>
                    <a:ext uri="{9D8B030D-6E8A-4147-A177-3AD203B41FA5}">
                      <a16:colId xmlns:a16="http://schemas.microsoft.com/office/drawing/2014/main" val="2357401926"/>
                    </a:ext>
                  </a:extLst>
                </a:gridCol>
                <a:gridCol w="1157785">
                  <a:extLst>
                    <a:ext uri="{9D8B030D-6E8A-4147-A177-3AD203B41FA5}">
                      <a16:colId xmlns:a16="http://schemas.microsoft.com/office/drawing/2014/main" val="2962484381"/>
                    </a:ext>
                  </a:extLst>
                </a:gridCol>
                <a:gridCol w="795131">
                  <a:extLst>
                    <a:ext uri="{9D8B030D-6E8A-4147-A177-3AD203B41FA5}">
                      <a16:colId xmlns:a16="http://schemas.microsoft.com/office/drawing/2014/main" val="2166214402"/>
                    </a:ext>
                  </a:extLst>
                </a:gridCol>
                <a:gridCol w="1702904">
                  <a:extLst>
                    <a:ext uri="{9D8B030D-6E8A-4147-A177-3AD203B41FA5}">
                      <a16:colId xmlns:a16="http://schemas.microsoft.com/office/drawing/2014/main" val="3732634367"/>
                    </a:ext>
                  </a:extLst>
                </a:gridCol>
                <a:gridCol w="1135830">
                  <a:extLst>
                    <a:ext uri="{9D8B030D-6E8A-4147-A177-3AD203B41FA5}">
                      <a16:colId xmlns:a16="http://schemas.microsoft.com/office/drawing/2014/main" val="2723013023"/>
                    </a:ext>
                  </a:extLst>
                </a:gridCol>
                <a:gridCol w="1594118">
                  <a:extLst>
                    <a:ext uri="{9D8B030D-6E8A-4147-A177-3AD203B41FA5}">
                      <a16:colId xmlns:a16="http://schemas.microsoft.com/office/drawing/2014/main" val="3566451038"/>
                    </a:ext>
                  </a:extLst>
                </a:gridCol>
                <a:gridCol w="2738752">
                  <a:extLst>
                    <a:ext uri="{9D8B030D-6E8A-4147-A177-3AD203B41FA5}">
                      <a16:colId xmlns:a16="http://schemas.microsoft.com/office/drawing/2014/main" val="3312100696"/>
                    </a:ext>
                  </a:extLst>
                </a:gridCol>
              </a:tblGrid>
              <a:tr h="405328">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Property</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Access Options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Type</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Default Value</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869266595"/>
                  </a:ext>
                </a:extLst>
              </a:tr>
              <a:tr h="1389695">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04</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FirstLevelCacheMemorySize</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Read-Only</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n-lt"/>
                          <a:ea typeface="+mn-ea"/>
                          <a:cs typeface="+mn-cs"/>
                        </a:rPr>
                        <a:t>System.Int64</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0</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allocated memory size (in bytes) for the first level cached objects.</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This will always return “0” if the whole cache feature is being disabled through the </a:t>
                      </a:r>
                      <a:r>
                        <a:rPr kumimoji="0" lang="en-IE" sz="1200" b="1" kern="1200" dirty="0">
                          <a:solidFill>
                            <a:srgbClr val="9D4339"/>
                          </a:solidFill>
                          <a:latin typeface="+mj-lt"/>
                          <a:ea typeface="+mn-ea"/>
                          <a:cs typeface="+mn-cs"/>
                        </a:rPr>
                        <a:t>DataAccessSettings</a:t>
                      </a:r>
                      <a:r>
                        <a:rPr kumimoji="0" lang="en-IE" sz="1200" kern="1200" dirty="0">
                          <a:solidFill>
                            <a:schemeClr val="dk1"/>
                          </a:solidFill>
                          <a:latin typeface="+mj-lt"/>
                          <a:ea typeface="+mn-ea"/>
                          <a:cs typeface="+mn-cs"/>
                        </a:rPr>
                        <a:t>.</a:t>
                      </a:r>
                    </a:p>
                  </a:txBody>
                  <a:tcPr marL="9949" marR="9949" marT="0" marB="0"/>
                </a:tc>
                <a:extLst>
                  <a:ext uri="{0D108BD9-81ED-4DB2-BD59-A6C34878D82A}">
                    <a16:rowId xmlns:a16="http://schemas.microsoft.com/office/drawing/2014/main" val="1376788879"/>
                  </a:ext>
                </a:extLst>
              </a:tr>
              <a:tr h="1215983">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05</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SecondLevelCacheMemorySize</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Read-Only</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n-lt"/>
                          <a:ea typeface="+mn-ea"/>
                          <a:cs typeface="+mn-cs"/>
                        </a:rPr>
                        <a:t>System.Int64</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0</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allocated memory size (in bytes) for the second level cached objects.</a:t>
                      </a: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This will always return “0” if the whole cache feature is being disabled through the </a:t>
                      </a:r>
                      <a:r>
                        <a:rPr kumimoji="0" lang="en-IE" sz="1200" b="1" kern="1200" dirty="0">
                          <a:solidFill>
                            <a:srgbClr val="9D4339"/>
                          </a:solidFill>
                          <a:latin typeface="+mj-lt"/>
                          <a:ea typeface="+mn-ea"/>
                          <a:cs typeface="+mn-cs"/>
                        </a:rPr>
                        <a:t>DataAccessSettings</a:t>
                      </a:r>
                      <a:r>
                        <a:rPr kumimoji="0" lang="en-IE" sz="1200" kern="1200" dirty="0">
                          <a:solidFill>
                            <a:schemeClr val="dk1"/>
                          </a:solidFill>
                          <a:latin typeface="+mj-lt"/>
                          <a:ea typeface="+mn-ea"/>
                          <a:cs typeface="+mn-cs"/>
                        </a:rPr>
                        <a:t>.</a:t>
                      </a:r>
                      <a:br>
                        <a:rPr kumimoji="0" lang="en-IE" sz="1200" kern="1200" dirty="0">
                          <a:solidFill>
                            <a:schemeClr val="dk1"/>
                          </a:solidFill>
                          <a:latin typeface="+mj-lt"/>
                          <a:ea typeface="+mn-ea"/>
                          <a:cs typeface="+mn-cs"/>
                        </a:rPr>
                      </a:br>
                      <a:br>
                        <a:rPr kumimoji="0" lang="en-IE" sz="1200" kern="1200" dirty="0">
                          <a:solidFill>
                            <a:schemeClr val="dk1"/>
                          </a:solidFill>
                          <a:latin typeface="+mj-lt"/>
                          <a:ea typeface="+mn-ea"/>
                          <a:cs typeface="+mn-cs"/>
                        </a:rPr>
                      </a:br>
                      <a:r>
                        <a:rPr kumimoji="0" lang="en-IE" sz="1200" kern="1200" dirty="0">
                          <a:solidFill>
                            <a:schemeClr val="dk1"/>
                          </a:solidFill>
                          <a:latin typeface="+mj-lt"/>
                          <a:ea typeface="+mn-ea"/>
                          <a:cs typeface="+mn-cs"/>
                        </a:rPr>
                        <a:t>Applicable only if the cache method used for the second level cache set to “Memory”.</a:t>
                      </a:r>
                    </a:p>
                  </a:txBody>
                  <a:tcPr marL="9949" marR="9949" marT="0" marB="0"/>
                </a:tc>
                <a:extLst>
                  <a:ext uri="{0D108BD9-81ED-4DB2-BD59-A6C34878D82A}">
                    <a16:rowId xmlns:a16="http://schemas.microsoft.com/office/drawing/2014/main" val="761189268"/>
                  </a:ext>
                </a:extLst>
              </a:tr>
              <a:tr h="1424551">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06</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TotalCacheMemorySize</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Read-Only</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a:solidFill>
                            <a:srgbClr val="0070C0"/>
                          </a:solidFill>
                          <a:effectLst/>
                          <a:latin typeface="+mn-lt"/>
                          <a:ea typeface="+mn-ea"/>
                          <a:cs typeface="+mn-cs"/>
                        </a:rPr>
                        <a:t>System.Int64</a:t>
                      </a:r>
                      <a:endParaRPr kumimoji="0" lang="en-IE" sz="1200" kern="1200" dirty="0">
                        <a:solidFill>
                          <a:srgbClr val="0070C0"/>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0</a:t>
                      </a: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The total allocated memory size (in bytes) as summation of the </a:t>
                      </a:r>
                      <a:r>
                        <a:rPr kumimoji="0" lang="en-IE" sz="1200" kern="1200" dirty="0" err="1">
                          <a:solidFill>
                            <a:schemeClr val="dk1"/>
                          </a:solidFill>
                          <a:effectLst/>
                          <a:latin typeface="+mn-lt"/>
                          <a:ea typeface="+mn-ea"/>
                          <a:cs typeface="+mn-cs"/>
                        </a:rPr>
                        <a:t>FirstLevelCacheMemorySize</a:t>
                      </a:r>
                      <a:r>
                        <a:rPr kumimoji="0" lang="en-IE" sz="1200" kern="1200" dirty="0">
                          <a:solidFill>
                            <a:schemeClr val="dk1"/>
                          </a:solidFill>
                          <a:effectLst/>
                          <a:latin typeface="+mn-lt"/>
                          <a:ea typeface="+mn-ea"/>
                          <a:cs typeface="+mn-cs"/>
                        </a:rPr>
                        <a:t> along side with the </a:t>
                      </a:r>
                      <a:r>
                        <a:rPr kumimoji="0" lang="en-IE" sz="1200" kern="1200" dirty="0">
                          <a:solidFill>
                            <a:schemeClr val="dk1"/>
                          </a:solidFill>
                          <a:latin typeface="+mj-lt"/>
                          <a:ea typeface="+mn-ea"/>
                          <a:cs typeface="+mn-cs"/>
                        </a:rPr>
                        <a:t> </a:t>
                      </a:r>
                      <a:r>
                        <a:rPr kumimoji="0" lang="en-IE" sz="1200" kern="1200" dirty="0" err="1">
                          <a:solidFill>
                            <a:schemeClr val="dk1"/>
                          </a:solidFill>
                          <a:effectLst/>
                          <a:latin typeface="+mn-lt"/>
                          <a:ea typeface="+mn-ea"/>
                          <a:cs typeface="+mn-cs"/>
                        </a:rPr>
                        <a:t>TotalCacheMemorySize</a:t>
                      </a:r>
                      <a:r>
                        <a:rPr kumimoji="0" lang="en-IE" sz="1200" kern="1200" dirty="0">
                          <a:solidFill>
                            <a:schemeClr val="dk1"/>
                          </a:solidFill>
                          <a:effectLst/>
                          <a:latin typeface="+mn-lt"/>
                          <a:ea typeface="+mn-ea"/>
                          <a:cs typeface="+mn-cs"/>
                        </a:rPr>
                        <a:t>.</a:t>
                      </a:r>
                      <a:endParaRPr kumimoji="0" lang="en-IE" sz="1200" kern="1200" dirty="0">
                        <a:solidFill>
                          <a:schemeClr val="dk1"/>
                        </a:solidFill>
                        <a:latin typeface="+mj-lt"/>
                        <a:ea typeface="+mn-ea"/>
                        <a:cs typeface="+mn-cs"/>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n-lt"/>
                          <a:ea typeface="+mn-ea"/>
                          <a:cs typeface="+mn-cs"/>
                        </a:rPr>
                        <a:t>This will always return “0” if the whole cache feature is being disabled through the </a:t>
                      </a:r>
                      <a:r>
                        <a:rPr kumimoji="0" lang="en-IE" sz="1200" b="1" kern="1200" dirty="0">
                          <a:solidFill>
                            <a:srgbClr val="9D4339"/>
                          </a:solidFill>
                          <a:latin typeface="+mn-lt"/>
                          <a:ea typeface="+mn-ea"/>
                          <a:cs typeface="+mn-cs"/>
                        </a:rPr>
                        <a:t>DataAccessSettings</a:t>
                      </a:r>
                      <a:r>
                        <a:rPr kumimoji="0" lang="en-IE" sz="1200" kern="1200" dirty="0">
                          <a:solidFill>
                            <a:schemeClr val="dk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200" kern="1200" dirty="0">
                        <a:solidFill>
                          <a:schemeClr val="dk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n-lt"/>
                          <a:ea typeface="+mn-ea"/>
                          <a:cs typeface="+mn-cs"/>
                        </a:rPr>
                        <a:t>Will return only the first level cache size if  the cache method used for the second level cache not set to “Memory”.</a:t>
                      </a:r>
                      <a:endParaRPr kumimoji="0" lang="en-IE" sz="1200" kern="1200" dirty="0">
                        <a:solidFill>
                          <a:schemeClr val="dk1"/>
                        </a:solidFill>
                        <a:latin typeface="+mj-lt"/>
                        <a:ea typeface="+mn-ea"/>
                        <a:cs typeface="+mn-cs"/>
                      </a:endParaRPr>
                    </a:p>
                  </a:txBody>
                  <a:tcPr marL="9949" marR="9949" marT="0" marB="0"/>
                </a:tc>
                <a:extLst>
                  <a:ext uri="{0D108BD9-81ED-4DB2-BD59-A6C34878D82A}">
                    <a16:rowId xmlns:a16="http://schemas.microsoft.com/office/drawing/2014/main" val="1483994963"/>
                  </a:ext>
                </a:extLst>
              </a:tr>
            </a:tbl>
          </a:graphicData>
        </a:graphic>
      </p:graphicFrame>
    </p:spTree>
    <p:extLst>
      <p:ext uri="{BB962C8B-B14F-4D97-AF65-F5344CB8AC3E}">
        <p14:creationId xmlns:p14="http://schemas.microsoft.com/office/powerpoint/2010/main" val="427734865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53440"/>
            <a:ext cx="8915400" cy="750570"/>
          </a:xfrm>
        </p:spPr>
        <p:txBody>
          <a:bodyPr/>
          <a:lstStyle/>
          <a:p>
            <a:pPr marL="0" indent="0"/>
            <a:r>
              <a:rPr lang="en-US" sz="4000" b="1" dirty="0"/>
              <a:t>The Command Class – Event Handlers</a:t>
            </a:r>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graphicFrame>
        <p:nvGraphicFramePr>
          <p:cNvPr id="3" name="Table 2">
            <a:extLst>
              <a:ext uri="{FF2B5EF4-FFF2-40B4-BE49-F238E27FC236}">
                <a16:creationId xmlns:a16="http://schemas.microsoft.com/office/drawing/2014/main" id="{07D92E8D-572C-4A6F-B0C2-BCF354BE78A0}"/>
              </a:ext>
            </a:extLst>
          </p:cNvPr>
          <p:cNvGraphicFramePr>
            <a:graphicFrameLocks noGrp="1"/>
          </p:cNvGraphicFramePr>
          <p:nvPr>
            <p:extLst>
              <p:ext uri="{D42A27DB-BD31-4B8C-83A1-F6EECF244321}">
                <p14:modId xmlns:p14="http://schemas.microsoft.com/office/powerpoint/2010/main" val="3811124663"/>
              </p:ext>
            </p:extLst>
          </p:nvPr>
        </p:nvGraphicFramePr>
        <p:xfrm>
          <a:off x="243681" y="1646406"/>
          <a:ext cx="9456910" cy="3740603"/>
        </p:xfrm>
        <a:graphic>
          <a:graphicData uri="http://schemas.openxmlformats.org/drawingml/2006/table">
            <a:tbl>
              <a:tblPr firstRow="1" firstCol="1" bandRow="1">
                <a:tableStyleId>{5C22544A-7EE6-4342-B048-85BDC9FD1C3A}</a:tableStyleId>
              </a:tblPr>
              <a:tblGrid>
                <a:gridCol w="305980">
                  <a:extLst>
                    <a:ext uri="{9D8B030D-6E8A-4147-A177-3AD203B41FA5}">
                      <a16:colId xmlns:a16="http://schemas.microsoft.com/office/drawing/2014/main" val="2357401926"/>
                    </a:ext>
                  </a:extLst>
                </a:gridCol>
                <a:gridCol w="1229273">
                  <a:extLst>
                    <a:ext uri="{9D8B030D-6E8A-4147-A177-3AD203B41FA5}">
                      <a16:colId xmlns:a16="http://schemas.microsoft.com/office/drawing/2014/main" val="2962484381"/>
                    </a:ext>
                  </a:extLst>
                </a:gridCol>
                <a:gridCol w="1205963">
                  <a:extLst>
                    <a:ext uri="{9D8B030D-6E8A-4147-A177-3AD203B41FA5}">
                      <a16:colId xmlns:a16="http://schemas.microsoft.com/office/drawing/2014/main" val="2723013023"/>
                    </a:ext>
                  </a:extLst>
                </a:gridCol>
                <a:gridCol w="2872564">
                  <a:extLst>
                    <a:ext uri="{9D8B030D-6E8A-4147-A177-3AD203B41FA5}">
                      <a16:colId xmlns:a16="http://schemas.microsoft.com/office/drawing/2014/main" val="3566451038"/>
                    </a:ext>
                  </a:extLst>
                </a:gridCol>
                <a:gridCol w="3843130">
                  <a:extLst>
                    <a:ext uri="{9D8B030D-6E8A-4147-A177-3AD203B41FA5}">
                      <a16:colId xmlns:a16="http://schemas.microsoft.com/office/drawing/2014/main" val="3312100696"/>
                    </a:ext>
                  </a:extLst>
                </a:gridCol>
              </a:tblGrid>
              <a:tr h="493034">
                <a:tc>
                  <a:txBody>
                    <a:bodyPr/>
                    <a:lstStyle/>
                    <a:p>
                      <a:pPr marL="0" marR="0">
                        <a:spcBef>
                          <a:spcPts val="0"/>
                        </a:spcBef>
                        <a:spcAft>
                          <a:spcPts val="0"/>
                        </a:spcAft>
                      </a:pPr>
                      <a:r>
                        <a:rPr lang="en-IE" sz="1400" dirty="0">
                          <a:effectLst/>
                        </a:rPr>
                        <a:t>SN</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Property</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dirty="0">
                          <a:effectLst/>
                        </a:rPr>
                        <a:t>Parameters</a:t>
                      </a:r>
                      <a:endParaRPr lang="en-I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Description</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lang="en-IE" sz="1400">
                          <a:effectLst/>
                        </a:rPr>
                        <a:t>Remarks</a:t>
                      </a:r>
                      <a:endParaRPr lang="en-IE" sz="1400">
                        <a:effectLst/>
                        <a:latin typeface="Calibri" panose="020F0502020204030204" pitchFamily="34" charset="0"/>
                        <a:ea typeface="Calibri" panose="020F0502020204030204" pitchFamily="34" charset="0"/>
                        <a:cs typeface="Times New Roman" panose="02020603050405020304" pitchFamily="18" charset="0"/>
                      </a:endParaRPr>
                    </a:p>
                  </a:txBody>
                  <a:tcPr marL="9949" marR="9949" marT="0" marB="0"/>
                </a:tc>
                <a:extLst>
                  <a:ext uri="{0D108BD9-81ED-4DB2-BD59-A6C34878D82A}">
                    <a16:rowId xmlns:a16="http://schemas.microsoft.com/office/drawing/2014/main" val="3869266595"/>
                  </a:ext>
                </a:extLst>
              </a:tr>
              <a:tr h="1690403">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01</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ErrorRaised</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j-lt"/>
                          <a:ea typeface="+mn-ea"/>
                          <a:cs typeface="+mn-cs"/>
                        </a:rPr>
                        <a:t>ILogDetails</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j-lt"/>
                          <a:ea typeface="+mn-ea"/>
                          <a:cs typeface="+mn-cs"/>
                        </a:rPr>
                        <a:t>An event handler which will automatically return the current raised error of type “</a:t>
                      </a:r>
                      <a:r>
                        <a:rPr kumimoji="0" lang="en-IE" sz="1200" b="1" kern="1200" dirty="0" err="1">
                          <a:solidFill>
                            <a:srgbClr val="9D4339"/>
                          </a:solidFill>
                          <a:latin typeface="+mj-lt"/>
                          <a:ea typeface="+mn-ea"/>
                          <a:cs typeface="+mn-cs"/>
                        </a:rPr>
                        <a:t>ErrorDetails</a:t>
                      </a:r>
                      <a:r>
                        <a:rPr kumimoji="0" lang="en-IE" sz="1200" kern="1200" dirty="0">
                          <a:solidFill>
                            <a:schemeClr val="dk1"/>
                          </a:solidFill>
                          <a:latin typeface="+mj-lt"/>
                          <a:ea typeface="+mn-ea"/>
                          <a:cs typeface="+mn-cs"/>
                        </a:rPr>
                        <a:t>” which implements the “</a:t>
                      </a:r>
                      <a:r>
                        <a:rPr kumimoji="0" lang="en-IE" sz="1200" b="1" kern="1200" dirty="0" err="1">
                          <a:solidFill>
                            <a:srgbClr val="9D4339"/>
                          </a:solidFill>
                          <a:effectLst/>
                          <a:latin typeface="+mn-lt"/>
                          <a:ea typeface="+mn-ea"/>
                          <a:cs typeface="+mn-cs"/>
                        </a:rPr>
                        <a:t>ILogDetails</a:t>
                      </a:r>
                      <a:r>
                        <a:rPr kumimoji="0" lang="en-IE" sz="1200" kern="1200" dirty="0">
                          <a:solidFill>
                            <a:schemeClr val="dk1"/>
                          </a:solidFill>
                          <a:effectLst/>
                          <a:latin typeface="+mn-lt"/>
                          <a:ea typeface="+mn-ea"/>
                          <a:cs typeface="+mn-cs"/>
                        </a:rPr>
                        <a:t>” interface.</a:t>
                      </a:r>
                      <a:endParaRPr kumimoji="0" lang="en-IE" sz="1200" kern="1200" dirty="0">
                        <a:solidFill>
                          <a:schemeClr val="dk1"/>
                        </a:solidFill>
                        <a:latin typeface="+mj-lt"/>
                        <a:ea typeface="+mn-ea"/>
                        <a:cs typeface="+mn-cs"/>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The can return more details of the “</a:t>
                      </a:r>
                      <a:r>
                        <a:rPr kumimoji="0" lang="en-IE" sz="1200" b="1" kern="1200" dirty="0" err="1">
                          <a:solidFill>
                            <a:srgbClr val="9D4339"/>
                          </a:solidFill>
                          <a:latin typeface="+mj-lt"/>
                          <a:ea typeface="+mn-ea"/>
                          <a:cs typeface="+mn-cs"/>
                        </a:rPr>
                        <a:t>AdvancedErrorDetails</a:t>
                      </a:r>
                      <a:r>
                        <a:rPr kumimoji="0" lang="en-IE" sz="1200" kern="1200" dirty="0">
                          <a:solidFill>
                            <a:schemeClr val="dk1"/>
                          </a:solidFill>
                          <a:latin typeface="+mj-lt"/>
                          <a:ea typeface="+mn-ea"/>
                          <a:cs typeface="+mn-cs"/>
                        </a:rPr>
                        <a:t>” type if the “</a:t>
                      </a:r>
                      <a:r>
                        <a:rPr kumimoji="0" lang="en-IE" sz="1200" b="1" kern="1200" dirty="0" err="1">
                          <a:solidFill>
                            <a:srgbClr val="9D4339"/>
                          </a:solidFill>
                          <a:latin typeface="+mj-lt"/>
                          <a:ea typeface="+mn-ea"/>
                          <a:cs typeface="+mn-cs"/>
                        </a:rPr>
                        <a:t>AdvancedErrorDetails</a:t>
                      </a:r>
                      <a:r>
                        <a:rPr kumimoji="0" lang="en-IE" sz="1200" kern="1200" dirty="0">
                          <a:solidFill>
                            <a:schemeClr val="dk1"/>
                          </a:solidFill>
                          <a:latin typeface="+mj-lt"/>
                          <a:ea typeface="+mn-ea"/>
                          <a:cs typeface="+mn-cs"/>
                        </a:rPr>
                        <a:t>” is enabled (set to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j-lt"/>
                          <a:ea typeface="+mn-ea"/>
                          <a:cs typeface="+mn-cs"/>
                        </a:rPr>
                        <a:t>through the </a:t>
                      </a:r>
                      <a:r>
                        <a:rPr kumimoji="0" lang="en-IE" sz="1200" b="1" kern="1200" dirty="0">
                          <a:solidFill>
                            <a:srgbClr val="9D4339"/>
                          </a:solidFill>
                          <a:latin typeface="+mj-lt"/>
                          <a:ea typeface="+mn-ea"/>
                          <a:cs typeface="+mn-cs"/>
                        </a:rPr>
                        <a:t>DataAccessSettings</a:t>
                      </a:r>
                      <a:r>
                        <a:rPr kumimoji="0" lang="en-IE" sz="1200" kern="1200" dirty="0">
                          <a:solidFill>
                            <a:schemeClr val="dk1"/>
                          </a:solidFill>
                          <a:latin typeface="+mj-lt"/>
                          <a:ea typeface="+mn-ea"/>
                          <a:cs typeface="+mn-cs"/>
                        </a:rPr>
                        <a:t>.</a:t>
                      </a:r>
                    </a:p>
                  </a:txBody>
                  <a:tcPr marL="9949" marR="9949" marT="0" marB="0"/>
                </a:tc>
                <a:extLst>
                  <a:ext uri="{0D108BD9-81ED-4DB2-BD59-A6C34878D82A}">
                    <a16:rowId xmlns:a16="http://schemas.microsoft.com/office/drawing/2014/main" val="1376788879"/>
                  </a:ext>
                </a:extLst>
              </a:tr>
              <a:tr h="1557166">
                <a:tc>
                  <a:txBody>
                    <a:bodyPr/>
                    <a:lstStyle/>
                    <a:p>
                      <a:pPr marL="0" marR="0">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02</a:t>
                      </a:r>
                      <a:endParaRPr lang="en-IE" sz="1200" dirty="0">
                        <a:effectLst/>
                        <a:latin typeface="+mj-lt"/>
                        <a:ea typeface="Calibri" panose="020F0502020204030204" pitchFamily="34" charset="0"/>
                        <a:cs typeface="Times New Roman" panose="02020603050405020304" pitchFamily="18" charset="0"/>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n-lt"/>
                          <a:ea typeface="+mn-ea"/>
                          <a:cs typeface="+mn-cs"/>
                        </a:rPr>
                        <a:t>WarningRaised</a:t>
                      </a:r>
                      <a:endParaRPr kumimoji="0" lang="en-IE" sz="1200" kern="1200" dirty="0">
                        <a:solidFill>
                          <a:schemeClr val="dk1"/>
                        </a:solidFill>
                        <a:effectLst/>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err="1">
                          <a:solidFill>
                            <a:schemeClr val="dk1"/>
                          </a:solidFill>
                          <a:effectLst/>
                          <a:latin typeface="+mn-lt"/>
                          <a:ea typeface="+mn-ea"/>
                          <a:cs typeface="+mn-cs"/>
                        </a:rPr>
                        <a:t>ILogDetails</a:t>
                      </a:r>
                      <a:endParaRPr kumimoji="0" lang="en-IE" sz="1200" kern="1200" dirty="0">
                        <a:solidFill>
                          <a:schemeClr val="dk1"/>
                        </a:solidFill>
                        <a:latin typeface="+mj-lt"/>
                        <a:ea typeface="+mn-ea"/>
                        <a:cs typeface="+mn-cs"/>
                      </a:endParaRPr>
                    </a:p>
                  </a:txBody>
                  <a:tcPr marL="9949" marR="9949" marT="0" marB="0"/>
                </a:tc>
                <a:tc>
                  <a:txBody>
                    <a:bodyPr/>
                    <a:lstStyle/>
                    <a:p>
                      <a:pPr marL="0" marR="0">
                        <a:spcBef>
                          <a:spcPts val="0"/>
                        </a:spcBef>
                        <a:spcAft>
                          <a:spcPts val="0"/>
                        </a:spcAft>
                      </a:pPr>
                      <a:r>
                        <a:rPr kumimoji="0" lang="en-IE" sz="1200" kern="1200" dirty="0">
                          <a:solidFill>
                            <a:schemeClr val="dk1"/>
                          </a:solidFill>
                          <a:latin typeface="+mn-lt"/>
                          <a:ea typeface="+mn-ea"/>
                          <a:cs typeface="+mn-cs"/>
                        </a:rPr>
                        <a:t>An event handler which will automatically return the current raised warning of type “</a:t>
                      </a:r>
                      <a:r>
                        <a:rPr kumimoji="0" lang="en-IE" sz="1200" b="1" kern="1200" dirty="0" err="1">
                          <a:solidFill>
                            <a:srgbClr val="9D4339"/>
                          </a:solidFill>
                          <a:latin typeface="+mn-lt"/>
                          <a:ea typeface="+mn-ea"/>
                          <a:cs typeface="+mn-cs"/>
                        </a:rPr>
                        <a:t>ErrorDetails</a:t>
                      </a:r>
                      <a:r>
                        <a:rPr kumimoji="0" lang="en-IE" sz="1200" kern="1200" dirty="0">
                          <a:solidFill>
                            <a:schemeClr val="dk1"/>
                          </a:solidFill>
                          <a:latin typeface="+mn-lt"/>
                          <a:ea typeface="+mn-ea"/>
                          <a:cs typeface="+mn-cs"/>
                        </a:rPr>
                        <a:t>” which implements the “</a:t>
                      </a:r>
                      <a:r>
                        <a:rPr kumimoji="0" lang="en-IE" sz="1200" b="1" kern="1200" dirty="0" err="1">
                          <a:solidFill>
                            <a:srgbClr val="9D4339"/>
                          </a:solidFill>
                          <a:effectLst/>
                          <a:latin typeface="+mn-lt"/>
                          <a:ea typeface="+mn-ea"/>
                          <a:cs typeface="+mn-cs"/>
                        </a:rPr>
                        <a:t>ILogDetails</a:t>
                      </a:r>
                      <a:r>
                        <a:rPr kumimoji="0" lang="en-IE" sz="1200" kern="1200" dirty="0">
                          <a:solidFill>
                            <a:schemeClr val="dk1"/>
                          </a:solidFill>
                          <a:effectLst/>
                          <a:latin typeface="+mn-lt"/>
                          <a:ea typeface="+mn-ea"/>
                          <a:cs typeface="+mn-cs"/>
                        </a:rPr>
                        <a:t>” interface.</a:t>
                      </a:r>
                      <a:endParaRPr kumimoji="0" lang="en-IE" sz="1200" kern="1200" dirty="0">
                        <a:solidFill>
                          <a:schemeClr val="dk1"/>
                        </a:solidFill>
                        <a:latin typeface="+mn-lt"/>
                        <a:ea typeface="+mn-ea"/>
                        <a:cs typeface="+mn-cs"/>
                      </a:endParaRPr>
                    </a:p>
                  </a:txBody>
                  <a:tcPr marL="9949" marR="994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n-lt"/>
                          <a:ea typeface="+mn-ea"/>
                          <a:cs typeface="+mn-cs"/>
                        </a:rPr>
                        <a:t>The can return more details of the “</a:t>
                      </a:r>
                      <a:r>
                        <a:rPr kumimoji="0" lang="en-IE" sz="1200" b="1" kern="1200" dirty="0" err="1">
                          <a:solidFill>
                            <a:srgbClr val="9D4339"/>
                          </a:solidFill>
                          <a:latin typeface="+mn-lt"/>
                          <a:ea typeface="+mn-ea"/>
                          <a:cs typeface="+mn-cs"/>
                        </a:rPr>
                        <a:t>AdvancedErrorDetails</a:t>
                      </a:r>
                      <a:r>
                        <a:rPr kumimoji="0" lang="en-IE" sz="1200" kern="1200" dirty="0">
                          <a:solidFill>
                            <a:schemeClr val="dk1"/>
                          </a:solidFill>
                          <a:latin typeface="+mn-lt"/>
                          <a:ea typeface="+mn-ea"/>
                          <a:cs typeface="+mn-cs"/>
                        </a:rPr>
                        <a:t>” type if the “</a:t>
                      </a:r>
                      <a:r>
                        <a:rPr kumimoji="0" lang="en-IE" sz="1200" b="1" kern="1200" dirty="0" err="1">
                          <a:solidFill>
                            <a:srgbClr val="9D4339"/>
                          </a:solidFill>
                          <a:latin typeface="+mn-lt"/>
                          <a:ea typeface="+mn-ea"/>
                          <a:cs typeface="+mn-cs"/>
                        </a:rPr>
                        <a:t>AdvancedErrorDetails</a:t>
                      </a:r>
                      <a:r>
                        <a:rPr kumimoji="0" lang="en-IE" sz="1200" kern="1200" dirty="0">
                          <a:solidFill>
                            <a:schemeClr val="dk1"/>
                          </a:solidFill>
                          <a:latin typeface="+mn-lt"/>
                          <a:ea typeface="+mn-ea"/>
                          <a:cs typeface="+mn-cs"/>
                        </a:rPr>
                        <a:t>” is enabled (set to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kern="1200" dirty="0">
                          <a:solidFill>
                            <a:schemeClr val="dk1"/>
                          </a:solidFill>
                          <a:latin typeface="+mn-lt"/>
                          <a:ea typeface="+mn-ea"/>
                          <a:cs typeface="+mn-cs"/>
                        </a:rPr>
                        <a:t>through the </a:t>
                      </a:r>
                      <a:r>
                        <a:rPr kumimoji="0" lang="en-IE" sz="1200" b="1" kern="1200" dirty="0">
                          <a:solidFill>
                            <a:srgbClr val="9D4339"/>
                          </a:solidFill>
                          <a:latin typeface="+mn-lt"/>
                          <a:ea typeface="+mn-ea"/>
                          <a:cs typeface="+mn-cs"/>
                        </a:rPr>
                        <a:t>DataAccessSettings</a:t>
                      </a:r>
                      <a:r>
                        <a:rPr kumimoji="0" lang="en-IE" sz="1200" kern="1200" dirty="0">
                          <a:solidFill>
                            <a:schemeClr val="dk1"/>
                          </a:solidFill>
                          <a:latin typeface="+mn-lt"/>
                          <a:ea typeface="+mn-ea"/>
                          <a:cs typeface="+mn-cs"/>
                        </a:rPr>
                        <a:t>.</a:t>
                      </a:r>
                    </a:p>
                  </a:txBody>
                  <a:tcPr marL="9949" marR="9949" marT="0" marB="0"/>
                </a:tc>
                <a:extLst>
                  <a:ext uri="{0D108BD9-81ED-4DB2-BD59-A6C34878D82A}">
                    <a16:rowId xmlns:a16="http://schemas.microsoft.com/office/drawing/2014/main" val="761189268"/>
                  </a:ext>
                </a:extLst>
              </a:tr>
            </a:tbl>
          </a:graphicData>
        </a:graphic>
      </p:graphicFrame>
    </p:spTree>
    <p:extLst>
      <p:ext uri="{BB962C8B-B14F-4D97-AF65-F5344CB8AC3E}">
        <p14:creationId xmlns:p14="http://schemas.microsoft.com/office/powerpoint/2010/main" val="1909279156"/>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53440"/>
            <a:ext cx="8915400" cy="750570"/>
          </a:xfrm>
        </p:spPr>
        <p:txBody>
          <a:bodyPr/>
          <a:lstStyle/>
          <a:p>
            <a:pPr marL="0" indent="0"/>
            <a:r>
              <a:rPr lang="en-US" sz="4000" b="1" dirty="0"/>
              <a:t>The Command Class - Methods</a:t>
            </a:r>
          </a:p>
        </p:txBody>
      </p:sp>
      <p:sp>
        <p:nvSpPr>
          <p:cNvPr id="10243" name="Rectangle 3"/>
          <p:cNvSpPr>
            <a:spLocks noGrp="1" noChangeArrowheads="1"/>
          </p:cNvSpPr>
          <p:nvPr>
            <p:ph idx="1"/>
          </p:nvPr>
        </p:nvSpPr>
        <p:spPr>
          <a:xfrm>
            <a:off x="356937" y="1581734"/>
            <a:ext cx="8915400" cy="4825691"/>
          </a:xfrm>
        </p:spPr>
        <p:txBody>
          <a:bodyPr/>
          <a:lstStyle/>
          <a:p>
            <a:pPr marL="0" lvl="1" indent="0">
              <a:buNone/>
            </a:pPr>
            <a:r>
              <a:rPr lang="en-US" sz="1400" dirty="0">
                <a:solidFill>
                  <a:srgbClr val="002060"/>
                </a:solidFill>
                <a:latin typeface="+mj-lt"/>
              </a:rPr>
              <a:t>The Command class comes with two categories of public methods.</a:t>
            </a:r>
          </a:p>
          <a:p>
            <a:pPr marL="457200" lvl="1" indent="-457200">
              <a:buFont typeface="+mj-lt"/>
              <a:buAutoNum type="arabicPeriod"/>
            </a:pPr>
            <a:r>
              <a:rPr lang="en-US" sz="1400" dirty="0">
                <a:solidFill>
                  <a:srgbClr val="002060"/>
                </a:solidFill>
                <a:latin typeface="+mj-lt"/>
              </a:rPr>
              <a:t>Operation Methods</a:t>
            </a:r>
            <a:br>
              <a:rPr lang="en-US" sz="1400" dirty="0">
                <a:solidFill>
                  <a:srgbClr val="002060"/>
                </a:solidFill>
                <a:latin typeface="+mj-lt"/>
              </a:rPr>
            </a:br>
            <a:r>
              <a:rPr lang="en-US" sz="1200" dirty="0">
                <a:solidFill>
                  <a:srgbClr val="002060"/>
                </a:solidFill>
                <a:latin typeface="+mj-lt"/>
              </a:rPr>
              <a:t>The operation methods can be categorized as the following:</a:t>
            </a:r>
          </a:p>
          <a:p>
            <a:pPr marL="731837" lvl="2" indent="-457200">
              <a:buFont typeface="Wingdings" panose="05000000000000000000" pitchFamily="2" charset="2"/>
              <a:buChar char="Ø"/>
            </a:pPr>
            <a:r>
              <a:rPr lang="en-US" sz="1200" dirty="0">
                <a:solidFill>
                  <a:srgbClr val="002060"/>
                </a:solidFill>
                <a:latin typeface="+mj-lt"/>
              </a:rPr>
              <a:t>Resetting (Clear Parameters/Clear Errors/Clear Warnings/Reset/Hard Reset (Reinitialize the Connection and all the related objects))</a:t>
            </a:r>
          </a:p>
          <a:p>
            <a:pPr marL="731837" lvl="2" indent="-457200">
              <a:buFont typeface="Wingdings" panose="05000000000000000000" pitchFamily="2" charset="2"/>
              <a:buChar char="Ø"/>
            </a:pPr>
            <a:r>
              <a:rPr lang="en-US" sz="1200" dirty="0">
                <a:solidFill>
                  <a:srgbClr val="002060"/>
                </a:solidFill>
                <a:latin typeface="+mj-lt"/>
              </a:rPr>
              <a:t>Getting Information/Status (Health Check/Getting the Current Connected Database Name)</a:t>
            </a:r>
          </a:p>
          <a:p>
            <a:pPr marL="731837" lvl="2" indent="-457200">
              <a:buFont typeface="Wingdings" panose="05000000000000000000" pitchFamily="2" charset="2"/>
              <a:buChar char="Ø"/>
            </a:pPr>
            <a:r>
              <a:rPr lang="en-US" sz="1200" dirty="0">
                <a:solidFill>
                  <a:srgbClr val="002060"/>
                </a:solidFill>
                <a:latin typeface="+mj-lt"/>
              </a:rPr>
              <a:t>Controlling Parameters Manually (Adding/Clearing)</a:t>
            </a:r>
          </a:p>
          <a:p>
            <a:pPr marL="731837" lvl="2" indent="-457200">
              <a:buFont typeface="Wingdings" panose="05000000000000000000" pitchFamily="2" charset="2"/>
              <a:buChar char="Ø"/>
            </a:pPr>
            <a:r>
              <a:rPr lang="en-US" sz="1200" dirty="0">
                <a:solidFill>
                  <a:srgbClr val="002060"/>
                </a:solidFill>
                <a:latin typeface="+mj-lt"/>
              </a:rPr>
              <a:t>Transaction Control (Begin/Commit/Rollback)</a:t>
            </a:r>
          </a:p>
          <a:p>
            <a:pPr marL="457200" lvl="1" indent="-457200">
              <a:buFont typeface="+mj-lt"/>
              <a:buAutoNum type="arabicPeriod"/>
            </a:pPr>
            <a:r>
              <a:rPr lang="en-US" sz="1400" dirty="0">
                <a:solidFill>
                  <a:srgbClr val="002060"/>
                </a:solidFill>
                <a:latin typeface="+mj-lt"/>
              </a:rPr>
              <a:t>Data/Command Execution Methods</a:t>
            </a:r>
            <a:br>
              <a:rPr lang="en-US" sz="1400" dirty="0">
                <a:solidFill>
                  <a:srgbClr val="002060"/>
                </a:solidFill>
                <a:latin typeface="+mj-lt"/>
              </a:rPr>
            </a:br>
            <a:r>
              <a:rPr lang="en-US" sz="1200" dirty="0">
                <a:solidFill>
                  <a:srgbClr val="002060"/>
                </a:solidFill>
                <a:latin typeface="+mj-lt"/>
              </a:rPr>
              <a:t>The methods which push SQL commands to the data source by either retrieving data through executing DQL commands, or data manipulation through DML commands. If the source of the parameters is not the lazy dictionary option, then all those methods would support the output and return parameters (with full support to all the data source data types) which will be automatically updated after the command execution is completed.</a:t>
            </a:r>
          </a:p>
          <a:p>
            <a:pPr marL="731837" lvl="2" indent="-457200">
              <a:buFont typeface="Wingdings" panose="05000000000000000000" pitchFamily="2" charset="2"/>
              <a:buChar char="Ø"/>
            </a:pPr>
            <a:r>
              <a:rPr lang="en-US" sz="1200" dirty="0">
                <a:solidFill>
                  <a:srgbClr val="002060"/>
                </a:solidFill>
                <a:latin typeface="+mj-lt"/>
              </a:rPr>
              <a:t>Execute Query – Should return set of records</a:t>
            </a:r>
          </a:p>
          <a:p>
            <a:pPr marL="731837" lvl="2" indent="-457200">
              <a:buFont typeface="Wingdings" panose="05000000000000000000" pitchFamily="2" charset="2"/>
              <a:buChar char="Ø"/>
            </a:pPr>
            <a:r>
              <a:rPr lang="en-US" sz="1200" dirty="0">
                <a:solidFill>
                  <a:srgbClr val="002060"/>
                </a:solidFill>
                <a:latin typeface="+mj-lt"/>
              </a:rPr>
              <a:t>Execute Scalar – Should return a singular/mono value. E.g., some aggregation function.</a:t>
            </a:r>
          </a:p>
          <a:p>
            <a:pPr marL="731837" lvl="2" indent="-457200">
              <a:buFont typeface="Wingdings" panose="05000000000000000000" pitchFamily="2" charset="2"/>
              <a:buChar char="Ø"/>
            </a:pPr>
            <a:r>
              <a:rPr lang="en-US" sz="1200" dirty="0">
                <a:solidFill>
                  <a:srgbClr val="002060"/>
                </a:solidFill>
                <a:latin typeface="+mj-lt"/>
              </a:rPr>
              <a:t>Execute Command – Executing any SQL command, however it will be more likely DML ones.</a:t>
            </a:r>
          </a:p>
          <a:p>
            <a:pPr marL="731837" lvl="2" indent="-457200">
              <a:buFont typeface="Wingdings" panose="05000000000000000000" pitchFamily="2" charset="2"/>
              <a:buChar char="Ø"/>
            </a:pPr>
            <a:r>
              <a:rPr lang="en-US" sz="1200" dirty="0">
                <a:solidFill>
                  <a:srgbClr val="002060"/>
                </a:solidFill>
                <a:latin typeface="+mj-lt"/>
              </a:rPr>
              <a:t>ExecuteTranCommands – Executing chain/list of commands in one transaction with a specific isolation level if required (optional).</a:t>
            </a:r>
          </a:p>
          <a:p>
            <a:pPr marL="274637" lvl="2" indent="0">
              <a:buNone/>
            </a:pPr>
            <a:r>
              <a:rPr lang="en-US" sz="1200" dirty="0">
                <a:solidFill>
                  <a:srgbClr val="002060"/>
                </a:solidFill>
                <a:latin typeface="+mj-lt"/>
              </a:rPr>
              <a:t>All the above methods accept the same range of parameters as the following apart from the “</a:t>
            </a:r>
            <a:r>
              <a:rPr lang="en-US" sz="1200" b="1" dirty="0">
                <a:solidFill>
                  <a:srgbClr val="002060"/>
                </a:solidFill>
                <a:latin typeface="+mj-lt"/>
              </a:rPr>
              <a:t>ExecuteTranCommands</a:t>
            </a:r>
            <a:r>
              <a:rPr lang="en-US" sz="1200" dirty="0">
                <a:solidFill>
                  <a:srgbClr val="002060"/>
                </a:solidFill>
                <a:latin typeface="+mj-lt"/>
              </a:rPr>
              <a:t>“ one:</a:t>
            </a:r>
          </a:p>
          <a:p>
            <a:pPr marL="617537" lvl="2" indent="-342900">
              <a:buAutoNum type="arabicPeriod"/>
            </a:pPr>
            <a:r>
              <a:rPr lang="en-US" sz="1200" dirty="0">
                <a:solidFill>
                  <a:srgbClr val="002060"/>
                </a:solidFill>
                <a:latin typeface="+mj-lt"/>
              </a:rPr>
              <a:t>Stored Procedure name + Collection of parameters</a:t>
            </a:r>
          </a:p>
          <a:p>
            <a:pPr marL="617537" lvl="2" indent="-342900">
              <a:buFont typeface="Wingdings 2" pitchFamily="18" charset="2"/>
              <a:buAutoNum type="arabicPeriod"/>
            </a:pPr>
            <a:r>
              <a:rPr lang="en-US" sz="1200" dirty="0">
                <a:solidFill>
                  <a:srgbClr val="002060"/>
                </a:solidFill>
                <a:latin typeface="+mj-lt"/>
              </a:rPr>
              <a:t>Stored Procedure name + Dictionary of parameters</a:t>
            </a:r>
          </a:p>
          <a:p>
            <a:pPr marL="617537" lvl="2" indent="-342900">
              <a:buFont typeface="Wingdings 2" pitchFamily="18" charset="2"/>
              <a:buAutoNum type="arabicPeriod"/>
            </a:pPr>
            <a:r>
              <a:rPr lang="en-US" sz="1400" dirty="0">
                <a:solidFill>
                  <a:srgbClr val="002060"/>
                </a:solidFill>
                <a:latin typeface="+mj-lt"/>
              </a:rPr>
              <a:t>Instance of the </a:t>
            </a:r>
            <a:r>
              <a:rPr lang="en-US" sz="1400" b="1" dirty="0">
                <a:solidFill>
                  <a:srgbClr val="002060"/>
                </a:solidFill>
                <a:latin typeface="+mj-lt"/>
              </a:rPr>
              <a:t>CommandBody</a:t>
            </a:r>
            <a:r>
              <a:rPr lang="en-US" sz="1400" dirty="0">
                <a:solidFill>
                  <a:srgbClr val="002060"/>
                </a:solidFill>
                <a:latin typeface="+mj-lt"/>
              </a:rPr>
              <a:t> class which transform all the required information about the stored procedure like the name and the parameters in strongly typed (Object Orient) with much clean/clear organized way.</a:t>
            </a:r>
          </a:p>
          <a:p>
            <a:pPr marL="617537" lvl="2" indent="-342900">
              <a:buAutoNum type="arabicPeriod"/>
            </a:pPr>
            <a:endParaRPr lang="en-US" sz="1400" dirty="0">
              <a:solidFill>
                <a:srgbClr val="002060"/>
              </a:solidFill>
              <a:latin typeface="+mj-lt"/>
            </a:endParaRPr>
          </a:p>
          <a:p>
            <a:pPr marL="274637" lvl="2" indent="0">
              <a:buNone/>
            </a:pPr>
            <a:endParaRPr lang="en-US" sz="1400" dirty="0">
              <a:solidFill>
                <a:srgbClr val="002060"/>
              </a:solidFill>
              <a:latin typeface="+mj-lt"/>
            </a:endParaRPr>
          </a:p>
          <a:p>
            <a:pPr marL="274637" lvl="2" indent="0">
              <a:buNone/>
            </a:pPr>
            <a:endParaRPr lang="en-US" sz="1400" dirty="0">
              <a:solidFill>
                <a:srgbClr val="002060"/>
              </a:solidFill>
              <a:latin typeface="+mj-lt"/>
            </a:endParaRPr>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365706790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Outline</a:t>
            </a:r>
          </a:p>
        </p:txBody>
      </p:sp>
      <p:sp>
        <p:nvSpPr>
          <p:cNvPr id="10243" name="Rectangle 3"/>
          <p:cNvSpPr>
            <a:spLocks noGrp="1" noChangeArrowheads="1"/>
          </p:cNvSpPr>
          <p:nvPr>
            <p:ph idx="1"/>
          </p:nvPr>
        </p:nvSpPr>
        <p:spPr>
          <a:xfrm>
            <a:off x="495300" y="1935165"/>
            <a:ext cx="8407400" cy="4389435"/>
          </a:xfrm>
        </p:spPr>
        <p:txBody>
          <a:bodyPr/>
          <a:lstStyle/>
          <a:p>
            <a:pPr marL="514350" indent="-514350">
              <a:lnSpc>
                <a:spcPct val="150000"/>
              </a:lnSpc>
              <a:buFont typeface="+mj-lt"/>
              <a:buAutoNum type="arabicPeriod" startAt="5"/>
            </a:pPr>
            <a:r>
              <a:rPr lang="en-US" sz="2200" b="1" dirty="0">
                <a:hlinkClick r:id="rId3" action="ppaction://hlinksldjump"/>
              </a:rPr>
              <a:t>The Command Class</a:t>
            </a:r>
            <a:endParaRPr lang="en-US" sz="2200" b="1" dirty="0"/>
          </a:p>
          <a:p>
            <a:pPr marL="881063" lvl="1" indent="-514350">
              <a:lnSpc>
                <a:spcPct val="150000"/>
              </a:lnSpc>
              <a:buFont typeface="Wingdings" panose="05000000000000000000" pitchFamily="2" charset="2"/>
              <a:buChar char="Ø"/>
            </a:pPr>
            <a:r>
              <a:rPr lang="en-US" sz="2200" b="1" dirty="0">
                <a:hlinkClick r:id="rId4" action="ppaction://hlinksldjump"/>
              </a:rPr>
              <a:t>Constructors</a:t>
            </a:r>
            <a:endParaRPr lang="en-US" sz="2200" b="1" dirty="0"/>
          </a:p>
          <a:p>
            <a:pPr marL="881063" lvl="1" indent="-514350">
              <a:lnSpc>
                <a:spcPct val="150000"/>
              </a:lnSpc>
              <a:buFont typeface="Wingdings" panose="05000000000000000000" pitchFamily="2" charset="2"/>
              <a:buChar char="Ø"/>
            </a:pPr>
            <a:r>
              <a:rPr lang="en-US" sz="2200" b="1" dirty="0">
                <a:hlinkClick r:id="rId5" action="ppaction://hlinksldjump"/>
              </a:rPr>
              <a:t>Properties</a:t>
            </a:r>
            <a:endParaRPr lang="en-US" sz="2200" b="1" dirty="0"/>
          </a:p>
          <a:p>
            <a:pPr marL="881063" lvl="1" indent="-514350">
              <a:lnSpc>
                <a:spcPct val="150000"/>
              </a:lnSpc>
              <a:buFont typeface="Wingdings" panose="05000000000000000000" pitchFamily="2" charset="2"/>
              <a:buChar char="Ø"/>
            </a:pPr>
            <a:r>
              <a:rPr lang="en-US" sz="2200" b="1" dirty="0">
                <a:hlinkClick r:id="rId6" action="ppaction://hlinksldjump"/>
              </a:rPr>
              <a:t>Events Handers</a:t>
            </a:r>
            <a:endParaRPr lang="en-US" sz="2200" b="1" dirty="0"/>
          </a:p>
          <a:p>
            <a:pPr marL="881063" lvl="1" indent="-514350">
              <a:lnSpc>
                <a:spcPct val="150000"/>
              </a:lnSpc>
              <a:buFont typeface="Wingdings" panose="05000000000000000000" pitchFamily="2" charset="2"/>
              <a:buChar char="Ø"/>
            </a:pPr>
            <a:r>
              <a:rPr lang="en-US" sz="2200" b="1" dirty="0">
                <a:hlinkClick r:id="rId7" action="ppaction://hlinksldjump"/>
              </a:rPr>
              <a:t>Methods</a:t>
            </a:r>
            <a:endParaRPr lang="en-US" sz="2200" b="1" dirty="0"/>
          </a:p>
          <a:p>
            <a:pPr marL="1155700" lvl="2" indent="-514350">
              <a:lnSpc>
                <a:spcPct val="150000"/>
              </a:lnSpc>
              <a:buFont typeface="Wingdings" panose="05000000000000000000" pitchFamily="2" charset="2"/>
              <a:buChar char="Ø"/>
            </a:pPr>
            <a:r>
              <a:rPr lang="en-US" sz="2200" b="1" dirty="0"/>
              <a:t>Operation</a:t>
            </a:r>
          </a:p>
          <a:p>
            <a:pPr marL="1155700" lvl="2" indent="-514350">
              <a:lnSpc>
                <a:spcPct val="150000"/>
              </a:lnSpc>
              <a:buFont typeface="Wingdings" panose="05000000000000000000" pitchFamily="2" charset="2"/>
              <a:buChar char="Ø"/>
            </a:pPr>
            <a:r>
              <a:rPr lang="en-US" sz="2200" b="1" dirty="0"/>
              <a:t>Data/Command Execution</a:t>
            </a:r>
          </a:p>
        </p:txBody>
      </p:sp>
      <p:sp>
        <p:nvSpPr>
          <p:cNvPr id="2"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162660365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Outline</a:t>
            </a:r>
          </a:p>
        </p:txBody>
      </p:sp>
      <p:sp>
        <p:nvSpPr>
          <p:cNvPr id="10243" name="Rectangle 3"/>
          <p:cNvSpPr>
            <a:spLocks noGrp="1" noChangeArrowheads="1"/>
          </p:cNvSpPr>
          <p:nvPr>
            <p:ph idx="1"/>
          </p:nvPr>
        </p:nvSpPr>
        <p:spPr>
          <a:xfrm>
            <a:off x="495300" y="1935165"/>
            <a:ext cx="8407400" cy="4389435"/>
          </a:xfrm>
        </p:spPr>
        <p:txBody>
          <a:bodyPr/>
          <a:lstStyle/>
          <a:p>
            <a:pPr marL="514350" indent="-514350">
              <a:lnSpc>
                <a:spcPct val="150000"/>
              </a:lnSpc>
              <a:buFont typeface="+mj-lt"/>
              <a:buAutoNum type="arabicPeriod" startAt="6"/>
            </a:pPr>
            <a:r>
              <a:rPr lang="en-US" sz="2200" b="1" dirty="0"/>
              <a:t>ILogger Type</a:t>
            </a:r>
          </a:p>
          <a:p>
            <a:pPr marL="881063" lvl="1" indent="-514350">
              <a:lnSpc>
                <a:spcPct val="150000"/>
              </a:lnSpc>
              <a:buFont typeface="Wingdings" panose="05000000000000000000" pitchFamily="2" charset="2"/>
              <a:buChar char="Ø"/>
            </a:pPr>
            <a:r>
              <a:rPr lang="en-US" sz="2200" b="1" dirty="0" err="1"/>
              <a:t>ErrorDetails</a:t>
            </a:r>
            <a:endParaRPr lang="en-US" sz="2200" b="1" dirty="0"/>
          </a:p>
          <a:p>
            <a:pPr marL="881063" lvl="1" indent="-514350">
              <a:lnSpc>
                <a:spcPct val="150000"/>
              </a:lnSpc>
              <a:buFont typeface="Wingdings" panose="05000000000000000000" pitchFamily="2" charset="2"/>
              <a:buChar char="Ø"/>
            </a:pPr>
            <a:r>
              <a:rPr lang="en-US" sz="2200" b="1" dirty="0" err="1"/>
              <a:t>AdvancedErrorDetails</a:t>
            </a:r>
            <a:endParaRPr lang="en-US" sz="2200" b="1" dirty="0"/>
          </a:p>
          <a:p>
            <a:pPr marL="514350" indent="-514350">
              <a:lnSpc>
                <a:spcPct val="150000"/>
              </a:lnSpc>
              <a:buFont typeface="+mj-lt"/>
              <a:buAutoNum type="arabicPeriod" startAt="6"/>
            </a:pPr>
            <a:r>
              <a:rPr lang="en-US" sz="2400" b="1"/>
              <a:t>DataField Attribute</a:t>
            </a:r>
          </a:p>
          <a:p>
            <a:pPr marL="514350" indent="-514350">
              <a:lnSpc>
                <a:spcPct val="150000"/>
              </a:lnSpc>
              <a:buFont typeface="+mj-lt"/>
              <a:buAutoNum type="arabicPeriod" startAt="6"/>
            </a:pPr>
            <a:r>
              <a:rPr lang="en-US" sz="2400" b="1" dirty="0"/>
              <a:t>Command Body Class</a:t>
            </a:r>
          </a:p>
          <a:p>
            <a:pPr marL="514350" indent="-514350">
              <a:lnSpc>
                <a:spcPct val="150000"/>
              </a:lnSpc>
              <a:buFont typeface="+mj-lt"/>
              <a:buAutoNum type="arabicPeriod" startAt="6"/>
            </a:pPr>
            <a:r>
              <a:rPr lang="en-US" sz="2400" b="1" dirty="0"/>
              <a:t>Parameter Attribute</a:t>
            </a:r>
          </a:p>
          <a:p>
            <a:pPr marL="514350" indent="-514350">
              <a:lnSpc>
                <a:spcPct val="150000"/>
              </a:lnSpc>
              <a:buFont typeface="+mj-lt"/>
              <a:buAutoNum type="arabicPeriod" startAt="6"/>
            </a:pPr>
            <a:endParaRPr lang="en-US" sz="2400" b="1" dirty="0"/>
          </a:p>
        </p:txBody>
      </p:sp>
      <p:sp>
        <p:nvSpPr>
          <p:cNvPr id="2"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29487156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a:t>Overview</a:t>
            </a:r>
            <a:endParaRPr lang="en-US" dirty="0"/>
          </a:p>
        </p:txBody>
      </p:sp>
      <p:sp>
        <p:nvSpPr>
          <p:cNvPr id="10243" name="Rectangle 3"/>
          <p:cNvSpPr>
            <a:spLocks noGrp="1" noChangeArrowheads="1"/>
          </p:cNvSpPr>
          <p:nvPr>
            <p:ph idx="1"/>
          </p:nvPr>
        </p:nvSpPr>
        <p:spPr>
          <a:xfrm>
            <a:off x="558399" y="1844015"/>
            <a:ext cx="8442113" cy="4400373"/>
          </a:xfrm>
        </p:spPr>
        <p:txBody>
          <a:bodyPr/>
          <a:lstStyle/>
          <a:p>
            <a:pPr marL="228600" lvl="1" indent="-228600">
              <a:lnSpc>
                <a:spcPct val="150000"/>
              </a:lnSpc>
              <a:buFont typeface="Arial" pitchFamily="34" charset="0"/>
              <a:buChar char="•"/>
            </a:pPr>
            <a:r>
              <a:rPr lang="en-IE" sz="2000" dirty="0">
                <a:solidFill>
                  <a:schemeClr val="accent1"/>
                </a:solidFill>
                <a:latin typeface="+mj-lt"/>
              </a:rPr>
              <a:t>Continuous development project for 15 years.</a:t>
            </a:r>
          </a:p>
          <a:p>
            <a:pPr marL="228600" lvl="1" indent="-228600">
              <a:lnSpc>
                <a:spcPct val="150000"/>
              </a:lnSpc>
              <a:buFont typeface="Arial" pitchFamily="34" charset="0"/>
              <a:buChar char="•"/>
            </a:pPr>
            <a:r>
              <a:rPr lang="en-IE" sz="2000" dirty="0">
                <a:solidFill>
                  <a:schemeClr val="accent1"/>
                </a:solidFill>
                <a:latin typeface="+mj-lt"/>
              </a:rPr>
              <a:t>Simi ORM (Object Relational Mapping) Library – All the inputs and outputs can be strong typed objects.</a:t>
            </a:r>
          </a:p>
          <a:p>
            <a:pPr marL="228600" lvl="1" indent="-228600">
              <a:lnSpc>
                <a:spcPct val="150000"/>
              </a:lnSpc>
              <a:buFont typeface="Arial" pitchFamily="34" charset="0"/>
              <a:buChar char="•"/>
            </a:pPr>
            <a:r>
              <a:rPr lang="en-IE" sz="2000" dirty="0">
                <a:solidFill>
                  <a:schemeClr val="accent1"/>
                </a:solidFill>
                <a:latin typeface="+mj-lt"/>
              </a:rPr>
              <a:t> Pure .NET Data Factory based library with full DI (Dependency Injection) support and built by OOTB C# and Microsoft libraries (over than 90%) using DI/IoC, Factory and Singleton design patterns and reflections.</a:t>
            </a:r>
          </a:p>
          <a:p>
            <a:pPr marL="228600" lvl="1" indent="-228600">
              <a:lnSpc>
                <a:spcPct val="150000"/>
              </a:lnSpc>
              <a:buFont typeface="Arial" pitchFamily="34" charset="0"/>
              <a:buChar char="•"/>
            </a:pPr>
            <a:r>
              <a:rPr lang="en-IE" sz="2000" dirty="0">
                <a:solidFill>
                  <a:schemeClr val="accent1"/>
                </a:solidFill>
                <a:latin typeface="+mj-lt"/>
              </a:rPr>
              <a:t>Can be easily extended to supports all the RDBMS data factory-based sources such as “MS SQL, MySQL/MariaDB, Oracle, SQLite, PostgreSQL, IBM DB2, Teradata, Snowflake, SAP ASE (Sybase), OLEDB and ODBC.</a:t>
            </a: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IE" sz="1600" dirty="0">
              <a:solidFill>
                <a:schemeClr val="accent1"/>
              </a:solidFill>
              <a:latin typeface="+mj-lt"/>
            </a:endParaRPr>
          </a:p>
          <a:p>
            <a:pPr marL="228600" lvl="1" indent="-228600">
              <a:buFont typeface="Arial" pitchFamily="34" charset="0"/>
              <a:buChar char="•"/>
            </a:pPr>
            <a:endParaRPr lang="en-IE"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514350" indent="-514350">
              <a:buFont typeface="+mj-lt"/>
              <a:buAutoNum type="arabicPeriod"/>
            </a:pPr>
            <a:endParaRPr lang="en-US" sz="1600" dirty="0"/>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167848362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a:t>Libraries/Packages</a:t>
            </a:r>
            <a:endParaRPr lang="en-US" dirty="0"/>
          </a:p>
        </p:txBody>
      </p:sp>
      <p:sp>
        <p:nvSpPr>
          <p:cNvPr id="10243" name="Rectangle 3"/>
          <p:cNvSpPr>
            <a:spLocks noGrp="1" noChangeArrowheads="1"/>
          </p:cNvSpPr>
          <p:nvPr>
            <p:ph idx="1"/>
          </p:nvPr>
        </p:nvSpPr>
        <p:spPr>
          <a:xfrm>
            <a:off x="558399" y="1844015"/>
            <a:ext cx="8442113" cy="4400373"/>
          </a:xfrm>
        </p:spPr>
        <p:txBody>
          <a:bodyPr/>
          <a:lstStyle/>
          <a:p>
            <a:pPr marL="228600" lvl="1" indent="-228600">
              <a:lnSpc>
                <a:spcPct val="150000"/>
              </a:lnSpc>
              <a:buFont typeface="Arial" pitchFamily="34" charset="0"/>
              <a:buChar char="•"/>
            </a:pPr>
            <a:r>
              <a:rPr lang="en-IE" sz="1500" dirty="0">
                <a:solidFill>
                  <a:schemeClr val="accent1"/>
                </a:solidFill>
                <a:latin typeface="+mj-lt"/>
              </a:rPr>
              <a:t>The main package is “</a:t>
            </a:r>
            <a:r>
              <a:rPr lang="en-IE" sz="1500" b="1" dirty="0" err="1">
                <a:solidFill>
                  <a:schemeClr val="accent1"/>
                </a:solidFill>
                <a:latin typeface="+mj-lt"/>
              </a:rPr>
              <a:t>DevHorizons.DAL</a:t>
            </a:r>
            <a:r>
              <a:rPr lang="en-IE" sz="1500" dirty="0">
                <a:solidFill>
                  <a:schemeClr val="accent1"/>
                </a:solidFill>
                <a:latin typeface="+mj-lt"/>
              </a:rPr>
              <a:t>” because it has over than 90% of the whole engine implementations. However, the core class (</a:t>
            </a:r>
            <a:r>
              <a:rPr lang="en-US" sz="1500" dirty="0">
                <a:solidFill>
                  <a:schemeClr val="accent1"/>
                </a:solidFill>
                <a:latin typeface="+mj-lt"/>
              </a:rPr>
              <a:t>“</a:t>
            </a:r>
            <a:r>
              <a:rPr lang="en-US" sz="1500" b="1" dirty="0" err="1">
                <a:solidFill>
                  <a:schemeClr val="accent1"/>
                </a:solidFill>
                <a:latin typeface="+mj-lt"/>
              </a:rPr>
              <a:t>DevHorizons.DAL.Abstracts.Command</a:t>
            </a:r>
            <a:r>
              <a:rPr lang="en-US" sz="1500" dirty="0">
                <a:solidFill>
                  <a:schemeClr val="accent1"/>
                </a:solidFill>
                <a:latin typeface="+mj-lt"/>
              </a:rPr>
              <a:t>”</a:t>
            </a:r>
            <a:r>
              <a:rPr lang="en-IE" sz="1500" dirty="0">
                <a:solidFill>
                  <a:schemeClr val="accent1"/>
                </a:solidFill>
                <a:latin typeface="+mj-lt"/>
              </a:rPr>
              <a:t>) which is used to perform all the DAL operations and data executions, is an abstract one and needs to be extended to match with the target </a:t>
            </a:r>
            <a:r>
              <a:rPr lang="en-IE" sz="1500" b="1" dirty="0">
                <a:solidFill>
                  <a:schemeClr val="accent1"/>
                </a:solidFill>
                <a:latin typeface="+mj-lt"/>
              </a:rPr>
              <a:t>RDBMS</a:t>
            </a:r>
            <a:r>
              <a:rPr lang="en-IE" sz="1500" dirty="0">
                <a:solidFill>
                  <a:schemeClr val="accent1"/>
                </a:solidFill>
                <a:latin typeface="+mj-lt"/>
              </a:rPr>
              <a:t> data source. Therefore, this library/package will be treated as a dependent package (dependency).</a:t>
            </a:r>
          </a:p>
          <a:p>
            <a:pPr marL="228600" lvl="1" indent="-228600">
              <a:lnSpc>
                <a:spcPct val="150000"/>
              </a:lnSpc>
              <a:buFont typeface="Arial" pitchFamily="34" charset="0"/>
              <a:buChar char="•"/>
            </a:pPr>
            <a:r>
              <a:rPr lang="en-IE" sz="1500" dirty="0">
                <a:solidFill>
                  <a:schemeClr val="accent1"/>
                </a:solidFill>
                <a:latin typeface="+mj-lt"/>
              </a:rPr>
              <a:t>The “</a:t>
            </a:r>
            <a:r>
              <a:rPr lang="en-IE" sz="1500" b="1" dirty="0" err="1">
                <a:solidFill>
                  <a:schemeClr val="accent1"/>
                </a:solidFill>
                <a:latin typeface="+mj-lt"/>
              </a:rPr>
              <a:t>DevHorizons.DAL.Sql</a:t>
            </a:r>
            <a:r>
              <a:rPr lang="en-IE" sz="1500" dirty="0">
                <a:solidFill>
                  <a:schemeClr val="accent1"/>
                </a:solidFill>
                <a:latin typeface="+mj-lt"/>
              </a:rPr>
              <a:t>”</a:t>
            </a:r>
            <a:r>
              <a:rPr lang="en-IE" sz="1500" b="1" dirty="0">
                <a:solidFill>
                  <a:schemeClr val="accent1"/>
                </a:solidFill>
                <a:latin typeface="+mj-lt"/>
              </a:rPr>
              <a:t> </a:t>
            </a:r>
            <a:r>
              <a:rPr lang="en-IE" sz="1500" dirty="0">
                <a:solidFill>
                  <a:schemeClr val="accent1"/>
                </a:solidFill>
                <a:latin typeface="+mj-lt"/>
              </a:rPr>
              <a:t>is the only valid/testes/stable implementation so far which leverage all the power of the SQL Server and supports all the data types until SQL Server 2019. This is the library/package would need to add to your .NET Standard project either Desktop Application, Class Library, Web Application or </a:t>
            </a:r>
            <a:r>
              <a:rPr lang="en-IE" sz="1500" dirty="0" err="1">
                <a:solidFill>
                  <a:schemeClr val="accent1"/>
                </a:solidFill>
                <a:latin typeface="+mj-lt"/>
              </a:rPr>
              <a:t>WebAPI</a:t>
            </a:r>
            <a:r>
              <a:rPr lang="en-IE" sz="1500" dirty="0">
                <a:solidFill>
                  <a:schemeClr val="accent1"/>
                </a:solidFill>
                <a:latin typeface="+mj-lt"/>
              </a:rPr>
              <a:t>, and it will automatically fetch all the decencies.</a:t>
            </a:r>
          </a:p>
          <a:p>
            <a:pPr marL="228600" lvl="1" indent="-228600">
              <a:lnSpc>
                <a:spcPct val="150000"/>
              </a:lnSpc>
              <a:buFont typeface="Arial" pitchFamily="34" charset="0"/>
              <a:buChar char="•"/>
            </a:pPr>
            <a:r>
              <a:rPr lang="en-US" sz="1500" dirty="0">
                <a:solidFill>
                  <a:schemeClr val="accent1"/>
                </a:solidFill>
                <a:latin typeface="+mj-lt"/>
              </a:rPr>
              <a:t>The third-party (non-Microsoft) package “</a:t>
            </a:r>
            <a:r>
              <a:rPr lang="en-US" sz="1500" b="1" dirty="0" err="1">
                <a:solidFill>
                  <a:schemeClr val="accent1"/>
                </a:solidFill>
                <a:latin typeface="+mj-lt"/>
              </a:rPr>
              <a:t>Newtonsoft.Json</a:t>
            </a:r>
            <a:r>
              <a:rPr lang="en-US" sz="1500" dirty="0">
                <a:solidFill>
                  <a:schemeClr val="accent1"/>
                </a:solidFill>
                <a:latin typeface="+mj-lt"/>
              </a:rPr>
              <a:t>” which is used for all the necessary JSON transformation operations. Apart from this one third-party package and the “</a:t>
            </a:r>
            <a:r>
              <a:rPr lang="en-US" sz="1500" b="1" dirty="0" err="1">
                <a:solidFill>
                  <a:schemeClr val="accent1"/>
                </a:solidFill>
                <a:latin typeface="+mj-lt"/>
              </a:rPr>
              <a:t>StyleCop.Analyzers</a:t>
            </a:r>
            <a:r>
              <a:rPr lang="en-US" sz="1500" dirty="0">
                <a:solidFill>
                  <a:schemeClr val="accent1"/>
                </a:solidFill>
                <a:latin typeface="+mj-lt"/>
              </a:rPr>
              <a:t>” package, the rest of the decencies are pure </a:t>
            </a:r>
            <a:r>
              <a:rPr lang="en-US" sz="1500" b="1" dirty="0">
                <a:solidFill>
                  <a:schemeClr val="accent1"/>
                </a:solidFill>
                <a:latin typeface="+mj-lt"/>
              </a:rPr>
              <a:t>Microsoft</a:t>
            </a:r>
            <a:r>
              <a:rPr lang="en-US" sz="1500" dirty="0">
                <a:solidFill>
                  <a:schemeClr val="accent1"/>
                </a:solidFill>
                <a:latin typeface="+mj-lt"/>
              </a:rPr>
              <a:t> official packages.</a:t>
            </a: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IE" sz="1600" dirty="0">
              <a:solidFill>
                <a:schemeClr val="accent1"/>
              </a:solidFill>
              <a:latin typeface="+mj-lt"/>
            </a:endParaRPr>
          </a:p>
          <a:p>
            <a:pPr marL="228600" lvl="1" indent="-228600">
              <a:buFont typeface="Arial" pitchFamily="34" charset="0"/>
              <a:buChar char="•"/>
            </a:pPr>
            <a:endParaRPr lang="en-IE"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514350" indent="-514350">
              <a:buFont typeface="+mj-lt"/>
              <a:buAutoNum type="arabicPeriod"/>
            </a:pPr>
            <a:endParaRPr lang="en-US" sz="1600" dirty="0"/>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11304109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a:t>Features</a:t>
            </a:r>
            <a:endParaRPr lang="en-US" dirty="0"/>
          </a:p>
        </p:txBody>
      </p:sp>
      <p:sp>
        <p:nvSpPr>
          <p:cNvPr id="10243" name="Rectangle 3"/>
          <p:cNvSpPr>
            <a:spLocks noGrp="1" noChangeArrowheads="1"/>
          </p:cNvSpPr>
          <p:nvPr>
            <p:ph idx="1"/>
          </p:nvPr>
        </p:nvSpPr>
        <p:spPr>
          <a:xfrm>
            <a:off x="558399" y="1994168"/>
            <a:ext cx="8442113" cy="4292332"/>
          </a:xfrm>
        </p:spPr>
        <p:txBody>
          <a:bodyPr/>
          <a:lstStyle/>
          <a:p>
            <a:pPr marL="228600" lvl="1" indent="-228600">
              <a:buFont typeface="Arial" pitchFamily="34" charset="0"/>
              <a:buChar char="•"/>
            </a:pPr>
            <a:r>
              <a:rPr lang="en-IE" sz="1600" dirty="0">
                <a:solidFill>
                  <a:schemeClr val="accent1"/>
                </a:solidFill>
                <a:latin typeface="+mj-lt"/>
              </a:rPr>
              <a:t>Simi ORM (Object Relational Mapping) Library – All the inputs and outputs can be strong typed objects. No need for additional data transformation/auto mapper libraries/operation.</a:t>
            </a:r>
          </a:p>
          <a:p>
            <a:pPr marL="228600" lvl="1" indent="-228600">
              <a:buFont typeface="Arial" pitchFamily="34" charset="0"/>
              <a:buChar char="•"/>
            </a:pPr>
            <a:r>
              <a:rPr lang="en-US" sz="1600" dirty="0">
                <a:solidFill>
                  <a:schemeClr val="accent1"/>
                </a:solidFill>
                <a:latin typeface="+mj-lt"/>
              </a:rPr>
              <a:t>Two levels of caching to cache most of the applicable reflection generated objects using the DI Singleton lifecycle. Plus, full control and monitor on the memory cache size.</a:t>
            </a:r>
          </a:p>
          <a:p>
            <a:pPr marL="228600" lvl="1" indent="-228600">
              <a:buFont typeface="Arial" pitchFamily="34" charset="0"/>
              <a:buChar char="•"/>
            </a:pPr>
            <a:r>
              <a:rPr lang="en-US" sz="1600" dirty="0">
                <a:solidFill>
                  <a:schemeClr val="accent1"/>
                </a:solidFill>
                <a:latin typeface="+mj-lt"/>
              </a:rPr>
              <a:t>Full support for all the SQL data types either through parameters or the returned data.</a:t>
            </a:r>
          </a:p>
          <a:p>
            <a:pPr marL="228600" lvl="1" indent="-228600">
              <a:buFont typeface="Arial" pitchFamily="34" charset="0"/>
              <a:buChar char="•"/>
            </a:pPr>
            <a:r>
              <a:rPr lang="en-US" sz="1600" dirty="0">
                <a:solidFill>
                  <a:schemeClr val="accent1"/>
                </a:solidFill>
                <a:latin typeface="+mj-lt"/>
              </a:rPr>
              <a:t>Full integration with the Stored Procedures with the support of the return parameters (OOTB), output parameters, and structured/table parameters.</a:t>
            </a:r>
          </a:p>
          <a:p>
            <a:pPr marL="228600" lvl="1" indent="-228600">
              <a:buFont typeface="Arial" pitchFamily="34" charset="0"/>
              <a:buChar char="•"/>
            </a:pPr>
            <a:r>
              <a:rPr lang="en-US" sz="1600" dirty="0">
                <a:solidFill>
                  <a:schemeClr val="accent1"/>
                </a:solidFill>
                <a:latin typeface="+mj-lt"/>
              </a:rPr>
              <a:t>Full support for the transaction operations (TCL) with the desired isolation level specified (optional).</a:t>
            </a:r>
          </a:p>
          <a:p>
            <a:pPr marL="228600" lvl="1" indent="-228600">
              <a:buFont typeface="Arial" pitchFamily="34" charset="0"/>
              <a:buChar char="•"/>
            </a:pPr>
            <a:r>
              <a:rPr lang="en-US" sz="1600" dirty="0">
                <a:solidFill>
                  <a:schemeClr val="accent1"/>
                </a:solidFill>
                <a:latin typeface="+mj-lt"/>
              </a:rPr>
              <a:t>Supports data hashing and data symmetric encryption/decryption on the client side for the inbound/outbound data automatically (OOTB) without any extra code.</a:t>
            </a:r>
          </a:p>
          <a:p>
            <a:pPr marL="228600" lvl="1" indent="-228600">
              <a:buFont typeface="Arial" pitchFamily="34" charset="0"/>
              <a:buChar char="•"/>
            </a:pPr>
            <a:r>
              <a:rPr lang="en-US" sz="1600" dirty="0">
                <a:solidFill>
                  <a:schemeClr val="accent1"/>
                </a:solidFill>
                <a:latin typeface="+mj-lt"/>
              </a:rPr>
              <a:t>Ultimate errors and exceptions handling and logging OOTB.</a:t>
            </a:r>
          </a:p>
          <a:p>
            <a:pPr marL="228600" lvl="1" indent="-228600">
              <a:buFont typeface="Arial" pitchFamily="34" charset="0"/>
              <a:buChar char="•"/>
            </a:pPr>
            <a:r>
              <a:rPr lang="en-US" sz="1600" dirty="0">
                <a:solidFill>
                  <a:schemeClr val="accent1"/>
                </a:solidFill>
                <a:latin typeface="+mj-lt"/>
              </a:rPr>
              <a:t>Ultimate control over the library through detailed settings to control the cache, the encryption/hash algorithms/hashes, the logging, the error/exception advanced details and more.</a:t>
            </a: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228600" lvl="1" indent="-228600">
              <a:buFont typeface="Arial" pitchFamily="34" charset="0"/>
              <a:buChar char="•"/>
            </a:pPr>
            <a:endParaRPr lang="en-IE" sz="1600" dirty="0">
              <a:solidFill>
                <a:schemeClr val="accent1"/>
              </a:solidFill>
              <a:latin typeface="+mj-lt"/>
            </a:endParaRPr>
          </a:p>
          <a:p>
            <a:pPr marL="228600" lvl="1" indent="-228600">
              <a:buFont typeface="Arial" pitchFamily="34" charset="0"/>
              <a:buChar char="•"/>
            </a:pPr>
            <a:endParaRPr lang="en-IE" sz="1600" dirty="0">
              <a:solidFill>
                <a:schemeClr val="accent1"/>
              </a:solidFill>
              <a:latin typeface="+mj-lt"/>
            </a:endParaRPr>
          </a:p>
          <a:p>
            <a:pPr marL="228600" lvl="1" indent="-228600">
              <a:buFont typeface="Arial" pitchFamily="34" charset="0"/>
              <a:buChar char="•"/>
            </a:pPr>
            <a:endParaRPr lang="en-US" sz="1600" dirty="0">
              <a:solidFill>
                <a:schemeClr val="accent1"/>
              </a:solidFill>
              <a:latin typeface="+mj-lt"/>
            </a:endParaRPr>
          </a:p>
          <a:p>
            <a:pPr marL="514350" indent="-514350">
              <a:buFont typeface="+mj-lt"/>
              <a:buAutoNum type="arabicPeriod"/>
            </a:pPr>
            <a:endParaRPr lang="en-US" sz="1600" dirty="0"/>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64477534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704850"/>
            <a:ext cx="8915400" cy="859790"/>
          </a:xfrm>
        </p:spPr>
        <p:txBody>
          <a:bodyPr/>
          <a:lstStyle/>
          <a:p>
            <a:pPr marL="0" indent="0"/>
            <a:r>
              <a:rPr lang="en-US" sz="4000" b="1" dirty="0"/>
              <a:t>Integration with Web API Standard 6.0</a:t>
            </a:r>
          </a:p>
        </p:txBody>
      </p:sp>
      <p:sp>
        <p:nvSpPr>
          <p:cNvPr id="10243" name="Rectangle 3"/>
          <p:cNvSpPr>
            <a:spLocks noGrp="1" noChangeArrowheads="1"/>
          </p:cNvSpPr>
          <p:nvPr>
            <p:ph idx="1"/>
          </p:nvPr>
        </p:nvSpPr>
        <p:spPr>
          <a:xfrm>
            <a:off x="495300" y="1731965"/>
            <a:ext cx="8915400" cy="4512424"/>
          </a:xfrm>
        </p:spPr>
        <p:txBody>
          <a:bodyPr/>
          <a:lstStyle/>
          <a:p>
            <a:pPr marL="366713" lvl="1" indent="0">
              <a:buNone/>
            </a:pPr>
            <a:r>
              <a:rPr lang="en-US" sz="1300" dirty="0">
                <a:latin typeface="+mj-lt"/>
              </a:rPr>
              <a:t>The engine comes with OOTB integration extension method in just two lines of code in the </a:t>
            </a:r>
            <a:r>
              <a:rPr lang="en-US" sz="1300" b="1" dirty="0">
                <a:solidFill>
                  <a:schemeClr val="accent2">
                    <a:lumMod val="75000"/>
                  </a:schemeClr>
                </a:solidFill>
                <a:latin typeface="+mj-lt"/>
              </a:rPr>
              <a:t>Program.cs </a:t>
            </a:r>
            <a:r>
              <a:rPr lang="en-US" sz="1300" dirty="0">
                <a:latin typeface="+mj-lt"/>
              </a:rPr>
              <a:t>file.</a:t>
            </a:r>
            <a:br>
              <a:rPr lang="en-US" sz="2800" dirty="0">
                <a:latin typeface="+mj-lt"/>
              </a:rPr>
            </a:br>
            <a:r>
              <a:rPr lang="en-IE" sz="1200" dirty="0">
                <a:solidFill>
                  <a:srgbClr val="0000FF"/>
                </a:solidFill>
                <a:latin typeface="+mj-lt"/>
              </a:rPr>
              <a:t>using</a:t>
            </a:r>
            <a:r>
              <a:rPr lang="en-IE" sz="1200" dirty="0">
                <a:solidFill>
                  <a:srgbClr val="000000"/>
                </a:solidFill>
                <a:latin typeface="+mj-lt"/>
              </a:rPr>
              <a:t> DevHorizons.DAL.Sql;</a:t>
            </a:r>
            <a:endParaRPr lang="en-US" sz="1200" dirty="0">
              <a:latin typeface="+mj-lt"/>
            </a:endParaRPr>
          </a:p>
          <a:p>
            <a:pPr marL="366713" lvl="1" indent="0">
              <a:buNone/>
            </a:pPr>
            <a:r>
              <a:rPr lang="en-IE" sz="1200" dirty="0">
                <a:solidFill>
                  <a:schemeClr val="accent1">
                    <a:lumMod val="75000"/>
                  </a:schemeClr>
                </a:solidFill>
                <a:latin typeface="+mj-lt"/>
              </a:rPr>
              <a:t>builder</a:t>
            </a:r>
            <a:r>
              <a:rPr lang="en-IE" sz="1200" dirty="0">
                <a:solidFill>
                  <a:srgbClr val="000000"/>
                </a:solidFill>
                <a:latin typeface="+mj-lt"/>
              </a:rPr>
              <a:t>.Services.</a:t>
            </a:r>
            <a:r>
              <a:rPr lang="en-IE" sz="1200" dirty="0">
                <a:solidFill>
                  <a:srgbClr val="9D4339"/>
                </a:solidFill>
                <a:latin typeface="+mj-lt"/>
              </a:rPr>
              <a:t>RegisterSqlDal</a:t>
            </a:r>
            <a:r>
              <a:rPr lang="en-IE" sz="1200" dirty="0">
                <a:solidFill>
                  <a:srgbClr val="000000"/>
                </a:solidFill>
                <a:latin typeface="+mj-lt"/>
              </a:rPr>
              <a:t>(</a:t>
            </a:r>
            <a:r>
              <a:rPr lang="en-IE" sz="1200" dirty="0">
                <a:solidFill>
                  <a:schemeClr val="accent1">
                    <a:lumMod val="75000"/>
                  </a:schemeClr>
                </a:solidFill>
                <a:latin typeface="+mj-lt"/>
              </a:rPr>
              <a:t>applicationConfiguration</a:t>
            </a:r>
            <a:r>
              <a:rPr lang="en-IE" sz="1200" dirty="0">
                <a:solidFill>
                  <a:srgbClr val="000000"/>
                </a:solidFill>
                <a:latin typeface="+mj-lt"/>
              </a:rPr>
              <a:t>.DataAccessSettings);</a:t>
            </a:r>
            <a:br>
              <a:rPr lang="en-IE" sz="1400" dirty="0">
                <a:solidFill>
                  <a:srgbClr val="000000"/>
                </a:solidFill>
                <a:latin typeface="+mj-lt"/>
              </a:rPr>
            </a:br>
            <a:br>
              <a:rPr lang="en-IE" sz="1400" dirty="0">
                <a:solidFill>
                  <a:srgbClr val="000000"/>
                </a:solidFill>
                <a:latin typeface="+mj-lt"/>
              </a:rPr>
            </a:br>
            <a:r>
              <a:rPr lang="en-IE" sz="1300" dirty="0">
                <a:solidFill>
                  <a:srgbClr val="000000"/>
                </a:solidFill>
                <a:latin typeface="+mj-lt"/>
              </a:rPr>
              <a:t>But before that, you will need to do small configuration for clean coding/design:</a:t>
            </a:r>
          </a:p>
          <a:p>
            <a:pPr marL="595313" lvl="1" indent="-228600">
              <a:buAutoNum type="arabicPeriod"/>
            </a:pPr>
            <a:r>
              <a:rPr lang="en-IE" sz="1300" dirty="0">
                <a:solidFill>
                  <a:srgbClr val="000000"/>
                </a:solidFill>
                <a:latin typeface="+mj-lt"/>
              </a:rPr>
              <a:t>Add all the “</a:t>
            </a:r>
            <a:r>
              <a:rPr lang="en-IE" sz="1300" dirty="0">
                <a:solidFill>
                  <a:schemeClr val="accent2">
                    <a:lumMod val="75000"/>
                  </a:schemeClr>
                </a:solidFill>
                <a:latin typeface="+mj-lt"/>
              </a:rPr>
              <a:t>DataAccessSettings</a:t>
            </a:r>
            <a:r>
              <a:rPr lang="en-IE" sz="1300" dirty="0">
                <a:solidFill>
                  <a:srgbClr val="000000"/>
                </a:solidFill>
                <a:latin typeface="+mj-lt"/>
              </a:rPr>
              <a:t>” in the “</a:t>
            </a:r>
            <a:r>
              <a:rPr lang="en-IE" sz="1300" dirty="0">
                <a:solidFill>
                  <a:srgbClr val="000000"/>
                </a:solidFill>
                <a:latin typeface="+mj-lt"/>
                <a:hlinkClick r:id="rId3" action="ppaction://hlinksldjump"/>
              </a:rPr>
              <a:t>appsettings.json</a:t>
            </a:r>
            <a:r>
              <a:rPr lang="en-IE" sz="1300" dirty="0">
                <a:solidFill>
                  <a:srgbClr val="000000"/>
                </a:solidFill>
                <a:latin typeface="+mj-lt"/>
              </a:rPr>
              <a:t>” file.</a:t>
            </a:r>
          </a:p>
          <a:p>
            <a:pPr marL="595313" lvl="1" indent="-228600">
              <a:buFont typeface="Wingdings 2" pitchFamily="18" charset="2"/>
              <a:buAutoNum type="arabicPeriod"/>
            </a:pPr>
            <a:r>
              <a:rPr lang="en-IE" sz="1300" dirty="0">
                <a:solidFill>
                  <a:srgbClr val="000000"/>
                </a:solidFill>
                <a:latin typeface="+mj-lt"/>
              </a:rPr>
              <a:t>Create a strongly mapped type for the app settings. E.g., “</a:t>
            </a:r>
            <a:r>
              <a:rPr lang="en-IE" sz="1300" dirty="0">
                <a:solidFill>
                  <a:srgbClr val="2B91AF"/>
                </a:solidFill>
                <a:latin typeface="+mj-lt"/>
                <a:hlinkClick r:id="rId4" action="ppaction://hlinksldjump"/>
              </a:rPr>
              <a:t>IApplicationConfiguration</a:t>
            </a:r>
            <a:r>
              <a:rPr lang="en-IE" sz="1300" dirty="0">
                <a:solidFill>
                  <a:srgbClr val="000000"/>
                </a:solidFill>
                <a:latin typeface="+mj-lt"/>
              </a:rPr>
              <a:t>”.</a:t>
            </a:r>
          </a:p>
          <a:p>
            <a:pPr marL="595313" lvl="1" indent="-228600">
              <a:buAutoNum type="arabicPeriod"/>
            </a:pPr>
            <a:r>
              <a:rPr lang="en-IE" sz="1300" dirty="0">
                <a:solidFill>
                  <a:srgbClr val="000000"/>
                </a:solidFill>
                <a:latin typeface="+mj-lt"/>
              </a:rPr>
              <a:t>Bind and register the app settings with the Web API services/DI through some extension method. E.g., “</a:t>
            </a:r>
            <a:r>
              <a:rPr lang="en-IE" sz="1300" dirty="0">
                <a:solidFill>
                  <a:srgbClr val="9D4339"/>
                </a:solidFill>
                <a:latin typeface="+mj-lt"/>
                <a:hlinkClick r:id="rId5" action="ppaction://hlinksldjump"/>
              </a:rPr>
              <a:t>GetApplicationConfiguration</a:t>
            </a:r>
            <a:r>
              <a:rPr lang="en-IE" sz="1300" dirty="0">
                <a:solidFill>
                  <a:srgbClr val="000000"/>
                </a:solidFill>
                <a:latin typeface="+mj-lt"/>
              </a:rPr>
              <a:t>” in the </a:t>
            </a:r>
            <a:r>
              <a:rPr lang="en-US" sz="1300" b="1" dirty="0">
                <a:solidFill>
                  <a:schemeClr val="accent2">
                    <a:lumMod val="75000"/>
                  </a:schemeClr>
                </a:solidFill>
                <a:latin typeface="+mj-lt"/>
              </a:rPr>
              <a:t>Program.cs </a:t>
            </a:r>
            <a:r>
              <a:rPr lang="en-IE" sz="1300" dirty="0">
                <a:solidFill>
                  <a:srgbClr val="000000"/>
                </a:solidFill>
                <a:latin typeface="+mj-lt"/>
              </a:rPr>
              <a:t>file:</a:t>
            </a:r>
            <a:br>
              <a:rPr lang="en-IE" sz="1400" dirty="0">
                <a:solidFill>
                  <a:srgbClr val="000000"/>
                </a:solidFill>
                <a:latin typeface="+mj-lt"/>
              </a:rPr>
            </a:br>
            <a:r>
              <a:rPr lang="en-IE" sz="1200" dirty="0">
                <a:solidFill>
                  <a:srgbClr val="0000FF"/>
                </a:solidFill>
                <a:latin typeface="+mj-lt"/>
              </a:rPr>
              <a:t>var</a:t>
            </a:r>
            <a:r>
              <a:rPr lang="en-IE" sz="1200" dirty="0">
                <a:solidFill>
                  <a:srgbClr val="000000"/>
                </a:solidFill>
                <a:latin typeface="+mj-lt"/>
              </a:rPr>
              <a:t> </a:t>
            </a:r>
            <a:r>
              <a:rPr lang="en-IE" sz="1200" dirty="0">
                <a:solidFill>
                  <a:schemeClr val="accent1">
                    <a:lumMod val="75000"/>
                  </a:schemeClr>
                </a:solidFill>
                <a:latin typeface="+mj-lt"/>
              </a:rPr>
              <a:t>applicationConfiguration</a:t>
            </a:r>
            <a:r>
              <a:rPr lang="en-IE" sz="1200" dirty="0">
                <a:solidFill>
                  <a:srgbClr val="000000"/>
                </a:solidFill>
                <a:latin typeface="+mj-lt"/>
              </a:rPr>
              <a:t> = </a:t>
            </a:r>
            <a:r>
              <a:rPr lang="en-IE" sz="1200" dirty="0">
                <a:solidFill>
                  <a:schemeClr val="accent1">
                    <a:lumMod val="75000"/>
                  </a:schemeClr>
                </a:solidFill>
                <a:latin typeface="+mj-lt"/>
              </a:rPr>
              <a:t>builder</a:t>
            </a:r>
            <a:r>
              <a:rPr lang="en-IE" sz="1200" dirty="0">
                <a:solidFill>
                  <a:srgbClr val="000000"/>
                </a:solidFill>
                <a:latin typeface="+mj-lt"/>
              </a:rPr>
              <a:t>.</a:t>
            </a:r>
            <a:r>
              <a:rPr lang="en-IE" sz="1200" dirty="0">
                <a:solidFill>
                  <a:srgbClr val="9D4339"/>
                </a:solidFill>
                <a:latin typeface="+mj-lt"/>
              </a:rPr>
              <a:t>GetApplicationConfiguration</a:t>
            </a:r>
            <a:r>
              <a:rPr lang="en-IE" sz="1200" dirty="0">
                <a:solidFill>
                  <a:srgbClr val="000000"/>
                </a:solidFill>
                <a:latin typeface="+mj-lt"/>
              </a:rPr>
              <a:t>();</a:t>
            </a:r>
            <a:br>
              <a:rPr lang="en-IE" sz="1200" dirty="0">
                <a:solidFill>
                  <a:srgbClr val="000000"/>
                </a:solidFill>
                <a:latin typeface="+mj-lt"/>
              </a:rPr>
            </a:br>
            <a:r>
              <a:rPr lang="en-IE" sz="1200" dirty="0">
                <a:solidFill>
                  <a:srgbClr val="000000"/>
                </a:solidFill>
                <a:latin typeface="+mj-lt"/>
              </a:rPr>
              <a:t>[</a:t>
            </a:r>
            <a:r>
              <a:rPr lang="en-IE" sz="1200" b="1" dirty="0">
                <a:solidFill>
                  <a:srgbClr val="000000"/>
                </a:solidFill>
                <a:latin typeface="+mj-lt"/>
              </a:rPr>
              <a:t>Remark: </a:t>
            </a:r>
            <a:r>
              <a:rPr lang="en-IE" sz="1200" dirty="0">
                <a:solidFill>
                  <a:srgbClr val="000000"/>
                </a:solidFill>
                <a:latin typeface="+mj-lt"/>
              </a:rPr>
              <a:t>Some settings cannot be mapped/bound by the </a:t>
            </a:r>
            <a:r>
              <a:rPr lang="en-IE" sz="1200" b="1" dirty="0">
                <a:solidFill>
                  <a:srgbClr val="000000"/>
                </a:solidFill>
                <a:latin typeface="+mj-lt"/>
              </a:rPr>
              <a:t>appsettings.json </a:t>
            </a:r>
            <a:r>
              <a:rPr lang="en-IE" sz="1200" dirty="0">
                <a:solidFill>
                  <a:srgbClr val="000000"/>
                </a:solidFill>
                <a:latin typeface="+mj-lt"/>
              </a:rPr>
              <a:t>like the </a:t>
            </a:r>
            <a:r>
              <a:rPr lang="en-IE" sz="1200" b="1" dirty="0">
                <a:solidFill>
                  <a:srgbClr val="9D4339"/>
                </a:solidFill>
                <a:latin typeface="+mj-lt"/>
              </a:rPr>
              <a:t>HashAlgorithm</a:t>
            </a:r>
            <a:r>
              <a:rPr lang="en-IE" sz="1200" b="1" dirty="0">
                <a:solidFill>
                  <a:srgbClr val="000000"/>
                </a:solidFill>
                <a:latin typeface="+mj-lt"/>
              </a:rPr>
              <a:t> </a:t>
            </a:r>
            <a:r>
              <a:rPr lang="en-IE" sz="1200" dirty="0">
                <a:solidFill>
                  <a:srgbClr val="000000"/>
                </a:solidFill>
                <a:latin typeface="+mj-lt"/>
              </a:rPr>
              <a:t>and the </a:t>
            </a:r>
            <a:r>
              <a:rPr lang="en-IE" sz="1200" b="1" dirty="0">
                <a:solidFill>
                  <a:srgbClr val="9D4339"/>
                </a:solidFill>
                <a:latin typeface="+mj-lt"/>
              </a:rPr>
              <a:t>SymmetricAlgorithm</a:t>
            </a:r>
            <a:r>
              <a:rPr lang="en-IE" sz="1200" dirty="0">
                <a:solidFill>
                  <a:srgbClr val="000000"/>
                </a:solidFill>
                <a:latin typeface="+mj-lt"/>
              </a:rPr>
              <a:t> because they are object based. By default, these ones are using the most/latest secure methods/hashes/algorithms and you likely won’ need to change them for years. However, if you still want to change them, you will need to change them by code before you register your SQL DAL service/engine].</a:t>
            </a:r>
          </a:p>
          <a:p>
            <a:pPr marL="595313" lvl="1" indent="-228600">
              <a:buAutoNum type="arabicPeriod"/>
            </a:pPr>
            <a:r>
              <a:rPr lang="en-IE" sz="1300" dirty="0">
                <a:solidFill>
                  <a:srgbClr val="000000"/>
                </a:solidFill>
                <a:latin typeface="+mj-lt"/>
              </a:rPr>
              <a:t>If you want to enable the second level cache and you want to use a </a:t>
            </a:r>
            <a:r>
              <a:rPr lang="en-IE" sz="1300" b="1" dirty="0">
                <a:solidFill>
                  <a:srgbClr val="000000"/>
                </a:solidFill>
                <a:latin typeface="+mj-lt"/>
              </a:rPr>
              <a:t>distributed cache </a:t>
            </a:r>
            <a:r>
              <a:rPr lang="en-IE" sz="1300" dirty="0">
                <a:solidFill>
                  <a:srgbClr val="000000"/>
                </a:solidFill>
                <a:latin typeface="+mj-lt"/>
              </a:rPr>
              <a:t>option (“</a:t>
            </a:r>
            <a:r>
              <a:rPr lang="en-IE" sz="1300" b="1" dirty="0">
                <a:solidFill>
                  <a:srgbClr val="9D4339"/>
                </a:solidFill>
                <a:latin typeface="Cascadia Mono" panose="020B0609020000020004" pitchFamily="49" charset="0"/>
                <a:ea typeface="Tahoma" panose="020B0604030504040204" pitchFamily="34" charset="0"/>
                <a:cs typeface="Cascadia Mono" panose="020B0609020000020004" pitchFamily="49" charset="0"/>
              </a:rPr>
              <a:t>Microsoft.Extensions.Caching.Distributed</a:t>
            </a:r>
            <a:r>
              <a:rPr lang="en-IE" sz="1300" b="1" dirty="0">
                <a:solidFill>
                  <a:srgbClr val="000000"/>
                </a:solidFill>
                <a:latin typeface="Cascadia Mono" panose="020B0609020000020004" pitchFamily="49" charset="0"/>
              </a:rPr>
              <a:t>.</a:t>
            </a:r>
            <a:r>
              <a:rPr lang="en-IE" sz="1300" b="1" dirty="0">
                <a:solidFill>
                  <a:srgbClr val="2B91AF"/>
                </a:solidFill>
                <a:latin typeface="Cascadia Mono" panose="020B0609020000020004" pitchFamily="49" charset="0"/>
              </a:rPr>
              <a:t>IDistributedCache</a:t>
            </a:r>
            <a:r>
              <a:rPr lang="en-IE" sz="1300" dirty="0">
                <a:solidFill>
                  <a:srgbClr val="000000"/>
                </a:solidFill>
                <a:latin typeface="+mj-lt"/>
              </a:rPr>
              <a:t>”) as the </a:t>
            </a:r>
            <a:r>
              <a:rPr lang="en-IE" sz="1300" b="1" dirty="0">
                <a:solidFill>
                  <a:srgbClr val="000000"/>
                </a:solidFill>
                <a:latin typeface="+mj-lt"/>
              </a:rPr>
              <a:t>CacheMethod</a:t>
            </a:r>
            <a:r>
              <a:rPr lang="en-IE" sz="1300" dirty="0">
                <a:solidFill>
                  <a:srgbClr val="000000"/>
                </a:solidFill>
                <a:latin typeface="+mj-lt"/>
              </a:rPr>
              <a:t>,</a:t>
            </a:r>
            <a:r>
              <a:rPr lang="en-IE" sz="1300" b="1" dirty="0">
                <a:solidFill>
                  <a:srgbClr val="000000"/>
                </a:solidFill>
                <a:latin typeface="+mj-lt"/>
              </a:rPr>
              <a:t> </a:t>
            </a:r>
            <a:r>
              <a:rPr lang="en-IE" sz="1300" dirty="0">
                <a:solidFill>
                  <a:srgbClr val="000000"/>
                </a:solidFill>
                <a:latin typeface="+mj-lt"/>
              </a:rPr>
              <a:t>just make sure you register it with the DI container before you register the SQL DAL service/engine, and the DAL engine will automatically take it from there.</a:t>
            </a:r>
          </a:p>
          <a:p>
            <a:pPr marL="595313" lvl="1" indent="-228600">
              <a:buFont typeface="Wingdings 2" pitchFamily="18" charset="2"/>
              <a:buAutoNum type="arabicPeriod"/>
            </a:pPr>
            <a:r>
              <a:rPr lang="en-IE" sz="1300" dirty="0">
                <a:solidFill>
                  <a:srgbClr val="000000"/>
                </a:solidFill>
                <a:latin typeface="+mj-lt"/>
              </a:rPr>
              <a:t>If you want to log all the raised warnings/errors from the DAL Engine through a type of “</a:t>
            </a:r>
            <a:r>
              <a:rPr lang="en-IE" sz="1300" b="1" dirty="0">
                <a:solidFill>
                  <a:srgbClr val="9D4339"/>
                </a:solidFill>
                <a:latin typeface="Cascadia Mono" panose="020B0609020000020004" pitchFamily="49" charset="0"/>
                <a:ea typeface="Tahoma" panose="020B0604030504040204" pitchFamily="34" charset="0"/>
                <a:cs typeface="Cascadia Mono" panose="020B0609020000020004" pitchFamily="49" charset="0"/>
              </a:rPr>
              <a:t>Microsoft.Extensions.Logging.</a:t>
            </a:r>
            <a:r>
              <a:rPr lang="en-IE" sz="1300" b="1" dirty="0">
                <a:solidFill>
                  <a:srgbClr val="2B91AF"/>
                </a:solidFill>
                <a:latin typeface="Cascadia Mono" panose="020B0609020000020004" pitchFamily="49" charset="0"/>
              </a:rPr>
              <a:t>ILogger</a:t>
            </a:r>
            <a:r>
              <a:rPr lang="en-IE" sz="1300" dirty="0">
                <a:solidFill>
                  <a:srgbClr val="000000"/>
                </a:solidFill>
                <a:latin typeface="+mj-lt"/>
              </a:rPr>
              <a:t>”, just please make sure you register it with the DI container before you register the SQL DAL service/engine, and the DAL engine will automatically take it from there.</a:t>
            </a:r>
          </a:p>
          <a:p>
            <a:pPr marL="595313" lvl="1" indent="-228600">
              <a:buAutoNum type="arabicPeriod"/>
            </a:pPr>
            <a:endParaRPr lang="en-IE" sz="1300" dirty="0">
              <a:solidFill>
                <a:srgbClr val="000000"/>
              </a:solidFill>
              <a:latin typeface="+mj-lt"/>
            </a:endParaRPr>
          </a:p>
        </p:txBody>
      </p:sp>
      <p:sp>
        <p:nvSpPr>
          <p:cNvPr id="5" name="Footer Placeholder 1"/>
          <p:cNvSpPr>
            <a:spLocks noGrp="1"/>
          </p:cNvSpPr>
          <p:nvPr>
            <p:ph type="ftr" sz="quarter" idx="11"/>
          </p:nvPr>
        </p:nvSpPr>
        <p:spPr>
          <a:xfrm>
            <a:off x="304800" y="6354443"/>
            <a:ext cx="6521450" cy="259717"/>
          </a:xfrm>
        </p:spPr>
        <p:txBody>
          <a:bodyPr/>
          <a:lstStyle/>
          <a:p>
            <a:pPr>
              <a:defRPr/>
            </a:pPr>
            <a:r>
              <a:rPr lang="en-IE"/>
              <a:t>DevHorizons DAL Engine - Ahmad Gad</a:t>
            </a:r>
            <a:endParaRPr lang="en-US" dirty="0"/>
          </a:p>
        </p:txBody>
      </p:sp>
    </p:spTree>
    <p:extLst>
      <p:ext uri="{BB962C8B-B14F-4D97-AF65-F5344CB8AC3E}">
        <p14:creationId xmlns:p14="http://schemas.microsoft.com/office/powerpoint/2010/main" val="2213627646"/>
      </p:ext>
    </p:extLst>
  </p:cSld>
  <p:clrMapOvr>
    <a:masterClrMapping/>
  </p:clrMapOvr>
  <p:transition spd="slow"/>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NG_MOC_Core_IntroMod">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0</TotalTime>
  <Words>6998</Words>
  <Application>Microsoft Office PowerPoint</Application>
  <PresentationFormat>A4 Paper (210x297 mm)</PresentationFormat>
  <Paragraphs>913</Paragraphs>
  <Slides>38</Slides>
  <Notes>35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38</vt:i4>
      </vt:variant>
    </vt:vector>
  </HeadingPairs>
  <TitlesOfParts>
    <vt:vector size="51" baseType="lpstr">
      <vt:lpstr>Arial</vt:lpstr>
      <vt:lpstr>Bodoni MT</vt:lpstr>
      <vt:lpstr>Calibri</vt:lpstr>
      <vt:lpstr>Cascadia Mono</vt:lpstr>
      <vt:lpstr>Constantia</vt:lpstr>
      <vt:lpstr>Segoe</vt:lpstr>
      <vt:lpstr>Segoe Light</vt:lpstr>
      <vt:lpstr>Segoe Semibold</vt:lpstr>
      <vt:lpstr>Verdana</vt:lpstr>
      <vt:lpstr>Wingdings</vt:lpstr>
      <vt:lpstr>Wingdings 2</vt:lpstr>
      <vt:lpstr>NG_MOC_Core_IntroMod</vt:lpstr>
      <vt:lpstr>Flow</vt:lpstr>
      <vt:lpstr>DevHorizons DAL Engine</vt:lpstr>
      <vt:lpstr>Author</vt:lpstr>
      <vt:lpstr>Outline</vt:lpstr>
      <vt:lpstr>Outline</vt:lpstr>
      <vt:lpstr>Outline</vt:lpstr>
      <vt:lpstr>Overview</vt:lpstr>
      <vt:lpstr>Libraries/Packages</vt:lpstr>
      <vt:lpstr>Features</vt:lpstr>
      <vt:lpstr>Integration with Web API Standard 6.0</vt:lpstr>
      <vt:lpstr>AppSettings</vt:lpstr>
      <vt:lpstr>IApplicationConfiguration</vt:lpstr>
      <vt:lpstr>Get Application Configuration</vt:lpstr>
      <vt:lpstr>Data Access Settings</vt:lpstr>
      <vt:lpstr>Data Access Settings</vt:lpstr>
      <vt:lpstr>Data Access Settings</vt:lpstr>
      <vt:lpstr>Connection Settings</vt:lpstr>
      <vt:lpstr>Connection Settings</vt:lpstr>
      <vt:lpstr>Connection Settings</vt:lpstr>
      <vt:lpstr>Connection Settings</vt:lpstr>
      <vt:lpstr>Cache Settings</vt:lpstr>
      <vt:lpstr>Cache Settings</vt:lpstr>
      <vt:lpstr>Cache Settings</vt:lpstr>
      <vt:lpstr>Cache Methods</vt:lpstr>
      <vt:lpstr>Cryptography Settings</vt:lpstr>
      <vt:lpstr>Cryptography Settings</vt:lpstr>
      <vt:lpstr>Symmetric Encryption</vt:lpstr>
      <vt:lpstr>Symmetric Encryption</vt:lpstr>
      <vt:lpstr>Symmetric Encryption Settings</vt:lpstr>
      <vt:lpstr>Hashing Settings</vt:lpstr>
      <vt:lpstr>Encryption Types</vt:lpstr>
      <vt:lpstr>The Command Class</vt:lpstr>
      <vt:lpstr>The Command Class - Constructors</vt:lpstr>
      <vt:lpstr>The Command Class - Constructors</vt:lpstr>
      <vt:lpstr>The Command Class - Properties</vt:lpstr>
      <vt:lpstr>The Command Class - Properties</vt:lpstr>
      <vt:lpstr>The Command Class - Properties</vt:lpstr>
      <vt:lpstr>The Command Class – Event Handlers</vt:lpstr>
      <vt:lpstr>The Command Class -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DevHorizons DAL Engine</dc:title>
  <dc:creator/>
  <cp:lastModifiedBy/>
  <cp:revision>2</cp:revision>
  <dcterms:created xsi:type="dcterms:W3CDTF">2010-04-12T22:43:09Z</dcterms:created>
  <dcterms:modified xsi:type="dcterms:W3CDTF">2022-02-22T03:02:21Z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0x010100D5BF598E55F7D04982F1AA79ED8D32B7</vt:lpwstr>
  </property>
  <property fmtid="{D5CDD505-2E9C-101B-9397-08002B2CF9AE}" pid="3" name="Stage">
    <vt:lpwstr>Proof pass complete</vt:lpwstr>
  </property>
</Properties>
</file>