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96" r:id="rId4"/>
    <p:sldId id="295" r:id="rId5"/>
    <p:sldId id="258" r:id="rId6"/>
    <p:sldId id="259" r:id="rId7"/>
    <p:sldId id="260" r:id="rId8"/>
    <p:sldId id="312" r:id="rId9"/>
    <p:sldId id="298" r:id="rId10"/>
    <p:sldId id="311" r:id="rId11"/>
    <p:sldId id="314" r:id="rId12"/>
    <p:sldId id="318" r:id="rId13"/>
    <p:sldId id="302" r:id="rId14"/>
    <p:sldId id="313" r:id="rId15"/>
    <p:sldId id="316" r:id="rId16"/>
    <p:sldId id="303" r:id="rId17"/>
    <p:sldId id="315" r:id="rId18"/>
    <p:sldId id="308" r:id="rId19"/>
    <p:sldId id="304" r:id="rId20"/>
    <p:sldId id="299" r:id="rId21"/>
    <p:sldId id="317" r:id="rId22"/>
    <p:sldId id="319" r:id="rId23"/>
    <p:sldId id="262" r:id="rId24"/>
    <p:sldId id="263" r:id="rId25"/>
    <p:sldId id="320" r:id="rId26"/>
    <p:sldId id="278" r:id="rId27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nter" panose="020B0502030000000004" pitchFamily="34" charset="0"/>
      <p:regular r:id="rId34"/>
      <p:bold r:id="rId35"/>
    </p:embeddedFont>
    <p:embeddedFont>
      <p:font typeface="Inter-Regular" panose="020B0502030000000004" pitchFamily="34" charset="0"/>
      <p:regular r:id="rId36"/>
      <p:bold r:id="rId37"/>
    </p:embeddedFont>
    <p:embeddedFont>
      <p:font typeface="Roboto Condensed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448" autoAdjust="0"/>
  </p:normalViewPr>
  <p:slideViewPr>
    <p:cSldViewPr snapToGrid="0">
      <p:cViewPr varScale="1">
        <p:scale>
          <a:sx n="133" d="100"/>
          <a:sy n="133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22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75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461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366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529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44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4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61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78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744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48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9451a3e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9451a3e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04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6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69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brc.in/a-survey-on-time-management-among-students-of-higher-education/" TargetMode="External"/><Relationship Id="rId2" Type="http://schemas.openxmlformats.org/officeDocument/2006/relationships/hyperlink" Target="https://files.eric.ed.gov/fulltext/EJ1328924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js.ual.es/ojs/index.php/eea/article/view/6293" TargetMode="External"/><Relationship Id="rId4" Type="http://schemas.openxmlformats.org/officeDocument/2006/relationships/hyperlink" Target="https://files.eric.ed.gov/fulltext/EJ1262540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43145" y="-297367"/>
            <a:ext cx="7068300" cy="50626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ACADEMIC WORKLOAD AND TIME MANAGEMENT</a:t>
            </a:r>
            <a:br>
              <a:rPr lang="en-US" sz="3200" dirty="0"/>
            </a:br>
            <a:br>
              <a:rPr lang="en-US" sz="1600" dirty="0"/>
            </a:br>
            <a:r>
              <a:rPr lang="en-GB" sz="1600" dirty="0"/>
              <a:t>Nimra Amer                                     21L-5609</a:t>
            </a:r>
            <a:br>
              <a:rPr lang="en-GB" sz="1600" dirty="0"/>
            </a:br>
            <a:r>
              <a:rPr lang="en-GB" sz="1600" dirty="0"/>
              <a:t>Muhammad Hassan Khalid         21L-5692</a:t>
            </a:r>
            <a:br>
              <a:rPr lang="en-GB" sz="1600" dirty="0"/>
            </a:br>
            <a:r>
              <a:rPr lang="en-GB" sz="1600" dirty="0"/>
              <a:t>Muhammad Hamza                       21L-5636</a:t>
            </a:r>
            <a:br>
              <a:rPr lang="en-GB" sz="1600" dirty="0"/>
            </a:br>
            <a:r>
              <a:rPr lang="en-GB" sz="1600" dirty="0"/>
              <a:t>Muhammad Ahmad                       21L-5617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Findings from "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A Survey on Time Management among Students of Higher Education</a:t>
            </a:r>
            <a:r>
              <a:rPr lang="en-US" sz="1800" dirty="0"/>
              <a:t>" by 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Saveetha Institute of Medical and Technical Sciences, Chennai, Tamil Nadu</a:t>
            </a:r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Neutral stance on time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Work delayed due to tendencies toward procrastination and laziness.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146" name="Picture 2" descr="Saveetha Institute of Medical And Technical Science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84" y="1806497"/>
            <a:ext cx="2116409" cy="211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6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52787" y="501462"/>
            <a:ext cx="757539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Findings at FAST University</a:t>
            </a:r>
            <a:endParaRPr sz="4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181" y="1403236"/>
            <a:ext cx="3516274" cy="270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 panose="020B0604020202020204" charset="0"/>
              <a:ea typeface="Inter-Regular" panose="020B06040202020202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 panose="020B0604020202020204" charset="0"/>
                <a:ea typeface="Inter-Regular" panose="020B0604020202020204" charset="0"/>
              </a:rPr>
              <a:t>Overall, the students are satisfied with their time management.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Inter-Regular" panose="020B0604020202020204" charset="0"/>
                <a:ea typeface="Inter-Regular" panose="020B0604020202020204" charset="0"/>
              </a:rPr>
              <a:t>Pattern of procrastination and delayed submission of assignments and homework.</a:t>
            </a:r>
          </a:p>
        </p:txBody>
      </p:sp>
      <p:pic>
        <p:nvPicPr>
          <p:cNvPr id="8" name="Picture 7" descr="C:\Users\Nimra\Downloads\WhatsApp Image 2023-10-10 at 11.38.41 P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81" y="1252107"/>
            <a:ext cx="4842403" cy="3404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03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 descr="C:\Users\Nimra\Downloads\WhatsApp Image 2023-10-10 at 11.39.52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71" y="966440"/>
            <a:ext cx="5804744" cy="3477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08584" y="303360"/>
            <a:ext cx="7068300" cy="396300"/>
          </a:xfrm>
        </p:spPr>
        <p:txBody>
          <a:bodyPr/>
          <a:lstStyle/>
          <a:p>
            <a:r>
              <a:rPr lang="en-US" dirty="0"/>
              <a:t>SOME MORE STATISTICS</a:t>
            </a:r>
          </a:p>
        </p:txBody>
      </p:sp>
    </p:spTree>
    <p:extLst>
      <p:ext uri="{BB962C8B-B14F-4D97-AF65-F5344CB8AC3E}">
        <p14:creationId xmlns:p14="http://schemas.microsoft.com/office/powerpoint/2010/main" val="156115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8100"/>
            <a:r>
              <a:rPr lang="en-US" b="1" dirty="0"/>
              <a:t>Balancing Part-Time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Survey questions from "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Effect of Part-Time Jobs on University Students' Academic Achievement</a:t>
            </a:r>
            <a:r>
              <a:rPr lang="en-US" sz="1800" dirty="0"/>
              <a:t>" by teachers at "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Virtual University, Pakistan</a:t>
            </a:r>
            <a:r>
              <a:rPr lang="en-US" sz="1800" dirty="0">
                <a:solidFill>
                  <a:schemeClr val="bg1"/>
                </a:solidFill>
              </a:rPr>
              <a:t>."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Students struggle to balance part-time jobs with studies, negatively impacting their grades.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122" name="Picture 2" descr="Virtual University of Pakistan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34" y="1583474"/>
            <a:ext cx="2019550" cy="13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52787" y="501462"/>
            <a:ext cx="757539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Findings at FAST University</a:t>
            </a:r>
            <a:endParaRPr sz="40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282496" y="1849041"/>
            <a:ext cx="3816673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MS students commonly have part-time jobs.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MS students find academic stress challenging, affecting their work-life balance.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 descr="C:\Users\Nimra\Downloads\WhatsApp Image 2023-10-10 at 11.36.55 P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97" y="1358388"/>
            <a:ext cx="4607087" cy="287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90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8100"/>
            <a:r>
              <a:rPr lang="en-US" b="1" dirty="0"/>
              <a:t>Uneven Workload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7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Research conducted by the "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Karachi Institute of Science and Technology, Pakistan</a:t>
            </a:r>
            <a:r>
              <a:rPr lang="en-US" sz="1800" dirty="0"/>
              <a:t>" and "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University of Science and Technology, China.</a:t>
            </a:r>
            <a:r>
              <a:rPr lang="en-US" sz="1800" dirty="0"/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Results: 44.5% of students strongly agree, and 36% agree that the workload is unevenly distributed among courses.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098" name="Picture 2" descr="Pakistan Institute of Professional Science &amp; Technology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94" y="2601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iversity of Science and Technology of China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9594" y="25116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4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52787" y="501462"/>
            <a:ext cx="757539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Findings at FAST University</a:t>
            </a:r>
            <a:endParaRPr sz="40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90845" y="1655754"/>
            <a:ext cx="3816673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Workloads are uneven, making it challenging to allocate equal attention to subjects.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Uneven workloads can lead to neglect of subjects with lighter workloads.</a:t>
            </a:r>
            <a:endParaRPr sz="18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93" y="1358387"/>
            <a:ext cx="4869366" cy="32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8100"/>
            <a:r>
              <a:rPr lang="en-US" b="1" dirty="0"/>
              <a:t>Satisfaction with Academic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800" dirty="0"/>
              <a:t>OUTLINE</a:t>
            </a:r>
            <a:endParaRPr sz="48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75" y="1718224"/>
            <a:ext cx="6329414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400" dirty="0"/>
              <a:t>Main Challenges Identified</a:t>
            </a:r>
          </a:p>
          <a:p>
            <a:r>
              <a:rPr lang="en-GB" sz="2400" dirty="0"/>
              <a:t>Student In-Depth Responses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Research Study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Analysis of Findings</a:t>
            </a:r>
          </a:p>
          <a:p>
            <a:r>
              <a:rPr lang="en-GB" sz="2400" dirty="0"/>
              <a:t>Strategies to Overcome Challenges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278995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Survey questions from 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professors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in 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Malaysia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Pakistan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Results indicate student dissatisfaction with the academic support provided by the university.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44" name="Picture 4" descr="The Flag of Malaysia: History, Meaning, and Symbolism - AZ Anim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29" y="3260532"/>
            <a:ext cx="2617795" cy="1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Flag of Pakistan | Meaning, Symbol &amp; History | Britan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989" y="3256308"/>
            <a:ext cx="2683151" cy="1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3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52787" y="501462"/>
            <a:ext cx="757539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Findings at FAST University</a:t>
            </a:r>
            <a:endParaRPr sz="40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05356" y="1876548"/>
            <a:ext cx="3816673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Most students express a neutral sentiment about academic staff support.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 minority of students are highly dissatisfied with academic support.</a:t>
            </a:r>
            <a:endParaRPr sz="18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Picture 5" descr="C:\Users\Nimra\Downloads\WhatsApp Image 2023-10-10 at 10.40.27 P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1455420"/>
            <a:ext cx="5105400" cy="3070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49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700" y="471000"/>
            <a:ext cx="7068300" cy="396300"/>
          </a:xfrm>
        </p:spPr>
        <p:txBody>
          <a:bodyPr/>
          <a:lstStyle/>
          <a:p>
            <a:r>
              <a:rPr lang="en-US" dirty="0"/>
              <a:t>SOME MORE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 descr="C:\Users\Nimra\Downloads\WhatsApp Image 2023-10-10 at 10.38.25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2" y="1303020"/>
            <a:ext cx="4115727" cy="273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Nimra\Downloads\WhatsApp Image 2023-10-10 at 10.38.18 PM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79" y="1303020"/>
            <a:ext cx="4129405" cy="277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22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786414" y="-275117"/>
            <a:ext cx="7171841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800" b="1" dirty="0">
                <a:solidFill>
                  <a:schemeClr val="bg1"/>
                </a:solidFill>
              </a:rPr>
              <a:t>Strategies to Overcome Challenges</a:t>
            </a:r>
            <a:endParaRPr sz="9600" dirty="0">
              <a:solidFill>
                <a:schemeClr val="bg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780142" y="1800184"/>
            <a:ext cx="5034958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Academic Advising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Time Management Workshops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Support for Part-Time Work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Communication and Feedback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Workload Transparency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Regular Surveys And Assignments</a:t>
            </a: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53" y="1800184"/>
            <a:ext cx="3152767" cy="24695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603039" y="1369190"/>
            <a:ext cx="7999495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Prompt addressing of discussed challenges is important.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when only a minority of students face specific challenges, their academic future should not be overlooked.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Potential to greatly enhance the academic experience and overall learning environment.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744755" y="706460"/>
            <a:ext cx="424278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Conclusion</a:t>
            </a:r>
            <a:endParaRPr sz="4800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Research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875" y="1712090"/>
            <a:ext cx="7633735" cy="3155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https://files.eric.ed.gov/fulltext/EJ1328924.pdf</a:t>
            </a:r>
            <a:endParaRPr lang="en-US" dirty="0"/>
          </a:p>
          <a:p>
            <a:r>
              <a:rPr lang="en-US" dirty="0">
                <a:hlinkClick r:id="rId3"/>
              </a:rPr>
              <a:t>https://bbrc.in/a-survey-on-time-management-among-students-of-higher-education/</a:t>
            </a:r>
            <a:endParaRPr lang="en-US" dirty="0"/>
          </a:p>
          <a:p>
            <a:r>
              <a:rPr lang="en-US" dirty="0">
                <a:hlinkClick r:id="rId4"/>
              </a:rPr>
              <a:t>https://files.eric.ed.gov/fulltext/EJ1262540.pdf</a:t>
            </a:r>
            <a:endParaRPr lang="en-US" dirty="0"/>
          </a:p>
          <a:p>
            <a:r>
              <a:rPr lang="en-US" dirty="0">
                <a:hlinkClick r:id="rId5"/>
              </a:rPr>
              <a:t>https://ojs.ual.es/ojs/index.php/eea/article/view/6293</a:t>
            </a:r>
            <a:endParaRPr lang="en-US" dirty="0"/>
          </a:p>
          <a:p>
            <a:r>
              <a:rPr lang="en-US" dirty="0"/>
              <a:t>https://final-version-of-article-166-fatima-saddique.pdf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55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2712934" y="3824951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860352" y="539822"/>
            <a:ext cx="5127590" cy="3285130"/>
            <a:chOff x="1860351" y="539821"/>
            <a:chExt cx="5423297" cy="4063857"/>
          </a:xfrm>
        </p:grpSpPr>
        <p:sp>
          <p:nvSpPr>
            <p:cNvPr id="16" name="Freeform 15"/>
            <p:cNvSpPr/>
            <p:nvPr/>
          </p:nvSpPr>
          <p:spPr>
            <a:xfrm>
              <a:off x="4252024" y="539821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70" tIns="322389" rIns="291871" bIns="322388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602426" y="841115"/>
              <a:ext cx="1681222" cy="903882"/>
            </a:xfrm>
            <a:custGeom>
              <a:avLst/>
              <a:gdLst>
                <a:gd name="connsiteX0" fmla="*/ 0 w 1681222"/>
                <a:gd name="connsiteY0" fmla="*/ 0 h 903882"/>
                <a:gd name="connsiteX1" fmla="*/ 1681222 w 1681222"/>
                <a:gd name="connsiteY1" fmla="*/ 0 h 903882"/>
                <a:gd name="connsiteX2" fmla="*/ 1681222 w 1681222"/>
                <a:gd name="connsiteY2" fmla="*/ 903882 h 903882"/>
                <a:gd name="connsiteX3" fmla="*/ 0 w 1681222"/>
                <a:gd name="connsiteY3" fmla="*/ 903882 h 903882"/>
                <a:gd name="connsiteX4" fmla="*/ 0 w 1681222"/>
                <a:gd name="connsiteY4" fmla="*/ 0 h 90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222" h="903882">
                  <a:moveTo>
                    <a:pt x="0" y="0"/>
                  </a:moveTo>
                  <a:lnTo>
                    <a:pt x="1681222" y="0"/>
                  </a:lnTo>
                  <a:lnTo>
                    <a:pt x="1681222" y="903882"/>
                  </a:lnTo>
                  <a:lnTo>
                    <a:pt x="0" y="9038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36544" y="539821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541572" y="1818513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70" tIns="322389" rIns="291871" bIns="322388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860351" y="2119808"/>
              <a:ext cx="1626989" cy="903882"/>
            </a:xfrm>
            <a:custGeom>
              <a:avLst/>
              <a:gdLst>
                <a:gd name="connsiteX0" fmla="*/ 0 w 1626989"/>
                <a:gd name="connsiteY0" fmla="*/ 0 h 903882"/>
                <a:gd name="connsiteX1" fmla="*/ 1626989 w 1626989"/>
                <a:gd name="connsiteY1" fmla="*/ 0 h 903882"/>
                <a:gd name="connsiteX2" fmla="*/ 1626989 w 1626989"/>
                <a:gd name="connsiteY2" fmla="*/ 903882 h 903882"/>
                <a:gd name="connsiteX3" fmla="*/ 0 w 1626989"/>
                <a:gd name="connsiteY3" fmla="*/ 903882 h 903882"/>
                <a:gd name="connsiteX4" fmla="*/ 0 w 1626989"/>
                <a:gd name="connsiteY4" fmla="*/ 0 h 90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989" h="903882">
                  <a:moveTo>
                    <a:pt x="0" y="0"/>
                  </a:moveTo>
                  <a:lnTo>
                    <a:pt x="1626989" y="0"/>
                  </a:lnTo>
                  <a:lnTo>
                    <a:pt x="1626989" y="903882"/>
                  </a:lnTo>
                  <a:lnTo>
                    <a:pt x="0" y="9038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957053" y="1818513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252024" y="3097206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70" tIns="322389" rIns="291871" bIns="322388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02426" y="3398501"/>
              <a:ext cx="1681222" cy="903882"/>
            </a:xfrm>
            <a:custGeom>
              <a:avLst/>
              <a:gdLst>
                <a:gd name="connsiteX0" fmla="*/ 0 w 1681222"/>
                <a:gd name="connsiteY0" fmla="*/ 0 h 903882"/>
                <a:gd name="connsiteX1" fmla="*/ 1681222 w 1681222"/>
                <a:gd name="connsiteY1" fmla="*/ 0 h 903882"/>
                <a:gd name="connsiteX2" fmla="*/ 1681222 w 1681222"/>
                <a:gd name="connsiteY2" fmla="*/ 903882 h 903882"/>
                <a:gd name="connsiteX3" fmla="*/ 0 w 1681222"/>
                <a:gd name="connsiteY3" fmla="*/ 903882 h 903882"/>
                <a:gd name="connsiteX4" fmla="*/ 0 w 1681222"/>
                <a:gd name="connsiteY4" fmla="*/ 0 h 90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222" h="903882">
                  <a:moveTo>
                    <a:pt x="0" y="0"/>
                  </a:moveTo>
                  <a:lnTo>
                    <a:pt x="1681222" y="0"/>
                  </a:lnTo>
                  <a:lnTo>
                    <a:pt x="1681222" y="903882"/>
                  </a:lnTo>
                  <a:lnTo>
                    <a:pt x="0" y="9038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836544" y="3097206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275064" y="1353015"/>
            <a:ext cx="2832410" cy="23863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Our research focus was centered on the Asian region.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1028" name="Picture 4" descr="Asia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34" y="165798"/>
            <a:ext cx="4977702" cy="497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449914" y="419036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Challenges</a:t>
            </a:r>
            <a:endParaRPr sz="4800" dirty="0"/>
          </a:p>
        </p:txBody>
      </p:sp>
      <p:sp>
        <p:nvSpPr>
          <p:cNvPr id="396" name="Google Shape;396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0" name="Google Shape;40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3" name="Google Shape;40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6" name="Google Shape;40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9" name="Google Shape;40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6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7" name="Google Shape;417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00" b="1" dirty="0"/>
              <a:t>Heavy Workload</a:t>
            </a:r>
          </a:p>
        </p:txBody>
      </p:sp>
      <p:sp>
        <p:nvSpPr>
          <p:cNvPr id="418" name="Google Shape;418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00" b="1" dirty="0"/>
              <a:t>Mental Health Impact</a:t>
            </a:r>
            <a:endParaRPr lang="en-US" sz="1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00" b="1" dirty="0"/>
              <a:t>Uneven Workload Distribution</a:t>
            </a:r>
          </a:p>
        </p:txBody>
      </p:sp>
      <p:sp>
        <p:nvSpPr>
          <p:cNvPr id="420" name="Google Shape;420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600" b="1" dirty="0"/>
              <a:t>Time Management and Delays in Work</a:t>
            </a:r>
          </a:p>
        </p:txBody>
      </p:sp>
      <p:sp>
        <p:nvSpPr>
          <p:cNvPr id="421" name="Google Shape;421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600" b="1" dirty="0"/>
              <a:t>Balancing Part-Time Work</a:t>
            </a:r>
          </a:p>
        </p:txBody>
      </p:sp>
      <p:sp>
        <p:nvSpPr>
          <p:cNvPr id="422" name="Google Shape;422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600" b="1" dirty="0"/>
              <a:t>Satisfaction with Academic Support</a:t>
            </a:r>
          </a:p>
        </p:txBody>
      </p:sp>
    </p:spTree>
    <p:extLst>
      <p:ext uri="{BB962C8B-B14F-4D97-AF65-F5344CB8AC3E}">
        <p14:creationId xmlns:p14="http://schemas.microsoft.com/office/powerpoint/2010/main" val="273441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30908" y="2751324"/>
            <a:ext cx="3645638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4800" dirty="0"/>
              <a:t>Student In-Depth Responses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 descr="Resource Library | Power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24" y="0"/>
            <a:ext cx="55681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8100"/>
            <a:r>
              <a:rPr lang="en-US" dirty="0"/>
              <a:t>Heavy Workload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800" dirty="0"/>
              <a:t>Research conducted by scholars at "</a:t>
            </a: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      College of Science and Technology, Royal University of Bhutan</a:t>
            </a:r>
            <a:r>
              <a:rPr lang="en-US" sz="1800" dirty="0">
                <a:solidFill>
                  <a:schemeClr val="bg1"/>
                </a:solidFill>
              </a:rPr>
              <a:t>."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Student dissatisfaction with academic workload.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Major contributor to declining academic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Discontentment associated with decreased overall grades.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2" name="Picture 4" descr="College Of Science And Technology, Phuentsholing | Phuntsho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46" y="1669391"/>
            <a:ext cx="21050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52787" y="501462"/>
            <a:ext cx="757539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Findings at FAST University</a:t>
            </a:r>
            <a:endParaRPr sz="40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78418" y="2057198"/>
            <a:ext cx="3816673" cy="1585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Many students struggled with managing their academic workload due to its time-consuming nature.</a:t>
            </a:r>
            <a:endParaRPr sz="16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24" y="1499636"/>
            <a:ext cx="4869366" cy="27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8100"/>
            <a:r>
              <a:rPr lang="en-US" b="1" dirty="0"/>
              <a:t>Time Management and Delays in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63227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568</Words>
  <Application>Microsoft Macintosh PowerPoint</Application>
  <PresentationFormat>On-screen Show (16:9)</PresentationFormat>
  <Paragraphs>96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Inter</vt:lpstr>
      <vt:lpstr>Inter-Regular</vt:lpstr>
      <vt:lpstr>Calibri</vt:lpstr>
      <vt:lpstr>Wingdings</vt:lpstr>
      <vt:lpstr>Arial Black</vt:lpstr>
      <vt:lpstr>Arial</vt:lpstr>
      <vt:lpstr>Roboto Condensed</vt:lpstr>
      <vt:lpstr>Joan template</vt:lpstr>
      <vt:lpstr>ACADEMIC WORKLOAD AND TIME MANAGEMENT  Nimra Amer                                     21L-5609 Muhammad Hassan Khalid         21L-5692 Muhammad Hamza                       21L-5636 Muhammad Ahmad                       21L-5617</vt:lpstr>
      <vt:lpstr>OUTLINE</vt:lpstr>
      <vt:lpstr>Our research focus was centered on the Asian region.</vt:lpstr>
      <vt:lpstr>Challenges</vt:lpstr>
      <vt:lpstr>Student In-Depth Responses</vt:lpstr>
      <vt:lpstr>Heavy Workload</vt:lpstr>
      <vt:lpstr>PowerPoint Presentation</vt:lpstr>
      <vt:lpstr>Findings at FAST University</vt:lpstr>
      <vt:lpstr>Time Management and Delays in Work</vt:lpstr>
      <vt:lpstr>PowerPoint Presentation</vt:lpstr>
      <vt:lpstr>Findings at FAST University</vt:lpstr>
      <vt:lpstr>SOME MORE STATISTICS</vt:lpstr>
      <vt:lpstr>Balancing Part-Time Work</vt:lpstr>
      <vt:lpstr>PowerPoint Presentation</vt:lpstr>
      <vt:lpstr>Findings at FAST University</vt:lpstr>
      <vt:lpstr>Uneven Workload Distribution</vt:lpstr>
      <vt:lpstr>PowerPoint Presentation</vt:lpstr>
      <vt:lpstr>Findings at FAST University</vt:lpstr>
      <vt:lpstr>Satisfaction with Academic Support</vt:lpstr>
      <vt:lpstr>PowerPoint Presentation</vt:lpstr>
      <vt:lpstr>Findings at FAST University</vt:lpstr>
      <vt:lpstr>SOME MORE STATISTICS</vt:lpstr>
      <vt:lpstr>Strategies to Overcome Challenges</vt:lpstr>
      <vt:lpstr>Conclusion</vt:lpstr>
      <vt:lpstr>Research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WORKLOAD AND TIME MANAGEMENT  Muhammad Hamza                       21L-5636 Nimra Amer                                     21L-5609 Muhammad Hassan Khalid         21L-5692 Muhammad Ahmad                       21L-5617</dc:title>
  <cp:lastModifiedBy>L215617Muhammad Ahmad</cp:lastModifiedBy>
  <cp:revision>20</cp:revision>
  <dcterms:modified xsi:type="dcterms:W3CDTF">2023-10-15T16:32:23Z</dcterms:modified>
</cp:coreProperties>
</file>