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7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5" r:id="rId20"/>
    <p:sldId id="274" r:id="rId21"/>
    <p:sldId id="276" r:id="rId22"/>
    <p:sldId id="277" r:id="rId23"/>
    <p:sldId id="278" r:id="rId24"/>
    <p:sldId id="273" r:id="rId25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098" autoAdjust="0"/>
  </p:normalViewPr>
  <p:slideViewPr>
    <p:cSldViewPr snapToGrid="0">
      <p:cViewPr varScale="1">
        <p:scale>
          <a:sx n="70" d="100"/>
          <a:sy n="70" d="100"/>
        </p:scale>
        <p:origin x="11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71F94-2692-42A4-8E12-A9FB83B0AA75}" type="datetimeFigureOut">
              <a:rPr lang="en-PK" smtClean="0"/>
              <a:t>24/08/2022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EBBFF-52AC-42BE-8A7C-E756CC9317B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97927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processor fetches the instruction value from this memory location. Once the instruction has been fetched, it needs to be decoded and executed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EBBFF-52AC-42BE-8A7C-E756CC9317BC}" type="slidenum">
              <a:rPr lang="en-PK" smtClean="0"/>
              <a:t>2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20639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6E2A3-65BD-24FF-ACA7-3E920C502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1E5FC4-ECF1-51A6-8B37-2B74E47F8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41E55-1A6E-862C-D32D-8D583B498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1BC0-A000-45C6-A10D-8E3091C17916}" type="datetimeFigureOut">
              <a:rPr lang="en-PK" smtClean="0"/>
              <a:t>24/08/2022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46D14-0221-F104-1540-5CB7C39B7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00033-5C07-1FC5-D05C-33EBA5BA8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ED9CF-B535-465E-9AB9-4A7973C0607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93837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99A66-8E22-6D22-AD3E-2FF730CB2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F0C654-A566-A832-DFE3-152D19F1F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72051-1D83-56B5-7BBB-85796E817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1BC0-A000-45C6-A10D-8E3091C17916}" type="datetimeFigureOut">
              <a:rPr lang="en-PK" smtClean="0"/>
              <a:t>24/08/2022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FC0B9-7511-BD7D-B2BD-219E7E95E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2568D-3AD7-1EB7-1E47-2DDE5C9CA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ED9CF-B535-465E-9AB9-4A7973C0607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09328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5FB957-E073-F6C6-5D34-0F466B9041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634B78-5DB4-1BA0-534F-A45DAD411F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C8AA5-03A0-CD92-2325-7E90F14B5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1BC0-A000-45C6-A10D-8E3091C17916}" type="datetimeFigureOut">
              <a:rPr lang="en-PK" smtClean="0"/>
              <a:t>24/08/2022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79EE1-6C9D-AEB7-079C-5789A015E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21093-6AAE-3D36-D966-8549773EB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ED9CF-B535-465E-9AB9-4A7973C0607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0532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53301-C34A-4B23-3B13-71C827DAA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6BBD4-23B2-6C9F-241B-7ABC46215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D4AD6-DBA8-DB8D-DD98-ABFE86316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1BC0-A000-45C6-A10D-8E3091C17916}" type="datetimeFigureOut">
              <a:rPr lang="en-PK" smtClean="0"/>
              <a:t>24/08/2022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FA60D-8F7C-6D31-6097-B7D61DD5D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2C397-F4AA-9184-507E-F06E891E7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ED9CF-B535-465E-9AB9-4A7973C0607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22283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6582D-5FA3-113D-2086-759BF888B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83A691-E735-3288-1CC4-FEE23CE9C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54D60-CD99-2F9B-1256-6319652CC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1BC0-A000-45C6-A10D-8E3091C17916}" type="datetimeFigureOut">
              <a:rPr lang="en-PK" smtClean="0"/>
              <a:t>24/08/2022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5361F-E88C-B523-408A-69260063A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20892-F873-6F13-C52E-3091B148E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ED9CF-B535-465E-9AB9-4A7973C0607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64202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0CAE2-08FB-A283-4424-5215E77ED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791BA-F715-56BA-3E84-89AF28AB1E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C18A1C-AB82-E643-5FD2-6CAE891EC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43661-34F1-3DF6-7A0F-235C5355E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1BC0-A000-45C6-A10D-8E3091C17916}" type="datetimeFigureOut">
              <a:rPr lang="en-PK" smtClean="0"/>
              <a:t>24/08/2022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86161-8E4D-FAA0-33F5-C977D5DE1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1179F-C5D0-A035-2B9A-E2F75361E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ED9CF-B535-465E-9AB9-4A7973C0607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69815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2D0BE-A424-47EB-86D5-11C1DE16D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15961-7947-7745-E400-7C65DF109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71072-1A4F-3AE2-8568-98773B02D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BF2832-B706-5BB7-BA95-BDCDCF8D70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A235DB-19B3-89D4-4EAD-E3CD04D174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E6F5B5-AD14-39BC-D13E-46FCCA48C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1BC0-A000-45C6-A10D-8E3091C17916}" type="datetimeFigureOut">
              <a:rPr lang="en-PK" smtClean="0"/>
              <a:t>24/08/2022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0BAC92-A78F-824B-DD8A-26BEE9CF4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766EF3-D1A7-E678-19AC-609AC2D9A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ED9CF-B535-465E-9AB9-4A7973C0607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0959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709C0-3081-DC7D-6A33-52A8C9074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46CA47-7142-8773-EE3A-F1C7EBD85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1BC0-A000-45C6-A10D-8E3091C17916}" type="datetimeFigureOut">
              <a:rPr lang="en-PK" smtClean="0"/>
              <a:t>24/08/2022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F29566-9884-B03E-C565-CC8637675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0F75D2-BAAD-82D7-2B3B-17BDDE736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ED9CF-B535-465E-9AB9-4A7973C0607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46572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E3B340-B0B9-6259-DFB3-EDD49B3F4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1BC0-A000-45C6-A10D-8E3091C17916}" type="datetimeFigureOut">
              <a:rPr lang="en-PK" smtClean="0"/>
              <a:t>24/08/2022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776E65-2CAE-41F1-BE1F-311927A33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504BEB-49E4-6599-1024-33FB4726D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ED9CF-B535-465E-9AB9-4A7973C0607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09384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777D3-2DE7-992D-9648-D0B557F6B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78B7D-58EE-6E7F-BE08-B2BF0CD0F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5C81CB-09F0-FDE8-F6CA-A347719BE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F17AB9-F166-4E25-1CD6-C41561548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1BC0-A000-45C6-A10D-8E3091C17916}" type="datetimeFigureOut">
              <a:rPr lang="en-PK" smtClean="0"/>
              <a:t>24/08/2022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DCE19D-8FAD-B95F-527B-7B2F435BE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91D8DF-D4A1-23F4-E1F1-FE300EEE1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ED9CF-B535-465E-9AB9-4A7973C0607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84712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685BE-C272-A2D0-550E-C54FF8862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3F7114-C34B-7E37-1F0C-881BB12D8D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1200A0-852C-4AA5-9F3C-6E1AEE023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B889C-49AB-490D-B350-E67B7A9D9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1BC0-A000-45C6-A10D-8E3091C17916}" type="datetimeFigureOut">
              <a:rPr lang="en-PK" smtClean="0"/>
              <a:t>24/08/2022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22C6F4-36C2-2D28-8180-657338664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2C25EE-6C13-6535-04D0-F541C036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ED9CF-B535-465E-9AB9-4A7973C0607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17616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3857CB-FC55-CA62-8F8B-083403BF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DCDA4-689C-3767-17E2-1A2A94F89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97C3A-BA99-7FA1-4258-B24208AC0A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A1BC0-A000-45C6-A10D-8E3091C17916}" type="datetimeFigureOut">
              <a:rPr lang="en-PK" smtClean="0"/>
              <a:t>24/08/2022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4A364-B570-D986-7A70-303EA6F4E6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B82B3-FC07-7CCD-C161-48B8CF7216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ED9CF-B535-465E-9AB9-4A7973C0607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37323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A4A7A-8B68-425D-DB77-39B6B70066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Assembly Language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AF49D1-4CFF-0710-2505-F08FC02F4F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Delivered by: Belal Hashmi 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00582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60035-621A-76AB-CA47-4E5FD01BD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0D7A1-B316-4B61-C5B7-27E060C72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operations need operands. One address bus and one data bus.</a:t>
            </a:r>
          </a:p>
          <a:p>
            <a:r>
              <a:rPr lang="en-US" dirty="0"/>
              <a:t>Temporary storage places inside the processor called registers(precious resource)</a:t>
            </a:r>
          </a:p>
          <a:p>
            <a:r>
              <a:rPr lang="en-US" dirty="0"/>
              <a:t>Sometimes we hold both operands in registers for the sake of efficiency</a:t>
            </a:r>
          </a:p>
          <a:p>
            <a:r>
              <a:rPr lang="en-US" dirty="0"/>
              <a:t>Nomenclature(naming is useful since the registers are few in number)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703842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EC330-54DF-7E7D-AD66-8E68AD189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0485C-7FF2-D62B-0C0C-3DB1CC027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Accumulator</a:t>
            </a:r>
            <a:r>
              <a:rPr lang="en-US" dirty="0"/>
              <a:t> :Central register in every processor called the accumulator. Traditionally all mathematical and logical operations are performed on the accumulator. The word size of a processor is defined by the width of its accumulator.</a:t>
            </a:r>
          </a:p>
          <a:p>
            <a:r>
              <a:rPr lang="en-US" b="1" dirty="0"/>
              <a:t>Pointer, Index, or Base Register</a:t>
            </a:r>
            <a:r>
              <a:rPr lang="en-US" dirty="0"/>
              <a:t>: Does not hold data but holds the address of data.</a:t>
            </a:r>
          </a:p>
          <a:p>
            <a:r>
              <a:rPr lang="en-US" b="1" dirty="0"/>
              <a:t>Flags Register or Program Status Word:</a:t>
            </a:r>
            <a:r>
              <a:rPr lang="en-US" dirty="0"/>
              <a:t> meaningless as a unit</a:t>
            </a:r>
          </a:p>
          <a:p>
            <a:r>
              <a:rPr lang="en-US" b="1" dirty="0"/>
              <a:t>Program Counter or Instruction Pointer:</a:t>
            </a:r>
            <a:r>
              <a:rPr lang="en-US" dirty="0"/>
              <a:t> The program counter holds the address of the next instruction to be executed.</a:t>
            </a:r>
            <a:endParaRPr lang="en-PK" b="1" dirty="0"/>
          </a:p>
        </p:txBody>
      </p:sp>
    </p:spTree>
    <p:extLst>
      <p:ext uri="{BB962C8B-B14F-4D97-AF65-F5344CB8AC3E}">
        <p14:creationId xmlns:p14="http://schemas.microsoft.com/office/powerpoint/2010/main" val="4225989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47A93-AAF8-5D24-3FC9-71263DD91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E9072-E104-6B3E-F378-5397EA433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Opcode : one number tells it that it has to add, where its operands are, and where to store the result</a:t>
            </a:r>
          </a:p>
          <a:p>
            <a:r>
              <a:rPr lang="en-US" dirty="0"/>
              <a:t>mnemonic : associate a symbol to every number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952657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A0A0E-94C8-97DA-23B4-2B19AA0CA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GROUPs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E79D6-01B8-3823-C7BA-1241FEF55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Movement Instructions</a:t>
            </a:r>
          </a:p>
          <a:p>
            <a:pPr marL="457200" lvl="1" indent="0">
              <a:buNone/>
            </a:pPr>
            <a:r>
              <a:rPr lang="en-US" dirty="0"/>
              <a:t>mov ax, bx lad 1234</a:t>
            </a:r>
          </a:p>
          <a:p>
            <a:r>
              <a:rPr lang="en-US" dirty="0"/>
              <a:t>Arithmetic and Logic Instructions</a:t>
            </a:r>
          </a:p>
          <a:p>
            <a:pPr marL="457200" lvl="1" indent="0">
              <a:buNone/>
            </a:pPr>
            <a:r>
              <a:rPr lang="en-US" dirty="0"/>
              <a:t>and ax, 1234 </a:t>
            </a:r>
          </a:p>
          <a:p>
            <a:pPr marL="457200" lvl="1" indent="0">
              <a:buNone/>
            </a:pPr>
            <a:r>
              <a:rPr lang="en-US" dirty="0"/>
              <a:t>add bx, 0534 </a:t>
            </a:r>
          </a:p>
          <a:p>
            <a:pPr marL="457200" lvl="1" indent="0">
              <a:buNone/>
            </a:pPr>
            <a:r>
              <a:rPr lang="en-US" dirty="0"/>
              <a:t>add bx, [1200]</a:t>
            </a:r>
          </a:p>
          <a:p>
            <a:r>
              <a:rPr lang="en-US" dirty="0"/>
              <a:t>Program Control Instructions</a:t>
            </a:r>
          </a:p>
          <a:p>
            <a:pPr marL="457200" lvl="1" indent="0">
              <a:buNone/>
            </a:pPr>
            <a:r>
              <a:rPr lang="en-US" dirty="0" err="1"/>
              <a:t>cmp</a:t>
            </a:r>
            <a:r>
              <a:rPr lang="en-US" dirty="0"/>
              <a:t> ax, 0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err="1"/>
              <a:t>jne</a:t>
            </a:r>
            <a:r>
              <a:rPr lang="en-US" dirty="0"/>
              <a:t> 1234</a:t>
            </a:r>
          </a:p>
          <a:p>
            <a:r>
              <a:rPr lang="en-US" dirty="0"/>
              <a:t>Special Instructions</a:t>
            </a:r>
          </a:p>
          <a:p>
            <a:pPr marL="457200" lvl="1" indent="0">
              <a:buNone/>
            </a:pPr>
            <a:r>
              <a:rPr lang="en-US" dirty="0"/>
              <a:t>cli </a:t>
            </a:r>
            <a:r>
              <a:rPr lang="en-US" dirty="0" err="1"/>
              <a:t>sti</a:t>
            </a:r>
            <a:endParaRPr lang="en-US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344250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11459-EF5B-EBDF-A1FD-7A45CCCF2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IAPX88 ARCHITECTURE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0E110-8B48-B384-6D42-70EBBC83B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iAPX88 stands for “Intel Advanced Processor Extensions 88”</a:t>
            </a:r>
          </a:p>
          <a:p>
            <a:r>
              <a:rPr lang="en-US" dirty="0"/>
              <a:t>8088 is a 16bit processor</a:t>
            </a:r>
          </a:p>
          <a:p>
            <a:r>
              <a:rPr lang="en-US" dirty="0"/>
              <a:t>downward compatible</a:t>
            </a:r>
          </a:p>
          <a:p>
            <a:r>
              <a:rPr lang="en-US" dirty="0"/>
              <a:t>The architecture of a processor means the organization and functionalities of the registers</a:t>
            </a:r>
          </a:p>
          <a:p>
            <a:r>
              <a:rPr lang="en-US" dirty="0"/>
              <a:t>History(64K on the 8085, the 8088 allowed a whole mega byte)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86984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BEEBA-9C29-EC26-3839-1E08D4B0B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ARCHITECTURE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226BC9-B2D7-A1E0-C370-F838F0D23F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2147" y="2240315"/>
            <a:ext cx="6141586" cy="3574953"/>
          </a:xfrm>
        </p:spPr>
      </p:pic>
    </p:spTree>
    <p:extLst>
      <p:ext uri="{BB962C8B-B14F-4D97-AF65-F5344CB8AC3E}">
        <p14:creationId xmlns:p14="http://schemas.microsoft.com/office/powerpoint/2010/main" val="2453693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4DE13-8B68-EB10-1615-8186B3FA3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ARCHITECTURE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36BFF-44AE-12F7-A613-FA1119FBF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General Registers (AX, BX, CX, and DX) Accumulator, base, counter, destination</a:t>
            </a:r>
          </a:p>
          <a:p>
            <a:r>
              <a:rPr lang="it-IT" dirty="0"/>
              <a:t>Index Registers (SI and DI): allows methametical and logical operations.</a:t>
            </a:r>
            <a:r>
              <a:rPr lang="en-US" dirty="0"/>
              <a:t> implied functionality as the source or the destination in a special class of instructions called the string instructions. Not restricted to just string instructions. Cannot be used as 8 bit.</a:t>
            </a:r>
            <a:endParaRPr lang="it-IT" dirty="0"/>
          </a:p>
          <a:p>
            <a:r>
              <a:rPr lang="en-US" dirty="0"/>
              <a:t>Instruction Pointer (IP): address of the next instruction to be executed. address of the next instruction to be executed</a:t>
            </a:r>
          </a:p>
          <a:p>
            <a:r>
              <a:rPr lang="en-US" dirty="0"/>
              <a:t>Stack Pointer (SP): memory pointer</a:t>
            </a:r>
          </a:p>
          <a:p>
            <a:r>
              <a:rPr lang="en-US" dirty="0"/>
              <a:t>Base Pointer (BP): memory pointer</a:t>
            </a:r>
          </a:p>
          <a:p>
            <a:r>
              <a:rPr lang="en-US" dirty="0"/>
              <a:t>Flags Registers</a:t>
            </a:r>
          </a:p>
          <a:p>
            <a:r>
              <a:rPr lang="en-US" dirty="0"/>
              <a:t>Segment Registers (CS, DS, SS, and ES) 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786903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A6C8A-D672-8D6A-AAA6-8642E6F2F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Flag Registers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973C23-CFCE-F047-B1AC-225F1A37E3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6711" y="3275046"/>
            <a:ext cx="9496378" cy="905334"/>
          </a:xfrm>
        </p:spPr>
      </p:pic>
    </p:spTree>
    <p:extLst>
      <p:ext uri="{BB962C8B-B14F-4D97-AF65-F5344CB8AC3E}">
        <p14:creationId xmlns:p14="http://schemas.microsoft.com/office/powerpoint/2010/main" val="1689536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79A89-DAED-490F-04A3-EAF5FAB07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Flags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664DF-B0C1-E9C5-2986-64E8A5B53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DEF427-3BBC-7D5F-A157-AAE79AFBC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029636" cy="43513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7D5756-6B0E-424D-E273-2B150BCDE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836" y="1825625"/>
            <a:ext cx="4846740" cy="420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217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44724-6B6F-2A0D-2F1D-0AC104453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Assembler, Linker, and Debugger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842D8-8A80-1CB6-4D7A-0E511B7F2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“Netwide Assembler” or NASM.</a:t>
            </a:r>
          </a:p>
          <a:p>
            <a:r>
              <a:rPr lang="en-US" dirty="0"/>
              <a:t>“A </a:t>
            </a:r>
            <a:r>
              <a:rPr lang="en-US" dirty="0" err="1"/>
              <a:t>fullscreen</a:t>
            </a:r>
            <a:r>
              <a:rPr lang="en-US" dirty="0"/>
              <a:t> debugger” or AFD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179271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B52C-B075-17CF-A692-BD251E497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BASIC COMPUTER ARCHITECTURE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ED80A-847C-6A46-2A08-584241470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computer system comprises of a processor, memory, and I/O devices. </a:t>
            </a:r>
          </a:p>
          <a:p>
            <a:r>
              <a:rPr lang="en-US" dirty="0"/>
              <a:t>I/O is used for interfacing with the external world, while memory is the processor’s internal world</a:t>
            </a:r>
          </a:p>
          <a:p>
            <a:r>
              <a:rPr lang="en-US" dirty="0"/>
              <a:t>Processor is the core in this picture and is responsible for performing operations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110590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25C0D-C3F9-701C-5A01-52A6EC083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Program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BF2B6-3CC6-FBEE-A147-D043767D5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AA6486-47DA-6842-3ED6-5004D6047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879" y="2236407"/>
            <a:ext cx="8669562" cy="255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2626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FBD15-A44C-BDF4-E95E-ED39726E0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Program Assembling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CBF97-8CE8-18BD-E214-F823C40F0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assemble we will give the following command to the processor assuming that our input file is named </a:t>
            </a:r>
          </a:p>
          <a:p>
            <a:r>
              <a:rPr lang="en-US" dirty="0"/>
              <a:t>EX01.ASM. </a:t>
            </a:r>
            <a:r>
              <a:rPr lang="en-US" dirty="0" err="1"/>
              <a:t>nasm</a:t>
            </a:r>
            <a:r>
              <a:rPr lang="en-US" dirty="0"/>
              <a:t> ex01.asm –o ex01.com –l ex01.lst</a:t>
            </a:r>
          </a:p>
          <a:p>
            <a:r>
              <a:rPr lang="en-US" dirty="0"/>
              <a:t>Produce two files EX01.COM that is our executable file and EX01.LST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292922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AAA8D-033D-010A-14BE-E46DA83EE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file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5C1FBA-29DC-EEEF-7A68-D4965CD449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4012" y="2533650"/>
            <a:ext cx="7730100" cy="2100159"/>
          </a:xfrm>
        </p:spPr>
      </p:pic>
    </p:spTree>
    <p:extLst>
      <p:ext uri="{BB962C8B-B14F-4D97-AF65-F5344CB8AC3E}">
        <p14:creationId xmlns:p14="http://schemas.microsoft.com/office/powerpoint/2010/main" val="17098032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2078F-4E39-0D0B-DD28-A2ABA57BE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Program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78F40-A08B-EE8D-681A-AAF8A23B0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little-endian order and is used by Intel</a:t>
            </a:r>
          </a:p>
          <a:p>
            <a:r>
              <a:rPr lang="en-US" dirty="0"/>
              <a:t>least significant, more significant, more significant, and most significant</a:t>
            </a:r>
          </a:p>
          <a:p>
            <a:r>
              <a:rPr lang="en-US" dirty="0"/>
              <a:t>size of the complete COM file? </a:t>
            </a:r>
          </a:p>
          <a:p>
            <a:r>
              <a:rPr lang="en-US" dirty="0"/>
              <a:t>18 bytes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3028372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8B6DE-FED3-559B-CD2C-3FF8AB893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way of writing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6385C-0511-A82C-EE77-EA6DE5FFA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last three variations are for instructions that have one or both of their operands implied, or they work on a single or no operand. An implied operand means that it is always in a particular register say the accumulator, and it need not be mentioned in the instruction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2490DC-4892-F0F0-2EE7-9CF66A89F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676" y="3890453"/>
            <a:ext cx="5594555" cy="116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325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56094-925E-0500-CC4B-553CF63E7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Cycle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B43E1-D743-C9A4-6A1A-57008421D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CPU fetches instructions from memory, reads and writes data from and to memory, and transfers data from and to input/output devices.</a:t>
            </a:r>
          </a:p>
          <a:p>
            <a:r>
              <a:rPr lang="en-US" dirty="0"/>
              <a:t> A typical and simple execution cycle can be summarized as follows: </a:t>
            </a:r>
          </a:p>
          <a:p>
            <a:r>
              <a:rPr lang="en-US" dirty="0"/>
              <a:t>1. The next instruction to be executed, whose address is obtained from the PC, is fetched from the memory and stored in the IR. </a:t>
            </a:r>
          </a:p>
          <a:p>
            <a:r>
              <a:rPr lang="en-US" dirty="0"/>
              <a:t>2. The instruction is decoded. </a:t>
            </a:r>
          </a:p>
          <a:p>
            <a:r>
              <a:rPr lang="en-US" dirty="0"/>
              <a:t>3. Operands are fetched from the memory and stored in CPU registers, if needed.</a:t>
            </a:r>
          </a:p>
          <a:p>
            <a:r>
              <a:rPr lang="en-US" dirty="0"/>
              <a:t> 4. The instruction is executed. </a:t>
            </a:r>
          </a:p>
          <a:p>
            <a:r>
              <a:rPr lang="en-US" dirty="0"/>
              <a:t>5. Results are transferred from CPU registers to the memory, if needed. 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147969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27AC5-FCC6-E02B-9047-43B157BAA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BD8B3-16E3-010E-D88E-B200BAC6B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is a dumb device</a:t>
            </a:r>
          </a:p>
          <a:p>
            <a:r>
              <a:rPr lang="en-US" dirty="0"/>
              <a:t>The scenario that the processor executes operations, and the memory contains data elements requires a mechanism for the processor to read that data from the memory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905029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B6365-3C4D-68FC-C3B9-B2B6BC5C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9AA31-4A75-1AF5-A19E-E4CA77B5E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must be a mechanism to inform memory that we want to do the read operation </a:t>
            </a:r>
          </a:p>
          <a:p>
            <a:r>
              <a:rPr lang="en-US" dirty="0"/>
              <a:t>There must be a mechanism to inform memory that we want to read precisely which element</a:t>
            </a:r>
          </a:p>
          <a:p>
            <a:r>
              <a:rPr lang="en-US" dirty="0"/>
              <a:t> There must be a mechanism to transfer that data element from memory to processor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37076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DB513-56CC-18EF-60A5-CD237649E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BCD83-419D-44C9-9211-5DA57A8D9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group of bits that the processor uses to inform the memory about which element to read or write is collectively known as the address bus. </a:t>
            </a:r>
          </a:p>
          <a:p>
            <a:r>
              <a:rPr lang="en-US" dirty="0"/>
              <a:t>data bus is used to move the data from the memory to the processor in a read operation and from the processor to the memory in a write operation.</a:t>
            </a:r>
          </a:p>
          <a:p>
            <a:r>
              <a:rPr lang="en-US" dirty="0"/>
              <a:t>Line of the bus is used to inform the memory about whether to do the read operation or the write operation. These lines are collectively known as the control bus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540636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BF998-6250-3527-D083-E966357FA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6006F-7A19-EDB7-D439-1BCD56906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760A6D-82A3-0167-DA38-AF5F29439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622" y="2379238"/>
            <a:ext cx="5778153" cy="341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441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00CFE-90F9-CCF8-3383-D61EEE568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595D6-FC17-8E69-EE61-F94CB736D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two dimensions, cell width and number of cells</a:t>
            </a:r>
          </a:p>
          <a:p>
            <a:r>
              <a:rPr lang="en-US" dirty="0"/>
              <a:t>Word size of the memory(parallel bits)</a:t>
            </a:r>
          </a:p>
          <a:p>
            <a:r>
              <a:rPr lang="en-US" dirty="0"/>
              <a:t>Same size of data bus and memory cell width. </a:t>
            </a:r>
          </a:p>
          <a:p>
            <a:r>
              <a:rPr lang="en-US" dirty="0"/>
              <a:t>Control bus carries the intent of the processor</a:t>
            </a:r>
          </a:p>
          <a:p>
            <a:r>
              <a:rPr lang="en-US" dirty="0"/>
              <a:t>Memory changes its behavior( direction of flow of data) in response to this signal from the processor.</a:t>
            </a:r>
          </a:p>
          <a:p>
            <a:r>
              <a:rPr lang="en-US" dirty="0"/>
              <a:t>Precise synchronization between the processor and the memory is the responsibility of the control bus. 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665515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1A2BD-81E8-F286-B115-0B9928898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A7032-CC45-C997-3EE3-1D58844D5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is the control bus bidirectional?</a:t>
            </a:r>
          </a:p>
          <a:p>
            <a:r>
              <a:rPr lang="en-US" dirty="0"/>
              <a:t>Information cannot be transferred via the address or the data bus. </a:t>
            </a:r>
          </a:p>
          <a:p>
            <a:r>
              <a:rPr lang="en-US" dirty="0"/>
              <a:t>Indicate the incapability of the peripheral to do something for the moment. 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814389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1032</Words>
  <Application>Microsoft Office PowerPoint</Application>
  <PresentationFormat>Widescreen</PresentationFormat>
  <Paragraphs>97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Arial</vt:lpstr>
      <vt:lpstr>Calibri</vt:lpstr>
      <vt:lpstr>Calibri Light</vt:lpstr>
      <vt:lpstr>Office Theme</vt:lpstr>
      <vt:lpstr>Introduction to Assembly Language</vt:lpstr>
      <vt:lpstr> BASIC COMPUTER ARCHITECTURE</vt:lpstr>
      <vt:lpstr>Instruction Cycle</vt:lpstr>
      <vt:lpstr>Scenario</vt:lpstr>
      <vt:lpstr>Key points</vt:lpstr>
      <vt:lpstr>Buses</vt:lpstr>
      <vt:lpstr>Buses</vt:lpstr>
      <vt:lpstr>Buses</vt:lpstr>
      <vt:lpstr>Buses</vt:lpstr>
      <vt:lpstr>Registers</vt:lpstr>
      <vt:lpstr>Registers</vt:lpstr>
      <vt:lpstr>Registers</vt:lpstr>
      <vt:lpstr>INSTRUCTION GROUPs</vt:lpstr>
      <vt:lpstr>INTEL IAPX88 ARCHITECTURE</vt:lpstr>
      <vt:lpstr>REGISTER ARCHITECTURE</vt:lpstr>
      <vt:lpstr>REGISTER ARCHITECTURE</vt:lpstr>
      <vt:lpstr>Flag Registers</vt:lpstr>
      <vt:lpstr>Flags</vt:lpstr>
      <vt:lpstr>Assembler, Linker, and Debugger</vt:lpstr>
      <vt:lpstr>First Program</vt:lpstr>
      <vt:lpstr>First Program Assembling</vt:lpstr>
      <vt:lpstr>List file</vt:lpstr>
      <vt:lpstr>First Program</vt:lpstr>
      <vt:lpstr>Intel way of writing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Assembly Language</dc:title>
  <dc:creator>Ms.Sana Fatima</dc:creator>
  <cp:lastModifiedBy>Ms.Sana Fatima</cp:lastModifiedBy>
  <cp:revision>6</cp:revision>
  <dcterms:created xsi:type="dcterms:W3CDTF">2022-08-21T14:46:08Z</dcterms:created>
  <dcterms:modified xsi:type="dcterms:W3CDTF">2022-08-24T04:45:46Z</dcterms:modified>
</cp:coreProperties>
</file>