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3" r:id="rId4"/>
    <p:sldId id="264" r:id="rId5"/>
    <p:sldId id="262" r:id="rId6"/>
    <p:sldId id="279" r:id="rId7"/>
    <p:sldId id="280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44" autoAdjust="0"/>
    <p:restoredTop sz="94434" autoAdjust="0"/>
  </p:normalViewPr>
  <p:slideViewPr>
    <p:cSldViewPr snapToGrid="0">
      <p:cViewPr>
        <p:scale>
          <a:sx n="167" d="100"/>
          <a:sy n="167" d="100"/>
        </p:scale>
        <p:origin x="144" y="-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3973C7-A4E5-45BE-A1F6-E87A3565AA16}" type="datetimeFigureOut">
              <a:rPr lang="en-US" smtClean="0"/>
              <a:t>9/15/21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BD2836-9425-456F-A112-0C7449D6C2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545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B8 is to move</a:t>
            </a:r>
            <a:r>
              <a:rPr lang="en-US" baseline="0" dirty="0"/>
              <a:t> operand to AX</a:t>
            </a:r>
          </a:p>
          <a:p>
            <a:r>
              <a:rPr lang="en-US" baseline="0" dirty="0"/>
              <a:t>BB is to move operand to BX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Little-endian is an order in which the "little end" (least significant value in the sequence) is stored first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D2836-9425-456F-A112-0C7449D6C24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433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D2431-3008-453A-B60C-AFB87522C6D7}" type="datetimeFigureOut">
              <a:rPr lang="en-US" smtClean="0"/>
              <a:t>9/15/21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1100-0649-4130-8172-B001A2EA99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029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D2431-3008-453A-B60C-AFB87522C6D7}" type="datetimeFigureOut">
              <a:rPr lang="en-US" smtClean="0"/>
              <a:t>9/15/21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1100-0649-4130-8172-B001A2EA99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490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D2431-3008-453A-B60C-AFB87522C6D7}" type="datetimeFigureOut">
              <a:rPr lang="en-US" smtClean="0"/>
              <a:t>9/15/21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1100-0649-4130-8172-B001A2EA99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183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D2431-3008-453A-B60C-AFB87522C6D7}" type="datetimeFigureOut">
              <a:rPr lang="en-US" smtClean="0"/>
              <a:t>9/15/21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1100-0649-4130-8172-B001A2EA99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433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D2431-3008-453A-B60C-AFB87522C6D7}" type="datetimeFigureOut">
              <a:rPr lang="en-US" smtClean="0"/>
              <a:t>9/15/21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1100-0649-4130-8172-B001A2EA99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594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D2431-3008-453A-B60C-AFB87522C6D7}" type="datetimeFigureOut">
              <a:rPr lang="en-US" smtClean="0"/>
              <a:t>9/15/21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1100-0649-4130-8172-B001A2EA99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554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D2431-3008-453A-B60C-AFB87522C6D7}" type="datetimeFigureOut">
              <a:rPr lang="en-US" smtClean="0"/>
              <a:t>9/15/21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1100-0649-4130-8172-B001A2EA99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360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D2431-3008-453A-B60C-AFB87522C6D7}" type="datetimeFigureOut">
              <a:rPr lang="en-US" smtClean="0"/>
              <a:t>9/15/21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1100-0649-4130-8172-B001A2EA99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851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D2431-3008-453A-B60C-AFB87522C6D7}" type="datetimeFigureOut">
              <a:rPr lang="en-US" smtClean="0"/>
              <a:t>9/15/21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1100-0649-4130-8172-B001A2EA99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40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D2431-3008-453A-B60C-AFB87522C6D7}" type="datetimeFigureOut">
              <a:rPr lang="en-US" smtClean="0"/>
              <a:t>9/15/21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1100-0649-4130-8172-B001A2EA99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150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D2431-3008-453A-B60C-AFB87522C6D7}" type="datetimeFigureOut">
              <a:rPr lang="en-US" smtClean="0"/>
              <a:t>9/15/21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1100-0649-4130-8172-B001A2EA99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322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D2431-3008-453A-B60C-AFB87522C6D7}" type="datetimeFigureOut">
              <a:rPr lang="en-US" smtClean="0"/>
              <a:t>9/15/21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E1100-0649-4130-8172-B001A2EA99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868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Computer Organization and Assembly Language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2</a:t>
            </a:r>
          </a:p>
        </p:txBody>
      </p:sp>
    </p:spTree>
    <p:extLst>
      <p:ext uri="{BB962C8B-B14F-4D97-AF65-F5344CB8AC3E}">
        <p14:creationId xmlns:p14="http://schemas.microsoft.com/office/powerpoint/2010/main" val="2418718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Pointer (SP)  and Base Pointer (BP)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 Pointer (SP)  is a memory pointer and is used indirectly by a set of instructions. This register will be explored in the discussion of the system stack. </a:t>
            </a:r>
          </a:p>
          <a:p>
            <a:r>
              <a:rPr lang="en-US" dirty="0"/>
              <a:t>Base Pointer (BP) It is also a memory pointer containing the address in a special area of memory called the stack and will be explored alongside SP in the discussion of the stack</a:t>
            </a:r>
          </a:p>
        </p:txBody>
      </p:sp>
    </p:spTree>
    <p:extLst>
      <p:ext uri="{BB962C8B-B14F-4D97-AF65-F5344CB8AC3E}">
        <p14:creationId xmlns:p14="http://schemas.microsoft.com/office/powerpoint/2010/main" val="2049780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Flags Register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flags register as previously discussed is not meaningful as a unit rather it is bit wise significant and accordingly each bit is named separately. The bits not named are unused. The Intel FLAGS register has its bits organized as follows: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individual flags are explained in the next table.</a:t>
            </a:r>
          </a:p>
          <a:p>
            <a:r>
              <a:rPr lang="en-US" dirty="0"/>
              <a:t>Empty positions in figure are undefined.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370" y="3404900"/>
            <a:ext cx="10023259" cy="119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324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80049"/>
          <a:stretch/>
        </p:blipFill>
        <p:spPr>
          <a:xfrm>
            <a:off x="0" y="0"/>
            <a:ext cx="1277007" cy="3733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875" y="1286669"/>
            <a:ext cx="6334125" cy="5429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6437" r="1911"/>
          <a:stretch/>
        </p:blipFill>
        <p:spPr>
          <a:xfrm>
            <a:off x="1294253" y="0"/>
            <a:ext cx="458628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05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 Registers (CS, DS, SS, and ES)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code segment register, data segment register, stack segment register, and the extra segment register are special registers related to the Intel segmented memory model and will be discussed later. </a:t>
            </a:r>
          </a:p>
        </p:txBody>
      </p:sp>
    </p:spTree>
    <p:extLst>
      <p:ext uri="{BB962C8B-B14F-4D97-AF65-F5344CB8AC3E}">
        <p14:creationId xmlns:p14="http://schemas.microsoft.com/office/powerpoint/2010/main" val="4164539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 and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8088 has 8-bit data bus</a:t>
            </a:r>
          </a:p>
          <a:p>
            <a:r>
              <a:rPr lang="en-US" dirty="0"/>
              <a:t>It has 20 bit address bus</a:t>
            </a:r>
          </a:p>
          <a:p>
            <a:r>
              <a:rPr lang="en-US" dirty="0"/>
              <a:t>It can access 1MB of memory with this 20 bit address bus 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20  </a:t>
            </a:r>
            <a:r>
              <a:rPr lang="en-US" dirty="0"/>
              <a:t>= 1MB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4005170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Program in Assembly language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program that we will write will only add three numbers. </a:t>
            </a:r>
          </a:p>
          <a:p>
            <a:r>
              <a:rPr lang="en-US" dirty="0"/>
              <a:t>The addition operation is performed on data present in registers. </a:t>
            </a:r>
          </a:p>
          <a:p>
            <a:r>
              <a:rPr lang="en-US" dirty="0"/>
              <a:t>As addition requires two operands, both the operands should be present in registers (or at least one) </a:t>
            </a:r>
          </a:p>
          <a:p>
            <a:r>
              <a:rPr lang="en-US" dirty="0"/>
              <a:t>The next slide shows the code with comments.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068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110" y="3594537"/>
            <a:ext cx="11713779" cy="3153104"/>
          </a:xfrm>
        </p:spPr>
        <p:txBody>
          <a:bodyPr>
            <a:normAutofit/>
          </a:bodyPr>
          <a:lstStyle/>
          <a:p>
            <a:r>
              <a:rPr lang="en-US" dirty="0"/>
              <a:t>Things to note:</a:t>
            </a:r>
          </a:p>
          <a:p>
            <a:pPr lvl="1"/>
            <a:r>
              <a:rPr lang="en-US" dirty="0"/>
              <a:t>Abbreviations, for example move is written as mov in assembly operation</a:t>
            </a:r>
          </a:p>
          <a:p>
            <a:pPr lvl="1"/>
            <a:r>
              <a:rPr lang="en-US" dirty="0"/>
              <a:t>Code will always start with Line 2 and </a:t>
            </a:r>
          </a:p>
          <a:p>
            <a:pPr lvl="1"/>
            <a:r>
              <a:rPr lang="en-US" dirty="0"/>
              <a:t>Code will always ends with Line 9 and 10 to terminate program safely.</a:t>
            </a:r>
          </a:p>
          <a:p>
            <a:pPr lvl="1"/>
            <a:r>
              <a:rPr lang="en-US" dirty="0"/>
              <a:t>Instructions are written in following format</a:t>
            </a:r>
          </a:p>
          <a:p>
            <a:pPr lvl="2"/>
            <a:r>
              <a:rPr lang="en-US" dirty="0"/>
              <a:t>operation destination, source </a:t>
            </a:r>
          </a:p>
          <a:p>
            <a:pPr lvl="1"/>
            <a:r>
              <a:rPr lang="en-US" dirty="0"/>
              <a:t>Code is very much like English language for example</a:t>
            </a:r>
          </a:p>
          <a:p>
            <a:pPr lvl="2"/>
            <a:r>
              <a:rPr lang="en-US" dirty="0"/>
              <a:t>mov ax,5 means move 5 to ax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125"/>
            <a:ext cx="9355426" cy="285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9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Assemble line and Debug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NASM (Netwide Assembler)will be used to assemble the code and create executable file with .com extension</a:t>
            </a:r>
          </a:p>
          <a:p>
            <a:r>
              <a:rPr lang="en-US" dirty="0"/>
              <a:t>AFD (A fullscreen debugger) will be used to debug the code. </a:t>
            </a:r>
          </a:p>
          <a:p>
            <a:r>
              <a:rPr lang="en-US" dirty="0"/>
              <a:t>DOSBox will be used to emulate 8088 processor.</a:t>
            </a:r>
          </a:p>
          <a:p>
            <a:r>
              <a:rPr lang="en-US" dirty="0"/>
              <a:t>Installation of these tools will be discussed in lab. </a:t>
            </a:r>
          </a:p>
          <a:p>
            <a:r>
              <a:rPr lang="en-US" dirty="0"/>
              <a:t>Save the code given in previous slide with .</a:t>
            </a:r>
            <a:r>
              <a:rPr lang="en-US" dirty="0" err="1"/>
              <a:t>asm</a:t>
            </a:r>
            <a:r>
              <a:rPr lang="en-US" dirty="0"/>
              <a:t> extension.</a:t>
            </a:r>
          </a:p>
          <a:p>
            <a:r>
              <a:rPr lang="en-US" dirty="0"/>
              <a:t>Following command will be used to assemble the code </a:t>
            </a:r>
          </a:p>
          <a:p>
            <a:pPr marL="0" indent="0" algn="ctr">
              <a:buNone/>
            </a:pPr>
            <a:r>
              <a:rPr lang="pt-BR" dirty="0">
                <a:latin typeface="Consolas" panose="020B0609020204030204" pitchFamily="49" charset="0"/>
              </a:rPr>
              <a:t>nasm ex01.asm –o ex01.com –l ex01.lst</a:t>
            </a:r>
          </a:p>
        </p:txBody>
      </p:sp>
    </p:spTree>
    <p:extLst>
      <p:ext uri="{BB962C8B-B14F-4D97-AF65-F5344CB8AC3E}">
        <p14:creationId xmlns:p14="http://schemas.microsoft.com/office/powerpoint/2010/main" val="2566843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Listing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listing file created has a lot of information. Ans is annotated as follow</a:t>
            </a:r>
          </a:p>
          <a:p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04952" y="2534330"/>
            <a:ext cx="12192000" cy="3777570"/>
            <a:chOff x="0" y="3206553"/>
            <a:chExt cx="12192000" cy="3777570"/>
          </a:xfrm>
        </p:grpSpPr>
        <p:grpSp>
          <p:nvGrpSpPr>
            <p:cNvPr id="9" name="Group 8"/>
            <p:cNvGrpSpPr/>
            <p:nvPr/>
          </p:nvGrpSpPr>
          <p:grpSpPr>
            <a:xfrm>
              <a:off x="0" y="3825764"/>
              <a:ext cx="12192000" cy="3158359"/>
              <a:chOff x="1256162" y="2848302"/>
              <a:chExt cx="10097638" cy="3158359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56162" y="2848302"/>
                <a:ext cx="10097638" cy="3158359"/>
              </a:xfrm>
              <a:prstGeom prst="rect">
                <a:avLst/>
              </a:prstGeom>
            </p:spPr>
          </p:pic>
          <p:sp>
            <p:nvSpPr>
              <p:cNvPr id="5" name="Right Brace 4"/>
              <p:cNvSpPr/>
              <p:nvPr/>
            </p:nvSpPr>
            <p:spPr>
              <a:xfrm rot="16200000">
                <a:off x="2546131" y="2917408"/>
                <a:ext cx="472965" cy="912823"/>
              </a:xfrm>
              <a:prstGeom prst="rightBrace">
                <a:avLst>
                  <a:gd name="adj1" fmla="val 8333"/>
                  <a:gd name="adj2" fmla="val 46546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ight Brace 5"/>
              <p:cNvSpPr/>
              <p:nvPr/>
            </p:nvSpPr>
            <p:spPr>
              <a:xfrm rot="16200000">
                <a:off x="3427030" y="2949330"/>
                <a:ext cx="472967" cy="848975"/>
              </a:xfrm>
              <a:prstGeom prst="rightBrace">
                <a:avLst>
                  <a:gd name="adj1" fmla="val 8333"/>
                  <a:gd name="adj2" fmla="val 75907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ight Brace 6"/>
              <p:cNvSpPr/>
              <p:nvPr/>
            </p:nvSpPr>
            <p:spPr>
              <a:xfrm rot="16200000">
                <a:off x="8452025" y="2424337"/>
                <a:ext cx="472965" cy="1510074"/>
              </a:xfrm>
              <a:prstGeom prst="rightBrace">
                <a:avLst>
                  <a:gd name="adj1" fmla="val 8333"/>
                  <a:gd name="adj2" fmla="val 46546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834843" y="3334601"/>
              <a:ext cx="1262819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Offset of instruction in hex 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89006" y="3334601"/>
              <a:ext cx="280820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OPCODE in hex and Operand in little-endian hex </a:t>
              </a:r>
              <a:br>
                <a:rPr lang="en-US" dirty="0"/>
              </a:b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536353" y="3206553"/>
              <a:ext cx="173276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Assemble code</a:t>
              </a:r>
            </a:p>
          </p:txBody>
        </p:sp>
      </p:grpSp>
      <p:sp>
        <p:nvSpPr>
          <p:cNvPr id="13" name="Rectangle 12"/>
          <p:cNvSpPr/>
          <p:nvPr/>
        </p:nvSpPr>
        <p:spPr>
          <a:xfrm>
            <a:off x="607292" y="6311900"/>
            <a:ext cx="785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0" dirty="0"/>
              <a:t>Size of last instruction</a:t>
            </a:r>
            <a:r>
              <a:rPr lang="en-US" dirty="0"/>
              <a:t> (line 10) is 2 bytes so total size of .com file is 16+2=18bytes </a:t>
            </a:r>
          </a:p>
        </p:txBody>
      </p:sp>
    </p:spTree>
    <p:extLst>
      <p:ext uri="{BB962C8B-B14F-4D97-AF65-F5344CB8AC3E}">
        <p14:creationId xmlns:p14="http://schemas.microsoft.com/office/powerpoint/2010/main" val="1764333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Following command will be used to debug the file</a:t>
            </a:r>
          </a:p>
          <a:p>
            <a:pPr marL="0" indent="0" algn="ctr">
              <a:buNone/>
            </a:pPr>
            <a:r>
              <a:rPr lang="pt-BR" dirty="0">
                <a:latin typeface="Consolas" panose="020B0609020204030204" pitchFamily="49" charset="0"/>
              </a:rPr>
              <a:t>afd ex01.com 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The debugger shows the values of registers, flags, stack, our code, and one or two areas of the system memory as data. </a:t>
            </a:r>
          </a:p>
          <a:p>
            <a:r>
              <a:rPr lang="en-US" dirty="0"/>
              <a:t>Debugger allows us to step our program one instruction at a time and observe its effect on the registers and program data. </a:t>
            </a:r>
          </a:p>
        </p:txBody>
      </p:sp>
    </p:spTree>
    <p:extLst>
      <p:ext uri="{BB962C8B-B14F-4D97-AF65-F5344CB8AC3E}">
        <p14:creationId xmlns:p14="http://schemas.microsoft.com/office/powerpoint/2010/main" val="3361066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lecture will cover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INTEL IAPX88 ARCHITECTURE (1.5 BH) </a:t>
            </a:r>
          </a:p>
          <a:p>
            <a:pPr lvl="1"/>
            <a:r>
              <a:rPr lang="en-US" dirty="0"/>
              <a:t>Registers (1.2, 1.6 BH)</a:t>
            </a:r>
          </a:p>
          <a:p>
            <a:pPr lvl="1"/>
            <a:r>
              <a:rPr lang="en-US" dirty="0"/>
              <a:t>Buses and Memory</a:t>
            </a:r>
          </a:p>
          <a:p>
            <a:r>
              <a:rPr lang="en-US" dirty="0"/>
              <a:t>First program in Assembly (1.7 BH)</a:t>
            </a:r>
          </a:p>
          <a:p>
            <a:pPr lvl="1"/>
            <a:r>
              <a:rPr lang="en-US" dirty="0"/>
              <a:t>Introduction  to DosBox, NASM, AFD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9556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474779" cy="4351338"/>
          </a:xfrm>
        </p:spPr>
        <p:txBody>
          <a:bodyPr/>
          <a:lstStyle/>
          <a:p>
            <a:r>
              <a:rPr lang="en-US" dirty="0"/>
              <a:t>Things to note:</a:t>
            </a:r>
          </a:p>
          <a:p>
            <a:pPr lvl="1"/>
            <a:r>
              <a:rPr lang="en-US" dirty="0"/>
              <a:t>Registers</a:t>
            </a:r>
          </a:p>
          <a:p>
            <a:pPr lvl="1"/>
            <a:r>
              <a:rPr lang="en-US" dirty="0"/>
              <a:t>Memory (m1 and m2 view)</a:t>
            </a:r>
          </a:p>
          <a:p>
            <a:pPr lvl="1"/>
            <a:r>
              <a:rPr lang="en-US" dirty="0"/>
              <a:t>Offset of 1</a:t>
            </a:r>
            <a:r>
              <a:rPr lang="en-US" baseline="30000" dirty="0"/>
              <a:t>st</a:t>
            </a:r>
            <a:r>
              <a:rPr lang="en-US" dirty="0"/>
              <a:t> instruction</a:t>
            </a:r>
          </a:p>
          <a:p>
            <a:pPr lvl="1"/>
            <a:r>
              <a:rPr lang="en-US" dirty="0"/>
              <a:t>IP </a:t>
            </a:r>
          </a:p>
          <a:p>
            <a:pPr lvl="1"/>
            <a:r>
              <a:rPr lang="en-US" dirty="0"/>
              <a:t>Hit F1 to execute instruction</a:t>
            </a:r>
          </a:p>
          <a:p>
            <a:pPr lvl="1"/>
            <a:r>
              <a:rPr lang="en-US" dirty="0"/>
              <a:t>See the change in registers/memory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995" y="1924844"/>
            <a:ext cx="615315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621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IAPX88 ARCHITECTURE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606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IAPX88 REGISTER ARCHITECTURE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8088 is a 16bit processor with its accumulator and all registers of 16 bits</a:t>
            </a:r>
          </a:p>
          <a:p>
            <a:r>
              <a:rPr lang="en-US" dirty="0"/>
              <a:t>Consists of 14 registers.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647" y="3408609"/>
            <a:ext cx="4600575" cy="2590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044983" y="5134642"/>
            <a:ext cx="181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General Registers</a:t>
            </a:r>
          </a:p>
        </p:txBody>
      </p:sp>
      <p:sp>
        <p:nvSpPr>
          <p:cNvPr id="6" name="Rectangle 5"/>
          <p:cNvSpPr/>
          <p:nvPr/>
        </p:nvSpPr>
        <p:spPr>
          <a:xfrm>
            <a:off x="7361559" y="4284303"/>
            <a:ext cx="1591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Index Registers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56491" y="4958819"/>
            <a:ext cx="1932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Instruction Pointer</a:t>
            </a:r>
          </a:p>
        </p:txBody>
      </p:sp>
      <p:sp>
        <p:nvSpPr>
          <p:cNvPr id="8" name="Rectangle 7"/>
          <p:cNvSpPr/>
          <p:nvPr/>
        </p:nvSpPr>
        <p:spPr>
          <a:xfrm>
            <a:off x="6936557" y="3447296"/>
            <a:ext cx="1408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Stack Pointer</a:t>
            </a:r>
          </a:p>
        </p:txBody>
      </p:sp>
      <p:sp>
        <p:nvSpPr>
          <p:cNvPr id="9" name="Rectangle 8"/>
          <p:cNvSpPr/>
          <p:nvPr/>
        </p:nvSpPr>
        <p:spPr>
          <a:xfrm>
            <a:off x="6936557" y="3766899"/>
            <a:ext cx="13568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Base Pointer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50578" y="5567891"/>
            <a:ext cx="15140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Flags Register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62253" y="3925340"/>
            <a:ext cx="1905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Segment Registers</a:t>
            </a:r>
          </a:p>
        </p:txBody>
      </p:sp>
      <p:sp>
        <p:nvSpPr>
          <p:cNvPr id="12" name="Right Brace 11"/>
          <p:cNvSpPr/>
          <p:nvPr/>
        </p:nvSpPr>
        <p:spPr>
          <a:xfrm>
            <a:off x="6936557" y="4155944"/>
            <a:ext cx="288491" cy="6253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ight Brace 12"/>
          <p:cNvSpPr/>
          <p:nvPr/>
        </p:nvSpPr>
        <p:spPr>
          <a:xfrm>
            <a:off x="7640820" y="4801707"/>
            <a:ext cx="288491" cy="10453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ight Brace 13"/>
          <p:cNvSpPr/>
          <p:nvPr/>
        </p:nvSpPr>
        <p:spPr>
          <a:xfrm flipH="1">
            <a:off x="2967775" y="3587356"/>
            <a:ext cx="227787" cy="1045301"/>
          </a:xfrm>
          <a:prstGeom prst="rightBrace">
            <a:avLst>
              <a:gd name="adj1" fmla="val 8333"/>
              <a:gd name="adj2" fmla="val 5123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361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Types of Registers</a:t>
            </a:r>
          </a:p>
          <a:p>
            <a:pPr lvl="1"/>
            <a:r>
              <a:rPr lang="en-US" dirty="0"/>
              <a:t>Accumulator</a:t>
            </a:r>
          </a:p>
          <a:p>
            <a:pPr lvl="2"/>
            <a:r>
              <a:rPr lang="en-US" dirty="0"/>
              <a:t>Central register in every processor </a:t>
            </a:r>
          </a:p>
          <a:p>
            <a:pPr lvl="2"/>
            <a:r>
              <a:rPr lang="en-US" dirty="0"/>
              <a:t>Traditionally all mathematical and logical operations are performed on the accumulator</a:t>
            </a:r>
          </a:p>
          <a:p>
            <a:pPr lvl="2"/>
            <a:r>
              <a:rPr lang="en-US" dirty="0"/>
              <a:t>n bit processor has n bit accumulator. For example a 16 bit processor has 16 nit accumulator. </a:t>
            </a:r>
          </a:p>
          <a:p>
            <a:pPr lvl="1"/>
            <a:r>
              <a:rPr lang="en-US" dirty="0"/>
              <a:t>Pointer, Index, or Base Register</a:t>
            </a:r>
          </a:p>
          <a:p>
            <a:pPr lvl="2"/>
            <a:r>
              <a:rPr lang="en-US" dirty="0"/>
              <a:t>Holds the address of data</a:t>
            </a:r>
          </a:p>
          <a:p>
            <a:pPr lvl="1"/>
            <a:r>
              <a:rPr lang="en-US" dirty="0"/>
              <a:t>Flag Register</a:t>
            </a:r>
          </a:p>
          <a:p>
            <a:pPr lvl="2"/>
            <a:r>
              <a:rPr lang="en-US" dirty="0"/>
              <a:t>This is a special register in every architecture called the flags register or the program status word. </a:t>
            </a:r>
          </a:p>
          <a:p>
            <a:pPr lvl="2"/>
            <a:r>
              <a:rPr lang="en-US" dirty="0"/>
              <a:t>The bits of the flags register work independently and individually, and combined its value is meaningless. </a:t>
            </a:r>
          </a:p>
          <a:p>
            <a:pPr lvl="2"/>
            <a:r>
              <a:rPr lang="en-US" dirty="0"/>
              <a:t>An example of a bit commonly present in the flags register is the carry flag</a:t>
            </a:r>
          </a:p>
          <a:p>
            <a:pPr lvl="2"/>
            <a:r>
              <a:rPr lang="en-US" dirty="0"/>
              <a:t>If a 16bit number is added to a 16bit accumulator, and the result is of 17 bits the 17th bit is placed in the carry bit of the flags register. </a:t>
            </a:r>
          </a:p>
          <a:p>
            <a:pPr lvl="1"/>
            <a:r>
              <a:rPr lang="en-US" dirty="0"/>
              <a:t>Program Counter or Instruction Pointer </a:t>
            </a:r>
          </a:p>
          <a:p>
            <a:pPr lvl="2"/>
            <a:r>
              <a:rPr lang="en-US" dirty="0"/>
              <a:t>The program counter holds the address of the next instruction to be executed	</a:t>
            </a:r>
          </a:p>
        </p:txBody>
      </p:sp>
    </p:spTree>
    <p:extLst>
      <p:ext uri="{BB962C8B-B14F-4D97-AF65-F5344CB8AC3E}">
        <p14:creationId xmlns:p14="http://schemas.microsoft.com/office/powerpoint/2010/main" val="3245818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5448"/>
            <a:ext cx="10515600" cy="1325563"/>
          </a:xfrm>
        </p:spPr>
        <p:txBody>
          <a:bodyPr/>
          <a:lstStyle/>
          <a:p>
            <a:r>
              <a:rPr lang="en-US" dirty="0"/>
              <a:t>General Registers (AX, BX, CX, and DX)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for arithmetic and data movement</a:t>
            </a:r>
          </a:p>
          <a:p>
            <a:r>
              <a:rPr lang="en-US" dirty="0"/>
              <a:t>X in their names stand for extended meaning 16bit registers</a:t>
            </a:r>
          </a:p>
          <a:p>
            <a:pPr lvl="1"/>
            <a:r>
              <a:rPr lang="en-US" dirty="0"/>
              <a:t>For example AX means we are referring to the extended 16bit “A” register</a:t>
            </a:r>
          </a:p>
          <a:p>
            <a:r>
              <a:rPr lang="en-US" dirty="0"/>
              <a:t>Upper and lower half can be accessed separately, </a:t>
            </a:r>
          </a:p>
          <a:p>
            <a:pPr lvl="1"/>
            <a:r>
              <a:rPr lang="en-US" dirty="0"/>
              <a:t>For example</a:t>
            </a:r>
          </a:p>
          <a:p>
            <a:pPr lvl="2"/>
            <a:r>
              <a:rPr lang="en-US" dirty="0"/>
              <a:t>AH is for upper 8 bits (A high byte) </a:t>
            </a:r>
          </a:p>
          <a:p>
            <a:pPr lvl="2"/>
            <a:r>
              <a:rPr lang="en-US" dirty="0"/>
              <a:t>AL for lower 8 bits (A low byte)</a:t>
            </a:r>
          </a:p>
          <a:p>
            <a:pPr lvl="2"/>
            <a:r>
              <a:rPr lang="en-US" dirty="0"/>
              <a:t>AX is used to access whole 16 bits</a:t>
            </a:r>
          </a:p>
          <a:p>
            <a:pPr lvl="1"/>
            <a:r>
              <a:rPr lang="en-US" dirty="0"/>
              <a:t>Any changes in AH or AL are reflected in AX.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7192" y="3540417"/>
            <a:ext cx="2498273" cy="145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75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Registers (AX, BX, CX, and DX)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AX, A for accumulator,  is the accumulator register as it is favored by CPU for arithmetic operations. Provides slightly more efficiency. </a:t>
            </a:r>
          </a:p>
          <a:p>
            <a:r>
              <a:rPr lang="en-US" dirty="0"/>
              <a:t>BX, B for base,  register can hold the address or  procedure or variable. BS can also perform arithmetic or data movement. </a:t>
            </a:r>
          </a:p>
          <a:p>
            <a:r>
              <a:rPr lang="en-US" dirty="0"/>
              <a:t>CX, C for  counter, acts as counter for repeating or loop instructions. These instructions automatically repeat and decrement CX.</a:t>
            </a:r>
          </a:p>
          <a:p>
            <a:r>
              <a:rPr lang="en-US" dirty="0"/>
              <a:t>DX (D for data), has special role in multiply and divide operations, When multiplying, for example,  DX holds the high 16 bits of the product.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579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Index Registers (SI and DI)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 and DI stand for source index and destination index respectively</a:t>
            </a:r>
          </a:p>
          <a:p>
            <a:r>
              <a:rPr lang="en-US" dirty="0"/>
              <a:t>Hold address of data and used in memory access.</a:t>
            </a:r>
          </a:p>
          <a:p>
            <a:r>
              <a:rPr lang="en-US" dirty="0"/>
              <a:t>For flexibility, Intel allows many mathematical and logical operations on these registers as well like the general registers.</a:t>
            </a:r>
          </a:p>
          <a:p>
            <a:r>
              <a:rPr lang="en-US" dirty="0"/>
              <a:t>The source and destination are named because of their implied functionality as the source or the destination in a special class of instructions called the string instructions.</a:t>
            </a:r>
          </a:p>
          <a:p>
            <a:r>
              <a:rPr lang="en-US" dirty="0"/>
              <a:t>SI and DI are 16bit and cannot be used as 8bit register pairs like AX, BX, CX, and DX. </a:t>
            </a:r>
          </a:p>
        </p:txBody>
      </p:sp>
    </p:spTree>
    <p:extLst>
      <p:ext uri="{BB962C8B-B14F-4D97-AF65-F5344CB8AC3E}">
        <p14:creationId xmlns:p14="http://schemas.microsoft.com/office/powerpoint/2010/main" val="3156805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Pointer (IP)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special register containing the address of the next instruction to be executed. </a:t>
            </a:r>
          </a:p>
          <a:p>
            <a:r>
              <a:rPr lang="en-US" dirty="0"/>
              <a:t>No mathematics or memory access can be done through this register. </a:t>
            </a:r>
          </a:p>
          <a:p>
            <a:r>
              <a:rPr lang="en-US" dirty="0"/>
              <a:t>It is out of our direct control and is automatically used. </a:t>
            </a:r>
          </a:p>
          <a:p>
            <a:r>
              <a:rPr lang="en-US" dirty="0"/>
              <a:t>Playing with it is dangerous and needs special care. </a:t>
            </a:r>
          </a:p>
          <a:p>
            <a:r>
              <a:rPr lang="en-US" dirty="0"/>
              <a:t>Program control instructions change the IP register</a:t>
            </a:r>
          </a:p>
        </p:txBody>
      </p:sp>
    </p:spTree>
    <p:extLst>
      <p:ext uri="{BB962C8B-B14F-4D97-AF65-F5344CB8AC3E}">
        <p14:creationId xmlns:p14="http://schemas.microsoft.com/office/powerpoint/2010/main" val="846434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1226</Words>
  <Application>Microsoft Macintosh PowerPoint</Application>
  <PresentationFormat>Widescreen</PresentationFormat>
  <Paragraphs>123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Office Theme</vt:lpstr>
      <vt:lpstr>Computer Organization and Assembly Language</vt:lpstr>
      <vt:lpstr>This lecture will cover</vt:lpstr>
      <vt:lpstr>INTEL IAPX88 ARCHITECTURE </vt:lpstr>
      <vt:lpstr>IAPX88 REGISTER ARCHITECTURE </vt:lpstr>
      <vt:lpstr>Registers</vt:lpstr>
      <vt:lpstr>General Registers (AX, BX, CX, and DX) </vt:lpstr>
      <vt:lpstr>General Registers (AX, BX, CX, and DX) </vt:lpstr>
      <vt:lpstr>Index Registers (SI and DI) </vt:lpstr>
      <vt:lpstr>Instruction Pointer (IP)</vt:lpstr>
      <vt:lpstr>Stack Pointer (SP)  and Base Pointer (BP) </vt:lpstr>
      <vt:lpstr>Flags Register</vt:lpstr>
      <vt:lpstr>PowerPoint Presentation</vt:lpstr>
      <vt:lpstr>Segment Registers (CS, DS, SS, and ES) </vt:lpstr>
      <vt:lpstr>Bus and Memory</vt:lpstr>
      <vt:lpstr>First Program in Assembly language </vt:lpstr>
      <vt:lpstr>PowerPoint Presentation</vt:lpstr>
      <vt:lpstr>Assemble line and Debug code</vt:lpstr>
      <vt:lpstr>Listing File</vt:lpstr>
      <vt:lpstr>Debug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noshaba nasir</dc:creator>
  <cp:lastModifiedBy>Aleena Ahmad</cp:lastModifiedBy>
  <cp:revision>32</cp:revision>
  <dcterms:created xsi:type="dcterms:W3CDTF">2019-08-20T07:22:53Z</dcterms:created>
  <dcterms:modified xsi:type="dcterms:W3CDTF">2021-09-15T06:06:27Z</dcterms:modified>
</cp:coreProperties>
</file>