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handoutMasterIdLst>
    <p:handoutMasterId r:id="rId28"/>
  </p:handoutMasterIdLst>
  <p:sldIdLst>
    <p:sldId id="256" r:id="rId2"/>
    <p:sldId id="314" r:id="rId3"/>
    <p:sldId id="257" r:id="rId4"/>
    <p:sldId id="258" r:id="rId5"/>
    <p:sldId id="259" r:id="rId6"/>
    <p:sldId id="260" r:id="rId7"/>
    <p:sldId id="263" r:id="rId8"/>
    <p:sldId id="264" r:id="rId9"/>
    <p:sldId id="265" r:id="rId10"/>
    <p:sldId id="266" r:id="rId11"/>
    <p:sldId id="267" r:id="rId12"/>
    <p:sldId id="268" r:id="rId13"/>
    <p:sldId id="269" r:id="rId14"/>
    <p:sldId id="270" r:id="rId15"/>
    <p:sldId id="273" r:id="rId16"/>
    <p:sldId id="272" r:id="rId17"/>
    <p:sldId id="271" r:id="rId18"/>
    <p:sldId id="261" r:id="rId19"/>
    <p:sldId id="262" r:id="rId20"/>
    <p:sldId id="307" r:id="rId21"/>
    <p:sldId id="308" r:id="rId22"/>
    <p:sldId id="310" r:id="rId23"/>
    <p:sldId id="311" r:id="rId24"/>
    <p:sldId id="312" r:id="rId25"/>
    <p:sldId id="31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69" autoAdjust="0"/>
  </p:normalViewPr>
  <p:slideViewPr>
    <p:cSldViewPr snapToGrid="0">
      <p:cViewPr>
        <p:scale>
          <a:sx n="79" d="100"/>
          <a:sy n="79" d="100"/>
        </p:scale>
        <p:origin x="-952" y="-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69371C-FBE5-0D4B-A8D0-4C78F63B17D5}" type="datetimeFigureOut">
              <a:rPr lang="en-US" smtClean="0"/>
              <a:t>28/08/22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45D330-2134-0B4E-A71C-D1A8AE7A4CD0}" type="slidenum">
              <a:rPr lang="en-US" smtClean="0"/>
              <a:t>‹#›</a:t>
            </a:fld>
            <a:endParaRPr lang="en-US"/>
          </a:p>
        </p:txBody>
      </p:sp>
    </p:spTree>
    <p:extLst>
      <p:ext uri="{BB962C8B-B14F-4D97-AF65-F5344CB8AC3E}">
        <p14:creationId xmlns:p14="http://schemas.microsoft.com/office/powerpoint/2010/main" val="36824561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4C6DF-0236-4180-8C07-34EE186EE29F}" type="datetimeFigureOut">
              <a:rPr lang="x-none" smtClean="0"/>
              <a:t>28/08/22</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9ED6D-38E5-415E-AE36-F69E2CE6985C}" type="slidenum">
              <a:rPr lang="x-none" smtClean="0"/>
              <a:t>‹#›</a:t>
            </a:fld>
            <a:endParaRPr lang="x-none"/>
          </a:p>
        </p:txBody>
      </p:sp>
    </p:spTree>
    <p:extLst>
      <p:ext uri="{BB962C8B-B14F-4D97-AF65-F5344CB8AC3E}">
        <p14:creationId xmlns:p14="http://schemas.microsoft.com/office/powerpoint/2010/main" val="951530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3schools.com/python/python_lists.asp" TargetMode="External"/><Relationship Id="rId4" Type="http://schemas.openxmlformats.org/officeDocument/2006/relationships/hyperlink" Target="https://www.w3schools.com/python/python_tuples.asp" TargetMode="External"/><Relationship Id="rId5" Type="http://schemas.openxmlformats.org/officeDocument/2006/relationships/hyperlink" Target="https://www.w3schools.com/python/python_dictionaries.asp"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When he began implementing Python, Guido van </a:t>
            </a:r>
            <a:r>
              <a:rPr lang="en-US" sz="1200" kern="1200" dirty="0" err="1" smtClean="0">
                <a:solidFill>
                  <a:schemeClr val="tx1"/>
                </a:solidFill>
                <a:latin typeface="+mn-lt"/>
                <a:ea typeface="+mn-ea"/>
                <a:cs typeface="+mn-cs"/>
              </a:rPr>
              <a:t>Rossum</a:t>
            </a:r>
            <a:r>
              <a:rPr lang="en-US" sz="1200" kern="1200" dirty="0" smtClean="0">
                <a:solidFill>
                  <a:schemeClr val="tx1"/>
                </a:solidFill>
                <a:latin typeface="+mn-lt"/>
                <a:ea typeface="+mn-ea"/>
                <a:cs typeface="+mn-cs"/>
              </a:rPr>
              <a:t> was also reading the published scripts from “Monty Python's Flying Circus”, a BBC comedy series from the 1970s. </a:t>
            </a:r>
            <a:r>
              <a:rPr lang="en-US" sz="1200" b="1" kern="1200" dirty="0" smtClean="0">
                <a:solidFill>
                  <a:schemeClr val="tx1"/>
                </a:solidFill>
                <a:latin typeface="+mn-lt"/>
                <a:ea typeface="+mn-ea"/>
                <a:cs typeface="+mn-cs"/>
              </a:rPr>
              <a:t>Van </a:t>
            </a:r>
            <a:r>
              <a:rPr lang="en-US" sz="1200" b="1" kern="1200" dirty="0" err="1" smtClean="0">
                <a:solidFill>
                  <a:schemeClr val="tx1"/>
                </a:solidFill>
                <a:latin typeface="+mn-lt"/>
                <a:ea typeface="+mn-ea"/>
                <a:cs typeface="+mn-cs"/>
              </a:rPr>
              <a:t>Rossum</a:t>
            </a:r>
            <a:r>
              <a:rPr lang="en-US" sz="1200" b="1" kern="1200" dirty="0" smtClean="0">
                <a:solidFill>
                  <a:schemeClr val="tx1"/>
                </a:solidFill>
                <a:latin typeface="+mn-lt"/>
                <a:ea typeface="+mn-ea"/>
                <a:cs typeface="+mn-cs"/>
              </a:rPr>
              <a:t> thought he needed a name that was short, unique, and slightly mysterious</a:t>
            </a:r>
            <a:r>
              <a:rPr lang="en-US" sz="1200" b="0" kern="1200" dirty="0" smtClean="0">
                <a:solidFill>
                  <a:schemeClr val="tx1"/>
                </a:solidFill>
                <a:latin typeface="+mn-lt"/>
                <a:ea typeface="+mn-ea"/>
                <a:cs typeface="+mn-cs"/>
              </a:rPr>
              <a:t>, so he decided to call the language Python.</a:t>
            </a:r>
          </a:p>
          <a:p>
            <a:r>
              <a:rPr lang="en-US" sz="1200" b="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 scripting language is </a:t>
            </a:r>
            <a:r>
              <a:rPr lang="en-US" sz="1200" b="1" kern="1200" dirty="0" smtClean="0">
                <a:solidFill>
                  <a:schemeClr val="tx1"/>
                </a:solidFill>
                <a:latin typeface="+mn-lt"/>
                <a:ea typeface="+mn-ea"/>
                <a:cs typeface="+mn-cs"/>
              </a:rPr>
              <a:t>a programming language that employs a high-level construct to interpret and execute one command at a time</a:t>
            </a:r>
          </a:p>
          <a:p>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Scalability means </a:t>
            </a:r>
            <a:r>
              <a:rPr lang="en-US" sz="1200" b="1" kern="1200" dirty="0" smtClean="0">
                <a:solidFill>
                  <a:schemeClr val="tx1"/>
                </a:solidFill>
                <a:latin typeface="+mn-lt"/>
                <a:ea typeface="+mn-ea"/>
                <a:cs typeface="+mn-cs"/>
              </a:rPr>
              <a:t>the system's capability to handle a growing amount of work. </a:t>
            </a:r>
            <a:r>
              <a:rPr lang="en-US" sz="1200" kern="1200" dirty="0" smtClean="0">
                <a:solidFill>
                  <a:schemeClr val="tx1"/>
                </a:solidFill>
                <a:latin typeface="+mn-lt"/>
                <a:ea typeface="+mn-ea"/>
                <a:cs typeface="+mn-cs"/>
              </a:rPr>
              <a:t>Computer programmers often use the word </a:t>
            </a:r>
            <a:r>
              <a:rPr lang="en-US" sz="1200" b="1" kern="1200" dirty="0" smtClean="0">
                <a:solidFill>
                  <a:schemeClr val="tx1"/>
                </a:solidFill>
                <a:latin typeface="+mn-lt"/>
                <a:ea typeface="+mn-ea"/>
                <a:cs typeface="+mn-cs"/>
              </a:rPr>
              <a:t>scalable</a:t>
            </a:r>
            <a:r>
              <a:rPr lang="en-US" sz="1200" b="0" kern="1200" dirty="0" smtClean="0">
                <a:solidFill>
                  <a:schemeClr val="tx1"/>
                </a:solidFill>
                <a:latin typeface="+mn-lt"/>
                <a:ea typeface="+mn-ea"/>
                <a:cs typeface="+mn-cs"/>
              </a:rPr>
              <a:t> to describe a desirable feature of a program or algorithm. The idea is that something that is scalable not only works for very small scale jobs but is equally effective (or nearly as effective) when the job in question is much larger (or, more commonly, when the job grows from being small to being large). A trivial example of poor scalability might be an inefficient algorithm used in a prototype implementation of a program</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What is a scalable computer language?</a:t>
            </a:r>
          </a:p>
          <a:p>
            <a:r>
              <a:rPr lang="en-US" sz="1200" b="0" kern="1200" dirty="0" smtClean="0">
                <a:solidFill>
                  <a:schemeClr val="tx1"/>
                </a:solidFill>
                <a:latin typeface="+mn-lt"/>
                <a:ea typeface="+mn-ea"/>
                <a:cs typeface="+mn-cs"/>
              </a:rPr>
              <a:t>Simply put, a scalable computer language is a language that one can write very large programs in (and extend very large programs that have already been written) without feeling an undue amount of pain. In a scalable programming language, the difficulty of managing the complexity of the program goes up roughly linearly with the size of the program. Conversely, a </a:t>
            </a:r>
            <a:r>
              <a:rPr lang="en-US" sz="1200" b="0" kern="1200" dirty="0" err="1" smtClean="0">
                <a:solidFill>
                  <a:schemeClr val="tx1"/>
                </a:solidFill>
                <a:latin typeface="+mn-lt"/>
                <a:ea typeface="+mn-ea"/>
                <a:cs typeface="+mn-cs"/>
              </a:rPr>
              <a:t>nonscalable</a:t>
            </a:r>
            <a:r>
              <a:rPr lang="en-US" sz="1200" b="0" kern="1200" dirty="0" smtClean="0">
                <a:solidFill>
                  <a:schemeClr val="tx1"/>
                </a:solidFill>
                <a:latin typeface="+mn-lt"/>
                <a:ea typeface="+mn-ea"/>
                <a:cs typeface="+mn-cs"/>
              </a:rPr>
              <a:t> computer language is one in which increasing the size and scope of a problem tends to make the program much harder to manage (</a:t>
            </a:r>
            <a:r>
              <a:rPr lang="en-US" sz="1200" b="0" i="1" kern="1200" dirty="0" smtClean="0">
                <a:solidFill>
                  <a:schemeClr val="tx1"/>
                </a:solidFill>
                <a:latin typeface="+mn-lt"/>
                <a:ea typeface="+mn-ea"/>
                <a:cs typeface="+mn-cs"/>
              </a:rPr>
              <a:t>i.e.</a:t>
            </a:r>
            <a:r>
              <a:rPr lang="en-US" sz="1200" b="0" i="0" kern="1200" dirty="0" smtClean="0">
                <a:solidFill>
                  <a:schemeClr val="tx1"/>
                </a:solidFill>
                <a:latin typeface="+mn-lt"/>
                <a:ea typeface="+mn-ea"/>
                <a:cs typeface="+mn-cs"/>
              </a:rPr>
              <a:t> the complexity of the program goes up much more than linearly with its size).</a:t>
            </a:r>
            <a:endParaRPr lang="en-US" sz="1200" b="1"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459ED6D-38E5-415E-AE36-F69E2CE6985C}" type="slidenum">
              <a:rPr lang="x-none" smtClean="0"/>
              <a:t>3</a:t>
            </a:fld>
            <a:endParaRPr lang="x-none"/>
          </a:p>
        </p:txBody>
      </p:sp>
    </p:spTree>
    <p:extLst>
      <p:ext uri="{BB962C8B-B14F-4D97-AF65-F5344CB8AC3E}">
        <p14:creationId xmlns:p14="http://schemas.microsoft.com/office/powerpoint/2010/main" val="1624458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err="1" smtClean="0">
                <a:solidFill>
                  <a:schemeClr val="tx1"/>
                </a:solidFill>
                <a:latin typeface="+mn-lt"/>
                <a:ea typeface="+mn-ea"/>
                <a:cs typeface="+mn-cs"/>
              </a:rPr>
              <a:t>int</a:t>
            </a:r>
            <a:r>
              <a:rPr lang="en-US" sz="1200" i="1" kern="1200" dirty="0" smtClean="0">
                <a:solidFill>
                  <a:schemeClr val="tx1"/>
                </a:solidFill>
                <a:latin typeface="+mn-lt"/>
                <a:ea typeface="+mn-ea"/>
                <a:cs typeface="+mn-cs"/>
              </a:rPr>
              <a:t>(x, base)</a:t>
            </a:r>
          </a:p>
          <a:p>
            <a:endParaRPr lang="en-US" sz="1200" i="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Strings are </a:t>
            </a:r>
            <a:r>
              <a:rPr lang="en-US" sz="1200" b="1" kern="1200" dirty="0" smtClean="0">
                <a:solidFill>
                  <a:schemeClr val="tx1"/>
                </a:solidFill>
                <a:latin typeface="+mn-lt"/>
                <a:ea typeface="+mn-ea"/>
                <a:cs typeface="+mn-cs"/>
              </a:rPr>
              <a:t>immutable</a:t>
            </a:r>
            <a:r>
              <a:rPr lang="en-US" sz="1200" b="0" kern="1200" dirty="0" smtClean="0">
                <a:solidFill>
                  <a:schemeClr val="tx1"/>
                </a:solidFill>
                <a:latin typeface="+mn-lt"/>
                <a:ea typeface="+mn-ea"/>
                <a:cs typeface="+mn-cs"/>
              </a:rPr>
              <a:t> in nature so we can </a:t>
            </a:r>
            <a:r>
              <a:rPr lang="en-US" sz="1200" b="1" kern="1200" dirty="0" smtClean="0">
                <a:solidFill>
                  <a:schemeClr val="tx1"/>
                </a:solidFill>
                <a:latin typeface="+mn-lt"/>
                <a:ea typeface="+mn-ea"/>
                <a:cs typeface="+mn-cs"/>
              </a:rPr>
              <a:t>reassign</a:t>
            </a:r>
            <a:r>
              <a:rPr lang="en-US" sz="1200" b="0" kern="1200" dirty="0" smtClean="0">
                <a:solidFill>
                  <a:schemeClr val="tx1"/>
                </a:solidFill>
                <a:latin typeface="+mn-lt"/>
                <a:ea typeface="+mn-ea"/>
                <a:cs typeface="+mn-cs"/>
              </a:rPr>
              <a:t> a variable to a new string but we </a:t>
            </a:r>
            <a:r>
              <a:rPr lang="en-US" sz="1200" b="1" kern="1200" dirty="0" smtClean="0">
                <a:solidFill>
                  <a:schemeClr val="tx1"/>
                </a:solidFill>
                <a:latin typeface="+mn-lt"/>
                <a:ea typeface="+mn-ea"/>
                <a:cs typeface="+mn-cs"/>
              </a:rPr>
              <a:t>can’t</a:t>
            </a:r>
            <a:r>
              <a:rPr lang="en-US" sz="1200" b="0" kern="1200" dirty="0" smtClean="0">
                <a:solidFill>
                  <a:schemeClr val="tx1"/>
                </a:solidFill>
                <a:latin typeface="+mn-lt"/>
                <a:ea typeface="+mn-ea"/>
                <a:cs typeface="+mn-cs"/>
              </a:rPr>
              <a:t> make any </a:t>
            </a:r>
            <a:r>
              <a:rPr lang="en-US" sz="1200" b="1" kern="1200" dirty="0" smtClean="0">
                <a:solidFill>
                  <a:schemeClr val="tx1"/>
                </a:solidFill>
                <a:latin typeface="+mn-lt"/>
                <a:ea typeface="+mn-ea"/>
                <a:cs typeface="+mn-cs"/>
              </a:rPr>
              <a:t>changes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string</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Python lists are similar to an array but they allow us to </a:t>
            </a:r>
            <a:r>
              <a:rPr lang="en-US" sz="1200" b="1" kern="1200" dirty="0" smtClean="0">
                <a:solidFill>
                  <a:schemeClr val="tx1"/>
                </a:solidFill>
                <a:latin typeface="+mn-lt"/>
                <a:ea typeface="+mn-ea"/>
                <a:cs typeface="+mn-cs"/>
              </a:rPr>
              <a:t>create</a:t>
            </a:r>
            <a:r>
              <a:rPr lang="en-US" sz="1200" b="0" kern="1200" dirty="0" smtClean="0">
                <a:solidFill>
                  <a:schemeClr val="tx1"/>
                </a:solidFill>
                <a:latin typeface="+mn-lt"/>
                <a:ea typeface="+mn-ea"/>
                <a:cs typeface="+mn-cs"/>
              </a:rPr>
              <a:t> a </a:t>
            </a:r>
            <a:r>
              <a:rPr lang="en-US" sz="1200" b="1" kern="1200" dirty="0" smtClean="0">
                <a:solidFill>
                  <a:schemeClr val="tx1"/>
                </a:solidFill>
                <a:latin typeface="+mn-lt"/>
                <a:ea typeface="+mn-ea"/>
                <a:cs typeface="+mn-cs"/>
              </a:rPr>
              <a:t>heterogeneous collection</a:t>
            </a:r>
            <a:r>
              <a:rPr lang="en-US" sz="1200" b="0" kern="1200" dirty="0" smtClean="0">
                <a:solidFill>
                  <a:schemeClr val="tx1"/>
                </a:solidFill>
                <a:latin typeface="+mn-lt"/>
                <a:ea typeface="+mn-ea"/>
                <a:cs typeface="+mn-cs"/>
              </a:rPr>
              <a:t> of items inside a </a:t>
            </a:r>
            <a:r>
              <a:rPr lang="en-US" sz="1200" b="1" kern="1200" dirty="0" smtClean="0">
                <a:solidFill>
                  <a:schemeClr val="tx1"/>
                </a:solidFill>
                <a:latin typeface="+mn-lt"/>
                <a:ea typeface="+mn-ea"/>
                <a:cs typeface="+mn-cs"/>
              </a:rPr>
              <a:t>list</a:t>
            </a:r>
            <a:r>
              <a:rPr lang="en-US" sz="1200" b="0" kern="1200" dirty="0" smtClean="0">
                <a:solidFill>
                  <a:schemeClr val="tx1"/>
                </a:solidFill>
                <a:latin typeface="+mn-lt"/>
                <a:ea typeface="+mn-ea"/>
                <a:cs typeface="+mn-cs"/>
              </a:rPr>
              <a:t>. A list can</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contain </a:t>
            </a:r>
            <a:r>
              <a:rPr lang="en-US" sz="1200" b="1" kern="1200" dirty="0" smtClean="0">
                <a:solidFill>
                  <a:schemeClr val="tx1"/>
                </a:solidFill>
                <a:latin typeface="+mn-lt"/>
                <a:ea typeface="+mn-ea"/>
                <a:cs typeface="+mn-cs"/>
              </a:rPr>
              <a:t>numbers</a:t>
            </a: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strings</a:t>
            </a: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lists</a:t>
            </a: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tuples</a:t>
            </a: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dictionaries</a:t>
            </a: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objects</a:t>
            </a:r>
            <a:r>
              <a:rPr lang="en-US" sz="1200" b="0" kern="1200" dirty="0" smtClean="0">
                <a:solidFill>
                  <a:schemeClr val="tx1"/>
                </a:solidFill>
                <a:latin typeface="+mn-lt"/>
                <a:ea typeface="+mn-ea"/>
                <a:cs typeface="+mn-cs"/>
              </a:rPr>
              <a:t>, etc.</a:t>
            </a:r>
          </a:p>
          <a:p>
            <a:endParaRPr lang="en-US" sz="1200" b="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Strings are </a:t>
            </a:r>
            <a:r>
              <a:rPr lang="en-US" sz="1200" b="1" kern="1200" dirty="0" smtClean="0">
                <a:solidFill>
                  <a:schemeClr val="tx1"/>
                </a:solidFill>
                <a:latin typeface="+mn-lt"/>
                <a:ea typeface="+mn-ea"/>
                <a:cs typeface="+mn-cs"/>
              </a:rPr>
              <a:t>immutable</a:t>
            </a:r>
            <a:r>
              <a:rPr lang="en-US" sz="1200" b="0" kern="1200" dirty="0" smtClean="0">
                <a:solidFill>
                  <a:schemeClr val="tx1"/>
                </a:solidFill>
                <a:latin typeface="+mn-lt"/>
                <a:ea typeface="+mn-ea"/>
                <a:cs typeface="+mn-cs"/>
              </a:rPr>
              <a:t> in nature so we can </a:t>
            </a:r>
            <a:r>
              <a:rPr lang="en-US" sz="1200" b="1" kern="1200" dirty="0" smtClean="0">
                <a:solidFill>
                  <a:schemeClr val="tx1"/>
                </a:solidFill>
                <a:latin typeface="+mn-lt"/>
                <a:ea typeface="+mn-ea"/>
                <a:cs typeface="+mn-cs"/>
              </a:rPr>
              <a:t>reassign</a:t>
            </a:r>
            <a:r>
              <a:rPr lang="en-US" sz="1200" b="0" kern="1200" dirty="0" smtClean="0">
                <a:solidFill>
                  <a:schemeClr val="tx1"/>
                </a:solidFill>
                <a:latin typeface="+mn-lt"/>
                <a:ea typeface="+mn-ea"/>
                <a:cs typeface="+mn-cs"/>
              </a:rPr>
              <a:t> a variable to a new string but we </a:t>
            </a:r>
            <a:r>
              <a:rPr lang="en-US" sz="1200" b="1" kern="1200" dirty="0" smtClean="0">
                <a:solidFill>
                  <a:schemeClr val="tx1"/>
                </a:solidFill>
                <a:latin typeface="+mn-lt"/>
                <a:ea typeface="+mn-ea"/>
                <a:cs typeface="+mn-cs"/>
              </a:rPr>
              <a:t>can’t</a:t>
            </a:r>
            <a:r>
              <a:rPr lang="en-US" sz="1200" b="0" kern="1200" dirty="0" smtClean="0">
                <a:solidFill>
                  <a:schemeClr val="tx1"/>
                </a:solidFill>
                <a:latin typeface="+mn-lt"/>
                <a:ea typeface="+mn-ea"/>
                <a:cs typeface="+mn-cs"/>
              </a:rPr>
              <a:t> make any </a:t>
            </a:r>
            <a:r>
              <a:rPr lang="en-US" sz="1200" b="1" kern="1200" dirty="0" smtClean="0">
                <a:solidFill>
                  <a:schemeClr val="tx1"/>
                </a:solidFill>
                <a:latin typeface="+mn-lt"/>
                <a:ea typeface="+mn-ea"/>
                <a:cs typeface="+mn-cs"/>
              </a:rPr>
              <a:t>changes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string</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Lists</a:t>
            </a:r>
            <a:r>
              <a:rPr lang="en-US" sz="1200" b="0" kern="1200" dirty="0" smtClean="0">
                <a:solidFill>
                  <a:schemeClr val="tx1"/>
                </a:solidFill>
                <a:latin typeface="+mn-lt"/>
                <a:ea typeface="+mn-ea"/>
                <a:cs typeface="+mn-cs"/>
              </a:rPr>
              <a:t> are </a:t>
            </a:r>
            <a:r>
              <a:rPr lang="en-US" sz="1200" b="1" kern="1200" dirty="0" smtClean="0">
                <a:solidFill>
                  <a:schemeClr val="tx1"/>
                </a:solidFill>
                <a:latin typeface="+mn-lt"/>
                <a:ea typeface="+mn-ea"/>
                <a:cs typeface="+mn-cs"/>
              </a:rPr>
              <a:t>mutable</a:t>
            </a:r>
            <a:r>
              <a:rPr lang="en-US" sz="1200" b="0" kern="1200" dirty="0" smtClean="0">
                <a:solidFill>
                  <a:schemeClr val="tx1"/>
                </a:solidFill>
                <a:latin typeface="+mn-lt"/>
                <a:ea typeface="+mn-ea"/>
                <a:cs typeface="+mn-cs"/>
              </a:rPr>
              <a:t> which makes it easier to </a:t>
            </a:r>
            <a:r>
              <a:rPr lang="en-US" sz="1200" b="1" kern="1200" dirty="0" smtClean="0">
                <a:solidFill>
                  <a:schemeClr val="tx1"/>
                </a:solidFill>
                <a:latin typeface="+mn-lt"/>
                <a:ea typeface="+mn-ea"/>
                <a:cs typeface="+mn-cs"/>
              </a:rPr>
              <a:t>change</a:t>
            </a:r>
            <a:r>
              <a:rPr lang="en-US" sz="1200" b="0" kern="1200" dirty="0" smtClean="0">
                <a:solidFill>
                  <a:schemeClr val="tx1"/>
                </a:solidFill>
                <a:latin typeface="+mn-lt"/>
                <a:ea typeface="+mn-ea"/>
                <a:cs typeface="+mn-cs"/>
              </a:rPr>
              <a:t> and we can quickly </a:t>
            </a:r>
            <a:r>
              <a:rPr lang="en-US" sz="1200" b="1" kern="1200" dirty="0" smtClean="0">
                <a:solidFill>
                  <a:schemeClr val="tx1"/>
                </a:solidFill>
                <a:latin typeface="+mn-lt"/>
                <a:ea typeface="+mn-ea"/>
                <a:cs typeface="+mn-cs"/>
              </a:rPr>
              <a:t>modify</a:t>
            </a:r>
            <a:r>
              <a:rPr lang="en-US" sz="1200" b="0" kern="1200" dirty="0" smtClean="0">
                <a:solidFill>
                  <a:schemeClr val="tx1"/>
                </a:solidFill>
                <a:latin typeface="+mn-lt"/>
                <a:ea typeface="+mn-ea"/>
                <a:cs typeface="+mn-cs"/>
              </a:rPr>
              <a:t> a list by directly </a:t>
            </a:r>
            <a:r>
              <a:rPr lang="en-US" sz="1200" b="1" kern="1200" dirty="0" smtClean="0">
                <a:solidFill>
                  <a:schemeClr val="tx1"/>
                </a:solidFill>
                <a:latin typeface="+mn-lt"/>
                <a:ea typeface="+mn-ea"/>
                <a:cs typeface="+mn-cs"/>
              </a:rPr>
              <a:t>accessing</a:t>
            </a:r>
            <a:r>
              <a:rPr lang="en-US" sz="1200" b="0" kern="1200" dirty="0" smtClean="0">
                <a:solidFill>
                  <a:schemeClr val="tx1"/>
                </a:solidFill>
                <a:latin typeface="+mn-lt"/>
                <a:ea typeface="+mn-ea"/>
                <a:cs typeface="+mn-cs"/>
              </a:rPr>
              <a:t> it. </a:t>
            </a:r>
          </a:p>
          <a:p>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city= ‘China’	</a:t>
            </a:r>
          </a:p>
          <a:p>
            <a:r>
              <a:rPr lang="en-US" sz="1200" b="0" kern="1200" dirty="0" smtClean="0">
                <a:solidFill>
                  <a:schemeClr val="tx1"/>
                </a:solidFill>
                <a:latin typeface="+mn-lt"/>
                <a:ea typeface="+mn-ea"/>
                <a:cs typeface="+mn-cs"/>
              </a:rPr>
              <a:t>print(city[2])	</a:t>
            </a:r>
          </a:p>
          <a:p>
            <a:r>
              <a:rPr lang="pt-BR" sz="1200" b="0" kern="1200" dirty="0" err="1" smtClean="0">
                <a:solidFill>
                  <a:schemeClr val="tx1"/>
                </a:solidFill>
                <a:latin typeface="+mn-lt"/>
                <a:ea typeface="+mn-ea"/>
                <a:cs typeface="+mn-cs"/>
              </a:rPr>
              <a:t>city</a:t>
            </a:r>
            <a:r>
              <a:rPr lang="pt-BR" sz="1200" b="0" kern="1200" dirty="0" smtClean="0">
                <a:solidFill>
                  <a:schemeClr val="tx1"/>
                </a:solidFill>
                <a:latin typeface="+mn-lt"/>
                <a:ea typeface="+mn-ea"/>
                <a:cs typeface="+mn-cs"/>
              </a:rPr>
              <a:t>[2] = ‘a’	</a:t>
            </a:r>
          </a:p>
          <a:p>
            <a:endParaRPr lang="en-US" sz="1200" b="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Tuples are also a </a:t>
            </a:r>
            <a:r>
              <a:rPr lang="en-US" sz="1200" b="1" kern="1200" dirty="0" smtClean="0">
                <a:solidFill>
                  <a:schemeClr val="tx1"/>
                </a:solidFill>
                <a:latin typeface="+mn-lt"/>
                <a:ea typeface="+mn-ea"/>
                <a:cs typeface="+mn-cs"/>
              </a:rPr>
              <a:t>sequence</a:t>
            </a:r>
            <a:r>
              <a:rPr lang="en-US" sz="1200" b="0" kern="1200" dirty="0" smtClean="0">
                <a:solidFill>
                  <a:schemeClr val="tx1"/>
                </a:solidFill>
                <a:latin typeface="+mn-lt"/>
                <a:ea typeface="+mn-ea"/>
                <a:cs typeface="+mn-cs"/>
              </a:rPr>
              <a:t> of </a:t>
            </a:r>
            <a:r>
              <a:rPr lang="en-US" sz="1200" b="1" kern="1200" dirty="0" smtClean="0">
                <a:solidFill>
                  <a:schemeClr val="tx1"/>
                </a:solidFill>
                <a:latin typeface="+mn-lt"/>
                <a:ea typeface="+mn-ea"/>
                <a:cs typeface="+mn-cs"/>
              </a:rPr>
              <a:t>Python objects</a:t>
            </a:r>
            <a:r>
              <a:rPr lang="en-US" sz="1200" b="0" kern="1200" dirty="0" smtClean="0">
                <a:solidFill>
                  <a:schemeClr val="tx1"/>
                </a:solidFill>
                <a:latin typeface="+mn-lt"/>
                <a:ea typeface="+mn-ea"/>
                <a:cs typeface="+mn-cs"/>
              </a:rPr>
              <a:t>. A tuple is created by </a:t>
            </a:r>
            <a:r>
              <a:rPr lang="en-US" sz="1200" b="1" kern="1200" dirty="0" smtClean="0">
                <a:solidFill>
                  <a:schemeClr val="tx1"/>
                </a:solidFill>
                <a:latin typeface="+mn-lt"/>
                <a:ea typeface="+mn-ea"/>
                <a:cs typeface="+mn-cs"/>
              </a:rPr>
              <a:t>separating</a:t>
            </a:r>
            <a:r>
              <a:rPr lang="en-US" sz="1200" b="0" kern="1200" dirty="0" smtClean="0">
                <a:solidFill>
                  <a:schemeClr val="tx1"/>
                </a:solidFill>
                <a:latin typeface="+mn-lt"/>
                <a:ea typeface="+mn-ea"/>
                <a:cs typeface="+mn-cs"/>
              </a:rPr>
              <a:t> items with a </a:t>
            </a:r>
            <a:r>
              <a:rPr lang="en-US" sz="1200" b="1" kern="1200" dirty="0" smtClean="0">
                <a:solidFill>
                  <a:schemeClr val="tx1"/>
                </a:solidFill>
                <a:latin typeface="+mn-lt"/>
                <a:ea typeface="+mn-ea"/>
                <a:cs typeface="+mn-cs"/>
              </a:rPr>
              <a:t>comma</a:t>
            </a:r>
            <a:r>
              <a:rPr lang="en-US" sz="1200" b="0" kern="1200" dirty="0" smtClean="0">
                <a:solidFill>
                  <a:schemeClr val="tx1"/>
                </a:solidFill>
                <a:latin typeface="+mn-lt"/>
                <a:ea typeface="+mn-ea"/>
                <a:cs typeface="+mn-cs"/>
              </a:rPr>
              <a:t>. They can be optionally put inside the</a:t>
            </a:r>
            <a:r>
              <a:rPr lang="en-US" sz="1200" b="1" kern="1200" dirty="0" smtClean="0">
                <a:solidFill>
                  <a:schemeClr val="tx1"/>
                </a:solidFill>
                <a:latin typeface="+mn-lt"/>
                <a:ea typeface="+mn-ea"/>
                <a:cs typeface="+mn-cs"/>
              </a:rPr>
              <a:t> parenthesis ()</a:t>
            </a:r>
            <a:r>
              <a:rPr lang="en-US" sz="1200" b="0" kern="1200" dirty="0" smtClean="0">
                <a:solidFill>
                  <a:schemeClr val="tx1"/>
                </a:solidFill>
                <a:latin typeface="+mn-lt"/>
                <a:ea typeface="+mn-ea"/>
                <a:cs typeface="+mn-cs"/>
              </a:rPr>
              <a:t> but it is necessary to put parenthesis in an </a:t>
            </a:r>
            <a:r>
              <a:rPr lang="en-US" sz="1200" b="1" kern="1200" dirty="0" smtClean="0">
                <a:solidFill>
                  <a:schemeClr val="tx1"/>
                </a:solidFill>
                <a:latin typeface="+mn-lt"/>
                <a:ea typeface="+mn-ea"/>
                <a:cs typeface="+mn-cs"/>
              </a:rPr>
              <a:t>empty tuple</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 </a:t>
            </a:r>
            <a:r>
              <a:rPr lang="en-US" sz="1200" b="1" kern="1200" dirty="0" smtClean="0">
                <a:solidFill>
                  <a:schemeClr val="tx1"/>
                </a:solidFill>
                <a:latin typeface="+mn-lt"/>
                <a:ea typeface="+mn-ea"/>
                <a:cs typeface="+mn-cs"/>
              </a:rPr>
              <a:t>single item tuple</a:t>
            </a:r>
            <a:r>
              <a:rPr lang="en-US" sz="1200" b="0" kern="1200" dirty="0" smtClean="0">
                <a:solidFill>
                  <a:schemeClr val="tx1"/>
                </a:solidFill>
                <a:latin typeface="+mn-lt"/>
                <a:ea typeface="+mn-ea"/>
                <a:cs typeface="+mn-cs"/>
              </a:rPr>
              <a:t> should use a</a:t>
            </a:r>
            <a:r>
              <a:rPr lang="en-US" sz="1200" b="1" kern="1200" dirty="0" smtClean="0">
                <a:solidFill>
                  <a:schemeClr val="tx1"/>
                </a:solidFill>
                <a:latin typeface="+mn-lt"/>
                <a:ea typeface="+mn-ea"/>
                <a:cs typeface="+mn-cs"/>
              </a:rPr>
              <a:t> comma</a:t>
            </a:r>
            <a:r>
              <a:rPr lang="en-US" sz="1200" b="0" kern="1200" dirty="0" smtClean="0">
                <a:solidFill>
                  <a:schemeClr val="tx1"/>
                </a:solidFill>
                <a:latin typeface="+mn-lt"/>
                <a:ea typeface="+mn-ea"/>
                <a:cs typeface="+mn-cs"/>
              </a:rPr>
              <a:t> in the end. </a:t>
            </a:r>
            <a:r>
              <a:rPr lang="en-US" sz="1200" kern="1200" dirty="0" smtClean="0">
                <a:solidFill>
                  <a:schemeClr val="tx1"/>
                </a:solidFill>
                <a:latin typeface="+mn-lt"/>
                <a:ea typeface="+mn-ea"/>
                <a:cs typeface="+mn-cs"/>
              </a:rPr>
              <a:t>Tuples are also </a:t>
            </a:r>
            <a:r>
              <a:rPr lang="en-US" sz="1200" b="1" kern="1200" dirty="0" smtClean="0">
                <a:solidFill>
                  <a:schemeClr val="tx1"/>
                </a:solidFill>
                <a:latin typeface="+mn-lt"/>
                <a:ea typeface="+mn-ea"/>
                <a:cs typeface="+mn-cs"/>
              </a:rPr>
              <a:t>immutable</a:t>
            </a:r>
            <a:r>
              <a:rPr lang="en-US" sz="1200" b="0" kern="1200" dirty="0" smtClean="0">
                <a:solidFill>
                  <a:schemeClr val="tx1"/>
                </a:solidFill>
                <a:latin typeface="+mn-lt"/>
                <a:ea typeface="+mn-ea"/>
                <a:cs typeface="+mn-cs"/>
              </a:rPr>
              <a:t> like </a:t>
            </a:r>
            <a:r>
              <a:rPr lang="en-US" sz="1200" b="1" kern="1200" dirty="0" smtClean="0">
                <a:solidFill>
                  <a:schemeClr val="tx1"/>
                </a:solidFill>
                <a:latin typeface="+mn-lt"/>
                <a:ea typeface="+mn-ea"/>
                <a:cs typeface="+mn-cs"/>
              </a:rPr>
              <a:t>strings</a:t>
            </a:r>
            <a:r>
              <a:rPr lang="en-US" sz="1200" b="0" kern="1200" dirty="0" smtClean="0">
                <a:solidFill>
                  <a:schemeClr val="tx1"/>
                </a:solidFill>
                <a:latin typeface="+mn-lt"/>
                <a:ea typeface="+mn-ea"/>
                <a:cs typeface="+mn-cs"/>
              </a:rPr>
              <a:t> so we can only </a:t>
            </a:r>
            <a:r>
              <a:rPr lang="en-US" sz="1200" b="1" kern="1200" dirty="0" smtClean="0">
                <a:solidFill>
                  <a:schemeClr val="tx1"/>
                </a:solidFill>
                <a:latin typeface="+mn-lt"/>
                <a:ea typeface="+mn-ea"/>
                <a:cs typeface="+mn-cs"/>
              </a:rPr>
              <a:t>reassign</a:t>
            </a:r>
            <a:r>
              <a:rPr lang="en-US" sz="1200" b="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variable</a:t>
            </a:r>
            <a:r>
              <a:rPr lang="en-US" sz="1200" b="0" kern="1200" dirty="0" smtClean="0">
                <a:solidFill>
                  <a:schemeClr val="tx1"/>
                </a:solidFill>
                <a:latin typeface="+mn-lt"/>
                <a:ea typeface="+mn-ea"/>
                <a:cs typeface="+mn-cs"/>
              </a:rPr>
              <a:t> but we cannot </a:t>
            </a:r>
            <a:r>
              <a:rPr lang="en-US" sz="1200" b="1" kern="1200" dirty="0" smtClean="0">
                <a:solidFill>
                  <a:schemeClr val="tx1"/>
                </a:solidFill>
                <a:latin typeface="+mn-lt"/>
                <a:ea typeface="+mn-ea"/>
                <a:cs typeface="+mn-cs"/>
              </a:rPr>
              <a:t>change</a:t>
            </a: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elements</a:t>
            </a:r>
            <a:r>
              <a:rPr lang="en-US" sz="1200" b="0" kern="1200" dirty="0" smtClean="0">
                <a:solidFill>
                  <a:schemeClr val="tx1"/>
                </a:solidFill>
                <a:latin typeface="+mn-lt"/>
                <a:ea typeface="+mn-ea"/>
                <a:cs typeface="+mn-cs"/>
              </a:rPr>
              <a:t> from the </a:t>
            </a:r>
            <a:r>
              <a:rPr lang="en-US" sz="1200" b="1" kern="1200" dirty="0" smtClean="0">
                <a:solidFill>
                  <a:schemeClr val="tx1"/>
                </a:solidFill>
                <a:latin typeface="+mn-lt"/>
                <a:ea typeface="+mn-ea"/>
                <a:cs typeface="+mn-cs"/>
              </a:rPr>
              <a:t>tuple</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range()</a:t>
            </a:r>
            <a:r>
              <a:rPr lang="en-US" sz="1200" b="0" kern="1200" dirty="0" smtClean="0">
                <a:solidFill>
                  <a:schemeClr val="tx1"/>
                </a:solidFill>
                <a:latin typeface="+mn-lt"/>
                <a:ea typeface="+mn-ea"/>
                <a:cs typeface="+mn-cs"/>
              </a:rPr>
              <a:t> is a built-in function in Python that returns us a </a:t>
            </a:r>
            <a:r>
              <a:rPr lang="en-US" sz="1200" b="1" kern="1200" dirty="0" smtClean="0">
                <a:solidFill>
                  <a:schemeClr val="tx1"/>
                </a:solidFill>
                <a:latin typeface="+mn-lt"/>
                <a:ea typeface="+mn-ea"/>
                <a:cs typeface="+mn-cs"/>
              </a:rPr>
              <a:t>range object</a:t>
            </a:r>
            <a:r>
              <a:rPr lang="en-US" sz="1200" b="0" kern="1200" dirty="0" smtClean="0">
                <a:solidFill>
                  <a:schemeClr val="tx1"/>
                </a:solidFill>
                <a:latin typeface="+mn-lt"/>
                <a:ea typeface="+mn-ea"/>
                <a:cs typeface="+mn-cs"/>
              </a:rPr>
              <a:t>. The range object is nothing but a </a:t>
            </a:r>
            <a:r>
              <a:rPr lang="en-US" sz="1200" b="1" kern="1200" dirty="0" smtClean="0">
                <a:solidFill>
                  <a:schemeClr val="tx1"/>
                </a:solidFill>
                <a:latin typeface="+mn-lt"/>
                <a:ea typeface="+mn-ea"/>
                <a:cs typeface="+mn-cs"/>
              </a:rPr>
              <a:t>sequence of integers</a:t>
            </a:r>
            <a:r>
              <a:rPr lang="en-US" sz="1200" b="0" kern="1200" dirty="0" smtClean="0">
                <a:solidFill>
                  <a:schemeClr val="tx1"/>
                </a:solidFill>
                <a:latin typeface="+mn-lt"/>
                <a:ea typeface="+mn-ea"/>
                <a:cs typeface="+mn-cs"/>
              </a:rPr>
              <a:t>. It generates the integers within the specified </a:t>
            </a:r>
            <a:r>
              <a:rPr lang="en-US" sz="1200" b="1" kern="1200" dirty="0" smtClean="0">
                <a:solidFill>
                  <a:schemeClr val="tx1"/>
                </a:solidFill>
                <a:latin typeface="+mn-lt"/>
                <a:ea typeface="+mn-ea"/>
                <a:cs typeface="+mn-cs"/>
              </a:rPr>
              <a:t>start</a:t>
            </a:r>
            <a:r>
              <a:rPr lang="en-US" sz="1200" b="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stop range</a:t>
            </a:r>
            <a:r>
              <a:rPr lang="en-US" sz="1200" b="0"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for</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in</a:t>
            </a:r>
            <a:r>
              <a:rPr lang="en-US" sz="1200" b="0" kern="1200" dirty="0" smtClean="0">
                <a:solidFill>
                  <a:schemeClr val="tx1"/>
                </a:solidFill>
                <a:latin typeface="+mn-lt"/>
                <a:ea typeface="+mn-ea"/>
                <a:cs typeface="+mn-cs"/>
              </a:rPr>
              <a:t> range(5):	</a:t>
            </a:r>
          </a:p>
          <a:p>
            <a:r>
              <a:rPr lang="en-US" sz="1200" b="0" kern="1200" dirty="0" smtClean="0">
                <a:solidFill>
                  <a:schemeClr val="tx1"/>
                </a:solidFill>
                <a:latin typeface="+mn-lt"/>
                <a:ea typeface="+mn-ea"/>
                <a:cs typeface="+mn-cs"/>
              </a:rPr>
              <a:t>print(</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endParaRPr lang="en-US" dirty="0" smtClean="0"/>
          </a:p>
          <a:p>
            <a:endParaRPr lang="en-US" dirty="0" smtClean="0"/>
          </a:p>
          <a:p>
            <a:r>
              <a:rPr lang="en-US" sz="1200" b="1" kern="1200" dirty="0" smtClean="0">
                <a:solidFill>
                  <a:schemeClr val="tx1"/>
                </a:solidFill>
                <a:latin typeface="+mn-lt"/>
                <a:ea typeface="+mn-ea"/>
                <a:cs typeface="+mn-cs"/>
              </a:rPr>
              <a:t>Dictionary</a:t>
            </a:r>
          </a:p>
          <a:p>
            <a:r>
              <a:rPr lang="en-US" sz="1200" b="0" kern="1200" dirty="0" smtClean="0">
                <a:solidFill>
                  <a:schemeClr val="tx1"/>
                </a:solidFill>
                <a:latin typeface="+mn-lt"/>
                <a:ea typeface="+mn-ea"/>
                <a:cs typeface="+mn-cs"/>
              </a:rPr>
              <a:t>Dictionaries are used to store data values in </a:t>
            </a:r>
            <a:r>
              <a:rPr lang="en-US" sz="1200" b="0" kern="1200" dirty="0" err="1" smtClean="0">
                <a:solidFill>
                  <a:schemeClr val="tx1"/>
                </a:solidFill>
                <a:latin typeface="+mn-lt"/>
                <a:ea typeface="+mn-ea"/>
                <a:cs typeface="+mn-cs"/>
              </a:rPr>
              <a:t>key:value</a:t>
            </a:r>
            <a:r>
              <a:rPr lang="en-US" sz="1200" b="0" kern="1200" dirty="0" smtClean="0">
                <a:solidFill>
                  <a:schemeClr val="tx1"/>
                </a:solidFill>
                <a:latin typeface="+mn-lt"/>
                <a:ea typeface="+mn-ea"/>
                <a:cs typeface="+mn-cs"/>
              </a:rPr>
              <a:t> pairs. </a:t>
            </a:r>
            <a:r>
              <a:rPr lang="en-US" sz="1200" kern="1200" dirty="0" smtClean="0">
                <a:solidFill>
                  <a:schemeClr val="tx1"/>
                </a:solidFill>
                <a:latin typeface="+mn-lt"/>
                <a:ea typeface="+mn-ea"/>
                <a:cs typeface="+mn-cs"/>
              </a:rPr>
              <a:t>A dictionary is a collection which is ordered*, changeable and do not allow duplicates.</a:t>
            </a:r>
          </a:p>
          <a:p>
            <a:r>
              <a:rPr lang="en-US" sz="1200" kern="1200" dirty="0" err="1" smtClean="0">
                <a:solidFill>
                  <a:schemeClr val="tx1"/>
                </a:solidFill>
                <a:latin typeface="+mn-lt"/>
                <a:ea typeface="+mn-ea"/>
                <a:cs typeface="+mn-cs"/>
              </a:rPr>
              <a:t>thisdict</a:t>
            </a:r>
            <a:r>
              <a:rPr lang="en-US" sz="1200" kern="1200" dirty="0" smtClean="0">
                <a:solidFill>
                  <a:schemeClr val="tx1"/>
                </a:solidFill>
                <a:latin typeface="+mn-lt"/>
                <a:ea typeface="+mn-ea"/>
                <a:cs typeface="+mn-cs"/>
              </a:rPr>
              <a:t> = {</a:t>
            </a:r>
          </a:p>
          <a:p>
            <a:r>
              <a:rPr lang="mr-IN" sz="1200" kern="1200" dirty="0" smtClean="0">
                <a:solidFill>
                  <a:schemeClr val="tx1"/>
                </a:solidFill>
                <a:latin typeface="+mn-lt"/>
                <a:ea typeface="+mn-ea"/>
                <a:cs typeface="+mn-cs"/>
              </a:rPr>
              <a:t>  "brand": "Ford",</a:t>
            </a:r>
          </a:p>
          <a:p>
            <a:r>
              <a:rPr lang="en-US" sz="1200" kern="1200" dirty="0" smtClean="0">
                <a:solidFill>
                  <a:schemeClr val="tx1"/>
                </a:solidFill>
                <a:latin typeface="+mn-lt"/>
                <a:ea typeface="+mn-ea"/>
                <a:cs typeface="+mn-cs"/>
              </a:rPr>
              <a:t>  "model": "Mustang",</a:t>
            </a:r>
          </a:p>
          <a:p>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year</a:t>
            </a:r>
            <a:r>
              <a:rPr lang="pl-PL" sz="1200" kern="1200" dirty="0" smtClean="0">
                <a:solidFill>
                  <a:schemeClr val="tx1"/>
                </a:solidFill>
                <a:latin typeface="+mn-lt"/>
                <a:ea typeface="+mn-ea"/>
                <a:cs typeface="+mn-cs"/>
              </a:rPr>
              <a:t>": 1964,</a:t>
            </a:r>
          </a:p>
          <a:p>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year</a:t>
            </a:r>
            <a:r>
              <a:rPr lang="pl-PL" sz="1200" kern="1200" dirty="0" smtClean="0">
                <a:solidFill>
                  <a:schemeClr val="tx1"/>
                </a:solidFill>
                <a:latin typeface="+mn-lt"/>
                <a:ea typeface="+mn-ea"/>
                <a:cs typeface="+mn-cs"/>
              </a:rPr>
              <a:t>": 2020</a:t>
            </a:r>
          </a:p>
          <a:p>
            <a:r>
              <a:rPr lang="pl-PL" sz="1200" kern="1200" dirty="0" smtClean="0">
                <a:solidFill>
                  <a:schemeClr val="tx1"/>
                </a:solidFill>
                <a:latin typeface="+mn-lt"/>
                <a:ea typeface="+mn-ea"/>
                <a:cs typeface="+mn-cs"/>
              </a:rPr>
              <a:t>}</a:t>
            </a:r>
          </a:p>
          <a:p>
            <a:r>
              <a:rPr lang="pl-PL" sz="1200" kern="1200" dirty="0" err="1" smtClean="0">
                <a:solidFill>
                  <a:schemeClr val="tx1"/>
                </a:solidFill>
                <a:latin typeface="+mn-lt"/>
                <a:ea typeface="+mn-ea"/>
                <a:cs typeface="+mn-cs"/>
              </a:rPr>
              <a:t>print</a:t>
            </a:r>
            <a:r>
              <a:rPr lang="pl-PL" sz="1200" kern="1200" dirty="0" smtClean="0">
                <a:solidFill>
                  <a:schemeClr val="tx1"/>
                </a:solidFill>
                <a:latin typeface="+mn-lt"/>
                <a:ea typeface="+mn-ea"/>
                <a:cs typeface="+mn-cs"/>
              </a:rPr>
              <a:t>(</a:t>
            </a:r>
            <a:r>
              <a:rPr lang="pl-PL" sz="1200" kern="1200" dirty="0" err="1" smtClean="0">
                <a:solidFill>
                  <a:schemeClr val="tx1"/>
                </a:solidFill>
                <a:latin typeface="+mn-lt"/>
                <a:ea typeface="+mn-ea"/>
                <a:cs typeface="+mn-cs"/>
              </a:rPr>
              <a:t>thisdict</a:t>
            </a:r>
            <a:r>
              <a:rPr lang="pl-PL"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print(</a:t>
            </a:r>
            <a:r>
              <a:rPr lang="en-US" sz="1200" kern="1200" dirty="0" err="1" smtClean="0">
                <a:solidFill>
                  <a:schemeClr val="tx1"/>
                </a:solidFill>
                <a:latin typeface="+mn-lt"/>
                <a:ea typeface="+mn-ea"/>
                <a:cs typeface="+mn-cs"/>
              </a:rPr>
              <a:t>len</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thisdict</a:t>
            </a:r>
            <a:r>
              <a:rPr lang="en-US" sz="1200" kern="1200" dirty="0" smtClean="0">
                <a:solidFill>
                  <a:schemeClr val="tx1"/>
                </a:solidFill>
                <a:latin typeface="+mn-lt"/>
                <a:ea typeface="+mn-ea"/>
                <a:cs typeface="+mn-cs"/>
              </a:rPr>
              <a:t>))</a:t>
            </a:r>
          </a:p>
          <a:p>
            <a:endParaRPr lang="en-US" dirty="0" smtClean="0"/>
          </a:p>
          <a:p>
            <a:endParaRPr lang="en-US" dirty="0" smtClean="0"/>
          </a:p>
          <a:p>
            <a:r>
              <a:rPr lang="en-US" sz="1200" kern="1200" dirty="0" smtClean="0">
                <a:solidFill>
                  <a:schemeClr val="tx1"/>
                </a:solidFill>
                <a:latin typeface="+mn-lt"/>
                <a:ea typeface="+mn-ea"/>
                <a:cs typeface="+mn-cs"/>
              </a:rPr>
              <a:t>Sets are used to store multiple items in a single variable.</a:t>
            </a:r>
          </a:p>
          <a:p>
            <a:r>
              <a:rPr lang="en-US" sz="1200" kern="1200" dirty="0" smtClean="0">
                <a:solidFill>
                  <a:schemeClr val="tx1"/>
                </a:solidFill>
                <a:latin typeface="+mn-lt"/>
                <a:ea typeface="+mn-ea"/>
                <a:cs typeface="+mn-cs"/>
              </a:rPr>
              <a:t>Set is one of 4 built-in data types in Python used to store collections of data, the other 3 are </a:t>
            </a:r>
            <a:r>
              <a:rPr lang="en-US" sz="1200" u="sng" kern="1200" dirty="0" smtClean="0">
                <a:solidFill>
                  <a:schemeClr val="tx1"/>
                </a:solidFill>
                <a:latin typeface="+mn-lt"/>
                <a:ea typeface="+mn-ea"/>
                <a:cs typeface="+mn-cs"/>
                <a:hlinkClick r:id="rId3"/>
              </a:rPr>
              <a:t>List, </a:t>
            </a:r>
            <a:r>
              <a:rPr lang="en-US" sz="1200" u="sng" kern="1200" dirty="0" smtClean="0">
                <a:solidFill>
                  <a:schemeClr val="tx1"/>
                </a:solidFill>
                <a:latin typeface="+mn-lt"/>
                <a:ea typeface="+mn-ea"/>
                <a:cs typeface="+mn-cs"/>
                <a:hlinkClick r:id="rId4"/>
              </a:rPr>
              <a:t>Tuple, and </a:t>
            </a:r>
            <a:r>
              <a:rPr lang="en-US" sz="1200" u="sng" kern="1200" dirty="0" smtClean="0">
                <a:solidFill>
                  <a:schemeClr val="tx1"/>
                </a:solidFill>
                <a:latin typeface="+mn-lt"/>
                <a:ea typeface="+mn-ea"/>
                <a:cs typeface="+mn-cs"/>
                <a:hlinkClick r:id="rId5"/>
              </a:rPr>
              <a:t>Dictionary, all with different qualities and usage.</a:t>
            </a:r>
          </a:p>
          <a:p>
            <a:r>
              <a:rPr lang="en-US" sz="1200" kern="1200" dirty="0" smtClean="0">
                <a:solidFill>
                  <a:schemeClr val="tx1"/>
                </a:solidFill>
                <a:latin typeface="+mn-lt"/>
                <a:ea typeface="+mn-ea"/>
                <a:cs typeface="+mn-cs"/>
              </a:rPr>
              <a:t>A set is a collection which is </a:t>
            </a:r>
            <a:r>
              <a:rPr lang="en-US" sz="1200" i="1" kern="1200" dirty="0" smtClean="0">
                <a:solidFill>
                  <a:schemeClr val="tx1"/>
                </a:solidFill>
                <a:latin typeface="+mn-lt"/>
                <a:ea typeface="+mn-ea"/>
                <a:cs typeface="+mn-cs"/>
              </a:rPr>
              <a:t>unordered</a:t>
            </a:r>
            <a:r>
              <a:rPr lang="en-US" sz="1200" i="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unchangeable*</a:t>
            </a:r>
            <a:r>
              <a:rPr lang="en-US" sz="1200" i="0" kern="1200" dirty="0" smtClean="0">
                <a:solidFill>
                  <a:schemeClr val="tx1"/>
                </a:solidFill>
                <a:latin typeface="+mn-lt"/>
                <a:ea typeface="+mn-ea"/>
                <a:cs typeface="+mn-cs"/>
              </a:rPr>
              <a:t>, and </a:t>
            </a:r>
            <a:r>
              <a:rPr lang="en-US" sz="1200" i="1" kern="1200" dirty="0" err="1" smtClean="0">
                <a:solidFill>
                  <a:schemeClr val="tx1"/>
                </a:solidFill>
                <a:latin typeface="+mn-lt"/>
                <a:ea typeface="+mn-ea"/>
                <a:cs typeface="+mn-cs"/>
              </a:rPr>
              <a:t>unindexed</a:t>
            </a:r>
            <a:r>
              <a:rPr lang="en-US" sz="1200" i="0" kern="1200" dirty="0" smtClean="0">
                <a:solidFill>
                  <a:schemeClr val="tx1"/>
                </a:solidFill>
                <a:latin typeface="+mn-lt"/>
                <a:ea typeface="+mn-ea"/>
                <a:cs typeface="+mn-cs"/>
              </a:rPr>
              <a:t>.</a:t>
            </a:r>
          </a:p>
          <a:p>
            <a:pPr marL="171450" indent="-171450">
              <a:buFontTx/>
              <a:buChar char="•"/>
            </a:pPr>
            <a:r>
              <a:rPr lang="en-US" sz="1200" b="1" i="0" kern="1200" dirty="0" smtClean="0">
                <a:solidFill>
                  <a:schemeClr val="tx1"/>
                </a:solidFill>
                <a:latin typeface="+mn-lt"/>
                <a:ea typeface="+mn-ea"/>
                <a:cs typeface="+mn-cs"/>
              </a:rPr>
              <a:t>Note:</a:t>
            </a:r>
            <a:r>
              <a:rPr lang="en-US" sz="1200" b="0" i="0" kern="1200" dirty="0" smtClean="0">
                <a:solidFill>
                  <a:schemeClr val="tx1"/>
                </a:solidFill>
                <a:latin typeface="+mn-lt"/>
                <a:ea typeface="+mn-ea"/>
                <a:cs typeface="+mn-cs"/>
              </a:rPr>
              <a:t> Set </a:t>
            </a:r>
            <a:r>
              <a:rPr lang="en-US" sz="1200" b="0" i="1" kern="1200" dirty="0" smtClean="0">
                <a:solidFill>
                  <a:schemeClr val="tx1"/>
                </a:solidFill>
                <a:latin typeface="+mn-lt"/>
                <a:ea typeface="+mn-ea"/>
                <a:cs typeface="+mn-cs"/>
              </a:rPr>
              <a:t>items</a:t>
            </a:r>
            <a:r>
              <a:rPr lang="en-US" sz="1200" b="0" i="0" kern="1200" dirty="0" smtClean="0">
                <a:solidFill>
                  <a:schemeClr val="tx1"/>
                </a:solidFill>
                <a:latin typeface="+mn-lt"/>
                <a:ea typeface="+mn-ea"/>
                <a:cs typeface="+mn-cs"/>
              </a:rPr>
              <a:t> are unchangeable, but you can remove items and add new items.</a:t>
            </a:r>
          </a:p>
          <a:p>
            <a:r>
              <a:rPr lang="en-US" sz="1200" kern="1200" dirty="0" err="1" smtClean="0">
                <a:solidFill>
                  <a:schemeClr val="tx1"/>
                </a:solidFill>
                <a:latin typeface="+mn-lt"/>
                <a:ea typeface="+mn-ea"/>
                <a:cs typeface="+mn-cs"/>
              </a:rPr>
              <a:t>thisset</a:t>
            </a:r>
            <a:r>
              <a:rPr lang="en-US" sz="1200" kern="1200" dirty="0" smtClean="0">
                <a:solidFill>
                  <a:schemeClr val="tx1"/>
                </a:solidFill>
                <a:latin typeface="+mn-lt"/>
                <a:ea typeface="+mn-ea"/>
                <a:cs typeface="+mn-cs"/>
              </a:rPr>
              <a:t> = {"apple", "banana", "cherry"}</a:t>
            </a:r>
          </a:p>
          <a:p>
            <a:r>
              <a:rPr lang="en-US" sz="1200" kern="1200" dirty="0" smtClean="0">
                <a:solidFill>
                  <a:schemeClr val="tx1"/>
                </a:solidFill>
                <a:latin typeface="+mn-lt"/>
                <a:ea typeface="+mn-ea"/>
                <a:cs typeface="+mn-cs"/>
              </a:rPr>
              <a:t>print(</a:t>
            </a:r>
            <a:r>
              <a:rPr lang="en-US" sz="1200" kern="1200" dirty="0" err="1" smtClean="0">
                <a:solidFill>
                  <a:schemeClr val="tx1"/>
                </a:solidFill>
                <a:latin typeface="+mn-lt"/>
                <a:ea typeface="+mn-ea"/>
                <a:cs typeface="+mn-cs"/>
              </a:rPr>
              <a:t>thisset</a:t>
            </a:r>
            <a:r>
              <a:rPr lang="en-US" sz="1200" kern="120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B459ED6D-38E5-415E-AE36-F69E2CE6985C}" type="slidenum">
              <a:rPr lang="x-none" smtClean="0"/>
              <a:t>6</a:t>
            </a:fld>
            <a:endParaRPr lang="x-none"/>
          </a:p>
        </p:txBody>
      </p:sp>
    </p:spTree>
    <p:extLst>
      <p:ext uri="{BB962C8B-B14F-4D97-AF65-F5344CB8AC3E}">
        <p14:creationId xmlns:p14="http://schemas.microsoft.com/office/powerpoint/2010/main" val="3004193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50" dirty="0">
                <a:effectLst/>
                <a:latin typeface="Times New Roman" panose="02020603050405020304" pitchFamily="18" charset="0"/>
                <a:ea typeface="DejaVu Sans"/>
                <a:cs typeface="DejaVu Sans"/>
              </a:rPr>
              <a:t>Duplicate keys are not allowed.</a:t>
            </a:r>
          </a:p>
          <a:p>
            <a:r>
              <a:rPr lang="en-US" sz="1200" kern="50" dirty="0">
                <a:effectLst/>
                <a:latin typeface="Times New Roman" panose="02020603050405020304" pitchFamily="18" charset="0"/>
                <a:ea typeface="DejaVu Sans"/>
                <a:cs typeface="DejaVu Sans"/>
              </a:rPr>
              <a:t> A dictionary key must be of a type that is immutable. E.g. a key cannot be a list or a dict.</a:t>
            </a:r>
            <a:endParaRPr lang="x-none" sz="1200" kern="50" dirty="0">
              <a:effectLst/>
              <a:latin typeface="Times New Roman" panose="02020603050405020304" pitchFamily="18" charset="0"/>
              <a:ea typeface="DejaVu Sans"/>
              <a:cs typeface="DejaVu Sans"/>
            </a:endParaRPr>
          </a:p>
          <a:p>
            <a:endParaRPr lang="x-none" dirty="0"/>
          </a:p>
        </p:txBody>
      </p:sp>
      <p:sp>
        <p:nvSpPr>
          <p:cNvPr id="4" name="Slide Number Placeholder 3"/>
          <p:cNvSpPr>
            <a:spLocks noGrp="1"/>
          </p:cNvSpPr>
          <p:nvPr>
            <p:ph type="sldNum" sz="quarter" idx="5"/>
          </p:nvPr>
        </p:nvSpPr>
        <p:spPr/>
        <p:txBody>
          <a:bodyPr/>
          <a:lstStyle/>
          <a:p>
            <a:fld id="{B459ED6D-38E5-415E-AE36-F69E2CE6985C}" type="slidenum">
              <a:rPr lang="x-none" smtClean="0"/>
              <a:t>15</a:t>
            </a:fld>
            <a:endParaRPr lang="x-none"/>
          </a:p>
        </p:txBody>
      </p:sp>
    </p:spTree>
    <p:extLst>
      <p:ext uri="{BB962C8B-B14F-4D97-AF65-F5344CB8AC3E}">
        <p14:creationId xmlns:p14="http://schemas.microsoft.com/office/powerpoint/2010/main" val="87916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2B61876-2840-9244-A2D3-CC9B8A903146}" type="datetime8">
              <a:rPr lang="en-US" smtClean="0"/>
              <a:t>28/08/22 09:19</a:t>
            </a:fld>
            <a:endParaRPr lang="x-none"/>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Intro to Python</a:t>
            </a:r>
            <a:endParaRPr lang="x-none"/>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B63AE63-3938-422A-A470-FB6AA1209C53}" type="slidenum">
              <a:rPr lang="x-none" smtClean="0"/>
              <a:t>‹#›</a:t>
            </a:fld>
            <a:endParaRPr lang="x-none"/>
          </a:p>
        </p:txBody>
      </p:sp>
    </p:spTree>
    <p:extLst>
      <p:ext uri="{BB962C8B-B14F-4D97-AF65-F5344CB8AC3E}">
        <p14:creationId xmlns:p14="http://schemas.microsoft.com/office/powerpoint/2010/main" val="4021579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7B9A1-50AC-D94B-951D-9152D7B50731}" type="datetime8">
              <a:rPr lang="en-US" smtClean="0"/>
              <a:t>28/08/22 09:19</a:t>
            </a:fld>
            <a:endParaRPr lang="x-none"/>
          </a:p>
        </p:txBody>
      </p:sp>
      <p:sp>
        <p:nvSpPr>
          <p:cNvPr id="5" name="Footer Placeholder 4"/>
          <p:cNvSpPr>
            <a:spLocks noGrp="1"/>
          </p:cNvSpPr>
          <p:nvPr>
            <p:ph type="ftr" sz="quarter" idx="11"/>
          </p:nvPr>
        </p:nvSpPr>
        <p:spPr/>
        <p:txBody>
          <a:bodyPr/>
          <a:lstStyle/>
          <a:p>
            <a:r>
              <a:rPr lang="en-US" smtClean="0"/>
              <a:t>Intro to Python</a:t>
            </a:r>
            <a:endParaRPr lang="x-none"/>
          </a:p>
        </p:txBody>
      </p:sp>
      <p:sp>
        <p:nvSpPr>
          <p:cNvPr id="6" name="Slide Number Placeholder 5"/>
          <p:cNvSpPr>
            <a:spLocks noGrp="1"/>
          </p:cNvSpPr>
          <p:nvPr>
            <p:ph type="sldNum" sz="quarter" idx="12"/>
          </p:nvPr>
        </p:nvSpPr>
        <p:spPr/>
        <p:txBody>
          <a:bodyPr/>
          <a:lstStyle/>
          <a:p>
            <a:fld id="{3B63AE63-3938-422A-A470-FB6AA1209C53}" type="slidenum">
              <a:rPr lang="x-none" smtClean="0"/>
              <a:t>‹#›</a:t>
            </a:fld>
            <a:endParaRPr lang="x-none"/>
          </a:p>
        </p:txBody>
      </p:sp>
    </p:spTree>
    <p:extLst>
      <p:ext uri="{BB962C8B-B14F-4D97-AF65-F5344CB8AC3E}">
        <p14:creationId xmlns:p14="http://schemas.microsoft.com/office/powerpoint/2010/main" val="914939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251EF43-3742-5546-A392-98EFE250844D}" type="datetime8">
              <a:rPr lang="en-US" smtClean="0"/>
              <a:t>28/08/22 09:19</a:t>
            </a:fld>
            <a:endParaRPr lang="x-none"/>
          </a:p>
        </p:txBody>
      </p:sp>
      <p:sp>
        <p:nvSpPr>
          <p:cNvPr id="5" name="Footer Placeholder 4"/>
          <p:cNvSpPr>
            <a:spLocks noGrp="1"/>
          </p:cNvSpPr>
          <p:nvPr>
            <p:ph type="ftr" sz="quarter" idx="11"/>
          </p:nvPr>
        </p:nvSpPr>
        <p:spPr>
          <a:xfrm>
            <a:off x="774923" y="5951811"/>
            <a:ext cx="7896279" cy="365125"/>
          </a:xfrm>
        </p:spPr>
        <p:txBody>
          <a:bodyPr/>
          <a:lstStyle/>
          <a:p>
            <a:r>
              <a:rPr lang="en-US" smtClean="0"/>
              <a:t>Intro to Python</a:t>
            </a:r>
            <a:endParaRPr lang="x-none"/>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B63AE63-3938-422A-A470-FB6AA1209C53}" type="slidenum">
              <a:rPr lang="x-none" smtClean="0"/>
              <a:t>‹#›</a:t>
            </a:fld>
            <a:endParaRPr lang="x-none"/>
          </a:p>
        </p:txBody>
      </p:sp>
    </p:spTree>
    <p:extLst>
      <p:ext uri="{BB962C8B-B14F-4D97-AF65-F5344CB8AC3E}">
        <p14:creationId xmlns:p14="http://schemas.microsoft.com/office/powerpoint/2010/main" val="7896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02CA5-9A49-A24F-A671-0CDC7DC57F51}" type="datetime8">
              <a:rPr lang="en-US" smtClean="0"/>
              <a:t>28/08/22 09:19</a:t>
            </a:fld>
            <a:endParaRPr lang="x-none"/>
          </a:p>
        </p:txBody>
      </p:sp>
      <p:sp>
        <p:nvSpPr>
          <p:cNvPr id="5" name="Footer Placeholder 4"/>
          <p:cNvSpPr>
            <a:spLocks noGrp="1"/>
          </p:cNvSpPr>
          <p:nvPr>
            <p:ph type="ftr" sz="quarter" idx="11"/>
          </p:nvPr>
        </p:nvSpPr>
        <p:spPr/>
        <p:txBody>
          <a:bodyPr/>
          <a:lstStyle/>
          <a:p>
            <a:r>
              <a:rPr lang="en-US" smtClean="0"/>
              <a:t>Intro to Python</a:t>
            </a:r>
            <a:endParaRPr lang="x-none"/>
          </a:p>
        </p:txBody>
      </p:sp>
      <p:sp>
        <p:nvSpPr>
          <p:cNvPr id="6" name="Slide Number Placeholder 5"/>
          <p:cNvSpPr>
            <a:spLocks noGrp="1"/>
          </p:cNvSpPr>
          <p:nvPr>
            <p:ph type="sldNum" sz="quarter" idx="12"/>
          </p:nvPr>
        </p:nvSpPr>
        <p:spPr>
          <a:xfrm>
            <a:off x="10558300" y="5956137"/>
            <a:ext cx="1052508" cy="365125"/>
          </a:xfrm>
        </p:spPr>
        <p:txBody>
          <a:bodyPr/>
          <a:lstStyle/>
          <a:p>
            <a:fld id="{3B63AE63-3938-422A-A470-FB6AA1209C53}" type="slidenum">
              <a:rPr lang="x-none" smtClean="0"/>
              <a:t>‹#›</a:t>
            </a:fld>
            <a:endParaRPr lang="x-none"/>
          </a:p>
        </p:txBody>
      </p:sp>
    </p:spTree>
    <p:extLst>
      <p:ext uri="{BB962C8B-B14F-4D97-AF65-F5344CB8AC3E}">
        <p14:creationId xmlns:p14="http://schemas.microsoft.com/office/powerpoint/2010/main" val="172754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CA5DF55-81C7-0446-A6D8-BBE29B138002}" type="datetime8">
              <a:rPr lang="en-US" smtClean="0"/>
              <a:t>28/08/22 09:19</a:t>
            </a:fld>
            <a:endParaRPr lang="x-none"/>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Intro to Python</a:t>
            </a:r>
            <a:endParaRPr lang="x-none"/>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B63AE63-3938-422A-A470-FB6AA1209C53}" type="slidenum">
              <a:rPr lang="x-none" smtClean="0"/>
              <a:t>‹#›</a:t>
            </a:fld>
            <a:endParaRPr lang="x-none"/>
          </a:p>
        </p:txBody>
      </p:sp>
    </p:spTree>
    <p:extLst>
      <p:ext uri="{BB962C8B-B14F-4D97-AF65-F5344CB8AC3E}">
        <p14:creationId xmlns:p14="http://schemas.microsoft.com/office/powerpoint/2010/main" val="3021793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E2EC76-06F3-0E4E-93B3-82299B2263CF}" type="datetime8">
              <a:rPr lang="en-US" smtClean="0"/>
              <a:t>28/08/22 09:19</a:t>
            </a:fld>
            <a:endParaRPr lang="x-none"/>
          </a:p>
        </p:txBody>
      </p:sp>
      <p:sp>
        <p:nvSpPr>
          <p:cNvPr id="6" name="Footer Placeholder 5"/>
          <p:cNvSpPr>
            <a:spLocks noGrp="1"/>
          </p:cNvSpPr>
          <p:nvPr>
            <p:ph type="ftr" sz="quarter" idx="11"/>
          </p:nvPr>
        </p:nvSpPr>
        <p:spPr/>
        <p:txBody>
          <a:bodyPr/>
          <a:lstStyle/>
          <a:p>
            <a:r>
              <a:rPr lang="en-US" smtClean="0"/>
              <a:t>Intro to Python</a:t>
            </a:r>
            <a:endParaRPr lang="x-none"/>
          </a:p>
        </p:txBody>
      </p:sp>
      <p:sp>
        <p:nvSpPr>
          <p:cNvPr id="7" name="Slide Number Placeholder 6"/>
          <p:cNvSpPr>
            <a:spLocks noGrp="1"/>
          </p:cNvSpPr>
          <p:nvPr>
            <p:ph type="sldNum" sz="quarter" idx="12"/>
          </p:nvPr>
        </p:nvSpPr>
        <p:spPr/>
        <p:txBody>
          <a:bodyPr/>
          <a:lstStyle/>
          <a:p>
            <a:fld id="{3B63AE63-3938-422A-A470-FB6AA1209C53}" type="slidenum">
              <a:rPr lang="x-none" smtClean="0"/>
              <a:t>‹#›</a:t>
            </a:fld>
            <a:endParaRPr lang="x-none"/>
          </a:p>
        </p:txBody>
      </p:sp>
    </p:spTree>
    <p:extLst>
      <p:ext uri="{BB962C8B-B14F-4D97-AF65-F5344CB8AC3E}">
        <p14:creationId xmlns:p14="http://schemas.microsoft.com/office/powerpoint/2010/main" val="370407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5CBE95-6AD6-0F4D-830A-7B3E2E792982}" type="datetime8">
              <a:rPr lang="en-US" smtClean="0"/>
              <a:t>28/08/22 09:19</a:t>
            </a:fld>
            <a:endParaRPr lang="x-none"/>
          </a:p>
        </p:txBody>
      </p:sp>
      <p:sp>
        <p:nvSpPr>
          <p:cNvPr id="8" name="Footer Placeholder 7"/>
          <p:cNvSpPr>
            <a:spLocks noGrp="1"/>
          </p:cNvSpPr>
          <p:nvPr>
            <p:ph type="ftr" sz="quarter" idx="11"/>
          </p:nvPr>
        </p:nvSpPr>
        <p:spPr/>
        <p:txBody>
          <a:bodyPr/>
          <a:lstStyle/>
          <a:p>
            <a:r>
              <a:rPr lang="en-US" smtClean="0"/>
              <a:t>Intro to Python</a:t>
            </a:r>
            <a:endParaRPr lang="x-none"/>
          </a:p>
        </p:txBody>
      </p:sp>
      <p:sp>
        <p:nvSpPr>
          <p:cNvPr id="9" name="Slide Number Placeholder 8"/>
          <p:cNvSpPr>
            <a:spLocks noGrp="1"/>
          </p:cNvSpPr>
          <p:nvPr>
            <p:ph type="sldNum" sz="quarter" idx="12"/>
          </p:nvPr>
        </p:nvSpPr>
        <p:spPr/>
        <p:txBody>
          <a:bodyPr/>
          <a:lstStyle/>
          <a:p>
            <a:fld id="{3B63AE63-3938-422A-A470-FB6AA1209C53}" type="slidenum">
              <a:rPr lang="x-none" smtClean="0"/>
              <a:t>‹#›</a:t>
            </a:fld>
            <a:endParaRPr lang="x-none"/>
          </a:p>
        </p:txBody>
      </p:sp>
    </p:spTree>
    <p:extLst>
      <p:ext uri="{BB962C8B-B14F-4D97-AF65-F5344CB8AC3E}">
        <p14:creationId xmlns:p14="http://schemas.microsoft.com/office/powerpoint/2010/main" val="1262508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98D4C-6860-AC44-B194-4C8BA437D406}" type="datetime8">
              <a:rPr lang="en-US" smtClean="0"/>
              <a:t>28/08/22 09:19</a:t>
            </a:fld>
            <a:endParaRPr lang="x-none"/>
          </a:p>
        </p:txBody>
      </p:sp>
      <p:sp>
        <p:nvSpPr>
          <p:cNvPr id="4" name="Footer Placeholder 3"/>
          <p:cNvSpPr>
            <a:spLocks noGrp="1"/>
          </p:cNvSpPr>
          <p:nvPr>
            <p:ph type="ftr" sz="quarter" idx="11"/>
          </p:nvPr>
        </p:nvSpPr>
        <p:spPr/>
        <p:txBody>
          <a:bodyPr/>
          <a:lstStyle/>
          <a:p>
            <a:r>
              <a:rPr lang="en-US" smtClean="0"/>
              <a:t>Intro to Python</a:t>
            </a:r>
            <a:endParaRPr lang="x-none"/>
          </a:p>
        </p:txBody>
      </p:sp>
      <p:sp>
        <p:nvSpPr>
          <p:cNvPr id="5" name="Slide Number Placeholder 4"/>
          <p:cNvSpPr>
            <a:spLocks noGrp="1"/>
          </p:cNvSpPr>
          <p:nvPr>
            <p:ph type="sldNum" sz="quarter" idx="12"/>
          </p:nvPr>
        </p:nvSpPr>
        <p:spPr/>
        <p:txBody>
          <a:bodyPr/>
          <a:lstStyle/>
          <a:p>
            <a:fld id="{3B63AE63-3938-422A-A470-FB6AA1209C53}" type="slidenum">
              <a:rPr lang="x-none" smtClean="0"/>
              <a:t>‹#›</a:t>
            </a:fld>
            <a:endParaRPr lang="x-none"/>
          </a:p>
        </p:txBody>
      </p:sp>
    </p:spTree>
    <p:extLst>
      <p:ext uri="{BB962C8B-B14F-4D97-AF65-F5344CB8AC3E}">
        <p14:creationId xmlns:p14="http://schemas.microsoft.com/office/powerpoint/2010/main" val="324259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04782-84C5-8543-828E-2058349AFAE6}" type="datetime8">
              <a:rPr lang="en-US" smtClean="0"/>
              <a:t>28/08/22 09:19</a:t>
            </a:fld>
            <a:endParaRPr lang="x-none"/>
          </a:p>
        </p:txBody>
      </p:sp>
      <p:sp>
        <p:nvSpPr>
          <p:cNvPr id="3" name="Footer Placeholder 2"/>
          <p:cNvSpPr>
            <a:spLocks noGrp="1"/>
          </p:cNvSpPr>
          <p:nvPr>
            <p:ph type="ftr" sz="quarter" idx="11"/>
          </p:nvPr>
        </p:nvSpPr>
        <p:spPr/>
        <p:txBody>
          <a:bodyPr/>
          <a:lstStyle/>
          <a:p>
            <a:r>
              <a:rPr lang="en-US" smtClean="0"/>
              <a:t>Intro to Python</a:t>
            </a:r>
            <a:endParaRPr lang="x-none"/>
          </a:p>
        </p:txBody>
      </p:sp>
      <p:sp>
        <p:nvSpPr>
          <p:cNvPr id="4" name="Slide Number Placeholder 3"/>
          <p:cNvSpPr>
            <a:spLocks noGrp="1"/>
          </p:cNvSpPr>
          <p:nvPr>
            <p:ph type="sldNum" sz="quarter" idx="12"/>
          </p:nvPr>
        </p:nvSpPr>
        <p:spPr/>
        <p:txBody>
          <a:bodyPr/>
          <a:lstStyle/>
          <a:p>
            <a:fld id="{3B63AE63-3938-422A-A470-FB6AA1209C53}" type="slidenum">
              <a:rPr lang="x-none" smtClean="0"/>
              <a:t>‹#›</a:t>
            </a:fld>
            <a:endParaRPr lang="x-none"/>
          </a:p>
        </p:txBody>
      </p:sp>
    </p:spTree>
    <p:extLst>
      <p:ext uri="{BB962C8B-B14F-4D97-AF65-F5344CB8AC3E}">
        <p14:creationId xmlns:p14="http://schemas.microsoft.com/office/powerpoint/2010/main" val="176327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8141979-B99A-8E47-ADFC-525E972BEA2B}" type="datetime8">
              <a:rPr lang="en-US" smtClean="0"/>
              <a:t>28/08/22 09:19</a:t>
            </a:fld>
            <a:endParaRPr lang="x-none"/>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Intro to Python</a:t>
            </a:r>
            <a:endParaRPr lang="x-none"/>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B63AE63-3938-422A-A470-FB6AA1209C53}" type="slidenum">
              <a:rPr lang="x-none" smtClean="0"/>
              <a:t>‹#›</a:t>
            </a:fld>
            <a:endParaRPr lang="x-none"/>
          </a:p>
        </p:txBody>
      </p:sp>
    </p:spTree>
    <p:extLst>
      <p:ext uri="{BB962C8B-B14F-4D97-AF65-F5344CB8AC3E}">
        <p14:creationId xmlns:p14="http://schemas.microsoft.com/office/powerpoint/2010/main" val="313306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74FAB8-AB2E-144F-A820-F0E5875E70E8}" type="datetime8">
              <a:rPr lang="en-US" smtClean="0"/>
              <a:t>28/08/22 09:19</a:t>
            </a:fld>
            <a:endParaRPr lang="x-none"/>
          </a:p>
        </p:txBody>
      </p:sp>
      <p:sp>
        <p:nvSpPr>
          <p:cNvPr id="6" name="Footer Placeholder 5"/>
          <p:cNvSpPr>
            <a:spLocks noGrp="1"/>
          </p:cNvSpPr>
          <p:nvPr>
            <p:ph type="ftr" sz="quarter" idx="11"/>
          </p:nvPr>
        </p:nvSpPr>
        <p:spPr/>
        <p:txBody>
          <a:bodyPr/>
          <a:lstStyle/>
          <a:p>
            <a:r>
              <a:rPr lang="en-US" smtClean="0"/>
              <a:t>Intro to Python</a:t>
            </a:r>
            <a:endParaRPr lang="x-none"/>
          </a:p>
        </p:txBody>
      </p:sp>
      <p:sp>
        <p:nvSpPr>
          <p:cNvPr id="7" name="Slide Number Placeholder 6"/>
          <p:cNvSpPr>
            <a:spLocks noGrp="1"/>
          </p:cNvSpPr>
          <p:nvPr>
            <p:ph type="sldNum" sz="quarter" idx="12"/>
          </p:nvPr>
        </p:nvSpPr>
        <p:spPr/>
        <p:txBody>
          <a:bodyPr/>
          <a:lstStyle/>
          <a:p>
            <a:fld id="{3B63AE63-3938-422A-A470-FB6AA1209C53}" type="slidenum">
              <a:rPr lang="x-none" smtClean="0"/>
              <a:t>‹#›</a:t>
            </a:fld>
            <a:endParaRPr lang="x-none"/>
          </a:p>
        </p:txBody>
      </p:sp>
    </p:spTree>
    <p:extLst>
      <p:ext uri="{BB962C8B-B14F-4D97-AF65-F5344CB8AC3E}">
        <p14:creationId xmlns:p14="http://schemas.microsoft.com/office/powerpoint/2010/main" val="29847504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5ED375B-FDCD-604C-856E-C6606BB87A9D}" type="datetime8">
              <a:rPr lang="en-US" smtClean="0"/>
              <a:t>28/08/22 09:19</a:t>
            </a:fld>
            <a:endParaRPr lang="x-none"/>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Intro to Python</a:t>
            </a:r>
            <a:endParaRPr lang="x-none"/>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B63AE63-3938-422A-A470-FB6AA1209C53}" type="slidenum">
              <a:rPr lang="x-none" smtClean="0"/>
              <a:t>‹#›</a:t>
            </a:fld>
            <a:endParaRPr lang="x-none"/>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71756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lab.research.google.com/" TargetMode="Externa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3CB01F-2F10-3A93-86AF-4343E3A98F4A}"/>
              </a:ext>
            </a:extLst>
          </p:cNvPr>
          <p:cNvSpPr>
            <a:spLocks noGrp="1"/>
          </p:cNvSpPr>
          <p:nvPr>
            <p:ph type="ctrTitle"/>
          </p:nvPr>
        </p:nvSpPr>
        <p:spPr/>
        <p:txBody>
          <a:bodyPr/>
          <a:lstStyle/>
          <a:p>
            <a:r>
              <a:rPr lang="en-US" dirty="0"/>
              <a:t>Introduction to Python</a:t>
            </a:r>
            <a:endParaRPr lang="x-none" dirty="0"/>
          </a:p>
        </p:txBody>
      </p:sp>
      <p:sp>
        <p:nvSpPr>
          <p:cNvPr id="3" name="Subtitle 2">
            <a:extLst>
              <a:ext uri="{FF2B5EF4-FFF2-40B4-BE49-F238E27FC236}">
                <a16:creationId xmlns:a16="http://schemas.microsoft.com/office/drawing/2014/main" xmlns="" id="{89E7BDE0-E138-15B0-2644-539845A0B1B7}"/>
              </a:ext>
            </a:extLst>
          </p:cNvPr>
          <p:cNvSpPr>
            <a:spLocks noGrp="1"/>
          </p:cNvSpPr>
          <p:nvPr>
            <p:ph type="subTitle" idx="1"/>
          </p:nvPr>
        </p:nvSpPr>
        <p:spPr/>
        <p:txBody>
          <a:bodyPr/>
          <a:lstStyle/>
          <a:p>
            <a:r>
              <a:rPr lang="en-US" dirty="0"/>
              <a:t>Lecture 3 (week-2)</a:t>
            </a:r>
            <a:endParaRPr lang="x-none" dirty="0"/>
          </a:p>
        </p:txBody>
      </p:sp>
    </p:spTree>
    <p:extLst>
      <p:ext uri="{BB962C8B-B14F-4D97-AF65-F5344CB8AC3E}">
        <p14:creationId xmlns:p14="http://schemas.microsoft.com/office/powerpoint/2010/main" val="2749854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195899-11B6-AF8A-2D3E-251E94779CD2}"/>
              </a:ext>
            </a:extLst>
          </p:cNvPr>
          <p:cNvSpPr>
            <a:spLocks noGrp="1"/>
          </p:cNvSpPr>
          <p:nvPr>
            <p:ph type="title"/>
          </p:nvPr>
        </p:nvSpPr>
        <p:spPr/>
        <p:txBody>
          <a:bodyPr/>
          <a:lstStyle/>
          <a:p>
            <a:r>
              <a:rPr lang="en-US" dirty="0"/>
              <a:t>Strings</a:t>
            </a:r>
            <a:endParaRPr lang="x-none" dirty="0"/>
          </a:p>
        </p:txBody>
      </p:sp>
      <p:sp>
        <p:nvSpPr>
          <p:cNvPr id="3" name="Content Placeholder 2">
            <a:extLst>
              <a:ext uri="{FF2B5EF4-FFF2-40B4-BE49-F238E27FC236}">
                <a16:creationId xmlns:a16="http://schemas.microsoft.com/office/drawing/2014/main" xmlns="" id="{8020D47C-801E-AC99-5268-0F8F5B59E8DD}"/>
              </a:ext>
            </a:extLst>
          </p:cNvPr>
          <p:cNvSpPr>
            <a:spLocks noGrp="1"/>
          </p:cNvSpPr>
          <p:nvPr>
            <p:ph idx="1"/>
          </p:nvPr>
        </p:nvSpPr>
        <p:spPr>
          <a:xfrm>
            <a:off x="581192" y="2291333"/>
            <a:ext cx="11029615" cy="3678303"/>
          </a:xfrm>
        </p:spPr>
        <p:txBody>
          <a:bodyPr/>
          <a:lstStyle/>
          <a:p>
            <a:pPr lvl="2"/>
            <a:r>
              <a:rPr lang="en-US" altLang="en-US" sz="2000" dirty="0"/>
              <a:t>"</a:t>
            </a:r>
            <a:r>
              <a:rPr lang="en-US" altLang="en-US" sz="2000" dirty="0" err="1"/>
              <a:t>hello"+"world</a:t>
            </a:r>
            <a:r>
              <a:rPr lang="en-US" altLang="en-US" sz="2000" dirty="0"/>
              <a:t>"	   "</a:t>
            </a:r>
            <a:r>
              <a:rPr lang="en-US" altLang="en-US" sz="2000" dirty="0" err="1"/>
              <a:t>helloworld</a:t>
            </a:r>
            <a:r>
              <a:rPr lang="en-US" altLang="en-US" sz="2000" dirty="0"/>
              <a:t>"	# concatenation</a:t>
            </a:r>
          </a:p>
          <a:p>
            <a:pPr lvl="2"/>
            <a:r>
              <a:rPr lang="en-US" altLang="en-US" sz="2000" dirty="0"/>
              <a:t>"hello"*3		"</a:t>
            </a:r>
            <a:r>
              <a:rPr lang="en-US" altLang="en-US" sz="2000" dirty="0" err="1"/>
              <a:t>hellohellohello</a:t>
            </a:r>
            <a:r>
              <a:rPr lang="en-US" altLang="en-US" sz="2000" dirty="0"/>
              <a:t>" # repetition</a:t>
            </a:r>
          </a:p>
          <a:p>
            <a:pPr lvl="2"/>
            <a:r>
              <a:rPr lang="en-US" altLang="en-US" sz="2000" dirty="0"/>
              <a:t>"hello"[0]		"h"		# indexing</a:t>
            </a:r>
          </a:p>
          <a:p>
            <a:pPr lvl="2"/>
            <a:r>
              <a:rPr lang="en-US" altLang="en-US" sz="2000" dirty="0"/>
              <a:t>"hello"[-1]		"o"		# (from end)</a:t>
            </a:r>
          </a:p>
          <a:p>
            <a:pPr lvl="2"/>
            <a:r>
              <a:rPr lang="en-US" altLang="en-US" sz="2000" dirty="0"/>
              <a:t>"hello"[1:4]		"ell"		# slicing</a:t>
            </a:r>
          </a:p>
          <a:p>
            <a:pPr lvl="2"/>
            <a:r>
              <a:rPr lang="en-US" altLang="en-US" sz="2000" dirty="0" err="1"/>
              <a:t>len</a:t>
            </a:r>
            <a:r>
              <a:rPr lang="en-US" altLang="en-US" sz="2000" dirty="0"/>
              <a:t>("hello")		 5		# size</a:t>
            </a:r>
          </a:p>
          <a:p>
            <a:pPr lvl="2"/>
            <a:r>
              <a:rPr lang="en-US" altLang="en-US" sz="2000" dirty="0"/>
              <a:t>"hello" &lt; "</a:t>
            </a:r>
            <a:r>
              <a:rPr lang="en-US" altLang="en-US" sz="2000" dirty="0" err="1"/>
              <a:t>jello</a:t>
            </a:r>
            <a:r>
              <a:rPr lang="en-US" altLang="en-US" sz="2000" dirty="0"/>
              <a:t>"	            1		# comparison</a:t>
            </a:r>
          </a:p>
          <a:p>
            <a:pPr lvl="2"/>
            <a:r>
              <a:rPr lang="en-US" altLang="en-US" sz="2000" dirty="0"/>
              <a:t>"e" in "hello"		 1		# search</a:t>
            </a:r>
          </a:p>
          <a:p>
            <a:endParaRPr lang="x-none" dirty="0"/>
          </a:p>
        </p:txBody>
      </p:sp>
      <p:sp>
        <p:nvSpPr>
          <p:cNvPr id="5" name="Footer Placeholder 4">
            <a:extLst>
              <a:ext uri="{FF2B5EF4-FFF2-40B4-BE49-F238E27FC236}">
                <a16:creationId xmlns:a16="http://schemas.microsoft.com/office/drawing/2014/main" xmlns="" id="{05E8874B-23A5-F7C9-AC3A-1EFDDC09423D}"/>
              </a:ext>
            </a:extLst>
          </p:cNvPr>
          <p:cNvSpPr>
            <a:spLocks noGrp="1"/>
          </p:cNvSpPr>
          <p:nvPr>
            <p:ph type="ftr" sz="quarter" idx="11"/>
          </p:nvPr>
        </p:nvSpPr>
        <p:spPr/>
        <p:txBody>
          <a:bodyPr/>
          <a:lstStyle/>
          <a:p>
            <a:r>
              <a:rPr lang="en-US" smtClean="0"/>
              <a:t>Intro to Python</a:t>
            </a:r>
            <a:endParaRPr lang="x-none"/>
          </a:p>
        </p:txBody>
      </p:sp>
      <p:sp>
        <p:nvSpPr>
          <p:cNvPr id="6" name="Slide Number Placeholder 5">
            <a:extLst>
              <a:ext uri="{FF2B5EF4-FFF2-40B4-BE49-F238E27FC236}">
                <a16:creationId xmlns:a16="http://schemas.microsoft.com/office/drawing/2014/main" xmlns="" id="{EB2C29CD-B2FD-7589-294C-D6B00C182BB1}"/>
              </a:ext>
            </a:extLst>
          </p:cNvPr>
          <p:cNvSpPr>
            <a:spLocks noGrp="1"/>
          </p:cNvSpPr>
          <p:nvPr>
            <p:ph type="sldNum" sz="quarter" idx="12"/>
          </p:nvPr>
        </p:nvSpPr>
        <p:spPr/>
        <p:txBody>
          <a:bodyPr/>
          <a:lstStyle/>
          <a:p>
            <a:fld id="{3B63AE63-3938-422A-A470-FB6AA1209C53}" type="slidenum">
              <a:rPr lang="x-none" smtClean="0"/>
              <a:t>10</a:t>
            </a:fld>
            <a:endParaRPr lang="x-none"/>
          </a:p>
        </p:txBody>
      </p:sp>
    </p:spTree>
    <p:extLst>
      <p:ext uri="{BB962C8B-B14F-4D97-AF65-F5344CB8AC3E}">
        <p14:creationId xmlns:p14="http://schemas.microsoft.com/office/powerpoint/2010/main" val="3122879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44188A-875F-2A27-BB80-C1D3DCC0D064}"/>
              </a:ext>
            </a:extLst>
          </p:cNvPr>
          <p:cNvSpPr>
            <a:spLocks noGrp="1"/>
          </p:cNvSpPr>
          <p:nvPr>
            <p:ph type="title"/>
          </p:nvPr>
        </p:nvSpPr>
        <p:spPr/>
        <p:txBody>
          <a:bodyPr/>
          <a:lstStyle/>
          <a:p>
            <a:r>
              <a:rPr lang="en-US"/>
              <a:t>LISTS</a:t>
            </a:r>
            <a:endParaRPr lang="x-none" dirty="0"/>
          </a:p>
        </p:txBody>
      </p:sp>
      <p:sp>
        <p:nvSpPr>
          <p:cNvPr id="3" name="Content Placeholder 2">
            <a:extLst>
              <a:ext uri="{FF2B5EF4-FFF2-40B4-BE49-F238E27FC236}">
                <a16:creationId xmlns:a16="http://schemas.microsoft.com/office/drawing/2014/main" xmlns="" id="{1D82A890-590E-5264-EDEB-874286A4BE3A}"/>
              </a:ext>
            </a:extLst>
          </p:cNvPr>
          <p:cNvSpPr>
            <a:spLocks noGrp="1"/>
          </p:cNvSpPr>
          <p:nvPr>
            <p:ph idx="1"/>
          </p:nvPr>
        </p:nvSpPr>
        <p:spPr>
          <a:xfrm>
            <a:off x="650814" y="2591514"/>
            <a:ext cx="10890372" cy="4266486"/>
          </a:xfrm>
        </p:spPr>
        <p:txBody>
          <a:bodyPr>
            <a:normAutofit/>
          </a:bodyPr>
          <a:lstStyle/>
          <a:p>
            <a:r>
              <a:rPr lang="en-US" sz="2400" kern="50" dirty="0">
                <a:effectLst/>
                <a:ea typeface="DejaVu Sans"/>
              </a:rPr>
              <a:t>represent ordered sequences of values of Mixed types. </a:t>
            </a:r>
          </a:p>
          <a:p>
            <a:r>
              <a:rPr lang="en-US" sz="2400" kern="50" dirty="0">
                <a:solidFill>
                  <a:srgbClr val="000000"/>
                </a:solidFill>
                <a:ea typeface="DejaVu Sans"/>
              </a:rPr>
              <a:t>M</a:t>
            </a:r>
            <a:r>
              <a:rPr lang="en-US" sz="2400" kern="50" dirty="0">
                <a:solidFill>
                  <a:srgbClr val="000000"/>
                </a:solidFill>
                <a:effectLst/>
                <a:ea typeface="DejaVu Sans"/>
              </a:rPr>
              <a:t>utable</a:t>
            </a:r>
          </a:p>
          <a:p>
            <a:r>
              <a:rPr lang="en-US" sz="2400" dirty="0"/>
              <a:t>Flexible arrays.</a:t>
            </a:r>
          </a:p>
          <a:p>
            <a:r>
              <a:rPr lang="en-US" sz="2400" kern="50" dirty="0">
                <a:solidFill>
                  <a:srgbClr val="000000"/>
                </a:solidFill>
              </a:rPr>
              <a:t>Examples:</a:t>
            </a:r>
          </a:p>
          <a:p>
            <a:pPr lvl="1"/>
            <a:r>
              <a:rPr lang="en-US" sz="2400" dirty="0">
                <a:latin typeface="+mj-lt"/>
              </a:rPr>
              <a:t>items</a:t>
            </a:r>
            <a:r>
              <a:rPr lang="en-US" sz="2400" b="0" dirty="0">
                <a:effectLst/>
                <a:latin typeface="+mj-lt"/>
              </a:rPr>
              <a:t> = [32, 100.25,</a:t>
            </a:r>
            <a:r>
              <a:rPr lang="en-US" sz="2400" dirty="0">
                <a:latin typeface="+mj-lt"/>
              </a:rPr>
              <a:t> “</a:t>
            </a:r>
            <a:r>
              <a:rPr lang="en-US" sz="2400" b="0" dirty="0">
                <a:effectLst/>
                <a:latin typeface="+mj-lt"/>
              </a:rPr>
              <a:t>Apple</a:t>
            </a:r>
            <a:r>
              <a:rPr lang="en-US" sz="2400" dirty="0">
                <a:latin typeface="+mj-lt"/>
              </a:rPr>
              <a:t>” </a:t>
            </a:r>
            <a:r>
              <a:rPr lang="en-US" sz="2400" b="0" dirty="0">
                <a:effectLst/>
                <a:latin typeface="+mj-lt"/>
              </a:rPr>
              <a:t>]</a:t>
            </a:r>
            <a:endParaRPr lang="en-US" sz="2400" kern="50" dirty="0">
              <a:latin typeface="+mj-lt"/>
            </a:endParaRPr>
          </a:p>
          <a:p>
            <a:pPr lvl="1"/>
            <a:r>
              <a:rPr lang="en-US" sz="2400" dirty="0">
                <a:latin typeface="+mj-lt"/>
              </a:rPr>
              <a:t>a = [98, "bottles of beer", ["on", "the", "wall"]]</a:t>
            </a:r>
          </a:p>
          <a:p>
            <a:pPr lvl="1"/>
            <a:r>
              <a:rPr lang="en-US" sz="2400" dirty="0"/>
              <a:t>del a[-1]	# -&gt; [98, "bottles", "of", "beer"]</a:t>
            </a:r>
          </a:p>
          <a:p>
            <a:pPr lvl="1"/>
            <a:endParaRPr lang="en-US" sz="2400" dirty="0">
              <a:latin typeface="+mj-lt"/>
            </a:endParaRPr>
          </a:p>
          <a:p>
            <a:pPr lvl="1"/>
            <a:endParaRPr lang="en-US" sz="2400" kern="50" dirty="0"/>
          </a:p>
          <a:p>
            <a:endParaRPr lang="x-none" sz="2400" dirty="0"/>
          </a:p>
        </p:txBody>
      </p:sp>
      <p:sp>
        <p:nvSpPr>
          <p:cNvPr id="10" name="Footer Placeholder 9">
            <a:extLst>
              <a:ext uri="{FF2B5EF4-FFF2-40B4-BE49-F238E27FC236}">
                <a16:creationId xmlns:a16="http://schemas.microsoft.com/office/drawing/2014/main" xmlns="" id="{0594AC50-EE96-2662-3474-31C96B6E80CF}"/>
              </a:ext>
            </a:extLst>
          </p:cNvPr>
          <p:cNvSpPr>
            <a:spLocks noGrp="1"/>
          </p:cNvSpPr>
          <p:nvPr>
            <p:ph type="ftr" sz="quarter" idx="11"/>
          </p:nvPr>
        </p:nvSpPr>
        <p:spPr/>
        <p:txBody>
          <a:bodyPr/>
          <a:lstStyle/>
          <a:p>
            <a:r>
              <a:rPr lang="en-US" smtClean="0"/>
              <a:t>Intro to Python</a:t>
            </a:r>
            <a:endParaRPr lang="x-none"/>
          </a:p>
        </p:txBody>
      </p:sp>
      <p:sp>
        <p:nvSpPr>
          <p:cNvPr id="15" name="Slide Number Placeholder 14">
            <a:extLst>
              <a:ext uri="{FF2B5EF4-FFF2-40B4-BE49-F238E27FC236}">
                <a16:creationId xmlns:a16="http://schemas.microsoft.com/office/drawing/2014/main" xmlns="" id="{E34DBA58-5ABA-A65F-F0EA-E9E38D52498C}"/>
              </a:ext>
            </a:extLst>
          </p:cNvPr>
          <p:cNvSpPr>
            <a:spLocks noGrp="1"/>
          </p:cNvSpPr>
          <p:nvPr>
            <p:ph type="sldNum" sz="quarter" idx="12"/>
          </p:nvPr>
        </p:nvSpPr>
        <p:spPr/>
        <p:txBody>
          <a:bodyPr/>
          <a:lstStyle/>
          <a:p>
            <a:fld id="{3B63AE63-3938-422A-A470-FB6AA1209C53}" type="slidenum">
              <a:rPr lang="x-none" smtClean="0"/>
              <a:t>11</a:t>
            </a:fld>
            <a:endParaRPr lang="x-none"/>
          </a:p>
        </p:txBody>
      </p:sp>
    </p:spTree>
    <p:extLst>
      <p:ext uri="{BB962C8B-B14F-4D97-AF65-F5344CB8AC3E}">
        <p14:creationId xmlns:p14="http://schemas.microsoft.com/office/powerpoint/2010/main" val="754638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1BE4C2DA-4011-2472-3DC5-BD98F2FF53AA}"/>
              </a:ext>
            </a:extLst>
          </p:cNvPr>
          <p:cNvSpPr>
            <a:spLocks noGrp="1"/>
          </p:cNvSpPr>
          <p:nvPr>
            <p:ph type="title"/>
          </p:nvPr>
        </p:nvSpPr>
        <p:spPr/>
        <p:txBody>
          <a:bodyPr/>
          <a:lstStyle/>
          <a:p>
            <a:r>
              <a:rPr lang="en-US" dirty="0"/>
              <a:t>More List Operations</a:t>
            </a:r>
            <a:endParaRPr lang="x-none" dirty="0"/>
          </a:p>
        </p:txBody>
      </p:sp>
      <p:sp>
        <p:nvSpPr>
          <p:cNvPr id="7" name="Content Placeholder 6">
            <a:extLst>
              <a:ext uri="{FF2B5EF4-FFF2-40B4-BE49-F238E27FC236}">
                <a16:creationId xmlns:a16="http://schemas.microsoft.com/office/drawing/2014/main" xmlns="" id="{A7C2A54E-5AEE-450A-9850-684E7AF3DD7C}"/>
              </a:ext>
            </a:extLst>
          </p:cNvPr>
          <p:cNvSpPr>
            <a:spLocks noGrp="1"/>
          </p:cNvSpPr>
          <p:nvPr>
            <p:ph idx="1"/>
          </p:nvPr>
        </p:nvSpPr>
        <p:spPr/>
        <p:txBody>
          <a:bodyPr>
            <a:normAutofit fontScale="92500" lnSpcReduction="10000"/>
          </a:bodyPr>
          <a:lstStyle/>
          <a:p>
            <a:pPr>
              <a:buFontTx/>
              <a:buNone/>
              <a:defRPr/>
            </a:pPr>
            <a:r>
              <a:rPr lang="en-US" sz="2000" dirty="0"/>
              <a:t>&gt;&gt;&gt; a = range(5)		# [0,1,2,3,4]</a:t>
            </a:r>
          </a:p>
          <a:p>
            <a:pPr>
              <a:buFontTx/>
              <a:buNone/>
              <a:defRPr/>
            </a:pPr>
            <a:r>
              <a:rPr lang="en-US" sz="2000" dirty="0"/>
              <a:t>&gt;&gt;&gt; </a:t>
            </a:r>
            <a:r>
              <a:rPr lang="en-US" sz="2000" dirty="0" err="1"/>
              <a:t>a.append</a:t>
            </a:r>
            <a:r>
              <a:rPr lang="en-US" sz="2000" dirty="0"/>
              <a:t>(5)		# [0,1,2,3,4,5]</a:t>
            </a:r>
          </a:p>
          <a:p>
            <a:pPr>
              <a:buFontTx/>
              <a:buNone/>
              <a:defRPr/>
            </a:pPr>
            <a:r>
              <a:rPr lang="en-US" sz="2000" dirty="0"/>
              <a:t>&gt;&gt;&gt; </a:t>
            </a:r>
            <a:r>
              <a:rPr lang="en-US" sz="2000" dirty="0" err="1"/>
              <a:t>a.pop</a:t>
            </a:r>
            <a:r>
              <a:rPr lang="en-US" sz="2000" dirty="0"/>
              <a:t>()			# [0,1,2,3,4]</a:t>
            </a:r>
          </a:p>
          <a:p>
            <a:pPr>
              <a:buFontTx/>
              <a:buNone/>
              <a:defRPr/>
            </a:pPr>
            <a:endParaRPr lang="en-US" sz="2000" dirty="0"/>
          </a:p>
          <a:p>
            <a:pPr>
              <a:buFontTx/>
              <a:buNone/>
              <a:defRPr/>
            </a:pPr>
            <a:r>
              <a:rPr lang="en-US" sz="2000" dirty="0"/>
              <a:t>&gt;&gt;&gt; </a:t>
            </a:r>
            <a:r>
              <a:rPr lang="en-US" sz="2000" dirty="0" err="1"/>
              <a:t>a.insert</a:t>
            </a:r>
            <a:r>
              <a:rPr lang="en-US" sz="2000" dirty="0"/>
              <a:t>(0, 42)		# [42,0,1,2,3,4]</a:t>
            </a:r>
          </a:p>
          <a:p>
            <a:pPr>
              <a:buFontTx/>
              <a:buNone/>
              <a:defRPr/>
            </a:pPr>
            <a:r>
              <a:rPr lang="en-US" sz="2000" dirty="0"/>
              <a:t>&gt;&gt;&gt; </a:t>
            </a:r>
            <a:r>
              <a:rPr lang="en-US" sz="2000" dirty="0" err="1"/>
              <a:t>a.pop</a:t>
            </a:r>
            <a:r>
              <a:rPr lang="en-US" sz="2000" dirty="0"/>
              <a:t>(0)			# [0,1,2,3,4]</a:t>
            </a:r>
          </a:p>
          <a:p>
            <a:pPr>
              <a:buFontTx/>
              <a:buNone/>
              <a:defRPr/>
            </a:pPr>
            <a:endParaRPr lang="en-US" sz="2000" dirty="0"/>
          </a:p>
          <a:p>
            <a:pPr>
              <a:buFontTx/>
              <a:buNone/>
              <a:defRPr/>
            </a:pPr>
            <a:r>
              <a:rPr lang="en-US" sz="2000" dirty="0"/>
              <a:t>&gt;&gt;&gt; </a:t>
            </a:r>
            <a:r>
              <a:rPr lang="en-US" sz="2000" dirty="0" err="1"/>
              <a:t>a.reverse</a:t>
            </a:r>
            <a:r>
              <a:rPr lang="en-US" sz="2000" dirty="0"/>
              <a:t>()		# [4,3,2,1,0]</a:t>
            </a:r>
          </a:p>
          <a:p>
            <a:pPr>
              <a:buFontTx/>
              <a:buNone/>
              <a:defRPr/>
            </a:pPr>
            <a:r>
              <a:rPr lang="en-US" sz="2000" dirty="0"/>
              <a:t>&gt;&gt;&gt; </a:t>
            </a:r>
            <a:r>
              <a:rPr lang="en-US" sz="2000" dirty="0" err="1"/>
              <a:t>a.sort</a:t>
            </a:r>
            <a:r>
              <a:rPr lang="en-US" sz="2000" dirty="0"/>
              <a:t>()			# [0,1,2,3,4</a:t>
            </a:r>
            <a:r>
              <a:rPr lang="en-US" sz="1800" dirty="0"/>
              <a:t>]</a:t>
            </a:r>
          </a:p>
          <a:p>
            <a:endParaRPr lang="x-none" dirty="0"/>
          </a:p>
        </p:txBody>
      </p:sp>
      <p:sp>
        <p:nvSpPr>
          <p:cNvPr id="9" name="Footer Placeholder 8">
            <a:extLst>
              <a:ext uri="{FF2B5EF4-FFF2-40B4-BE49-F238E27FC236}">
                <a16:creationId xmlns:a16="http://schemas.microsoft.com/office/drawing/2014/main" xmlns="" id="{238CFA87-44EB-F6B9-6599-617B0BE38D2E}"/>
              </a:ext>
            </a:extLst>
          </p:cNvPr>
          <p:cNvSpPr>
            <a:spLocks noGrp="1"/>
          </p:cNvSpPr>
          <p:nvPr>
            <p:ph type="ftr" sz="quarter" idx="11"/>
          </p:nvPr>
        </p:nvSpPr>
        <p:spPr/>
        <p:txBody>
          <a:bodyPr/>
          <a:lstStyle/>
          <a:p>
            <a:r>
              <a:rPr lang="en-US" smtClean="0"/>
              <a:t>Intro to Python</a:t>
            </a:r>
            <a:endParaRPr lang="x-none"/>
          </a:p>
        </p:txBody>
      </p:sp>
      <p:sp>
        <p:nvSpPr>
          <p:cNvPr id="10" name="Slide Number Placeholder 9">
            <a:extLst>
              <a:ext uri="{FF2B5EF4-FFF2-40B4-BE49-F238E27FC236}">
                <a16:creationId xmlns:a16="http://schemas.microsoft.com/office/drawing/2014/main" xmlns="" id="{7AB4E19D-40C8-8D56-100B-DEAE0F115B96}"/>
              </a:ext>
            </a:extLst>
          </p:cNvPr>
          <p:cNvSpPr>
            <a:spLocks noGrp="1"/>
          </p:cNvSpPr>
          <p:nvPr>
            <p:ph type="sldNum" sz="quarter" idx="12"/>
          </p:nvPr>
        </p:nvSpPr>
        <p:spPr/>
        <p:txBody>
          <a:bodyPr/>
          <a:lstStyle/>
          <a:p>
            <a:fld id="{3B63AE63-3938-422A-A470-FB6AA1209C53}" type="slidenum">
              <a:rPr lang="x-none" smtClean="0"/>
              <a:t>12</a:t>
            </a:fld>
            <a:endParaRPr lang="x-none"/>
          </a:p>
        </p:txBody>
      </p:sp>
    </p:spTree>
    <p:extLst>
      <p:ext uri="{BB962C8B-B14F-4D97-AF65-F5344CB8AC3E}">
        <p14:creationId xmlns:p14="http://schemas.microsoft.com/office/powerpoint/2010/main" val="2244060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C2A36A-1CDB-3250-8A5D-7D84AF161343}"/>
              </a:ext>
            </a:extLst>
          </p:cNvPr>
          <p:cNvSpPr>
            <a:spLocks noGrp="1"/>
          </p:cNvSpPr>
          <p:nvPr>
            <p:ph type="title"/>
          </p:nvPr>
        </p:nvSpPr>
        <p:spPr/>
        <p:txBody>
          <a:bodyPr/>
          <a:lstStyle/>
          <a:p>
            <a:r>
              <a:rPr lang="en-US" dirty="0"/>
              <a:t>Tuples</a:t>
            </a:r>
            <a:endParaRPr lang="x-none" dirty="0"/>
          </a:p>
        </p:txBody>
      </p:sp>
      <p:sp>
        <p:nvSpPr>
          <p:cNvPr id="3" name="Content Placeholder 2">
            <a:extLst>
              <a:ext uri="{FF2B5EF4-FFF2-40B4-BE49-F238E27FC236}">
                <a16:creationId xmlns:a16="http://schemas.microsoft.com/office/drawing/2014/main" xmlns="" id="{22C1CF18-FF06-7B81-293D-8369EE664F2B}"/>
              </a:ext>
            </a:extLst>
          </p:cNvPr>
          <p:cNvSpPr>
            <a:spLocks noGrp="1"/>
          </p:cNvSpPr>
          <p:nvPr>
            <p:ph idx="1"/>
          </p:nvPr>
        </p:nvSpPr>
        <p:spPr>
          <a:xfrm>
            <a:off x="581192" y="2254387"/>
            <a:ext cx="11029615" cy="3678303"/>
          </a:xfrm>
        </p:spPr>
        <p:txBody>
          <a:bodyPr>
            <a:normAutofit fontScale="92500" lnSpcReduction="10000"/>
          </a:bodyPr>
          <a:lstStyle/>
          <a:p>
            <a:r>
              <a:rPr lang="en-US" altLang="en-US" sz="2400" dirty="0"/>
              <a:t>A tuple is another sequence data type that is similar to the list. A tuple consists of a number of values separated by commas. </a:t>
            </a:r>
          </a:p>
          <a:p>
            <a:r>
              <a:rPr lang="en-US" altLang="en-US" sz="2400" dirty="0"/>
              <a:t>Unlike lists, however, tuples are enclosed within parentheses.</a:t>
            </a:r>
          </a:p>
          <a:p>
            <a:r>
              <a:rPr lang="en-US" sz="2400" kern="50" dirty="0">
                <a:solidFill>
                  <a:srgbClr val="000000"/>
                </a:solidFill>
                <a:ea typeface="DejaVu Sans"/>
              </a:rPr>
              <a:t>Often u</a:t>
            </a:r>
            <a:r>
              <a:rPr lang="en-US" sz="2400" kern="50" dirty="0">
                <a:solidFill>
                  <a:srgbClr val="000000"/>
                </a:solidFill>
                <a:effectLst/>
                <a:ea typeface="DejaVu Sans"/>
              </a:rPr>
              <a:t>sed for functions that have multiple return values.</a:t>
            </a:r>
            <a:endParaRPr lang="en-US" altLang="en-US" sz="2400" dirty="0"/>
          </a:p>
          <a:p>
            <a:r>
              <a:rPr lang="en-US" altLang="en-US" sz="2400" dirty="0"/>
              <a:t>The </a:t>
            </a:r>
            <a:r>
              <a:rPr lang="en-US" altLang="en-US" sz="2400" b="1" dirty="0"/>
              <a:t>main differences </a:t>
            </a:r>
            <a:r>
              <a:rPr lang="en-US" altLang="en-US" sz="2400" dirty="0"/>
              <a:t>between lists and tuples are: </a:t>
            </a:r>
          </a:p>
          <a:p>
            <a:pPr lvl="1"/>
            <a:r>
              <a:rPr lang="en-US" altLang="en-US" sz="2400" dirty="0"/>
              <a:t>Lists are enclosed in brackets ( [ ] ) and their elements and size can be changed, </a:t>
            </a:r>
          </a:p>
          <a:p>
            <a:pPr lvl="1"/>
            <a:r>
              <a:rPr lang="en-US" altLang="en-US" sz="2400" dirty="0"/>
              <a:t>tuples are enclosed in parentheses ( ( ) ) and cannot be updated(immutable). </a:t>
            </a:r>
          </a:p>
          <a:p>
            <a:pPr lvl="1"/>
            <a:r>
              <a:rPr lang="en-US" altLang="en-US" sz="2400" dirty="0"/>
              <a:t>Tuples can be thought of as read-only lists. </a:t>
            </a:r>
            <a:endParaRPr lang="sv-SE" altLang="en-US" sz="2400" dirty="0"/>
          </a:p>
          <a:p>
            <a:endParaRPr lang="x-none" dirty="0"/>
          </a:p>
        </p:txBody>
      </p:sp>
      <p:sp>
        <p:nvSpPr>
          <p:cNvPr id="5" name="Footer Placeholder 4">
            <a:extLst>
              <a:ext uri="{FF2B5EF4-FFF2-40B4-BE49-F238E27FC236}">
                <a16:creationId xmlns:a16="http://schemas.microsoft.com/office/drawing/2014/main" xmlns="" id="{BBBB5C81-05F5-5F7F-96F0-EC14227A3FE9}"/>
              </a:ext>
            </a:extLst>
          </p:cNvPr>
          <p:cNvSpPr>
            <a:spLocks noGrp="1"/>
          </p:cNvSpPr>
          <p:nvPr>
            <p:ph type="ftr" sz="quarter" idx="11"/>
          </p:nvPr>
        </p:nvSpPr>
        <p:spPr/>
        <p:txBody>
          <a:bodyPr/>
          <a:lstStyle/>
          <a:p>
            <a:r>
              <a:rPr lang="en-US" smtClean="0"/>
              <a:t>Intro to Python</a:t>
            </a:r>
            <a:endParaRPr lang="x-none"/>
          </a:p>
        </p:txBody>
      </p:sp>
      <p:sp>
        <p:nvSpPr>
          <p:cNvPr id="6" name="Slide Number Placeholder 5">
            <a:extLst>
              <a:ext uri="{FF2B5EF4-FFF2-40B4-BE49-F238E27FC236}">
                <a16:creationId xmlns:a16="http://schemas.microsoft.com/office/drawing/2014/main" xmlns="" id="{06A289F7-A97B-2380-4A73-65DEB5CF94CF}"/>
              </a:ext>
            </a:extLst>
          </p:cNvPr>
          <p:cNvSpPr>
            <a:spLocks noGrp="1"/>
          </p:cNvSpPr>
          <p:nvPr>
            <p:ph type="sldNum" sz="quarter" idx="12"/>
          </p:nvPr>
        </p:nvSpPr>
        <p:spPr/>
        <p:txBody>
          <a:bodyPr/>
          <a:lstStyle/>
          <a:p>
            <a:fld id="{3B63AE63-3938-422A-A470-FB6AA1209C53}" type="slidenum">
              <a:rPr lang="x-none" smtClean="0"/>
              <a:t>13</a:t>
            </a:fld>
            <a:endParaRPr lang="x-none"/>
          </a:p>
        </p:txBody>
      </p:sp>
    </p:spTree>
    <p:extLst>
      <p:ext uri="{BB962C8B-B14F-4D97-AF65-F5344CB8AC3E}">
        <p14:creationId xmlns:p14="http://schemas.microsoft.com/office/powerpoint/2010/main" val="1846885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15F3E4-80CB-4766-7402-1EFFB22DB7FA}"/>
              </a:ext>
            </a:extLst>
          </p:cNvPr>
          <p:cNvSpPr>
            <a:spLocks noGrp="1"/>
          </p:cNvSpPr>
          <p:nvPr>
            <p:ph type="title"/>
          </p:nvPr>
        </p:nvSpPr>
        <p:spPr/>
        <p:txBody>
          <a:bodyPr/>
          <a:lstStyle/>
          <a:p>
            <a:r>
              <a:rPr lang="en-US" dirty="0"/>
              <a:t>Tuple (cont’d)</a:t>
            </a:r>
            <a:endParaRPr lang="x-none" dirty="0"/>
          </a:p>
        </p:txBody>
      </p:sp>
      <p:sp>
        <p:nvSpPr>
          <p:cNvPr id="3" name="Content Placeholder 2">
            <a:extLst>
              <a:ext uri="{FF2B5EF4-FFF2-40B4-BE49-F238E27FC236}">
                <a16:creationId xmlns:a16="http://schemas.microsoft.com/office/drawing/2014/main" xmlns="" id="{6523E641-1D60-6CD3-508F-CF4F63B8E4D5}"/>
              </a:ext>
            </a:extLst>
          </p:cNvPr>
          <p:cNvSpPr>
            <a:spLocks noGrp="1"/>
          </p:cNvSpPr>
          <p:nvPr>
            <p:ph idx="1"/>
          </p:nvPr>
        </p:nvSpPr>
        <p:spPr>
          <a:xfrm>
            <a:off x="581193" y="2374460"/>
            <a:ext cx="11029615" cy="3678303"/>
          </a:xfrm>
        </p:spPr>
        <p:txBody>
          <a:bodyPr>
            <a:normAutofit/>
          </a:bodyPr>
          <a:lstStyle/>
          <a:p>
            <a:r>
              <a:rPr lang="en-US" sz="2000" dirty="0"/>
              <a:t>Examples:</a:t>
            </a:r>
          </a:p>
          <a:p>
            <a:pPr lvl="1"/>
            <a:r>
              <a:rPr lang="en-US" sz="2000" b="0" dirty="0">
                <a:solidFill>
                  <a:srgbClr val="000000"/>
                </a:solidFill>
                <a:effectLst/>
              </a:rPr>
              <a:t>t = (</a:t>
            </a:r>
            <a:r>
              <a:rPr lang="en-US" sz="2000" b="0" dirty="0">
                <a:solidFill>
                  <a:srgbClr val="09885A"/>
                </a:solidFill>
                <a:effectLst/>
              </a:rPr>
              <a:t>1</a:t>
            </a:r>
            <a:r>
              <a:rPr lang="en-US" sz="2000" b="0" dirty="0">
                <a:solidFill>
                  <a:srgbClr val="000000"/>
                </a:solidFill>
                <a:effectLst/>
              </a:rPr>
              <a:t>, </a:t>
            </a:r>
            <a:r>
              <a:rPr lang="en-US" sz="2000" b="0" dirty="0">
                <a:solidFill>
                  <a:srgbClr val="09885A"/>
                </a:solidFill>
                <a:effectLst/>
              </a:rPr>
              <a:t>2</a:t>
            </a:r>
            <a:r>
              <a:rPr lang="en-US" sz="2000" b="0" dirty="0">
                <a:solidFill>
                  <a:srgbClr val="000000"/>
                </a:solidFill>
                <a:effectLst/>
              </a:rPr>
              <a:t>, </a:t>
            </a:r>
            <a:r>
              <a:rPr lang="en-US" sz="2000" b="0" dirty="0">
                <a:solidFill>
                  <a:srgbClr val="09885A"/>
                </a:solidFill>
                <a:effectLst/>
              </a:rPr>
              <a:t>3</a:t>
            </a:r>
            <a:r>
              <a:rPr lang="en-US" sz="2000" b="0" dirty="0">
                <a:solidFill>
                  <a:srgbClr val="000000"/>
                </a:solidFill>
                <a:effectLst/>
              </a:rPr>
              <a:t>)</a:t>
            </a:r>
          </a:p>
          <a:p>
            <a:r>
              <a:rPr lang="en-US" sz="2000" dirty="0">
                <a:solidFill>
                  <a:srgbClr val="000000"/>
                </a:solidFill>
              </a:rPr>
              <a:t>Only 2 functions used </a:t>
            </a:r>
          </a:p>
          <a:p>
            <a:r>
              <a:rPr lang="en-US" sz="2000" kern="50" dirty="0">
                <a:ea typeface="DejaVu Sans"/>
              </a:rPr>
              <a:t>C</a:t>
            </a:r>
            <a:r>
              <a:rPr lang="en-US" sz="2000" kern="50" dirty="0">
                <a:effectLst/>
                <a:ea typeface="DejaVu Sans"/>
              </a:rPr>
              <a:t>ount() </a:t>
            </a:r>
          </a:p>
          <a:p>
            <a:pPr lvl="1"/>
            <a:r>
              <a:rPr lang="en-US" sz="2000" kern="50" dirty="0" err="1">
                <a:solidFill>
                  <a:srgbClr val="000000"/>
                </a:solidFill>
                <a:effectLst/>
                <a:ea typeface="DejaVu Sans"/>
                <a:cs typeface="Consolas" panose="020B0609020204030204" pitchFamily="49" charset="0"/>
              </a:rPr>
              <a:t>thistuple</a:t>
            </a:r>
            <a:r>
              <a:rPr lang="en-US" sz="2000" kern="50" dirty="0">
                <a:solidFill>
                  <a:srgbClr val="000000"/>
                </a:solidFill>
                <a:effectLst/>
                <a:ea typeface="DejaVu Sans"/>
                <a:cs typeface="Consolas" panose="020B0609020204030204" pitchFamily="49" charset="0"/>
              </a:rPr>
              <a:t> = (1, 3, 7, 8, 7, 5, 4, 6, 8, 5)</a:t>
            </a:r>
            <a:br>
              <a:rPr lang="en-US" sz="2000" kern="50" dirty="0">
                <a:solidFill>
                  <a:srgbClr val="000000"/>
                </a:solidFill>
                <a:effectLst/>
                <a:ea typeface="DejaVu Sans"/>
                <a:cs typeface="Consolas" panose="020B0609020204030204" pitchFamily="49" charset="0"/>
              </a:rPr>
            </a:br>
            <a:r>
              <a:rPr lang="en-US" sz="2000" kern="50" dirty="0">
                <a:solidFill>
                  <a:srgbClr val="000000"/>
                </a:solidFill>
                <a:effectLst/>
                <a:ea typeface="DejaVu Sans"/>
                <a:cs typeface="Consolas" panose="020B0609020204030204" pitchFamily="49" charset="0"/>
              </a:rPr>
              <a:t>x = </a:t>
            </a:r>
            <a:r>
              <a:rPr lang="en-US" sz="2000" kern="50" dirty="0" err="1">
                <a:solidFill>
                  <a:srgbClr val="000000"/>
                </a:solidFill>
                <a:effectLst/>
                <a:ea typeface="DejaVu Sans"/>
                <a:cs typeface="Consolas" panose="020B0609020204030204" pitchFamily="49" charset="0"/>
              </a:rPr>
              <a:t>thistuple.count</a:t>
            </a:r>
            <a:r>
              <a:rPr lang="en-US" sz="2000" kern="50" dirty="0">
                <a:solidFill>
                  <a:srgbClr val="000000"/>
                </a:solidFill>
                <a:effectLst/>
                <a:ea typeface="DejaVu Sans"/>
                <a:cs typeface="Consolas" panose="020B0609020204030204" pitchFamily="49" charset="0"/>
              </a:rPr>
              <a:t>(5)	# 2</a:t>
            </a:r>
            <a:endParaRPr lang="en-US" sz="2000" kern="50" dirty="0">
              <a:solidFill>
                <a:srgbClr val="000000"/>
              </a:solidFill>
              <a:effectLst/>
              <a:ea typeface="DejaVu Sans"/>
            </a:endParaRPr>
          </a:p>
          <a:p>
            <a:r>
              <a:rPr lang="en-US" sz="2000" dirty="0">
                <a:solidFill>
                  <a:srgbClr val="000000"/>
                </a:solidFill>
              </a:rPr>
              <a:t>Index()</a:t>
            </a:r>
          </a:p>
          <a:p>
            <a:pPr lvl="1"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50" dirty="0">
                <a:solidFill>
                  <a:srgbClr val="000000"/>
                </a:solidFill>
                <a:effectLst/>
                <a:ea typeface="DejaVu Sans"/>
                <a:cs typeface="Consolas" panose="020B0609020204030204" pitchFamily="49" charset="0"/>
              </a:rPr>
              <a:t>x = </a:t>
            </a:r>
            <a:r>
              <a:rPr lang="en-US" sz="2000" kern="50" dirty="0" err="1">
                <a:solidFill>
                  <a:srgbClr val="000000"/>
                </a:solidFill>
                <a:effectLst/>
                <a:ea typeface="DejaVu Sans"/>
                <a:cs typeface="Consolas" panose="020B0609020204030204" pitchFamily="49" charset="0"/>
              </a:rPr>
              <a:t>thistuple.index</a:t>
            </a:r>
            <a:r>
              <a:rPr lang="en-US" sz="2000" kern="50" dirty="0">
                <a:solidFill>
                  <a:srgbClr val="000000"/>
                </a:solidFill>
                <a:effectLst/>
                <a:ea typeface="DejaVu Sans"/>
                <a:cs typeface="Consolas" panose="020B0609020204030204" pitchFamily="49" charset="0"/>
              </a:rPr>
              <a:t>(8)	# 3</a:t>
            </a:r>
            <a:endParaRPr lang="x-none" sz="2000" kern="50" dirty="0">
              <a:effectLst/>
              <a:ea typeface="DejaVu Sans"/>
              <a:cs typeface="DejaVu Sans"/>
            </a:endParaRPr>
          </a:p>
          <a:p>
            <a:pPr lvl="1"/>
            <a:endParaRPr lang="en-US" b="0" dirty="0">
              <a:solidFill>
                <a:srgbClr val="000000"/>
              </a:solidFill>
              <a:effectLst/>
              <a:latin typeface="Courier New" panose="02070309020205020404" pitchFamily="49" charset="0"/>
            </a:endParaRPr>
          </a:p>
          <a:p>
            <a:endParaRPr lang="x-none" dirty="0"/>
          </a:p>
        </p:txBody>
      </p:sp>
      <p:sp>
        <p:nvSpPr>
          <p:cNvPr id="5" name="Footer Placeholder 4">
            <a:extLst>
              <a:ext uri="{FF2B5EF4-FFF2-40B4-BE49-F238E27FC236}">
                <a16:creationId xmlns:a16="http://schemas.microsoft.com/office/drawing/2014/main" xmlns="" id="{D91CAB69-AC7D-C589-1EFE-1100A0EB36A3}"/>
              </a:ext>
            </a:extLst>
          </p:cNvPr>
          <p:cNvSpPr>
            <a:spLocks noGrp="1"/>
          </p:cNvSpPr>
          <p:nvPr>
            <p:ph type="ftr" sz="quarter" idx="11"/>
          </p:nvPr>
        </p:nvSpPr>
        <p:spPr/>
        <p:txBody>
          <a:bodyPr/>
          <a:lstStyle/>
          <a:p>
            <a:r>
              <a:rPr lang="en-US" smtClean="0"/>
              <a:t>Intro to Python</a:t>
            </a:r>
            <a:endParaRPr lang="x-none"/>
          </a:p>
        </p:txBody>
      </p:sp>
      <p:sp>
        <p:nvSpPr>
          <p:cNvPr id="6" name="Slide Number Placeholder 5">
            <a:extLst>
              <a:ext uri="{FF2B5EF4-FFF2-40B4-BE49-F238E27FC236}">
                <a16:creationId xmlns:a16="http://schemas.microsoft.com/office/drawing/2014/main" xmlns="" id="{CCEB024A-A920-6384-01EE-57A28EE2F0FA}"/>
              </a:ext>
            </a:extLst>
          </p:cNvPr>
          <p:cNvSpPr>
            <a:spLocks noGrp="1"/>
          </p:cNvSpPr>
          <p:nvPr>
            <p:ph type="sldNum" sz="quarter" idx="12"/>
          </p:nvPr>
        </p:nvSpPr>
        <p:spPr/>
        <p:txBody>
          <a:bodyPr/>
          <a:lstStyle/>
          <a:p>
            <a:fld id="{3B63AE63-3938-422A-A470-FB6AA1209C53}" type="slidenum">
              <a:rPr lang="x-none" smtClean="0"/>
              <a:t>14</a:t>
            </a:fld>
            <a:endParaRPr lang="x-none"/>
          </a:p>
        </p:txBody>
      </p:sp>
    </p:spTree>
    <p:extLst>
      <p:ext uri="{BB962C8B-B14F-4D97-AF65-F5344CB8AC3E}">
        <p14:creationId xmlns:p14="http://schemas.microsoft.com/office/powerpoint/2010/main" val="453970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0A4011-46F1-BBDC-5463-86E4AA8A5F84}"/>
              </a:ext>
            </a:extLst>
          </p:cNvPr>
          <p:cNvSpPr>
            <a:spLocks noGrp="1"/>
          </p:cNvSpPr>
          <p:nvPr>
            <p:ph type="title"/>
          </p:nvPr>
        </p:nvSpPr>
        <p:spPr/>
        <p:txBody>
          <a:bodyPr/>
          <a:lstStyle/>
          <a:p>
            <a:r>
              <a:rPr lang="en-US" dirty="0"/>
              <a:t>Dictionaries</a:t>
            </a:r>
            <a:endParaRPr lang="x-none" dirty="0"/>
          </a:p>
        </p:txBody>
      </p:sp>
      <p:sp>
        <p:nvSpPr>
          <p:cNvPr id="3" name="Content Placeholder 2">
            <a:extLst>
              <a:ext uri="{FF2B5EF4-FFF2-40B4-BE49-F238E27FC236}">
                <a16:creationId xmlns:a16="http://schemas.microsoft.com/office/drawing/2014/main" xmlns="" id="{3A762087-EC50-0E71-5915-C42D909FAD73}"/>
              </a:ext>
            </a:extLst>
          </p:cNvPr>
          <p:cNvSpPr>
            <a:spLocks noGrp="1"/>
          </p:cNvSpPr>
          <p:nvPr>
            <p:ph idx="1"/>
          </p:nvPr>
        </p:nvSpPr>
        <p:spPr/>
        <p:txBody>
          <a:bodyPr>
            <a:normAutofit fontScale="92500" lnSpcReduction="20000"/>
          </a:bodyPr>
          <a:lstStyle/>
          <a:p>
            <a:pPr>
              <a:defRPr/>
            </a:pPr>
            <a:r>
              <a:rPr lang="en-US" sz="2200" b="1" dirty="0"/>
              <a:t>Hash tables</a:t>
            </a:r>
            <a:r>
              <a:rPr lang="en-US" sz="2200" dirty="0"/>
              <a:t>, "associative arrays"</a:t>
            </a:r>
          </a:p>
          <a:p>
            <a:pPr lvl="2">
              <a:defRPr/>
            </a:pPr>
            <a:r>
              <a:rPr lang="en-US" sz="2200" dirty="0"/>
              <a:t>d = {"duck": "</a:t>
            </a:r>
            <a:r>
              <a:rPr lang="en-US" sz="2200" dirty="0" err="1"/>
              <a:t>eend</a:t>
            </a:r>
            <a:r>
              <a:rPr lang="en-US" sz="2200" dirty="0"/>
              <a:t>", "water": "water"}</a:t>
            </a:r>
          </a:p>
          <a:p>
            <a:pPr>
              <a:defRPr/>
            </a:pPr>
            <a:r>
              <a:rPr lang="en-US" sz="2200" dirty="0"/>
              <a:t>Lookup:</a:t>
            </a:r>
          </a:p>
          <a:p>
            <a:pPr lvl="2">
              <a:defRPr/>
            </a:pPr>
            <a:r>
              <a:rPr lang="en-US" sz="2200" dirty="0"/>
              <a:t>d["duck"] -&gt; "</a:t>
            </a:r>
            <a:r>
              <a:rPr lang="en-US" sz="2200" dirty="0" err="1"/>
              <a:t>eend</a:t>
            </a:r>
            <a:r>
              <a:rPr lang="en-US" sz="2200" dirty="0"/>
              <a:t>"</a:t>
            </a:r>
          </a:p>
          <a:p>
            <a:pPr lvl="2">
              <a:defRPr/>
            </a:pPr>
            <a:r>
              <a:rPr lang="en-US" sz="2200" dirty="0"/>
              <a:t>d["back"] # raises </a:t>
            </a:r>
            <a:r>
              <a:rPr lang="en-US" sz="2200" dirty="0" err="1"/>
              <a:t>KeyError</a:t>
            </a:r>
            <a:r>
              <a:rPr lang="en-US" sz="2200" dirty="0"/>
              <a:t> exception</a:t>
            </a:r>
          </a:p>
          <a:p>
            <a:pPr>
              <a:defRPr/>
            </a:pPr>
            <a:r>
              <a:rPr lang="en-US" sz="2200" dirty="0"/>
              <a:t>Delete, insert, overwrite:</a:t>
            </a:r>
          </a:p>
          <a:p>
            <a:pPr lvl="2">
              <a:defRPr/>
            </a:pPr>
            <a:r>
              <a:rPr lang="en-US" sz="2200" dirty="0"/>
              <a:t>del d["water"] # {"duck": "</a:t>
            </a:r>
            <a:r>
              <a:rPr lang="en-US" sz="2200" dirty="0" err="1"/>
              <a:t>eend</a:t>
            </a:r>
            <a:r>
              <a:rPr lang="en-US" sz="2200" dirty="0"/>
              <a:t>"}</a:t>
            </a:r>
          </a:p>
          <a:p>
            <a:pPr lvl="2">
              <a:defRPr/>
            </a:pPr>
            <a:r>
              <a:rPr lang="en-US" sz="2200" dirty="0"/>
              <a:t>d["back"] = "rug" # {"duck": "</a:t>
            </a:r>
            <a:r>
              <a:rPr lang="en-US" sz="2200" dirty="0" err="1"/>
              <a:t>eend</a:t>
            </a:r>
            <a:r>
              <a:rPr lang="en-US" sz="2200" dirty="0"/>
              <a:t>", "back": "rug"}</a:t>
            </a:r>
          </a:p>
          <a:p>
            <a:pPr lvl="2">
              <a:defRPr/>
            </a:pPr>
            <a:r>
              <a:rPr lang="en-US" sz="2200" dirty="0"/>
              <a:t>d["duck"] = "</a:t>
            </a:r>
            <a:r>
              <a:rPr lang="en-US" sz="2200" dirty="0" err="1"/>
              <a:t>duik</a:t>
            </a:r>
            <a:r>
              <a:rPr lang="en-US" sz="2200" dirty="0"/>
              <a:t>" # {"duck": "</a:t>
            </a:r>
            <a:r>
              <a:rPr lang="en-US" sz="2200" dirty="0" err="1"/>
              <a:t>duik</a:t>
            </a:r>
            <a:r>
              <a:rPr lang="en-US" sz="2200" dirty="0"/>
              <a:t>", "back": "rug"}</a:t>
            </a:r>
          </a:p>
          <a:p>
            <a:endParaRPr lang="x-none" dirty="0"/>
          </a:p>
        </p:txBody>
      </p:sp>
      <p:sp>
        <p:nvSpPr>
          <p:cNvPr id="5" name="Footer Placeholder 4">
            <a:extLst>
              <a:ext uri="{FF2B5EF4-FFF2-40B4-BE49-F238E27FC236}">
                <a16:creationId xmlns:a16="http://schemas.microsoft.com/office/drawing/2014/main" xmlns="" id="{FBCF6FF6-5175-1E53-EF2F-3CFB8EDEF2A7}"/>
              </a:ext>
            </a:extLst>
          </p:cNvPr>
          <p:cNvSpPr>
            <a:spLocks noGrp="1"/>
          </p:cNvSpPr>
          <p:nvPr>
            <p:ph type="ftr" sz="quarter" idx="11"/>
          </p:nvPr>
        </p:nvSpPr>
        <p:spPr/>
        <p:txBody>
          <a:bodyPr/>
          <a:lstStyle/>
          <a:p>
            <a:r>
              <a:rPr lang="en-US" smtClean="0"/>
              <a:t>Intro to Python</a:t>
            </a:r>
            <a:endParaRPr lang="x-none"/>
          </a:p>
        </p:txBody>
      </p:sp>
      <p:sp>
        <p:nvSpPr>
          <p:cNvPr id="6" name="Slide Number Placeholder 5">
            <a:extLst>
              <a:ext uri="{FF2B5EF4-FFF2-40B4-BE49-F238E27FC236}">
                <a16:creationId xmlns:a16="http://schemas.microsoft.com/office/drawing/2014/main" xmlns="" id="{42881228-B4DF-5083-416B-0A4CA3537769}"/>
              </a:ext>
            </a:extLst>
          </p:cNvPr>
          <p:cNvSpPr>
            <a:spLocks noGrp="1"/>
          </p:cNvSpPr>
          <p:nvPr>
            <p:ph type="sldNum" sz="quarter" idx="12"/>
          </p:nvPr>
        </p:nvSpPr>
        <p:spPr/>
        <p:txBody>
          <a:bodyPr/>
          <a:lstStyle/>
          <a:p>
            <a:fld id="{3B63AE63-3938-422A-A470-FB6AA1209C53}" type="slidenum">
              <a:rPr lang="x-none" smtClean="0"/>
              <a:t>15</a:t>
            </a:fld>
            <a:endParaRPr lang="x-none"/>
          </a:p>
        </p:txBody>
      </p:sp>
    </p:spTree>
    <p:extLst>
      <p:ext uri="{BB962C8B-B14F-4D97-AF65-F5344CB8AC3E}">
        <p14:creationId xmlns:p14="http://schemas.microsoft.com/office/powerpoint/2010/main" val="3483191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0A4011-46F1-BBDC-5463-86E4AA8A5F84}"/>
              </a:ext>
            </a:extLst>
          </p:cNvPr>
          <p:cNvSpPr>
            <a:spLocks noGrp="1"/>
          </p:cNvSpPr>
          <p:nvPr>
            <p:ph type="title"/>
          </p:nvPr>
        </p:nvSpPr>
        <p:spPr/>
        <p:txBody>
          <a:bodyPr/>
          <a:lstStyle/>
          <a:p>
            <a:r>
              <a:rPr lang="en-US" dirty="0"/>
              <a:t>Dictionaries</a:t>
            </a:r>
            <a:endParaRPr lang="x-none" dirty="0"/>
          </a:p>
        </p:txBody>
      </p:sp>
      <p:sp>
        <p:nvSpPr>
          <p:cNvPr id="3" name="Content Placeholder 2">
            <a:extLst>
              <a:ext uri="{FF2B5EF4-FFF2-40B4-BE49-F238E27FC236}">
                <a16:creationId xmlns:a16="http://schemas.microsoft.com/office/drawing/2014/main" xmlns="" id="{3A762087-EC50-0E71-5915-C42D909FAD73}"/>
              </a:ext>
            </a:extLst>
          </p:cNvPr>
          <p:cNvSpPr>
            <a:spLocks noGrp="1"/>
          </p:cNvSpPr>
          <p:nvPr>
            <p:ph idx="1"/>
          </p:nvPr>
        </p:nvSpPr>
        <p:spPr>
          <a:xfrm>
            <a:off x="581192" y="2180496"/>
            <a:ext cx="11029615" cy="4054049"/>
          </a:xfrm>
        </p:spPr>
        <p:txBody>
          <a:bodyPr>
            <a:normAutofit/>
          </a:bodyPr>
          <a:lstStyle/>
          <a:p>
            <a:pPr>
              <a:defRPr/>
            </a:pPr>
            <a:r>
              <a:rPr lang="en-US" sz="2000" dirty="0"/>
              <a:t>Keys, values, items:</a:t>
            </a:r>
          </a:p>
          <a:p>
            <a:pPr lvl="2">
              <a:defRPr/>
            </a:pPr>
            <a:r>
              <a:rPr lang="en-US" sz="2000" dirty="0" err="1"/>
              <a:t>d.keys</a:t>
            </a:r>
            <a:r>
              <a:rPr lang="en-US" sz="2000" dirty="0"/>
              <a:t>() -&gt; ["duck", "back"]</a:t>
            </a:r>
          </a:p>
          <a:p>
            <a:pPr lvl="2">
              <a:defRPr/>
            </a:pPr>
            <a:r>
              <a:rPr lang="en-US" sz="2000" dirty="0" err="1"/>
              <a:t>d.values</a:t>
            </a:r>
            <a:r>
              <a:rPr lang="en-US" sz="2000" dirty="0"/>
              <a:t>() -&gt; ["</a:t>
            </a:r>
            <a:r>
              <a:rPr lang="en-US" sz="2000" dirty="0" err="1"/>
              <a:t>duik</a:t>
            </a:r>
            <a:r>
              <a:rPr lang="en-US" sz="2000" dirty="0"/>
              <a:t>", "rug"]</a:t>
            </a:r>
          </a:p>
          <a:p>
            <a:pPr lvl="2">
              <a:defRPr/>
            </a:pPr>
            <a:r>
              <a:rPr lang="en-US" sz="2000" dirty="0" err="1"/>
              <a:t>d.items</a:t>
            </a:r>
            <a:r>
              <a:rPr lang="en-US" sz="2000" dirty="0"/>
              <a:t>() -&gt; [("duck","</a:t>
            </a:r>
            <a:r>
              <a:rPr lang="en-US" sz="2000" dirty="0" err="1"/>
              <a:t>duik</a:t>
            </a:r>
            <a:r>
              <a:rPr lang="en-US" sz="2000" dirty="0"/>
              <a:t>"), ("</a:t>
            </a:r>
            <a:r>
              <a:rPr lang="en-US" sz="2000" dirty="0" err="1"/>
              <a:t>back","rug</a:t>
            </a:r>
            <a:r>
              <a:rPr lang="en-US" sz="2000" dirty="0"/>
              <a:t>")]</a:t>
            </a:r>
          </a:p>
          <a:p>
            <a:pPr>
              <a:defRPr/>
            </a:pPr>
            <a:r>
              <a:rPr lang="en-US" sz="2000" dirty="0"/>
              <a:t>Presence check:</a:t>
            </a:r>
          </a:p>
          <a:p>
            <a:pPr lvl="2">
              <a:defRPr/>
            </a:pPr>
            <a:r>
              <a:rPr lang="en-US" sz="2000" dirty="0" err="1"/>
              <a:t>d.has_key</a:t>
            </a:r>
            <a:r>
              <a:rPr lang="en-US" sz="2000" dirty="0"/>
              <a:t>("duck") -&gt; 1; </a:t>
            </a:r>
            <a:r>
              <a:rPr lang="en-US" sz="2000" dirty="0" err="1"/>
              <a:t>d.has_key</a:t>
            </a:r>
            <a:r>
              <a:rPr lang="en-US" sz="2000" dirty="0"/>
              <a:t>("spam") -&gt; 0</a:t>
            </a:r>
          </a:p>
          <a:p>
            <a:pPr>
              <a:defRPr/>
            </a:pPr>
            <a:r>
              <a:rPr lang="en-US" sz="2000" dirty="0"/>
              <a:t>Values of any type; keys almost any</a:t>
            </a:r>
          </a:p>
          <a:p>
            <a:pPr lvl="2">
              <a:defRPr/>
            </a:pPr>
            <a:r>
              <a:rPr lang="en-US" sz="2000" dirty="0"/>
              <a:t>{"</a:t>
            </a:r>
            <a:r>
              <a:rPr lang="en-US" sz="2000" dirty="0" err="1"/>
              <a:t>name":"Guido</a:t>
            </a:r>
            <a:r>
              <a:rPr lang="en-US" sz="2000" dirty="0"/>
              <a:t>", "age":43, ("</a:t>
            </a:r>
            <a:r>
              <a:rPr lang="en-US" sz="2000" dirty="0" err="1"/>
              <a:t>hello","world</a:t>
            </a:r>
            <a:r>
              <a:rPr lang="en-US" sz="2000" dirty="0"/>
              <a:t>"):1,</a:t>
            </a:r>
            <a:br>
              <a:rPr lang="en-US" sz="2000" dirty="0"/>
            </a:br>
            <a:r>
              <a:rPr lang="en-US" sz="2000" dirty="0"/>
              <a:t>  42:"yes", "flag": ["</a:t>
            </a:r>
            <a:r>
              <a:rPr lang="en-US" sz="2000" dirty="0" err="1"/>
              <a:t>red","white","blue</a:t>
            </a:r>
            <a:r>
              <a:rPr lang="en-US" sz="2000" dirty="0"/>
              <a:t>"]}</a:t>
            </a:r>
          </a:p>
          <a:p>
            <a:endParaRPr lang="x-none" dirty="0"/>
          </a:p>
        </p:txBody>
      </p:sp>
      <p:sp>
        <p:nvSpPr>
          <p:cNvPr id="5" name="Footer Placeholder 4">
            <a:extLst>
              <a:ext uri="{FF2B5EF4-FFF2-40B4-BE49-F238E27FC236}">
                <a16:creationId xmlns:a16="http://schemas.microsoft.com/office/drawing/2014/main" xmlns="" id="{C6C362F7-1594-45F8-E10E-D05BA31B2783}"/>
              </a:ext>
            </a:extLst>
          </p:cNvPr>
          <p:cNvSpPr>
            <a:spLocks noGrp="1"/>
          </p:cNvSpPr>
          <p:nvPr>
            <p:ph type="ftr" sz="quarter" idx="11"/>
          </p:nvPr>
        </p:nvSpPr>
        <p:spPr/>
        <p:txBody>
          <a:bodyPr/>
          <a:lstStyle/>
          <a:p>
            <a:r>
              <a:rPr lang="en-US" smtClean="0"/>
              <a:t>Intro to Python</a:t>
            </a:r>
            <a:endParaRPr lang="x-none"/>
          </a:p>
        </p:txBody>
      </p:sp>
      <p:sp>
        <p:nvSpPr>
          <p:cNvPr id="6" name="Slide Number Placeholder 5">
            <a:extLst>
              <a:ext uri="{FF2B5EF4-FFF2-40B4-BE49-F238E27FC236}">
                <a16:creationId xmlns:a16="http://schemas.microsoft.com/office/drawing/2014/main" xmlns="" id="{653176FF-2469-645A-ABAC-E9C7C23B4935}"/>
              </a:ext>
            </a:extLst>
          </p:cNvPr>
          <p:cNvSpPr>
            <a:spLocks noGrp="1"/>
          </p:cNvSpPr>
          <p:nvPr>
            <p:ph type="sldNum" sz="quarter" idx="12"/>
          </p:nvPr>
        </p:nvSpPr>
        <p:spPr/>
        <p:txBody>
          <a:bodyPr/>
          <a:lstStyle/>
          <a:p>
            <a:fld id="{3B63AE63-3938-422A-A470-FB6AA1209C53}" type="slidenum">
              <a:rPr lang="x-none" smtClean="0"/>
              <a:t>16</a:t>
            </a:fld>
            <a:endParaRPr lang="x-none"/>
          </a:p>
        </p:txBody>
      </p:sp>
    </p:spTree>
    <p:extLst>
      <p:ext uri="{BB962C8B-B14F-4D97-AF65-F5344CB8AC3E}">
        <p14:creationId xmlns:p14="http://schemas.microsoft.com/office/powerpoint/2010/main" val="1970232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0A4011-46F1-BBDC-5463-86E4AA8A5F84}"/>
              </a:ext>
            </a:extLst>
          </p:cNvPr>
          <p:cNvSpPr>
            <a:spLocks noGrp="1"/>
          </p:cNvSpPr>
          <p:nvPr>
            <p:ph type="title"/>
          </p:nvPr>
        </p:nvSpPr>
        <p:spPr/>
        <p:txBody>
          <a:bodyPr/>
          <a:lstStyle/>
          <a:p>
            <a:r>
              <a:rPr lang="en-US" dirty="0"/>
              <a:t>Dictionaries vs Lists</a:t>
            </a:r>
            <a:endParaRPr lang="x-none" dirty="0"/>
          </a:p>
        </p:txBody>
      </p:sp>
      <p:sp>
        <p:nvSpPr>
          <p:cNvPr id="3" name="Content Placeholder 2">
            <a:extLst>
              <a:ext uri="{FF2B5EF4-FFF2-40B4-BE49-F238E27FC236}">
                <a16:creationId xmlns:a16="http://schemas.microsoft.com/office/drawing/2014/main" xmlns="" id="{3A762087-EC50-0E71-5915-C42D909FAD73}"/>
              </a:ext>
            </a:extLst>
          </p:cNvPr>
          <p:cNvSpPr>
            <a:spLocks noGrp="1"/>
          </p:cNvSpPr>
          <p:nvPr>
            <p:ph idx="1"/>
          </p:nvPr>
        </p:nvSpPr>
        <p:spPr>
          <a:xfrm>
            <a:off x="581192" y="2180496"/>
            <a:ext cx="11029615" cy="4137177"/>
          </a:xfrm>
        </p:spPr>
        <p:txBody>
          <a:bodyPr>
            <a:normAutofit/>
          </a:bodyPr>
          <a:lstStyle/>
          <a:p>
            <a:r>
              <a:rPr lang="en-US" sz="2000" kern="50" dirty="0">
                <a:effectLst/>
                <a:ea typeface="DejaVu Sans"/>
                <a:cs typeface="DejaVu Sans"/>
              </a:rPr>
              <a:t>Dictionaries and lists </a:t>
            </a:r>
            <a:r>
              <a:rPr lang="en-US" sz="2000" b="1" kern="50" dirty="0">
                <a:effectLst/>
                <a:ea typeface="DejaVu Sans"/>
                <a:cs typeface="DejaVu Sans"/>
              </a:rPr>
              <a:t>share</a:t>
            </a:r>
            <a:r>
              <a:rPr lang="en-US" sz="2000" kern="50" dirty="0">
                <a:effectLst/>
                <a:ea typeface="DejaVu Sans"/>
                <a:cs typeface="DejaVu Sans"/>
              </a:rPr>
              <a:t> the following characteristics:</a:t>
            </a:r>
            <a:endParaRPr lang="x-none" sz="2000" kern="50" dirty="0">
              <a:effectLst/>
              <a:ea typeface="DejaVu Sans"/>
              <a:cs typeface="DejaVu Sans"/>
            </a:endParaRPr>
          </a:p>
          <a:p>
            <a:pPr marL="666900" lvl="1" indent="-342900">
              <a:buFont typeface="Symbol" panose="05050102010706020507" pitchFamily="18" charset="2"/>
              <a:buChar char=""/>
            </a:pPr>
            <a:r>
              <a:rPr lang="en-US" sz="2000" kern="50" dirty="0">
                <a:effectLst/>
                <a:ea typeface="DejaVu Sans"/>
                <a:cs typeface="Mangal" panose="02040503050203030202" pitchFamily="18" charset="0"/>
              </a:rPr>
              <a:t>Both are mutable.</a:t>
            </a:r>
            <a:endParaRPr lang="x-none" sz="2000" kern="50" dirty="0">
              <a:effectLst/>
              <a:ea typeface="DejaVu Sans"/>
              <a:cs typeface="Mangal" panose="02040503050203030202" pitchFamily="18" charset="0"/>
            </a:endParaRPr>
          </a:p>
          <a:p>
            <a:pPr marL="666900" lvl="1" indent="-342900">
              <a:buFont typeface="Symbol" panose="05050102010706020507" pitchFamily="18" charset="2"/>
              <a:buChar char=""/>
            </a:pPr>
            <a:r>
              <a:rPr lang="en-US" sz="2000" kern="50" dirty="0">
                <a:effectLst/>
                <a:ea typeface="DejaVu Sans"/>
                <a:cs typeface="Mangal" panose="02040503050203030202" pitchFamily="18" charset="0"/>
              </a:rPr>
              <a:t>Both are dynamic. They can grow and shrink as needed.</a:t>
            </a:r>
            <a:endParaRPr lang="x-none" sz="2000" kern="50" dirty="0">
              <a:effectLst/>
              <a:ea typeface="DejaVu Sans"/>
              <a:cs typeface="Mangal" panose="02040503050203030202" pitchFamily="18" charset="0"/>
            </a:endParaRPr>
          </a:p>
          <a:p>
            <a:pPr marL="666900" lvl="1" indent="-342900">
              <a:buFont typeface="Symbol" panose="05050102010706020507" pitchFamily="18" charset="2"/>
              <a:buChar char=""/>
            </a:pPr>
            <a:r>
              <a:rPr lang="en-US" sz="2000" kern="50" dirty="0">
                <a:effectLst/>
                <a:ea typeface="DejaVu Sans"/>
                <a:cs typeface="Mangal" panose="02040503050203030202" pitchFamily="18" charset="0"/>
              </a:rPr>
              <a:t>Both can be nested. A list can contain another list. A dictionary can contain another dictionary. A dictionary can also contain a list, and vice versa.</a:t>
            </a:r>
            <a:r>
              <a:rPr lang="en-US" sz="2000" kern="50" dirty="0">
                <a:effectLst/>
                <a:ea typeface="DejaVu Sans"/>
                <a:cs typeface="DejaVu Sans"/>
              </a:rPr>
              <a:t> </a:t>
            </a:r>
            <a:endParaRPr lang="x-none" sz="2000" kern="50" dirty="0">
              <a:effectLst/>
              <a:ea typeface="DejaVu Sans"/>
              <a:cs typeface="DejaVu Sans"/>
            </a:endParaRPr>
          </a:p>
          <a:p>
            <a:r>
              <a:rPr lang="en-US" sz="2000" kern="50" dirty="0">
                <a:effectLst/>
                <a:ea typeface="DejaVu Sans"/>
                <a:cs typeface="DejaVu Sans"/>
              </a:rPr>
              <a:t>Dictionaries </a:t>
            </a:r>
            <a:r>
              <a:rPr lang="en-US" sz="2000" b="1" kern="50" dirty="0">
                <a:effectLst/>
                <a:ea typeface="DejaVu Sans"/>
                <a:cs typeface="DejaVu Sans"/>
              </a:rPr>
              <a:t>differ</a:t>
            </a:r>
            <a:r>
              <a:rPr lang="en-US" sz="2000" kern="50" dirty="0">
                <a:effectLst/>
                <a:ea typeface="DejaVu Sans"/>
                <a:cs typeface="DejaVu Sans"/>
              </a:rPr>
              <a:t> from lists primarily in how elements are accessed:</a:t>
            </a:r>
            <a:endParaRPr lang="x-none" sz="2000" kern="50" dirty="0">
              <a:effectLst/>
              <a:ea typeface="DejaVu Sans"/>
              <a:cs typeface="DejaVu Sans"/>
            </a:endParaRPr>
          </a:p>
          <a:p>
            <a:pPr marL="666900" lvl="1" indent="-342900">
              <a:buFont typeface="Symbol" panose="05050102010706020507" pitchFamily="18" charset="2"/>
              <a:buChar char=""/>
            </a:pPr>
            <a:r>
              <a:rPr lang="en-US" sz="2000" kern="50" dirty="0">
                <a:effectLst/>
                <a:ea typeface="DejaVu Sans"/>
                <a:cs typeface="Mangal" panose="02040503050203030202" pitchFamily="18" charset="0"/>
              </a:rPr>
              <a:t>List elements are accessed by their position in the list, via indexing.</a:t>
            </a:r>
            <a:endParaRPr lang="x-none" sz="2000" kern="50" dirty="0">
              <a:effectLst/>
              <a:ea typeface="DejaVu Sans"/>
              <a:cs typeface="Mangal" panose="02040503050203030202" pitchFamily="18" charset="0"/>
            </a:endParaRPr>
          </a:p>
          <a:p>
            <a:pPr marL="666900" lvl="1" indent="-342900">
              <a:buFont typeface="Symbol" panose="05050102010706020507" pitchFamily="18" charset="2"/>
              <a:buChar char=""/>
            </a:pPr>
            <a:r>
              <a:rPr lang="en-US" sz="2000" kern="50" dirty="0">
                <a:effectLst/>
                <a:ea typeface="DejaVu Sans"/>
                <a:cs typeface="Mangal" panose="02040503050203030202" pitchFamily="18" charset="0"/>
              </a:rPr>
              <a:t>Dictionary elements are accessed via keys not by numerical index.</a:t>
            </a:r>
            <a:endParaRPr lang="x-none" sz="2000" kern="50" dirty="0">
              <a:effectLst/>
              <a:ea typeface="DejaVu Sans"/>
              <a:cs typeface="DejaVu Sans"/>
            </a:endParaRPr>
          </a:p>
        </p:txBody>
      </p:sp>
      <p:sp>
        <p:nvSpPr>
          <p:cNvPr id="5" name="Footer Placeholder 4">
            <a:extLst>
              <a:ext uri="{FF2B5EF4-FFF2-40B4-BE49-F238E27FC236}">
                <a16:creationId xmlns:a16="http://schemas.microsoft.com/office/drawing/2014/main" xmlns="" id="{6086F7A5-400F-1A6D-33E4-A9AAD8E28F14}"/>
              </a:ext>
            </a:extLst>
          </p:cNvPr>
          <p:cNvSpPr>
            <a:spLocks noGrp="1"/>
          </p:cNvSpPr>
          <p:nvPr>
            <p:ph type="ftr" sz="quarter" idx="11"/>
          </p:nvPr>
        </p:nvSpPr>
        <p:spPr/>
        <p:txBody>
          <a:bodyPr/>
          <a:lstStyle/>
          <a:p>
            <a:r>
              <a:rPr lang="en-US" smtClean="0"/>
              <a:t>Intro to Python</a:t>
            </a:r>
            <a:endParaRPr lang="x-none"/>
          </a:p>
        </p:txBody>
      </p:sp>
      <p:sp>
        <p:nvSpPr>
          <p:cNvPr id="6" name="Slide Number Placeholder 5">
            <a:extLst>
              <a:ext uri="{FF2B5EF4-FFF2-40B4-BE49-F238E27FC236}">
                <a16:creationId xmlns:a16="http://schemas.microsoft.com/office/drawing/2014/main" xmlns="" id="{6EBF790A-2D8A-2262-8FD1-E2E52E1BE416}"/>
              </a:ext>
            </a:extLst>
          </p:cNvPr>
          <p:cNvSpPr>
            <a:spLocks noGrp="1"/>
          </p:cNvSpPr>
          <p:nvPr>
            <p:ph type="sldNum" sz="quarter" idx="12"/>
          </p:nvPr>
        </p:nvSpPr>
        <p:spPr/>
        <p:txBody>
          <a:bodyPr/>
          <a:lstStyle/>
          <a:p>
            <a:fld id="{3B63AE63-3938-422A-A470-FB6AA1209C53}" type="slidenum">
              <a:rPr lang="x-none" smtClean="0"/>
              <a:t>17</a:t>
            </a:fld>
            <a:endParaRPr lang="x-none"/>
          </a:p>
        </p:txBody>
      </p:sp>
    </p:spTree>
    <p:extLst>
      <p:ext uri="{BB962C8B-B14F-4D97-AF65-F5344CB8AC3E}">
        <p14:creationId xmlns:p14="http://schemas.microsoft.com/office/powerpoint/2010/main" val="345387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96E892-D233-1FE6-C2E9-D32C4862144A}"/>
              </a:ext>
            </a:extLst>
          </p:cNvPr>
          <p:cNvSpPr>
            <a:spLocks noGrp="1"/>
          </p:cNvSpPr>
          <p:nvPr>
            <p:ph type="title"/>
          </p:nvPr>
        </p:nvSpPr>
        <p:spPr/>
        <p:txBody>
          <a:bodyPr/>
          <a:lstStyle/>
          <a:p>
            <a:r>
              <a:rPr lang="en-US" dirty="0"/>
              <a:t>Variable</a:t>
            </a:r>
            <a:endParaRPr lang="x-none" dirty="0"/>
          </a:p>
        </p:txBody>
      </p:sp>
      <p:sp>
        <p:nvSpPr>
          <p:cNvPr id="3" name="Content Placeholder 2">
            <a:extLst>
              <a:ext uri="{FF2B5EF4-FFF2-40B4-BE49-F238E27FC236}">
                <a16:creationId xmlns:a16="http://schemas.microsoft.com/office/drawing/2014/main" xmlns="" id="{453197DD-E6D1-3A2F-A32C-5656681BAA77}"/>
              </a:ext>
            </a:extLst>
          </p:cNvPr>
          <p:cNvSpPr>
            <a:spLocks noGrp="1"/>
          </p:cNvSpPr>
          <p:nvPr>
            <p:ph idx="1"/>
          </p:nvPr>
        </p:nvSpPr>
        <p:spPr>
          <a:xfrm>
            <a:off x="581192" y="2276571"/>
            <a:ext cx="11029615" cy="3879273"/>
          </a:xfrm>
        </p:spPr>
        <p:txBody>
          <a:bodyPr>
            <a:normAutofit lnSpcReduction="10000"/>
          </a:bodyPr>
          <a:lstStyle/>
          <a:p>
            <a:pPr>
              <a:defRPr/>
            </a:pPr>
            <a:r>
              <a:rPr lang="en-US" dirty="0"/>
              <a:t>No need to declare</a:t>
            </a:r>
          </a:p>
          <a:p>
            <a:pPr>
              <a:defRPr/>
            </a:pPr>
            <a:r>
              <a:rPr lang="en-US" dirty="0"/>
              <a:t>Need to assign (initialize)</a:t>
            </a:r>
          </a:p>
          <a:p>
            <a:pPr lvl="2">
              <a:defRPr/>
            </a:pPr>
            <a:r>
              <a:rPr lang="en-US" sz="1800" dirty="0"/>
              <a:t>use of uninitialized variable raises exception</a:t>
            </a:r>
          </a:p>
          <a:p>
            <a:pPr>
              <a:defRPr/>
            </a:pPr>
            <a:r>
              <a:rPr lang="en-US" dirty="0"/>
              <a:t>Not typed</a:t>
            </a:r>
          </a:p>
          <a:p>
            <a:pPr lvl="2">
              <a:buFontTx/>
              <a:buNone/>
              <a:defRPr/>
            </a:pPr>
            <a:r>
              <a:rPr lang="en-US" sz="1800" dirty="0"/>
              <a:t>if friendly: </a:t>
            </a:r>
          </a:p>
          <a:p>
            <a:pPr lvl="2">
              <a:buFontTx/>
              <a:buNone/>
              <a:defRPr/>
            </a:pPr>
            <a:r>
              <a:rPr lang="en-US" sz="1800" dirty="0"/>
              <a:t>   greeting = "hello world"</a:t>
            </a:r>
          </a:p>
          <a:p>
            <a:pPr lvl="2">
              <a:buFontTx/>
              <a:buNone/>
              <a:defRPr/>
            </a:pPr>
            <a:r>
              <a:rPr lang="en-US" sz="1800" dirty="0"/>
              <a:t>else: </a:t>
            </a:r>
          </a:p>
          <a:p>
            <a:pPr lvl="2">
              <a:buFontTx/>
              <a:buNone/>
              <a:defRPr/>
            </a:pPr>
            <a:r>
              <a:rPr lang="en-US" sz="1800" dirty="0"/>
              <a:t>   greeting = 12</a:t>
            </a:r>
          </a:p>
          <a:p>
            <a:pPr>
              <a:defRPr/>
            </a:pPr>
            <a:r>
              <a:rPr lang="en-US" b="1" i="1" dirty="0"/>
              <a:t>Everything</a:t>
            </a:r>
            <a:r>
              <a:rPr lang="en-US" dirty="0"/>
              <a:t> is a "variable":</a:t>
            </a:r>
          </a:p>
          <a:p>
            <a:pPr lvl="2">
              <a:defRPr/>
            </a:pPr>
            <a:r>
              <a:rPr lang="en-US" sz="1800" dirty="0"/>
              <a:t>Even functions, classes, modules</a:t>
            </a:r>
          </a:p>
          <a:p>
            <a:endParaRPr lang="x-none" dirty="0"/>
          </a:p>
        </p:txBody>
      </p:sp>
      <p:sp>
        <p:nvSpPr>
          <p:cNvPr id="5" name="Footer Placeholder 4">
            <a:extLst>
              <a:ext uri="{FF2B5EF4-FFF2-40B4-BE49-F238E27FC236}">
                <a16:creationId xmlns:a16="http://schemas.microsoft.com/office/drawing/2014/main" xmlns="" id="{4C533083-A7A5-F9B5-3DA6-FA0A3B343C2B}"/>
              </a:ext>
            </a:extLst>
          </p:cNvPr>
          <p:cNvSpPr>
            <a:spLocks noGrp="1"/>
          </p:cNvSpPr>
          <p:nvPr>
            <p:ph type="ftr" sz="quarter" idx="11"/>
          </p:nvPr>
        </p:nvSpPr>
        <p:spPr/>
        <p:txBody>
          <a:bodyPr/>
          <a:lstStyle/>
          <a:p>
            <a:r>
              <a:rPr lang="en-US" smtClean="0"/>
              <a:t>Intro to Python</a:t>
            </a:r>
            <a:endParaRPr lang="x-none"/>
          </a:p>
        </p:txBody>
      </p:sp>
      <p:sp>
        <p:nvSpPr>
          <p:cNvPr id="6" name="Slide Number Placeholder 5">
            <a:extLst>
              <a:ext uri="{FF2B5EF4-FFF2-40B4-BE49-F238E27FC236}">
                <a16:creationId xmlns:a16="http://schemas.microsoft.com/office/drawing/2014/main" xmlns="" id="{10DCB2AA-8184-542B-916F-BD4447D5BCFE}"/>
              </a:ext>
            </a:extLst>
          </p:cNvPr>
          <p:cNvSpPr>
            <a:spLocks noGrp="1"/>
          </p:cNvSpPr>
          <p:nvPr>
            <p:ph type="sldNum" sz="quarter" idx="12"/>
          </p:nvPr>
        </p:nvSpPr>
        <p:spPr/>
        <p:txBody>
          <a:bodyPr/>
          <a:lstStyle/>
          <a:p>
            <a:fld id="{3B63AE63-3938-422A-A470-FB6AA1209C53}" type="slidenum">
              <a:rPr lang="x-none" smtClean="0"/>
              <a:t>18</a:t>
            </a:fld>
            <a:endParaRPr lang="x-none"/>
          </a:p>
        </p:txBody>
      </p:sp>
    </p:spTree>
    <p:extLst>
      <p:ext uri="{BB962C8B-B14F-4D97-AF65-F5344CB8AC3E}">
        <p14:creationId xmlns:p14="http://schemas.microsoft.com/office/powerpoint/2010/main" val="3771396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96E892-D233-1FE6-C2E9-D32C4862144A}"/>
              </a:ext>
            </a:extLst>
          </p:cNvPr>
          <p:cNvSpPr>
            <a:spLocks noGrp="1"/>
          </p:cNvSpPr>
          <p:nvPr>
            <p:ph type="title"/>
          </p:nvPr>
        </p:nvSpPr>
        <p:spPr/>
        <p:txBody>
          <a:bodyPr/>
          <a:lstStyle/>
          <a:p>
            <a:r>
              <a:rPr lang="sv-SE" altLang="en-US" sz="2800" dirty="0"/>
              <a:t>Reference Semantics</a:t>
            </a:r>
            <a:endParaRPr lang="x-none" dirty="0"/>
          </a:p>
        </p:txBody>
      </p:sp>
      <p:sp>
        <p:nvSpPr>
          <p:cNvPr id="3" name="Content Placeholder 2">
            <a:extLst>
              <a:ext uri="{FF2B5EF4-FFF2-40B4-BE49-F238E27FC236}">
                <a16:creationId xmlns:a16="http://schemas.microsoft.com/office/drawing/2014/main" xmlns="" id="{453197DD-E6D1-3A2F-A32C-5656681BAA77}"/>
              </a:ext>
            </a:extLst>
          </p:cNvPr>
          <p:cNvSpPr>
            <a:spLocks noGrp="1"/>
          </p:cNvSpPr>
          <p:nvPr>
            <p:ph idx="1"/>
          </p:nvPr>
        </p:nvSpPr>
        <p:spPr>
          <a:xfrm>
            <a:off x="581192" y="2276572"/>
            <a:ext cx="11029615" cy="2360084"/>
          </a:xfrm>
        </p:spPr>
        <p:txBody>
          <a:bodyPr>
            <a:normAutofit/>
          </a:bodyPr>
          <a:lstStyle/>
          <a:p>
            <a:pPr>
              <a:defRPr/>
            </a:pPr>
            <a:r>
              <a:rPr lang="en-US" dirty="0"/>
              <a:t>Assignment manipulates references</a:t>
            </a:r>
          </a:p>
          <a:p>
            <a:pPr lvl="2">
              <a:defRPr/>
            </a:pPr>
            <a:r>
              <a:rPr lang="en-US" dirty="0"/>
              <a:t>x = y </a:t>
            </a:r>
            <a:r>
              <a:rPr lang="en-US" b="1" dirty="0"/>
              <a:t>does not make a copy</a:t>
            </a:r>
            <a:r>
              <a:rPr lang="en-US" dirty="0"/>
              <a:t> of y</a:t>
            </a:r>
          </a:p>
          <a:p>
            <a:pPr lvl="2">
              <a:defRPr/>
            </a:pPr>
            <a:r>
              <a:rPr lang="en-US" dirty="0"/>
              <a:t>x = y makes x </a:t>
            </a:r>
            <a:r>
              <a:rPr lang="en-US" b="1" dirty="0"/>
              <a:t>reference</a:t>
            </a:r>
            <a:r>
              <a:rPr lang="en-US" dirty="0"/>
              <a:t> the object y references</a:t>
            </a:r>
          </a:p>
          <a:p>
            <a:pPr>
              <a:defRPr/>
            </a:pPr>
            <a:r>
              <a:rPr lang="en-US" dirty="0"/>
              <a:t>Very useful; but beware!</a:t>
            </a:r>
          </a:p>
          <a:p>
            <a:pPr>
              <a:defRPr/>
            </a:pPr>
            <a:r>
              <a:rPr lang="en-US" dirty="0"/>
              <a:t>Example:</a:t>
            </a:r>
          </a:p>
          <a:p>
            <a:pPr lvl="1">
              <a:defRPr/>
            </a:pPr>
            <a:endParaRPr lang="en-US" dirty="0"/>
          </a:p>
          <a:p>
            <a:endParaRPr lang="x-none" dirty="0"/>
          </a:p>
        </p:txBody>
      </p:sp>
      <p:pic>
        <p:nvPicPr>
          <p:cNvPr id="5" name="Picture 4">
            <a:extLst>
              <a:ext uri="{FF2B5EF4-FFF2-40B4-BE49-F238E27FC236}">
                <a16:creationId xmlns:a16="http://schemas.microsoft.com/office/drawing/2014/main" xmlns="" id="{7E7F63CF-897B-90F9-6DA4-287CA8A8A4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27836" y="3852154"/>
            <a:ext cx="4185807" cy="2226918"/>
          </a:xfrm>
          <a:prstGeom prst="rect">
            <a:avLst/>
          </a:prstGeom>
        </p:spPr>
      </p:pic>
      <p:sp>
        <p:nvSpPr>
          <p:cNvPr id="7" name="Footer Placeholder 6">
            <a:extLst>
              <a:ext uri="{FF2B5EF4-FFF2-40B4-BE49-F238E27FC236}">
                <a16:creationId xmlns:a16="http://schemas.microsoft.com/office/drawing/2014/main" xmlns="" id="{50C1EC29-0879-BF86-9B4D-AF28DD595FE1}"/>
              </a:ext>
            </a:extLst>
          </p:cNvPr>
          <p:cNvSpPr>
            <a:spLocks noGrp="1"/>
          </p:cNvSpPr>
          <p:nvPr>
            <p:ph type="ftr" sz="quarter" idx="11"/>
          </p:nvPr>
        </p:nvSpPr>
        <p:spPr/>
        <p:txBody>
          <a:bodyPr/>
          <a:lstStyle/>
          <a:p>
            <a:r>
              <a:rPr lang="en-US" smtClean="0"/>
              <a:t>Intro to Python</a:t>
            </a:r>
            <a:endParaRPr lang="x-none"/>
          </a:p>
        </p:txBody>
      </p:sp>
      <p:sp>
        <p:nvSpPr>
          <p:cNvPr id="8" name="Slide Number Placeholder 7">
            <a:extLst>
              <a:ext uri="{FF2B5EF4-FFF2-40B4-BE49-F238E27FC236}">
                <a16:creationId xmlns:a16="http://schemas.microsoft.com/office/drawing/2014/main" xmlns="" id="{649872FD-A048-584D-B9D5-A75E426D139C}"/>
              </a:ext>
            </a:extLst>
          </p:cNvPr>
          <p:cNvSpPr>
            <a:spLocks noGrp="1"/>
          </p:cNvSpPr>
          <p:nvPr>
            <p:ph type="sldNum" sz="quarter" idx="12"/>
          </p:nvPr>
        </p:nvSpPr>
        <p:spPr/>
        <p:txBody>
          <a:bodyPr/>
          <a:lstStyle/>
          <a:p>
            <a:fld id="{3B63AE63-3938-422A-A470-FB6AA1209C53}" type="slidenum">
              <a:rPr lang="x-none" smtClean="0"/>
              <a:t>19</a:t>
            </a:fld>
            <a:endParaRPr lang="x-none"/>
          </a:p>
        </p:txBody>
      </p:sp>
    </p:spTree>
    <p:extLst>
      <p:ext uri="{BB962C8B-B14F-4D97-AF65-F5344CB8AC3E}">
        <p14:creationId xmlns:p14="http://schemas.microsoft.com/office/powerpoint/2010/main" val="234792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FFC6C-E17A-4F10-816E-DA837E6BAC3B}"/>
              </a:ext>
            </a:extLst>
          </p:cNvPr>
          <p:cNvSpPr>
            <a:spLocks noGrp="1"/>
          </p:cNvSpPr>
          <p:nvPr>
            <p:ph type="title"/>
          </p:nvPr>
        </p:nvSpPr>
        <p:spPr/>
        <p:txBody>
          <a:bodyPr/>
          <a:lstStyle/>
          <a:p>
            <a:r>
              <a:rPr lang="en-US" dirty="0"/>
              <a:t>Overview</a:t>
            </a:r>
            <a:endParaRPr lang="x-none" dirty="0"/>
          </a:p>
        </p:txBody>
      </p:sp>
      <p:sp>
        <p:nvSpPr>
          <p:cNvPr id="3" name="Content Placeholder 2">
            <a:extLst>
              <a:ext uri="{FF2B5EF4-FFF2-40B4-BE49-F238E27FC236}">
                <a16:creationId xmlns:a16="http://schemas.microsoft.com/office/drawing/2014/main" xmlns="" id="{F2609E6B-C13E-F6ED-6456-130C84680C71}"/>
              </a:ext>
            </a:extLst>
          </p:cNvPr>
          <p:cNvSpPr>
            <a:spLocks noGrp="1"/>
          </p:cNvSpPr>
          <p:nvPr>
            <p:ph idx="1"/>
          </p:nvPr>
        </p:nvSpPr>
        <p:spPr>
          <a:xfrm>
            <a:off x="565115" y="1875071"/>
            <a:ext cx="11029615" cy="4327308"/>
          </a:xfrm>
        </p:spPr>
        <p:txBody>
          <a:bodyPr>
            <a:normAutofit/>
          </a:bodyPr>
          <a:lstStyle/>
          <a:p>
            <a:r>
              <a:rPr lang="en-US" dirty="0"/>
              <a:t>Brief History of Python</a:t>
            </a:r>
          </a:p>
          <a:p>
            <a:r>
              <a:rPr lang="en-US" dirty="0"/>
              <a:t>Basic Datatypes</a:t>
            </a:r>
          </a:p>
          <a:p>
            <a:pPr lvl="1"/>
            <a:r>
              <a:rPr lang="en-US" sz="1800" dirty="0"/>
              <a:t>Numbers</a:t>
            </a:r>
          </a:p>
          <a:p>
            <a:pPr lvl="1"/>
            <a:r>
              <a:rPr lang="en-US" sz="1800" dirty="0"/>
              <a:t>Strings</a:t>
            </a:r>
          </a:p>
          <a:p>
            <a:pPr lvl="1"/>
            <a:r>
              <a:rPr lang="en-US" sz="1800" dirty="0"/>
              <a:t>Lists</a:t>
            </a:r>
          </a:p>
          <a:p>
            <a:pPr lvl="1"/>
            <a:r>
              <a:rPr lang="en-US" sz="1800" dirty="0"/>
              <a:t>Tuples</a:t>
            </a:r>
          </a:p>
          <a:p>
            <a:pPr lvl="1"/>
            <a:r>
              <a:rPr lang="en-US" sz="1800" dirty="0"/>
              <a:t>Dictionaries</a:t>
            </a:r>
          </a:p>
          <a:p>
            <a:r>
              <a:rPr lang="en-US" dirty="0"/>
              <a:t>Variables</a:t>
            </a:r>
          </a:p>
          <a:p>
            <a:r>
              <a:rPr lang="en-US" dirty="0"/>
              <a:t>Control Structures</a:t>
            </a:r>
          </a:p>
          <a:p>
            <a:r>
              <a:rPr lang="en-US" dirty="0"/>
              <a:t>Functions</a:t>
            </a:r>
          </a:p>
        </p:txBody>
      </p:sp>
      <p:sp>
        <p:nvSpPr>
          <p:cNvPr id="5" name="Footer Placeholder 4">
            <a:extLst>
              <a:ext uri="{FF2B5EF4-FFF2-40B4-BE49-F238E27FC236}">
                <a16:creationId xmlns:a16="http://schemas.microsoft.com/office/drawing/2014/main" xmlns="" id="{818687C6-5B5D-9ED9-43B5-A8267C7FC9AB}"/>
              </a:ext>
            </a:extLst>
          </p:cNvPr>
          <p:cNvSpPr>
            <a:spLocks noGrp="1"/>
          </p:cNvSpPr>
          <p:nvPr>
            <p:ph type="ftr" sz="quarter" idx="11"/>
          </p:nvPr>
        </p:nvSpPr>
        <p:spPr/>
        <p:txBody>
          <a:bodyPr/>
          <a:lstStyle/>
          <a:p>
            <a:r>
              <a:rPr lang="en-US" smtClean="0"/>
              <a:t>Intro to Python</a:t>
            </a:r>
            <a:endParaRPr lang="x-none" dirty="0"/>
          </a:p>
        </p:txBody>
      </p:sp>
      <p:sp>
        <p:nvSpPr>
          <p:cNvPr id="6" name="Slide Number Placeholder 5">
            <a:extLst>
              <a:ext uri="{FF2B5EF4-FFF2-40B4-BE49-F238E27FC236}">
                <a16:creationId xmlns:a16="http://schemas.microsoft.com/office/drawing/2014/main" xmlns="" id="{A5654090-19E5-79C1-C770-73219F90E982}"/>
              </a:ext>
            </a:extLst>
          </p:cNvPr>
          <p:cNvSpPr>
            <a:spLocks noGrp="1"/>
          </p:cNvSpPr>
          <p:nvPr>
            <p:ph type="sldNum" sz="quarter" idx="12"/>
          </p:nvPr>
        </p:nvSpPr>
        <p:spPr/>
        <p:txBody>
          <a:bodyPr/>
          <a:lstStyle/>
          <a:p>
            <a:fld id="{3B63AE63-3938-422A-A470-FB6AA1209C53}" type="slidenum">
              <a:rPr lang="x-none" smtClean="0"/>
              <a:t>2</a:t>
            </a:fld>
            <a:endParaRPr lang="x-none"/>
          </a:p>
        </p:txBody>
      </p:sp>
    </p:spTree>
    <p:extLst>
      <p:ext uri="{BB962C8B-B14F-4D97-AF65-F5344CB8AC3E}">
        <p14:creationId xmlns:p14="http://schemas.microsoft.com/office/powerpoint/2010/main" val="4080451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Footer Placeholder 1">
            <a:extLst>
              <a:ext uri="{FF2B5EF4-FFF2-40B4-BE49-F238E27FC236}">
                <a16:creationId xmlns:a16="http://schemas.microsoft.com/office/drawing/2014/main" xmlns="" id="{5EFB5801-323C-3020-BEBD-9159B6A5CC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1400" smtClean="0">
                <a:solidFill>
                  <a:srgbClr val="000000"/>
                </a:solidFill>
                <a:latin typeface="Arial" panose="020B0604020202020204" pitchFamily="34" charset="0"/>
                <a:ea typeface="ヒラギノ角ゴ ProN W3" charset="-128"/>
                <a:sym typeface="Arial" panose="020B0604020202020204" pitchFamily="34" charset="0"/>
              </a:rPr>
              <a:t>Intro to Python</a:t>
            </a:r>
            <a:endParaRPr lang="sv-SE" altLang="en-US" sz="1400">
              <a:solidFill>
                <a:schemeClr val="tx2"/>
              </a:solidFill>
              <a:latin typeface="Arial" panose="020B0604020202020204" pitchFamily="34" charset="0"/>
              <a:ea typeface="ヒラギノ角ゴ ProN W3" charset="-128"/>
              <a:sym typeface="Arial" panose="020B0604020202020204" pitchFamily="34" charset="0"/>
            </a:endParaRPr>
          </a:p>
        </p:txBody>
      </p:sp>
      <p:sp>
        <p:nvSpPr>
          <p:cNvPr id="26628" name="Slide Number Placeholder 2">
            <a:extLst>
              <a:ext uri="{FF2B5EF4-FFF2-40B4-BE49-F238E27FC236}">
                <a16:creationId xmlns:a16="http://schemas.microsoft.com/office/drawing/2014/main" xmlns="" id="{E4F1FFC8-14D4-391C-BA53-31418E87BCC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lnSpc>
                <a:spcPct val="80000"/>
              </a:lnSpc>
              <a:spcBef>
                <a:spcPct val="0"/>
              </a:spcBef>
              <a:buClrTx/>
              <a:buSzTx/>
              <a:buFontTx/>
              <a:buNone/>
            </a:pPr>
            <a:fld id="{1A53E3EE-19E9-429F-A089-52E808EA03F8}" type="slidenum">
              <a:rPr lang="en-US" altLang="en-US" sz="1200">
                <a:solidFill>
                  <a:srgbClr val="FFFFFF"/>
                </a:solidFill>
                <a:latin typeface="Arial" panose="020B0604020202020204" pitchFamily="34" charset="0"/>
                <a:ea typeface="ヒラギノ角ゴ ProN W3" charset="-128"/>
              </a:rPr>
              <a:pPr>
                <a:lnSpc>
                  <a:spcPct val="80000"/>
                </a:lnSpc>
                <a:spcBef>
                  <a:spcPct val="0"/>
                </a:spcBef>
                <a:buClrTx/>
                <a:buSzTx/>
                <a:buFontTx/>
                <a:buNone/>
              </a:pPr>
              <a:t>20</a:t>
            </a:fld>
            <a:endParaRPr lang="en-US" altLang="en-US" sz="1200">
              <a:solidFill>
                <a:srgbClr val="FFFFFF"/>
              </a:solidFill>
              <a:latin typeface="Arial" panose="020B0604020202020204" pitchFamily="34" charset="0"/>
              <a:ea typeface="ヒラギノ角ゴ ProN W3" charset="-128"/>
            </a:endParaRPr>
          </a:p>
        </p:txBody>
      </p:sp>
      <p:sp>
        <p:nvSpPr>
          <p:cNvPr id="26626" name="Title 1">
            <a:extLst>
              <a:ext uri="{FF2B5EF4-FFF2-40B4-BE49-F238E27FC236}">
                <a16:creationId xmlns:a16="http://schemas.microsoft.com/office/drawing/2014/main" xmlns="" id="{4E9F48A5-CD4C-335D-0E5A-EAA9FE7C4304}"/>
              </a:ext>
            </a:extLst>
          </p:cNvPr>
          <p:cNvSpPr>
            <a:spLocks noGrp="1"/>
          </p:cNvSpPr>
          <p:nvPr>
            <p:ph type="title" idx="4294967295"/>
          </p:nvPr>
        </p:nvSpPr>
        <p:spPr>
          <a:xfrm>
            <a:off x="4038600" y="280988"/>
            <a:ext cx="8153400" cy="990600"/>
          </a:xfrm>
        </p:spPr>
        <p:txBody>
          <a:bodyPr>
            <a:normAutofit fontScale="90000"/>
          </a:bodyPr>
          <a:lstStyle/>
          <a:p>
            <a:r>
              <a:rPr lang="en-US" altLang="en-US" sz="4000" dirty="0">
                <a:solidFill>
                  <a:srgbClr val="18069C"/>
                </a:solidFill>
              </a:rPr>
              <a:t>Introduction to Optimization</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sv-SE" altLang="en-US" sz="4000" dirty="0">
                <a:solidFill>
                  <a:srgbClr val="18069C"/>
                </a:solidFill>
              </a:rPr>
              <a:t>Changing a Shared List</a:t>
            </a:r>
            <a:br>
              <a:rPr lang="sv-SE"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endParaRPr lang="fr-BE" altLang="en-US" sz="4000" dirty="0">
              <a:solidFill>
                <a:srgbClr val="18069C"/>
              </a:solidFill>
            </a:endParaRPr>
          </a:p>
        </p:txBody>
      </p:sp>
      <p:grpSp>
        <p:nvGrpSpPr>
          <p:cNvPr id="26630" name="Group 27">
            <a:extLst>
              <a:ext uri="{FF2B5EF4-FFF2-40B4-BE49-F238E27FC236}">
                <a16:creationId xmlns:a16="http://schemas.microsoft.com/office/drawing/2014/main" xmlns="" id="{05A12EE7-545F-DA39-D8C9-E4A7EB5BA8BD}"/>
              </a:ext>
            </a:extLst>
          </p:cNvPr>
          <p:cNvGrpSpPr>
            <a:grpSpLocks/>
          </p:cNvGrpSpPr>
          <p:nvPr/>
        </p:nvGrpSpPr>
        <p:grpSpPr bwMode="auto">
          <a:xfrm>
            <a:off x="5715001" y="2971801"/>
            <a:ext cx="3052763" cy="1376363"/>
            <a:chOff x="861" y="624"/>
            <a:chExt cx="1923" cy="867"/>
          </a:xfrm>
        </p:grpSpPr>
        <p:sp>
          <p:nvSpPr>
            <p:cNvPr id="26649" name="Text Box 5">
              <a:extLst>
                <a:ext uri="{FF2B5EF4-FFF2-40B4-BE49-F238E27FC236}">
                  <a16:creationId xmlns:a16="http://schemas.microsoft.com/office/drawing/2014/main" xmlns="" id="{03CD7324-897C-3BBA-7C6C-966B1588A73F}"/>
                </a:ext>
              </a:extLst>
            </p:cNvPr>
            <p:cNvSpPr txBox="1">
              <a:spLocks noChangeArrowheads="1"/>
            </p:cNvSpPr>
            <p:nvPr/>
          </p:nvSpPr>
          <p:spPr bwMode="auto">
            <a:xfrm>
              <a:off x="863" y="624"/>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a</a:t>
              </a:r>
            </a:p>
          </p:txBody>
        </p:sp>
        <p:sp>
          <p:nvSpPr>
            <p:cNvPr id="26650" name="Line 6">
              <a:extLst>
                <a:ext uri="{FF2B5EF4-FFF2-40B4-BE49-F238E27FC236}">
                  <a16:creationId xmlns:a16="http://schemas.microsoft.com/office/drawing/2014/main" xmlns="" id="{29EB5585-BF13-387F-3EBF-FB80AAB510D3}"/>
                </a:ext>
              </a:extLst>
            </p:cNvPr>
            <p:cNvSpPr>
              <a:spLocks noChangeShapeType="1"/>
            </p:cNvSpPr>
            <p:nvPr/>
          </p:nvSpPr>
          <p:spPr bwMode="auto">
            <a:xfrm>
              <a:off x="1104" y="768"/>
              <a:ext cx="624"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26651" name="Rectangle 7">
              <a:extLst>
                <a:ext uri="{FF2B5EF4-FFF2-40B4-BE49-F238E27FC236}">
                  <a16:creationId xmlns:a16="http://schemas.microsoft.com/office/drawing/2014/main" xmlns="" id="{6D09F472-E62B-B43D-26AE-8271A648842A}"/>
                </a:ext>
              </a:extLst>
            </p:cNvPr>
            <p:cNvSpPr>
              <a:spLocks noChangeArrowheads="1"/>
            </p:cNvSpPr>
            <p:nvPr/>
          </p:nvSpPr>
          <p:spPr bwMode="auto">
            <a:xfrm>
              <a:off x="1776" y="816"/>
              <a:ext cx="336" cy="48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1</a:t>
              </a:r>
            </a:p>
          </p:txBody>
        </p:sp>
        <p:sp>
          <p:nvSpPr>
            <p:cNvPr id="26652" name="Rectangle 8">
              <a:extLst>
                <a:ext uri="{FF2B5EF4-FFF2-40B4-BE49-F238E27FC236}">
                  <a16:creationId xmlns:a16="http://schemas.microsoft.com/office/drawing/2014/main" xmlns="" id="{432C4FFA-3061-505C-6F4F-A5ABEF2BB5A0}"/>
                </a:ext>
              </a:extLst>
            </p:cNvPr>
            <p:cNvSpPr>
              <a:spLocks noChangeArrowheads="1"/>
            </p:cNvSpPr>
            <p:nvPr/>
          </p:nvSpPr>
          <p:spPr bwMode="auto">
            <a:xfrm>
              <a:off x="2112" y="816"/>
              <a:ext cx="336" cy="48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2</a:t>
              </a:r>
            </a:p>
          </p:txBody>
        </p:sp>
        <p:sp>
          <p:nvSpPr>
            <p:cNvPr id="26653" name="Rectangle 9">
              <a:extLst>
                <a:ext uri="{FF2B5EF4-FFF2-40B4-BE49-F238E27FC236}">
                  <a16:creationId xmlns:a16="http://schemas.microsoft.com/office/drawing/2014/main" xmlns="" id="{C4292663-FD61-F8E3-C2F1-6A0DC7DB3231}"/>
                </a:ext>
              </a:extLst>
            </p:cNvPr>
            <p:cNvSpPr>
              <a:spLocks noChangeArrowheads="1"/>
            </p:cNvSpPr>
            <p:nvPr/>
          </p:nvSpPr>
          <p:spPr bwMode="auto">
            <a:xfrm>
              <a:off x="2448" y="816"/>
              <a:ext cx="336" cy="48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3</a:t>
              </a:r>
            </a:p>
          </p:txBody>
        </p:sp>
        <p:sp>
          <p:nvSpPr>
            <p:cNvPr id="26654" name="Text Box 12">
              <a:extLst>
                <a:ext uri="{FF2B5EF4-FFF2-40B4-BE49-F238E27FC236}">
                  <a16:creationId xmlns:a16="http://schemas.microsoft.com/office/drawing/2014/main" xmlns="" id="{3236541B-F2BB-8AAC-B429-F50F38CD47BD}"/>
                </a:ext>
              </a:extLst>
            </p:cNvPr>
            <p:cNvSpPr txBox="1">
              <a:spLocks noChangeArrowheads="1"/>
            </p:cNvSpPr>
            <p:nvPr/>
          </p:nvSpPr>
          <p:spPr bwMode="auto">
            <a:xfrm>
              <a:off x="861" y="1200"/>
              <a:ext cx="2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b</a:t>
              </a:r>
            </a:p>
          </p:txBody>
        </p:sp>
        <p:sp>
          <p:nvSpPr>
            <p:cNvPr id="26655" name="Line 13">
              <a:extLst>
                <a:ext uri="{FF2B5EF4-FFF2-40B4-BE49-F238E27FC236}">
                  <a16:creationId xmlns:a16="http://schemas.microsoft.com/office/drawing/2014/main" xmlns="" id="{5784F3EE-DF8E-938C-4A0B-19B0E1AF5393}"/>
                </a:ext>
              </a:extLst>
            </p:cNvPr>
            <p:cNvSpPr>
              <a:spLocks noChangeShapeType="1"/>
            </p:cNvSpPr>
            <p:nvPr/>
          </p:nvSpPr>
          <p:spPr bwMode="auto">
            <a:xfrm flipV="1">
              <a:off x="1104" y="1104"/>
              <a:ext cx="624"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sp>
        <p:nvSpPr>
          <p:cNvPr id="26631" name="Text Box 15">
            <a:extLst>
              <a:ext uri="{FF2B5EF4-FFF2-40B4-BE49-F238E27FC236}">
                <a16:creationId xmlns:a16="http://schemas.microsoft.com/office/drawing/2014/main" xmlns="" id="{E09FCF18-0F7F-278A-38FE-33A61246A62B}"/>
              </a:ext>
            </a:extLst>
          </p:cNvPr>
          <p:cNvSpPr txBox="1">
            <a:spLocks noChangeArrowheads="1"/>
          </p:cNvSpPr>
          <p:nvPr/>
        </p:nvSpPr>
        <p:spPr bwMode="auto">
          <a:xfrm>
            <a:off x="5718176" y="47244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a</a:t>
            </a:r>
          </a:p>
        </p:txBody>
      </p:sp>
      <p:sp>
        <p:nvSpPr>
          <p:cNvPr id="26632" name="Line 16">
            <a:extLst>
              <a:ext uri="{FF2B5EF4-FFF2-40B4-BE49-F238E27FC236}">
                <a16:creationId xmlns:a16="http://schemas.microsoft.com/office/drawing/2014/main" xmlns="" id="{71B29407-3862-F490-1857-AD18B7096110}"/>
              </a:ext>
            </a:extLst>
          </p:cNvPr>
          <p:cNvSpPr>
            <a:spLocks noChangeShapeType="1"/>
          </p:cNvSpPr>
          <p:nvPr/>
        </p:nvSpPr>
        <p:spPr bwMode="auto">
          <a:xfrm>
            <a:off x="6100763" y="4953000"/>
            <a:ext cx="99060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26633" name="Rectangle 17">
            <a:extLst>
              <a:ext uri="{FF2B5EF4-FFF2-40B4-BE49-F238E27FC236}">
                <a16:creationId xmlns:a16="http://schemas.microsoft.com/office/drawing/2014/main" xmlns="" id="{B105B783-F053-B26C-74EA-6274ECE0F1A6}"/>
              </a:ext>
            </a:extLst>
          </p:cNvPr>
          <p:cNvSpPr>
            <a:spLocks noChangeArrowheads="1"/>
          </p:cNvSpPr>
          <p:nvPr/>
        </p:nvSpPr>
        <p:spPr bwMode="auto">
          <a:xfrm>
            <a:off x="7167563" y="5029200"/>
            <a:ext cx="533400" cy="762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1</a:t>
            </a:r>
          </a:p>
        </p:txBody>
      </p:sp>
      <p:sp>
        <p:nvSpPr>
          <p:cNvPr id="26634" name="Rectangle 18">
            <a:extLst>
              <a:ext uri="{FF2B5EF4-FFF2-40B4-BE49-F238E27FC236}">
                <a16:creationId xmlns:a16="http://schemas.microsoft.com/office/drawing/2014/main" xmlns="" id="{55C144E7-B64F-7E7F-F662-00B1D1981861}"/>
              </a:ext>
            </a:extLst>
          </p:cNvPr>
          <p:cNvSpPr>
            <a:spLocks noChangeArrowheads="1"/>
          </p:cNvSpPr>
          <p:nvPr/>
        </p:nvSpPr>
        <p:spPr bwMode="auto">
          <a:xfrm>
            <a:off x="7700963" y="5029200"/>
            <a:ext cx="533400" cy="762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2</a:t>
            </a:r>
          </a:p>
        </p:txBody>
      </p:sp>
      <p:sp>
        <p:nvSpPr>
          <p:cNvPr id="26635" name="Rectangle 19">
            <a:extLst>
              <a:ext uri="{FF2B5EF4-FFF2-40B4-BE49-F238E27FC236}">
                <a16:creationId xmlns:a16="http://schemas.microsoft.com/office/drawing/2014/main" xmlns="" id="{B23C88CB-A21B-EB2D-C8C3-7A10F2FFCE86}"/>
              </a:ext>
            </a:extLst>
          </p:cNvPr>
          <p:cNvSpPr>
            <a:spLocks noChangeArrowheads="1"/>
          </p:cNvSpPr>
          <p:nvPr/>
        </p:nvSpPr>
        <p:spPr bwMode="auto">
          <a:xfrm>
            <a:off x="8234363" y="5029200"/>
            <a:ext cx="533400" cy="762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3</a:t>
            </a:r>
          </a:p>
        </p:txBody>
      </p:sp>
      <p:sp>
        <p:nvSpPr>
          <p:cNvPr id="26636" name="Text Box 20">
            <a:extLst>
              <a:ext uri="{FF2B5EF4-FFF2-40B4-BE49-F238E27FC236}">
                <a16:creationId xmlns:a16="http://schemas.microsoft.com/office/drawing/2014/main" xmlns="" id="{928EB316-D653-AF26-2946-C9D1127F3D2D}"/>
              </a:ext>
            </a:extLst>
          </p:cNvPr>
          <p:cNvSpPr txBox="1">
            <a:spLocks noChangeArrowheads="1"/>
          </p:cNvSpPr>
          <p:nvPr/>
        </p:nvSpPr>
        <p:spPr bwMode="auto">
          <a:xfrm>
            <a:off x="5715000" y="56388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b</a:t>
            </a:r>
          </a:p>
        </p:txBody>
      </p:sp>
      <p:sp>
        <p:nvSpPr>
          <p:cNvPr id="26637" name="Line 21">
            <a:extLst>
              <a:ext uri="{FF2B5EF4-FFF2-40B4-BE49-F238E27FC236}">
                <a16:creationId xmlns:a16="http://schemas.microsoft.com/office/drawing/2014/main" xmlns="" id="{DFBB2BDB-34F6-E035-CBD1-EE1D5CB22D1F}"/>
              </a:ext>
            </a:extLst>
          </p:cNvPr>
          <p:cNvSpPr>
            <a:spLocks noChangeShapeType="1"/>
          </p:cNvSpPr>
          <p:nvPr/>
        </p:nvSpPr>
        <p:spPr bwMode="auto">
          <a:xfrm flipV="1">
            <a:off x="6100763" y="5486400"/>
            <a:ext cx="99060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26638" name="Rectangle 22">
            <a:extLst>
              <a:ext uri="{FF2B5EF4-FFF2-40B4-BE49-F238E27FC236}">
                <a16:creationId xmlns:a16="http://schemas.microsoft.com/office/drawing/2014/main" xmlns="" id="{2C1BC913-97C5-D14E-72DC-B9D85AF42C36}"/>
              </a:ext>
            </a:extLst>
          </p:cNvPr>
          <p:cNvSpPr>
            <a:spLocks noChangeArrowheads="1"/>
          </p:cNvSpPr>
          <p:nvPr/>
        </p:nvSpPr>
        <p:spPr bwMode="auto">
          <a:xfrm>
            <a:off x="8772525" y="5029200"/>
            <a:ext cx="533400" cy="762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endParaRPr lang="sv-SE" altLang="en-US" sz="2400">
              <a:solidFill>
                <a:srgbClr val="000000"/>
              </a:solidFill>
              <a:latin typeface="Arial" panose="020B0604020202020204" pitchFamily="34" charset="0"/>
              <a:ea typeface="ヒラギノ角ゴ ProN W3" charset="-128"/>
            </a:endParaRPr>
          </a:p>
        </p:txBody>
      </p:sp>
      <p:sp>
        <p:nvSpPr>
          <p:cNvPr id="26639" name="Text Box 23">
            <a:extLst>
              <a:ext uri="{FF2B5EF4-FFF2-40B4-BE49-F238E27FC236}">
                <a16:creationId xmlns:a16="http://schemas.microsoft.com/office/drawing/2014/main" xmlns="" id="{4144D35E-4E0B-913E-802D-57C7E61BFE77}"/>
              </a:ext>
            </a:extLst>
          </p:cNvPr>
          <p:cNvSpPr txBox="1">
            <a:spLocks noChangeArrowheads="1"/>
          </p:cNvSpPr>
          <p:nvPr/>
        </p:nvSpPr>
        <p:spPr bwMode="auto">
          <a:xfrm>
            <a:off x="8839200" y="51816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4</a:t>
            </a:r>
          </a:p>
        </p:txBody>
      </p:sp>
      <p:sp>
        <p:nvSpPr>
          <p:cNvPr id="26640" name="Text Box 24">
            <a:extLst>
              <a:ext uri="{FF2B5EF4-FFF2-40B4-BE49-F238E27FC236}">
                <a16:creationId xmlns:a16="http://schemas.microsoft.com/office/drawing/2014/main" xmlns="" id="{75BCD7B9-9642-3004-5331-4FF33778FB00}"/>
              </a:ext>
            </a:extLst>
          </p:cNvPr>
          <p:cNvSpPr txBox="1">
            <a:spLocks noChangeArrowheads="1"/>
          </p:cNvSpPr>
          <p:nvPr/>
        </p:nvSpPr>
        <p:spPr bwMode="auto">
          <a:xfrm>
            <a:off x="3124201" y="1981201"/>
            <a:ext cx="1729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a = [1, 2, 3]</a:t>
            </a:r>
          </a:p>
        </p:txBody>
      </p:sp>
      <p:sp>
        <p:nvSpPr>
          <p:cNvPr id="26641" name="Text Box 26">
            <a:extLst>
              <a:ext uri="{FF2B5EF4-FFF2-40B4-BE49-F238E27FC236}">
                <a16:creationId xmlns:a16="http://schemas.microsoft.com/office/drawing/2014/main" xmlns="" id="{8137B427-1B3D-BE4A-BA57-9848B7F701E5}"/>
              </a:ext>
            </a:extLst>
          </p:cNvPr>
          <p:cNvSpPr txBox="1">
            <a:spLocks noChangeArrowheads="1"/>
          </p:cNvSpPr>
          <p:nvPr/>
        </p:nvSpPr>
        <p:spPr bwMode="auto">
          <a:xfrm>
            <a:off x="3124200" y="5181601"/>
            <a:ext cx="18469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a.append(4)</a:t>
            </a:r>
          </a:p>
        </p:txBody>
      </p:sp>
      <p:sp>
        <p:nvSpPr>
          <p:cNvPr id="26642" name="Text Box 28">
            <a:extLst>
              <a:ext uri="{FF2B5EF4-FFF2-40B4-BE49-F238E27FC236}">
                <a16:creationId xmlns:a16="http://schemas.microsoft.com/office/drawing/2014/main" xmlns="" id="{CB18E94F-1138-1234-2462-CEE96B84EF2B}"/>
              </a:ext>
            </a:extLst>
          </p:cNvPr>
          <p:cNvSpPr txBox="1">
            <a:spLocks noChangeArrowheads="1"/>
          </p:cNvSpPr>
          <p:nvPr/>
        </p:nvSpPr>
        <p:spPr bwMode="auto">
          <a:xfrm>
            <a:off x="3124201" y="3429001"/>
            <a:ext cx="877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b = a</a:t>
            </a:r>
          </a:p>
        </p:txBody>
      </p:sp>
      <p:grpSp>
        <p:nvGrpSpPr>
          <p:cNvPr id="26643" name="Group 38">
            <a:extLst>
              <a:ext uri="{FF2B5EF4-FFF2-40B4-BE49-F238E27FC236}">
                <a16:creationId xmlns:a16="http://schemas.microsoft.com/office/drawing/2014/main" xmlns="" id="{43AF2304-D23C-19AF-1E9E-BA552A60934E}"/>
              </a:ext>
            </a:extLst>
          </p:cNvPr>
          <p:cNvGrpSpPr>
            <a:grpSpLocks/>
          </p:cNvGrpSpPr>
          <p:nvPr/>
        </p:nvGrpSpPr>
        <p:grpSpPr bwMode="auto">
          <a:xfrm>
            <a:off x="5715000" y="1828800"/>
            <a:ext cx="3049588" cy="762000"/>
            <a:chOff x="2640" y="768"/>
            <a:chExt cx="1921" cy="480"/>
          </a:xfrm>
        </p:grpSpPr>
        <p:sp>
          <p:nvSpPr>
            <p:cNvPr id="26644" name="Text Box 30">
              <a:extLst>
                <a:ext uri="{FF2B5EF4-FFF2-40B4-BE49-F238E27FC236}">
                  <a16:creationId xmlns:a16="http://schemas.microsoft.com/office/drawing/2014/main" xmlns="" id="{28069771-357D-8219-A559-CD77FC0454E3}"/>
                </a:ext>
              </a:extLst>
            </p:cNvPr>
            <p:cNvSpPr txBox="1">
              <a:spLocks noChangeArrowheads="1"/>
            </p:cNvSpPr>
            <p:nvPr/>
          </p:nvSpPr>
          <p:spPr bwMode="auto">
            <a:xfrm>
              <a:off x="2640" y="81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a</a:t>
              </a:r>
            </a:p>
          </p:txBody>
        </p:sp>
        <p:sp>
          <p:nvSpPr>
            <p:cNvPr id="26645" name="Line 31">
              <a:extLst>
                <a:ext uri="{FF2B5EF4-FFF2-40B4-BE49-F238E27FC236}">
                  <a16:creationId xmlns:a16="http://schemas.microsoft.com/office/drawing/2014/main" xmlns="" id="{96E59E18-7951-9D22-C34C-B9716E305643}"/>
                </a:ext>
              </a:extLst>
            </p:cNvPr>
            <p:cNvSpPr>
              <a:spLocks noChangeShapeType="1"/>
            </p:cNvSpPr>
            <p:nvPr/>
          </p:nvSpPr>
          <p:spPr bwMode="auto">
            <a:xfrm>
              <a:off x="2880" y="1008"/>
              <a:ext cx="6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26646" name="Rectangle 32">
              <a:extLst>
                <a:ext uri="{FF2B5EF4-FFF2-40B4-BE49-F238E27FC236}">
                  <a16:creationId xmlns:a16="http://schemas.microsoft.com/office/drawing/2014/main" xmlns="" id="{8A395501-04A1-8573-E5FC-826D53FA3F29}"/>
                </a:ext>
              </a:extLst>
            </p:cNvPr>
            <p:cNvSpPr>
              <a:spLocks noChangeArrowheads="1"/>
            </p:cNvSpPr>
            <p:nvPr/>
          </p:nvSpPr>
          <p:spPr bwMode="auto">
            <a:xfrm>
              <a:off x="3553" y="768"/>
              <a:ext cx="336" cy="48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1</a:t>
              </a:r>
            </a:p>
          </p:txBody>
        </p:sp>
        <p:sp>
          <p:nvSpPr>
            <p:cNvPr id="26647" name="Rectangle 33">
              <a:extLst>
                <a:ext uri="{FF2B5EF4-FFF2-40B4-BE49-F238E27FC236}">
                  <a16:creationId xmlns:a16="http://schemas.microsoft.com/office/drawing/2014/main" xmlns="" id="{C1EE9B3E-3076-05F3-2AD1-56AC3E56A721}"/>
                </a:ext>
              </a:extLst>
            </p:cNvPr>
            <p:cNvSpPr>
              <a:spLocks noChangeArrowheads="1"/>
            </p:cNvSpPr>
            <p:nvPr/>
          </p:nvSpPr>
          <p:spPr bwMode="auto">
            <a:xfrm>
              <a:off x="3889" y="768"/>
              <a:ext cx="336" cy="48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2</a:t>
              </a:r>
            </a:p>
          </p:txBody>
        </p:sp>
        <p:sp>
          <p:nvSpPr>
            <p:cNvPr id="26648" name="Rectangle 34">
              <a:extLst>
                <a:ext uri="{FF2B5EF4-FFF2-40B4-BE49-F238E27FC236}">
                  <a16:creationId xmlns:a16="http://schemas.microsoft.com/office/drawing/2014/main" xmlns="" id="{189B3C4D-1040-293A-3C75-BB6B7068CC65}"/>
                </a:ext>
              </a:extLst>
            </p:cNvPr>
            <p:cNvSpPr>
              <a:spLocks noChangeArrowheads="1"/>
            </p:cNvSpPr>
            <p:nvPr/>
          </p:nvSpPr>
          <p:spPr bwMode="auto">
            <a:xfrm>
              <a:off x="4225" y="768"/>
              <a:ext cx="336" cy="48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3</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Footer Placeholder 1">
            <a:extLst>
              <a:ext uri="{FF2B5EF4-FFF2-40B4-BE49-F238E27FC236}">
                <a16:creationId xmlns:a16="http://schemas.microsoft.com/office/drawing/2014/main" xmlns="" id="{1E9DFEAF-7640-2341-4D6D-8C7F10E6183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1400" smtClean="0">
                <a:solidFill>
                  <a:srgbClr val="000000"/>
                </a:solidFill>
                <a:latin typeface="Arial" panose="020B0604020202020204" pitchFamily="34" charset="0"/>
                <a:ea typeface="ヒラギノ角ゴ ProN W3" charset="-128"/>
                <a:sym typeface="Arial" panose="020B0604020202020204" pitchFamily="34" charset="0"/>
              </a:rPr>
              <a:t>Intro to Python</a:t>
            </a:r>
            <a:endParaRPr lang="sv-SE" altLang="en-US" sz="1400">
              <a:solidFill>
                <a:schemeClr val="tx2"/>
              </a:solidFill>
              <a:latin typeface="Arial" panose="020B0604020202020204" pitchFamily="34" charset="0"/>
              <a:ea typeface="ヒラギノ角ゴ ProN W3" charset="-128"/>
              <a:sym typeface="Arial" panose="020B0604020202020204" pitchFamily="34" charset="0"/>
            </a:endParaRPr>
          </a:p>
        </p:txBody>
      </p:sp>
      <p:sp>
        <p:nvSpPr>
          <p:cNvPr id="27652" name="Slide Number Placeholder 2">
            <a:extLst>
              <a:ext uri="{FF2B5EF4-FFF2-40B4-BE49-F238E27FC236}">
                <a16:creationId xmlns:a16="http://schemas.microsoft.com/office/drawing/2014/main" xmlns="" id="{8F625EB0-552A-F580-B7B1-94A52E979E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lnSpc>
                <a:spcPct val="80000"/>
              </a:lnSpc>
              <a:spcBef>
                <a:spcPct val="0"/>
              </a:spcBef>
              <a:buClrTx/>
              <a:buSzTx/>
              <a:buFontTx/>
              <a:buNone/>
            </a:pPr>
            <a:fld id="{5869C46A-0810-4FFA-9510-D08B9CAAFDFA}" type="slidenum">
              <a:rPr lang="en-US" altLang="en-US" sz="1200">
                <a:solidFill>
                  <a:srgbClr val="FFFFFF"/>
                </a:solidFill>
                <a:latin typeface="Arial" panose="020B0604020202020204" pitchFamily="34" charset="0"/>
                <a:ea typeface="ヒラギノ角ゴ ProN W3" charset="-128"/>
              </a:rPr>
              <a:pPr>
                <a:lnSpc>
                  <a:spcPct val="80000"/>
                </a:lnSpc>
                <a:spcBef>
                  <a:spcPct val="0"/>
                </a:spcBef>
                <a:buClrTx/>
                <a:buSzTx/>
                <a:buFontTx/>
                <a:buNone/>
              </a:pPr>
              <a:t>21</a:t>
            </a:fld>
            <a:endParaRPr lang="en-US" altLang="en-US" sz="1200">
              <a:solidFill>
                <a:srgbClr val="FFFFFF"/>
              </a:solidFill>
              <a:latin typeface="Arial" panose="020B0604020202020204" pitchFamily="34" charset="0"/>
              <a:ea typeface="ヒラギノ角ゴ ProN W3" charset="-128"/>
            </a:endParaRPr>
          </a:p>
        </p:txBody>
      </p:sp>
      <p:sp>
        <p:nvSpPr>
          <p:cNvPr id="27650" name="Title 1">
            <a:extLst>
              <a:ext uri="{FF2B5EF4-FFF2-40B4-BE49-F238E27FC236}">
                <a16:creationId xmlns:a16="http://schemas.microsoft.com/office/drawing/2014/main" xmlns="" id="{84A5940A-25DF-F07B-CF9C-9A33271226F6}"/>
              </a:ext>
            </a:extLst>
          </p:cNvPr>
          <p:cNvSpPr>
            <a:spLocks noGrp="1"/>
          </p:cNvSpPr>
          <p:nvPr>
            <p:ph type="title" idx="4294967295"/>
          </p:nvPr>
        </p:nvSpPr>
        <p:spPr>
          <a:xfrm>
            <a:off x="4038600" y="228600"/>
            <a:ext cx="8153400" cy="990600"/>
          </a:xfrm>
        </p:spPr>
        <p:txBody>
          <a:bodyPr>
            <a:normAutofit fontScale="90000"/>
          </a:bodyPr>
          <a:lstStyle/>
          <a:p>
            <a:r>
              <a:rPr lang="en-US" altLang="en-US" sz="4000">
                <a:solidFill>
                  <a:srgbClr val="18069C"/>
                </a:solidFill>
              </a:rPr>
              <a:t>Introduction to Optimization</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sv-SE" altLang="en-US" sz="4000">
                <a:solidFill>
                  <a:srgbClr val="18069C"/>
                </a:solidFill>
              </a:rPr>
              <a:t>Changing an Integer</a:t>
            </a:r>
            <a:br>
              <a:rPr lang="sv-SE"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endParaRPr lang="fr-BE" altLang="en-US" sz="4000">
              <a:solidFill>
                <a:srgbClr val="18069C"/>
              </a:solidFill>
            </a:endParaRPr>
          </a:p>
        </p:txBody>
      </p:sp>
      <p:sp>
        <p:nvSpPr>
          <p:cNvPr id="27654" name="Text Box 5">
            <a:extLst>
              <a:ext uri="{FF2B5EF4-FFF2-40B4-BE49-F238E27FC236}">
                <a16:creationId xmlns:a16="http://schemas.microsoft.com/office/drawing/2014/main" xmlns="" id="{90E9A3D0-53C1-C15F-0F79-8FB065434986}"/>
              </a:ext>
            </a:extLst>
          </p:cNvPr>
          <p:cNvSpPr txBox="1">
            <a:spLocks noChangeArrowheads="1"/>
          </p:cNvSpPr>
          <p:nvPr/>
        </p:nvSpPr>
        <p:spPr bwMode="auto">
          <a:xfrm>
            <a:off x="5108576" y="2633663"/>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a</a:t>
            </a:r>
          </a:p>
        </p:txBody>
      </p:sp>
      <p:sp>
        <p:nvSpPr>
          <p:cNvPr id="27655" name="Line 6">
            <a:extLst>
              <a:ext uri="{FF2B5EF4-FFF2-40B4-BE49-F238E27FC236}">
                <a16:creationId xmlns:a16="http://schemas.microsoft.com/office/drawing/2014/main" xmlns="" id="{0CA81A84-B85B-022C-EDB3-0D7B02AB3AB5}"/>
              </a:ext>
            </a:extLst>
          </p:cNvPr>
          <p:cNvSpPr>
            <a:spLocks noChangeShapeType="1"/>
          </p:cNvSpPr>
          <p:nvPr/>
        </p:nvSpPr>
        <p:spPr bwMode="auto">
          <a:xfrm>
            <a:off x="5491163" y="2895600"/>
            <a:ext cx="99060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27656" name="Rectangle 7">
            <a:extLst>
              <a:ext uri="{FF2B5EF4-FFF2-40B4-BE49-F238E27FC236}">
                <a16:creationId xmlns:a16="http://schemas.microsoft.com/office/drawing/2014/main" xmlns="" id="{766FA7B3-7D8C-C888-3CCD-A3A83D50782D}"/>
              </a:ext>
            </a:extLst>
          </p:cNvPr>
          <p:cNvSpPr>
            <a:spLocks noChangeArrowheads="1"/>
          </p:cNvSpPr>
          <p:nvPr/>
        </p:nvSpPr>
        <p:spPr bwMode="auto">
          <a:xfrm>
            <a:off x="6557963" y="2971800"/>
            <a:ext cx="533400" cy="762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1</a:t>
            </a:r>
          </a:p>
        </p:txBody>
      </p:sp>
      <p:sp>
        <p:nvSpPr>
          <p:cNvPr id="27657" name="Text Box 10">
            <a:extLst>
              <a:ext uri="{FF2B5EF4-FFF2-40B4-BE49-F238E27FC236}">
                <a16:creationId xmlns:a16="http://schemas.microsoft.com/office/drawing/2014/main" xmlns="" id="{11762899-AC9E-F9A9-A9DE-CE36EFB0BFCF}"/>
              </a:ext>
            </a:extLst>
          </p:cNvPr>
          <p:cNvSpPr txBox="1">
            <a:spLocks noChangeArrowheads="1"/>
          </p:cNvSpPr>
          <p:nvPr/>
        </p:nvSpPr>
        <p:spPr bwMode="auto">
          <a:xfrm>
            <a:off x="5105400" y="35814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b</a:t>
            </a:r>
          </a:p>
        </p:txBody>
      </p:sp>
      <p:sp>
        <p:nvSpPr>
          <p:cNvPr id="27658" name="Line 11">
            <a:extLst>
              <a:ext uri="{FF2B5EF4-FFF2-40B4-BE49-F238E27FC236}">
                <a16:creationId xmlns:a16="http://schemas.microsoft.com/office/drawing/2014/main" xmlns="" id="{AB63A4D7-034C-7E79-3857-BE2C2093EB3C}"/>
              </a:ext>
            </a:extLst>
          </p:cNvPr>
          <p:cNvSpPr>
            <a:spLocks noChangeShapeType="1"/>
          </p:cNvSpPr>
          <p:nvPr/>
        </p:nvSpPr>
        <p:spPr bwMode="auto">
          <a:xfrm flipV="1">
            <a:off x="5491163" y="3429000"/>
            <a:ext cx="99060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27659" name="Text Box 13">
            <a:extLst>
              <a:ext uri="{FF2B5EF4-FFF2-40B4-BE49-F238E27FC236}">
                <a16:creationId xmlns:a16="http://schemas.microsoft.com/office/drawing/2014/main" xmlns="" id="{A07F9F45-ACEA-96BC-5E8E-3336602B00F8}"/>
              </a:ext>
            </a:extLst>
          </p:cNvPr>
          <p:cNvSpPr txBox="1">
            <a:spLocks noChangeArrowheads="1"/>
          </p:cNvSpPr>
          <p:nvPr/>
        </p:nvSpPr>
        <p:spPr bwMode="auto">
          <a:xfrm>
            <a:off x="5108576" y="4473575"/>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a</a:t>
            </a:r>
          </a:p>
        </p:txBody>
      </p:sp>
      <p:sp>
        <p:nvSpPr>
          <p:cNvPr id="27660" name="Line 14">
            <a:extLst>
              <a:ext uri="{FF2B5EF4-FFF2-40B4-BE49-F238E27FC236}">
                <a16:creationId xmlns:a16="http://schemas.microsoft.com/office/drawing/2014/main" xmlns="" id="{C114C00C-F213-7A6F-8838-CE7A61E94A04}"/>
              </a:ext>
            </a:extLst>
          </p:cNvPr>
          <p:cNvSpPr>
            <a:spLocks noChangeShapeType="1"/>
          </p:cNvSpPr>
          <p:nvPr/>
        </p:nvSpPr>
        <p:spPr bwMode="auto">
          <a:xfrm>
            <a:off x="5491164" y="4724400"/>
            <a:ext cx="98583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27661" name="Rectangle 15">
            <a:extLst>
              <a:ext uri="{FF2B5EF4-FFF2-40B4-BE49-F238E27FC236}">
                <a16:creationId xmlns:a16="http://schemas.microsoft.com/office/drawing/2014/main" xmlns="" id="{57D8E932-22B5-A37E-A619-FD7759B04DF9}"/>
              </a:ext>
            </a:extLst>
          </p:cNvPr>
          <p:cNvSpPr>
            <a:spLocks noChangeArrowheads="1"/>
          </p:cNvSpPr>
          <p:nvPr/>
        </p:nvSpPr>
        <p:spPr bwMode="auto">
          <a:xfrm>
            <a:off x="6557963" y="5257800"/>
            <a:ext cx="533400" cy="762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1</a:t>
            </a:r>
          </a:p>
        </p:txBody>
      </p:sp>
      <p:sp>
        <p:nvSpPr>
          <p:cNvPr id="27662" name="Text Box 18">
            <a:extLst>
              <a:ext uri="{FF2B5EF4-FFF2-40B4-BE49-F238E27FC236}">
                <a16:creationId xmlns:a16="http://schemas.microsoft.com/office/drawing/2014/main" xmlns="" id="{6AC3BB08-5FA8-E82B-7899-94B6181DA40C}"/>
              </a:ext>
            </a:extLst>
          </p:cNvPr>
          <p:cNvSpPr txBox="1">
            <a:spLocks noChangeArrowheads="1"/>
          </p:cNvSpPr>
          <p:nvPr/>
        </p:nvSpPr>
        <p:spPr bwMode="auto">
          <a:xfrm>
            <a:off x="5105400" y="54102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b</a:t>
            </a:r>
          </a:p>
        </p:txBody>
      </p:sp>
      <p:sp>
        <p:nvSpPr>
          <p:cNvPr id="27663" name="Line 19">
            <a:extLst>
              <a:ext uri="{FF2B5EF4-FFF2-40B4-BE49-F238E27FC236}">
                <a16:creationId xmlns:a16="http://schemas.microsoft.com/office/drawing/2014/main" xmlns="" id="{578078E5-6B3B-79C8-520C-26346CA7F9B0}"/>
              </a:ext>
            </a:extLst>
          </p:cNvPr>
          <p:cNvSpPr>
            <a:spLocks noChangeShapeType="1"/>
          </p:cNvSpPr>
          <p:nvPr/>
        </p:nvSpPr>
        <p:spPr bwMode="auto">
          <a:xfrm>
            <a:off x="5486400" y="5638800"/>
            <a:ext cx="990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27664" name="Text Box 22">
            <a:extLst>
              <a:ext uri="{FF2B5EF4-FFF2-40B4-BE49-F238E27FC236}">
                <a16:creationId xmlns:a16="http://schemas.microsoft.com/office/drawing/2014/main" xmlns="" id="{2374181A-690A-95FD-CB93-460320F323D4}"/>
              </a:ext>
            </a:extLst>
          </p:cNvPr>
          <p:cNvSpPr txBox="1">
            <a:spLocks noChangeArrowheads="1"/>
          </p:cNvSpPr>
          <p:nvPr/>
        </p:nvSpPr>
        <p:spPr bwMode="auto">
          <a:xfrm>
            <a:off x="2514601" y="1676401"/>
            <a:ext cx="877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dirty="0">
                <a:solidFill>
                  <a:srgbClr val="000000"/>
                </a:solidFill>
                <a:latin typeface="Arial" panose="020B0604020202020204" pitchFamily="34" charset="0"/>
                <a:ea typeface="ヒラギノ角ゴ ProN W3" charset="-128"/>
              </a:rPr>
              <a:t>a = 1</a:t>
            </a:r>
          </a:p>
        </p:txBody>
      </p:sp>
      <p:sp>
        <p:nvSpPr>
          <p:cNvPr id="27665" name="Text Box 23">
            <a:extLst>
              <a:ext uri="{FF2B5EF4-FFF2-40B4-BE49-F238E27FC236}">
                <a16:creationId xmlns:a16="http://schemas.microsoft.com/office/drawing/2014/main" xmlns="" id="{C8645A81-93C6-EF04-2A10-6E801B28DA2C}"/>
              </a:ext>
            </a:extLst>
          </p:cNvPr>
          <p:cNvSpPr txBox="1">
            <a:spLocks noChangeArrowheads="1"/>
          </p:cNvSpPr>
          <p:nvPr/>
        </p:nvSpPr>
        <p:spPr bwMode="auto">
          <a:xfrm>
            <a:off x="2514601" y="4876801"/>
            <a:ext cx="1228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a = a+1</a:t>
            </a:r>
          </a:p>
        </p:txBody>
      </p:sp>
      <p:sp>
        <p:nvSpPr>
          <p:cNvPr id="27666" name="Text Box 24">
            <a:extLst>
              <a:ext uri="{FF2B5EF4-FFF2-40B4-BE49-F238E27FC236}">
                <a16:creationId xmlns:a16="http://schemas.microsoft.com/office/drawing/2014/main" xmlns="" id="{54A17DBE-99FA-BD18-46E2-FC29219171A4}"/>
              </a:ext>
            </a:extLst>
          </p:cNvPr>
          <p:cNvSpPr txBox="1">
            <a:spLocks noChangeArrowheads="1"/>
          </p:cNvSpPr>
          <p:nvPr/>
        </p:nvSpPr>
        <p:spPr bwMode="auto">
          <a:xfrm>
            <a:off x="2514601" y="3124201"/>
            <a:ext cx="877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b = a</a:t>
            </a:r>
          </a:p>
        </p:txBody>
      </p:sp>
      <p:grpSp>
        <p:nvGrpSpPr>
          <p:cNvPr id="27667" name="Group 30">
            <a:extLst>
              <a:ext uri="{FF2B5EF4-FFF2-40B4-BE49-F238E27FC236}">
                <a16:creationId xmlns:a16="http://schemas.microsoft.com/office/drawing/2014/main" xmlns="" id="{73E5FA49-BFE5-BF1B-5CA3-53309D3BAF92}"/>
              </a:ext>
            </a:extLst>
          </p:cNvPr>
          <p:cNvGrpSpPr>
            <a:grpSpLocks/>
          </p:cNvGrpSpPr>
          <p:nvPr/>
        </p:nvGrpSpPr>
        <p:grpSpPr bwMode="auto">
          <a:xfrm>
            <a:off x="5105400" y="1524000"/>
            <a:ext cx="1982788" cy="762000"/>
            <a:chOff x="2640" y="768"/>
            <a:chExt cx="1249" cy="480"/>
          </a:xfrm>
        </p:grpSpPr>
        <p:sp>
          <p:nvSpPr>
            <p:cNvPr id="27672" name="Text Box 25">
              <a:extLst>
                <a:ext uri="{FF2B5EF4-FFF2-40B4-BE49-F238E27FC236}">
                  <a16:creationId xmlns:a16="http://schemas.microsoft.com/office/drawing/2014/main" xmlns="" id="{150CC994-0090-FFEF-BBCC-9998007D6060}"/>
                </a:ext>
              </a:extLst>
            </p:cNvPr>
            <p:cNvSpPr txBox="1">
              <a:spLocks noChangeArrowheads="1"/>
            </p:cNvSpPr>
            <p:nvPr/>
          </p:nvSpPr>
          <p:spPr bwMode="auto">
            <a:xfrm>
              <a:off x="2640" y="81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a</a:t>
              </a:r>
            </a:p>
          </p:txBody>
        </p:sp>
        <p:sp>
          <p:nvSpPr>
            <p:cNvPr id="27673" name="Line 26">
              <a:extLst>
                <a:ext uri="{FF2B5EF4-FFF2-40B4-BE49-F238E27FC236}">
                  <a16:creationId xmlns:a16="http://schemas.microsoft.com/office/drawing/2014/main" xmlns="" id="{89C74879-BB83-FEEF-ECF6-FE7F1D97F012}"/>
                </a:ext>
              </a:extLst>
            </p:cNvPr>
            <p:cNvSpPr>
              <a:spLocks noChangeShapeType="1"/>
            </p:cNvSpPr>
            <p:nvPr/>
          </p:nvSpPr>
          <p:spPr bwMode="auto">
            <a:xfrm>
              <a:off x="2880" y="1008"/>
              <a:ext cx="6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27674" name="Rectangle 27">
              <a:extLst>
                <a:ext uri="{FF2B5EF4-FFF2-40B4-BE49-F238E27FC236}">
                  <a16:creationId xmlns:a16="http://schemas.microsoft.com/office/drawing/2014/main" xmlns="" id="{9A6ABB1C-63CE-12C2-8EA0-7441B7511BA4}"/>
                </a:ext>
              </a:extLst>
            </p:cNvPr>
            <p:cNvSpPr>
              <a:spLocks noChangeArrowheads="1"/>
            </p:cNvSpPr>
            <p:nvPr/>
          </p:nvSpPr>
          <p:spPr bwMode="auto">
            <a:xfrm>
              <a:off x="3553" y="768"/>
              <a:ext cx="336" cy="48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1</a:t>
              </a:r>
            </a:p>
          </p:txBody>
        </p:sp>
      </p:grpSp>
      <p:sp>
        <p:nvSpPr>
          <p:cNvPr id="27668" name="Rectangle 32">
            <a:extLst>
              <a:ext uri="{FF2B5EF4-FFF2-40B4-BE49-F238E27FC236}">
                <a16:creationId xmlns:a16="http://schemas.microsoft.com/office/drawing/2014/main" xmlns="" id="{46CA0EAF-0125-5B78-D326-DE6F4AE7DB91}"/>
              </a:ext>
            </a:extLst>
          </p:cNvPr>
          <p:cNvSpPr>
            <a:spLocks noChangeArrowheads="1"/>
          </p:cNvSpPr>
          <p:nvPr/>
        </p:nvSpPr>
        <p:spPr bwMode="auto">
          <a:xfrm>
            <a:off x="6553200" y="4343400"/>
            <a:ext cx="533400" cy="762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2400">
                <a:solidFill>
                  <a:srgbClr val="000000"/>
                </a:solidFill>
                <a:latin typeface="Arial" panose="020B0604020202020204" pitchFamily="34" charset="0"/>
                <a:ea typeface="ヒラギノ角ゴ ProN W3" charset="-128"/>
              </a:rPr>
              <a:t>2</a:t>
            </a:r>
          </a:p>
        </p:txBody>
      </p:sp>
      <p:sp>
        <p:nvSpPr>
          <p:cNvPr id="27669" name="Line 38">
            <a:extLst>
              <a:ext uri="{FF2B5EF4-FFF2-40B4-BE49-F238E27FC236}">
                <a16:creationId xmlns:a16="http://schemas.microsoft.com/office/drawing/2014/main" xmlns="" id="{01484DD4-0C77-812F-BCA5-81C596099FE8}"/>
              </a:ext>
            </a:extLst>
          </p:cNvPr>
          <p:cNvSpPr>
            <a:spLocks noChangeShapeType="1"/>
          </p:cNvSpPr>
          <p:nvPr/>
        </p:nvSpPr>
        <p:spPr bwMode="auto">
          <a:xfrm>
            <a:off x="5486400" y="4953000"/>
            <a:ext cx="990600" cy="53340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27670" name="AutoShape 41">
            <a:extLst>
              <a:ext uri="{FF2B5EF4-FFF2-40B4-BE49-F238E27FC236}">
                <a16:creationId xmlns:a16="http://schemas.microsoft.com/office/drawing/2014/main" xmlns="" id="{2D08947E-FF43-1BA2-445E-39761BD44FA3}"/>
              </a:ext>
            </a:extLst>
          </p:cNvPr>
          <p:cNvSpPr>
            <a:spLocks noChangeArrowheads="1"/>
          </p:cNvSpPr>
          <p:nvPr/>
        </p:nvSpPr>
        <p:spPr bwMode="auto">
          <a:xfrm>
            <a:off x="7315200" y="4986338"/>
            <a:ext cx="2438400" cy="609600"/>
          </a:xfrm>
          <a:prstGeom prst="wedgeRectCallout">
            <a:avLst>
              <a:gd name="adj1" fmla="val -107421"/>
              <a:gd name="adj2" fmla="val -16144"/>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1600">
                <a:solidFill>
                  <a:srgbClr val="000000"/>
                </a:solidFill>
                <a:latin typeface="Arial" panose="020B0604020202020204" pitchFamily="34" charset="0"/>
                <a:ea typeface="ヒラギノ角ゴ ProN W3" charset="-128"/>
              </a:rPr>
              <a:t>old reference deleted</a:t>
            </a:r>
          </a:p>
          <a:p>
            <a:pPr>
              <a:spcBef>
                <a:spcPct val="0"/>
              </a:spcBef>
              <a:buClrTx/>
              <a:buSzTx/>
              <a:buFontTx/>
              <a:buNone/>
            </a:pPr>
            <a:r>
              <a:rPr lang="en-US" altLang="en-US" sz="1600">
                <a:solidFill>
                  <a:srgbClr val="000000"/>
                </a:solidFill>
                <a:latin typeface="Arial" panose="020B0604020202020204" pitchFamily="34" charset="0"/>
                <a:ea typeface="ヒラギノ角ゴ ProN W3" charset="-128"/>
              </a:rPr>
              <a:t>by assignment (a=...)</a:t>
            </a:r>
          </a:p>
        </p:txBody>
      </p:sp>
      <p:sp>
        <p:nvSpPr>
          <p:cNvPr id="27671" name="AutoShape 43">
            <a:extLst>
              <a:ext uri="{FF2B5EF4-FFF2-40B4-BE49-F238E27FC236}">
                <a16:creationId xmlns:a16="http://schemas.microsoft.com/office/drawing/2014/main" xmlns="" id="{A8D4C716-376F-AF65-47DA-6D65BDDD5C16}"/>
              </a:ext>
            </a:extLst>
          </p:cNvPr>
          <p:cNvSpPr>
            <a:spLocks noChangeArrowheads="1"/>
          </p:cNvSpPr>
          <p:nvPr/>
        </p:nvSpPr>
        <p:spPr bwMode="auto">
          <a:xfrm>
            <a:off x="7315200" y="3657600"/>
            <a:ext cx="2438400" cy="609600"/>
          </a:xfrm>
          <a:prstGeom prst="wedgeRectCallout">
            <a:avLst>
              <a:gd name="adj1" fmla="val -58398"/>
              <a:gd name="adj2" fmla="val 79949"/>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1600">
                <a:solidFill>
                  <a:srgbClr val="000000"/>
                </a:solidFill>
                <a:latin typeface="Arial" panose="020B0604020202020204" pitchFamily="34" charset="0"/>
                <a:ea typeface="ヒラギノ角ゴ ProN W3" charset="-128"/>
              </a:rPr>
              <a:t>new int object created</a:t>
            </a:r>
          </a:p>
          <a:p>
            <a:pPr>
              <a:spcBef>
                <a:spcPct val="0"/>
              </a:spcBef>
              <a:buClrTx/>
              <a:buSzTx/>
              <a:buFontTx/>
              <a:buNone/>
            </a:pPr>
            <a:r>
              <a:rPr lang="en-US" altLang="en-US" sz="1600">
                <a:solidFill>
                  <a:srgbClr val="000000"/>
                </a:solidFill>
                <a:latin typeface="Arial" panose="020B0604020202020204" pitchFamily="34" charset="0"/>
                <a:ea typeface="ヒラギノ角ゴ ProN W3" charset="-128"/>
              </a:rPr>
              <a:t>by add operator (1+1)</a:t>
            </a:r>
            <a:endParaRPr lang="en-US" altLang="en-US" sz="2400">
              <a:solidFill>
                <a:srgbClr val="000000"/>
              </a:solidFill>
              <a:latin typeface="Arial" panose="020B0604020202020204" pitchFamily="34" charset="0"/>
              <a:ea typeface="ヒラギノ角ゴ ProN W3"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xmlns="" id="{8B6D8933-D689-6799-FC7E-D81E4872410B}"/>
              </a:ext>
            </a:extLst>
          </p:cNvPr>
          <p:cNvSpPr>
            <a:spLocks noGrp="1"/>
          </p:cNvSpPr>
          <p:nvPr>
            <p:ph type="title"/>
          </p:nvPr>
        </p:nvSpPr>
        <p:spPr>
          <a:xfrm>
            <a:off x="570621" y="1028700"/>
            <a:ext cx="8153400" cy="990600"/>
          </a:xfrm>
        </p:spPr>
        <p:txBody>
          <a:bodyPr>
            <a:noAutofit/>
          </a:bodyPr>
          <a:lstStyle/>
          <a:p>
            <a:r>
              <a:rPr lang="en-US" altLang="en-US" dirty="0"/>
              <a:t/>
            </a:r>
            <a:br>
              <a:rPr lang="en-US" altLang="en-US" dirty="0"/>
            </a:br>
            <a:r>
              <a:rPr lang="sv-SE" altLang="en-US" dirty="0"/>
              <a:t>Control Structures</a:t>
            </a:r>
            <a:r>
              <a:rPr lang="en-US" altLang="en-US" dirty="0"/>
              <a:t/>
            </a:r>
            <a:br>
              <a:rPr lang="en-US" altLang="en-US" dirty="0"/>
            </a:br>
            <a:endParaRPr lang="fr-BE" altLang="en-US" dirty="0"/>
          </a:p>
        </p:txBody>
      </p:sp>
      <p:sp>
        <p:nvSpPr>
          <p:cNvPr id="28675" name="Slide Number Placeholder 2">
            <a:extLst>
              <a:ext uri="{FF2B5EF4-FFF2-40B4-BE49-F238E27FC236}">
                <a16:creationId xmlns:a16="http://schemas.microsoft.com/office/drawing/2014/main" xmlns="" id="{4C2CD392-F751-5011-CE61-4BD827CF95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lnSpc>
                <a:spcPct val="80000"/>
              </a:lnSpc>
              <a:spcBef>
                <a:spcPct val="0"/>
              </a:spcBef>
              <a:buClrTx/>
              <a:buSzTx/>
              <a:buFontTx/>
              <a:buNone/>
            </a:pPr>
            <a:fld id="{C9DC90EB-89B2-47D6-8E4C-1833702B9147}" type="slidenum">
              <a:rPr lang="en-US" altLang="en-US" sz="1200">
                <a:solidFill>
                  <a:srgbClr val="FFFFFF"/>
                </a:solidFill>
                <a:latin typeface="Arial" panose="020B0604020202020204" pitchFamily="34" charset="0"/>
                <a:ea typeface="ヒラギノ角ゴ ProN W3" charset="-128"/>
              </a:rPr>
              <a:pPr>
                <a:lnSpc>
                  <a:spcPct val="80000"/>
                </a:lnSpc>
                <a:spcBef>
                  <a:spcPct val="0"/>
                </a:spcBef>
                <a:buClrTx/>
                <a:buSzTx/>
                <a:buFontTx/>
                <a:buNone/>
              </a:pPr>
              <a:t>22</a:t>
            </a:fld>
            <a:endParaRPr lang="en-US" altLang="en-US" sz="1200">
              <a:solidFill>
                <a:srgbClr val="FFFFFF"/>
              </a:solidFill>
              <a:latin typeface="Arial" panose="020B0604020202020204" pitchFamily="34" charset="0"/>
              <a:ea typeface="ヒラギノ角ゴ ProN W3" charset="-128"/>
            </a:endParaRPr>
          </a:p>
        </p:txBody>
      </p:sp>
      <p:sp>
        <p:nvSpPr>
          <p:cNvPr id="28676" name="Footer Placeholder 1">
            <a:extLst>
              <a:ext uri="{FF2B5EF4-FFF2-40B4-BE49-F238E27FC236}">
                <a16:creationId xmlns:a16="http://schemas.microsoft.com/office/drawing/2014/main" xmlns="" id="{278CA966-9E25-02A8-CA12-2EC3775A34C2}"/>
              </a:ext>
            </a:extLst>
          </p:cNvPr>
          <p:cNvSpPr>
            <a:spLocks noGrp="1"/>
          </p:cNvSpPr>
          <p:nvPr>
            <p:ph type="ftr" sz="quarter" idx="11"/>
          </p:nvPr>
        </p:nvSpPr>
        <p:spPr bwMode="auto">
          <a:xfrm>
            <a:off x="5029201" y="6324601"/>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1400" smtClean="0">
                <a:solidFill>
                  <a:srgbClr val="000000"/>
                </a:solidFill>
                <a:latin typeface="Arial" panose="020B0604020202020204" pitchFamily="34" charset="0"/>
                <a:ea typeface="ヒラギノ角ゴ ProN W3" charset="-128"/>
                <a:sym typeface="Arial" panose="020B0604020202020204" pitchFamily="34" charset="0"/>
              </a:rPr>
              <a:t>Intro to Python</a:t>
            </a:r>
            <a:endParaRPr lang="sv-SE" altLang="en-US" sz="1400">
              <a:solidFill>
                <a:schemeClr val="tx2"/>
              </a:solidFill>
              <a:latin typeface="Arial" panose="020B0604020202020204" pitchFamily="34" charset="0"/>
              <a:ea typeface="ヒラギノ角ゴ ProN W3" charset="-128"/>
              <a:sym typeface="Arial" panose="020B0604020202020204" pitchFamily="34" charset="0"/>
            </a:endParaRPr>
          </a:p>
        </p:txBody>
      </p:sp>
      <p:sp>
        <p:nvSpPr>
          <p:cNvPr id="28677" name="Rectangle 3">
            <a:extLst>
              <a:ext uri="{FF2B5EF4-FFF2-40B4-BE49-F238E27FC236}">
                <a16:creationId xmlns:a16="http://schemas.microsoft.com/office/drawing/2014/main" xmlns="" id="{41FBC491-7AA0-98BF-C957-132D8EC3E7FE}"/>
              </a:ext>
            </a:extLst>
          </p:cNvPr>
          <p:cNvSpPr>
            <a:spLocks noGrp="1" noChangeArrowheads="1"/>
          </p:cNvSpPr>
          <p:nvPr>
            <p:ph sz="quarter" idx="1"/>
          </p:nvPr>
        </p:nvSpPr>
        <p:spPr>
          <a:xfrm>
            <a:off x="2136775" y="1600200"/>
            <a:ext cx="8153400" cy="4724400"/>
          </a:xfrm>
        </p:spPr>
        <p:txBody>
          <a:bodyPr/>
          <a:lstStyle/>
          <a:p>
            <a:pPr>
              <a:buFontTx/>
              <a:buNone/>
            </a:pPr>
            <a:endParaRPr lang="en-US" altLang="en-US" sz="2400"/>
          </a:p>
          <a:p>
            <a:pPr>
              <a:buFontTx/>
              <a:buNone/>
            </a:pPr>
            <a:r>
              <a:rPr lang="en-US" altLang="en-US" sz="2400"/>
              <a:t>if </a:t>
            </a:r>
            <a:r>
              <a:rPr lang="en-US" altLang="en-US" sz="2400" i="1"/>
              <a:t>condition</a:t>
            </a:r>
            <a:r>
              <a:rPr lang="en-US" altLang="en-US" sz="2400"/>
              <a:t>:</a:t>
            </a:r>
          </a:p>
          <a:p>
            <a:pPr>
              <a:buFontTx/>
              <a:buNone/>
            </a:pPr>
            <a:r>
              <a:rPr lang="en-US" altLang="en-US" sz="2400"/>
              <a:t>    </a:t>
            </a:r>
            <a:r>
              <a:rPr lang="en-US" altLang="en-US" sz="2400" i="1"/>
              <a:t>statements</a:t>
            </a:r>
            <a:endParaRPr lang="en-US" altLang="en-US" sz="2400"/>
          </a:p>
          <a:p>
            <a:pPr>
              <a:buFontTx/>
              <a:buNone/>
            </a:pPr>
            <a:r>
              <a:rPr lang="en-US" altLang="en-US" sz="2400"/>
              <a:t>[elif </a:t>
            </a:r>
            <a:r>
              <a:rPr lang="en-US" altLang="en-US" sz="2400" i="1"/>
              <a:t>condition</a:t>
            </a:r>
            <a:r>
              <a:rPr lang="en-US" altLang="en-US" sz="2400"/>
              <a:t>:</a:t>
            </a:r>
          </a:p>
          <a:p>
            <a:pPr>
              <a:buFontTx/>
              <a:buNone/>
            </a:pPr>
            <a:r>
              <a:rPr lang="en-US" altLang="en-US" sz="2400"/>
              <a:t>    </a:t>
            </a:r>
            <a:r>
              <a:rPr lang="en-US" altLang="en-US" sz="2400" i="1"/>
              <a:t>statements</a:t>
            </a:r>
            <a:r>
              <a:rPr lang="en-US" altLang="en-US" sz="2400"/>
              <a:t>] ...</a:t>
            </a:r>
          </a:p>
          <a:p>
            <a:pPr>
              <a:buFontTx/>
              <a:buNone/>
            </a:pPr>
            <a:r>
              <a:rPr lang="en-US" altLang="en-US" sz="2400"/>
              <a:t>else:</a:t>
            </a:r>
          </a:p>
          <a:p>
            <a:pPr>
              <a:buFontTx/>
              <a:buNone/>
            </a:pPr>
            <a:r>
              <a:rPr lang="en-US" altLang="en-US" sz="2400"/>
              <a:t>    </a:t>
            </a:r>
            <a:r>
              <a:rPr lang="en-US" altLang="en-US" sz="2400" i="1"/>
              <a:t>statements</a:t>
            </a:r>
            <a:endParaRPr lang="en-US" altLang="en-US" sz="2400"/>
          </a:p>
        </p:txBody>
      </p:sp>
      <p:sp>
        <p:nvSpPr>
          <p:cNvPr id="28678" name="Rectangle 4">
            <a:extLst>
              <a:ext uri="{FF2B5EF4-FFF2-40B4-BE49-F238E27FC236}">
                <a16:creationId xmlns:a16="http://schemas.microsoft.com/office/drawing/2014/main" xmlns="" id="{8613B087-BCE3-43B4-AA8B-75BB00322313}"/>
              </a:ext>
            </a:extLst>
          </p:cNvPr>
          <p:cNvSpPr txBox="1">
            <a:spLocks noChangeArrowheads="1"/>
          </p:cNvSpPr>
          <p:nvPr/>
        </p:nvSpPr>
        <p:spPr bwMode="auto">
          <a:xfrm>
            <a:off x="6434138" y="2159540"/>
            <a:ext cx="3548062" cy="393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buFontTx/>
              <a:buNone/>
            </a:pPr>
            <a:endParaRPr lang="en-US" altLang="en-US" sz="2400" dirty="0"/>
          </a:p>
          <a:p>
            <a:pPr>
              <a:buFontTx/>
              <a:buNone/>
            </a:pPr>
            <a:r>
              <a:rPr lang="en-US" altLang="en-US" sz="2400" dirty="0"/>
              <a:t>while </a:t>
            </a:r>
            <a:r>
              <a:rPr lang="en-US" altLang="en-US" sz="2400" i="1" dirty="0"/>
              <a:t>condition</a:t>
            </a:r>
            <a:r>
              <a:rPr lang="en-US" altLang="en-US" sz="2400" dirty="0"/>
              <a:t>:</a:t>
            </a:r>
          </a:p>
          <a:p>
            <a:pPr>
              <a:buFontTx/>
              <a:buNone/>
            </a:pPr>
            <a:r>
              <a:rPr lang="en-US" altLang="en-US" sz="2400" dirty="0"/>
              <a:t>    </a:t>
            </a:r>
            <a:r>
              <a:rPr lang="en-US" altLang="en-US" sz="2400" i="1" dirty="0"/>
              <a:t>statements</a:t>
            </a:r>
            <a:endParaRPr lang="en-US" altLang="en-US" sz="2400" dirty="0"/>
          </a:p>
          <a:p>
            <a:pPr>
              <a:buFontTx/>
              <a:buNone/>
            </a:pPr>
            <a:endParaRPr lang="en-US" altLang="en-US" sz="2400" dirty="0"/>
          </a:p>
          <a:p>
            <a:pPr>
              <a:buFontTx/>
              <a:buNone/>
            </a:pPr>
            <a:r>
              <a:rPr lang="en-US" altLang="en-US" sz="2400" dirty="0"/>
              <a:t>for </a:t>
            </a:r>
            <a:r>
              <a:rPr lang="en-US" altLang="en-US" sz="2400" i="1" dirty="0"/>
              <a:t>var</a:t>
            </a:r>
            <a:r>
              <a:rPr lang="en-US" altLang="en-US" sz="2400" dirty="0"/>
              <a:t> in </a:t>
            </a:r>
            <a:r>
              <a:rPr lang="en-US" altLang="en-US" sz="2400" i="1" dirty="0"/>
              <a:t>sequence</a:t>
            </a:r>
            <a:r>
              <a:rPr lang="en-US" altLang="en-US" sz="2400" dirty="0"/>
              <a:t>:</a:t>
            </a:r>
          </a:p>
          <a:p>
            <a:pPr>
              <a:buFontTx/>
              <a:buNone/>
            </a:pPr>
            <a:r>
              <a:rPr lang="en-US" altLang="en-US" sz="2400" dirty="0"/>
              <a:t>    </a:t>
            </a:r>
            <a:r>
              <a:rPr lang="en-US" altLang="en-US" sz="2400" i="1" dirty="0"/>
              <a:t>statements</a:t>
            </a:r>
            <a:endParaRPr lang="en-US" altLang="en-US" sz="2400" dirty="0"/>
          </a:p>
          <a:p>
            <a:pPr>
              <a:buFontTx/>
              <a:buNone/>
            </a:pPr>
            <a:endParaRPr lang="en-US" altLang="en-US" sz="2400" dirty="0"/>
          </a:p>
          <a:p>
            <a:pPr>
              <a:buFontTx/>
              <a:buNone/>
            </a:pPr>
            <a:r>
              <a:rPr lang="en-US" altLang="en-US" sz="2400" dirty="0"/>
              <a:t>break</a:t>
            </a:r>
          </a:p>
          <a:p>
            <a:pPr>
              <a:buFontTx/>
              <a:buNone/>
            </a:pPr>
            <a:r>
              <a:rPr lang="en-US" altLang="en-US" sz="2400" dirty="0"/>
              <a:t>continue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xmlns="" id="{1D06478D-6F3A-0E58-9E28-3A705B65A652}"/>
              </a:ext>
            </a:extLst>
          </p:cNvPr>
          <p:cNvSpPr>
            <a:spLocks noGrp="1"/>
          </p:cNvSpPr>
          <p:nvPr>
            <p:ph type="title"/>
          </p:nvPr>
        </p:nvSpPr>
        <p:spPr>
          <a:xfrm>
            <a:off x="642026" y="943582"/>
            <a:ext cx="9648149" cy="1196503"/>
          </a:xfrm>
        </p:spPr>
        <p:txBody>
          <a:bodyPr>
            <a:normAutofit fontScale="90000"/>
          </a:bodyPr>
          <a:lstStyle/>
          <a:p>
            <a:r>
              <a:rPr lang="en-US" altLang="en-US" sz="4000" dirty="0">
                <a:solidFill>
                  <a:srgbClr val="18069C"/>
                </a:solidFill>
              </a:rPr>
              <a:t/>
            </a:r>
            <a:br>
              <a:rPr lang="en-US" altLang="en-US" sz="4000" dirty="0">
                <a:solidFill>
                  <a:srgbClr val="18069C"/>
                </a:solidFill>
              </a:rPr>
            </a:br>
            <a:r>
              <a:rPr lang="en-US" altLang="en-US" sz="3100" dirty="0"/>
              <a:t>Grouping Indentation</a:t>
            </a:r>
            <a:r>
              <a:rPr lang="en-US" altLang="en-US" sz="4000" dirty="0">
                <a:solidFill>
                  <a:srgbClr val="18069C"/>
                </a:solidFill>
              </a:rPr>
              <a:t/>
            </a:r>
            <a:br>
              <a:rPr lang="en-US" altLang="en-US" sz="4000" dirty="0">
                <a:solidFill>
                  <a:srgbClr val="18069C"/>
                </a:solidFill>
              </a:rPr>
            </a:br>
            <a:endParaRPr lang="fr-BE" altLang="en-US" sz="4000" dirty="0">
              <a:solidFill>
                <a:srgbClr val="18069C"/>
              </a:solidFill>
            </a:endParaRPr>
          </a:p>
        </p:txBody>
      </p:sp>
      <p:sp>
        <p:nvSpPr>
          <p:cNvPr id="29699" name="Slide Number Placeholder 2">
            <a:extLst>
              <a:ext uri="{FF2B5EF4-FFF2-40B4-BE49-F238E27FC236}">
                <a16:creationId xmlns:a16="http://schemas.microsoft.com/office/drawing/2014/main" xmlns="" id="{FBF24B8D-0D45-B1FB-3832-67AA57B06B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lnSpc>
                <a:spcPct val="80000"/>
              </a:lnSpc>
              <a:spcBef>
                <a:spcPct val="0"/>
              </a:spcBef>
              <a:buClrTx/>
              <a:buSzTx/>
              <a:buFontTx/>
              <a:buNone/>
            </a:pPr>
            <a:fld id="{9890649F-D7D7-4198-A0BF-03218A81CAE9}" type="slidenum">
              <a:rPr lang="en-US" altLang="en-US" sz="1200">
                <a:solidFill>
                  <a:srgbClr val="FFFFFF"/>
                </a:solidFill>
                <a:latin typeface="Arial" panose="020B0604020202020204" pitchFamily="34" charset="0"/>
                <a:ea typeface="ヒラギノ角ゴ ProN W3" charset="-128"/>
              </a:rPr>
              <a:pPr>
                <a:lnSpc>
                  <a:spcPct val="80000"/>
                </a:lnSpc>
                <a:spcBef>
                  <a:spcPct val="0"/>
                </a:spcBef>
                <a:buClrTx/>
                <a:buSzTx/>
                <a:buFontTx/>
                <a:buNone/>
              </a:pPr>
              <a:t>23</a:t>
            </a:fld>
            <a:endParaRPr lang="en-US" altLang="en-US" sz="1200">
              <a:solidFill>
                <a:srgbClr val="FFFFFF"/>
              </a:solidFill>
              <a:latin typeface="Arial" panose="020B0604020202020204" pitchFamily="34" charset="0"/>
              <a:ea typeface="ヒラギノ角ゴ ProN W3" charset="-128"/>
            </a:endParaRPr>
          </a:p>
        </p:txBody>
      </p:sp>
      <p:sp>
        <p:nvSpPr>
          <p:cNvPr id="29700" name="Footer Placeholder 1">
            <a:extLst>
              <a:ext uri="{FF2B5EF4-FFF2-40B4-BE49-F238E27FC236}">
                <a16:creationId xmlns:a16="http://schemas.microsoft.com/office/drawing/2014/main" xmlns="" id="{CB195703-AD82-CF02-5A73-E103C0414AD3}"/>
              </a:ext>
            </a:extLst>
          </p:cNvPr>
          <p:cNvSpPr>
            <a:spLocks noGrp="1"/>
          </p:cNvSpPr>
          <p:nvPr>
            <p:ph type="ftr" sz="quarter" idx="11"/>
          </p:nvPr>
        </p:nvSpPr>
        <p:spPr bwMode="auto">
          <a:xfrm>
            <a:off x="5029201" y="6324601"/>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1400" smtClean="0">
                <a:solidFill>
                  <a:srgbClr val="000000"/>
                </a:solidFill>
                <a:latin typeface="Arial" panose="020B0604020202020204" pitchFamily="34" charset="0"/>
                <a:ea typeface="ヒラギノ角ゴ ProN W3" charset="-128"/>
                <a:sym typeface="Arial" panose="020B0604020202020204" pitchFamily="34" charset="0"/>
              </a:rPr>
              <a:t>Intro to Python</a:t>
            </a:r>
            <a:endParaRPr lang="sv-SE" altLang="en-US" sz="1400">
              <a:solidFill>
                <a:schemeClr val="tx2"/>
              </a:solidFill>
              <a:latin typeface="Arial" panose="020B0604020202020204" pitchFamily="34" charset="0"/>
              <a:ea typeface="ヒラギノ角ゴ ProN W3" charset="-128"/>
              <a:sym typeface="Arial" panose="020B0604020202020204" pitchFamily="34" charset="0"/>
            </a:endParaRPr>
          </a:p>
        </p:txBody>
      </p:sp>
      <p:sp>
        <p:nvSpPr>
          <p:cNvPr id="29701" name="Rectangle 8">
            <a:extLst>
              <a:ext uri="{FF2B5EF4-FFF2-40B4-BE49-F238E27FC236}">
                <a16:creationId xmlns:a16="http://schemas.microsoft.com/office/drawing/2014/main" xmlns="" id="{50906773-7393-475F-F714-11E64E68630F}"/>
              </a:ext>
            </a:extLst>
          </p:cNvPr>
          <p:cNvSpPr txBox="1">
            <a:spLocks noChangeArrowheads="1"/>
          </p:cNvSpPr>
          <p:nvPr/>
        </p:nvSpPr>
        <p:spPr bwMode="auto">
          <a:xfrm>
            <a:off x="2286000" y="1828800"/>
            <a:ext cx="35433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buFontTx/>
              <a:buNone/>
            </a:pPr>
            <a:r>
              <a:rPr lang="en-US" altLang="en-US" sz="2000"/>
              <a:t>In Python:</a:t>
            </a:r>
          </a:p>
          <a:p>
            <a:pPr>
              <a:buFontTx/>
              <a:buNone/>
            </a:pPr>
            <a:endParaRPr lang="en-US" altLang="en-US" sz="2000"/>
          </a:p>
          <a:p>
            <a:pPr>
              <a:buFontTx/>
              <a:buNone/>
            </a:pPr>
            <a:r>
              <a:rPr lang="en-US" altLang="en-US" sz="2000"/>
              <a:t>for i in range(20):</a:t>
            </a:r>
          </a:p>
          <a:p>
            <a:pPr>
              <a:buFontTx/>
              <a:buNone/>
            </a:pPr>
            <a:r>
              <a:rPr lang="en-US" altLang="en-US" sz="2000"/>
              <a:t>    if i%3 == 0:</a:t>
            </a:r>
          </a:p>
          <a:p>
            <a:pPr>
              <a:buFontTx/>
              <a:buNone/>
            </a:pPr>
            <a:r>
              <a:rPr lang="en-US" altLang="en-US" sz="2000"/>
              <a:t>        print i</a:t>
            </a:r>
          </a:p>
          <a:p>
            <a:pPr>
              <a:buFontTx/>
              <a:buNone/>
            </a:pPr>
            <a:r>
              <a:rPr lang="en-US" altLang="en-US" sz="2000"/>
              <a:t>        if i%5 == 0:</a:t>
            </a:r>
          </a:p>
          <a:p>
            <a:pPr>
              <a:buFontTx/>
              <a:buNone/>
            </a:pPr>
            <a:r>
              <a:rPr lang="en-US" altLang="en-US" sz="2000"/>
              <a:t>            print("Bingo!“)</a:t>
            </a:r>
          </a:p>
          <a:p>
            <a:pPr>
              <a:buFontTx/>
              <a:buNone/>
            </a:pPr>
            <a:r>
              <a:rPr lang="en-US" altLang="en-US" sz="2000"/>
              <a:t>    print("---“)</a:t>
            </a:r>
          </a:p>
        </p:txBody>
      </p:sp>
      <p:sp>
        <p:nvSpPr>
          <p:cNvPr id="29702" name="Rectangle 9">
            <a:extLst>
              <a:ext uri="{FF2B5EF4-FFF2-40B4-BE49-F238E27FC236}">
                <a16:creationId xmlns:a16="http://schemas.microsoft.com/office/drawing/2014/main" xmlns="" id="{DE63D028-651A-5622-0928-8C3E483FAE7C}"/>
              </a:ext>
            </a:extLst>
          </p:cNvPr>
          <p:cNvSpPr txBox="1">
            <a:spLocks noChangeArrowheads="1"/>
          </p:cNvSpPr>
          <p:nvPr/>
        </p:nvSpPr>
        <p:spPr bwMode="auto">
          <a:xfrm>
            <a:off x="6286500" y="1828800"/>
            <a:ext cx="35433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lnSpc>
                <a:spcPct val="90000"/>
              </a:lnSpc>
              <a:buFontTx/>
              <a:buNone/>
            </a:pPr>
            <a:r>
              <a:rPr lang="en-US" altLang="en-US" sz="2000"/>
              <a:t>In C:</a:t>
            </a:r>
          </a:p>
          <a:p>
            <a:pPr>
              <a:lnSpc>
                <a:spcPct val="90000"/>
              </a:lnSpc>
              <a:buFontTx/>
              <a:buNone/>
            </a:pPr>
            <a:endParaRPr lang="en-US" altLang="en-US" sz="2000"/>
          </a:p>
          <a:p>
            <a:pPr>
              <a:lnSpc>
                <a:spcPct val="90000"/>
              </a:lnSpc>
              <a:buFontTx/>
              <a:buNone/>
            </a:pPr>
            <a:r>
              <a:rPr lang="en-US" altLang="en-US" sz="2000"/>
              <a:t>for (i = 0; i &lt; 20; i++)</a:t>
            </a:r>
          </a:p>
          <a:p>
            <a:pPr>
              <a:lnSpc>
                <a:spcPct val="90000"/>
              </a:lnSpc>
              <a:buFontTx/>
              <a:buNone/>
            </a:pPr>
            <a:r>
              <a:rPr lang="en-US" altLang="en-US" sz="2000"/>
              <a:t>{</a:t>
            </a:r>
          </a:p>
          <a:p>
            <a:pPr>
              <a:lnSpc>
                <a:spcPct val="90000"/>
              </a:lnSpc>
              <a:buFontTx/>
              <a:buNone/>
            </a:pPr>
            <a:r>
              <a:rPr lang="en-US" altLang="en-US" sz="2000"/>
              <a:t>    if (i%3 == 0) {</a:t>
            </a:r>
          </a:p>
          <a:p>
            <a:pPr>
              <a:lnSpc>
                <a:spcPct val="90000"/>
              </a:lnSpc>
              <a:buFontTx/>
              <a:buNone/>
            </a:pPr>
            <a:r>
              <a:rPr lang="en-US" altLang="en-US" sz="2000"/>
              <a:t>        printf("%d\n", i);</a:t>
            </a:r>
          </a:p>
          <a:p>
            <a:pPr>
              <a:lnSpc>
                <a:spcPct val="90000"/>
              </a:lnSpc>
              <a:buFontTx/>
              <a:buNone/>
            </a:pPr>
            <a:r>
              <a:rPr lang="en-US" altLang="en-US" sz="2000"/>
              <a:t>        if (i%5 == 0) {</a:t>
            </a:r>
          </a:p>
          <a:p>
            <a:pPr>
              <a:lnSpc>
                <a:spcPct val="90000"/>
              </a:lnSpc>
              <a:buFontTx/>
              <a:buNone/>
            </a:pPr>
            <a:r>
              <a:rPr lang="en-US" altLang="en-US" sz="2000"/>
              <a:t>            printf("Bingo!\n"); }</a:t>
            </a:r>
          </a:p>
          <a:p>
            <a:pPr>
              <a:lnSpc>
                <a:spcPct val="90000"/>
              </a:lnSpc>
              <a:buFontTx/>
              <a:buNone/>
            </a:pPr>
            <a:r>
              <a:rPr lang="en-US" altLang="en-US" sz="2000"/>
              <a:t>      }</a:t>
            </a:r>
          </a:p>
          <a:p>
            <a:pPr>
              <a:lnSpc>
                <a:spcPct val="90000"/>
              </a:lnSpc>
              <a:buFontTx/>
              <a:buNone/>
            </a:pPr>
            <a:r>
              <a:rPr lang="en-US" altLang="en-US" sz="2000"/>
              <a:t>      printf("---\n");</a:t>
            </a:r>
          </a:p>
          <a:p>
            <a:pPr>
              <a:lnSpc>
                <a:spcPct val="90000"/>
              </a:lnSpc>
              <a:buFontTx/>
              <a:buNone/>
            </a:pPr>
            <a:r>
              <a:rPr lang="en-US" altLang="en-US" sz="200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xmlns="" id="{686CF853-C8DE-8123-E572-27F1A3385B57}"/>
              </a:ext>
            </a:extLst>
          </p:cNvPr>
          <p:cNvSpPr>
            <a:spLocks noGrp="1"/>
          </p:cNvSpPr>
          <p:nvPr>
            <p:ph type="title"/>
          </p:nvPr>
        </p:nvSpPr>
        <p:spPr>
          <a:xfrm>
            <a:off x="2136775" y="228600"/>
            <a:ext cx="8153400" cy="990600"/>
          </a:xfrm>
        </p:spPr>
        <p:txBody>
          <a:bodyPr>
            <a:normAutofit fontScale="90000"/>
          </a:bodyPr>
          <a:lstStyle/>
          <a:p>
            <a:r>
              <a:rPr lang="en-US" altLang="en-US" sz="4000" dirty="0">
                <a:solidFill>
                  <a:srgbClr val="18069C"/>
                </a:solidFill>
              </a:rPr>
              <a:t>Introduction to Optimization</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sv-SE" altLang="en-US" sz="4000" dirty="0">
                <a:solidFill>
                  <a:srgbClr val="18069C"/>
                </a:solidFill>
              </a:rPr>
              <a:t>Functions</a:t>
            </a:r>
            <a:br>
              <a:rPr lang="sv-SE"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endParaRPr lang="fr-BE" altLang="en-US" sz="4000" dirty="0">
              <a:solidFill>
                <a:srgbClr val="18069C"/>
              </a:solidFill>
            </a:endParaRPr>
          </a:p>
        </p:txBody>
      </p:sp>
      <p:sp>
        <p:nvSpPr>
          <p:cNvPr id="10243" name="Content Placeholder 3">
            <a:extLst>
              <a:ext uri="{FF2B5EF4-FFF2-40B4-BE49-F238E27FC236}">
                <a16:creationId xmlns:a16="http://schemas.microsoft.com/office/drawing/2014/main" xmlns="" id="{1C77979F-9D40-E181-8C38-2828CBE83509}"/>
              </a:ext>
            </a:extLst>
          </p:cNvPr>
          <p:cNvSpPr>
            <a:spLocks noGrp="1"/>
          </p:cNvSpPr>
          <p:nvPr>
            <p:ph sz="quarter" idx="1"/>
          </p:nvPr>
        </p:nvSpPr>
        <p:spPr>
          <a:xfrm>
            <a:off x="1177047" y="1984442"/>
            <a:ext cx="9113128" cy="4340157"/>
          </a:xfrm>
        </p:spPr>
        <p:txBody>
          <a:bodyPr/>
          <a:lstStyle/>
          <a:p>
            <a:pPr>
              <a:defRPr/>
            </a:pPr>
            <a:r>
              <a:rPr lang="en-US" dirty="0"/>
              <a:t>Syntax</a:t>
            </a:r>
          </a:p>
          <a:p>
            <a:pPr marL="0" indent="0">
              <a:buNone/>
              <a:defRPr/>
            </a:pPr>
            <a:endParaRPr lang="en-US" dirty="0"/>
          </a:p>
          <a:p>
            <a:pPr marL="0" indent="0">
              <a:buNone/>
              <a:defRPr/>
            </a:pPr>
            <a:endParaRPr lang="en-US" dirty="0"/>
          </a:p>
          <a:p>
            <a:pPr marL="0" indent="0">
              <a:buNone/>
              <a:defRPr/>
            </a:pPr>
            <a:endParaRPr lang="en-US" dirty="0"/>
          </a:p>
          <a:p>
            <a:pPr>
              <a:defRPr/>
            </a:pPr>
            <a:r>
              <a:rPr lang="en-US" dirty="0"/>
              <a:t>Example</a:t>
            </a:r>
          </a:p>
          <a:p>
            <a:pPr marL="0" indent="0">
              <a:buNone/>
              <a:defRPr/>
            </a:pPr>
            <a:endParaRPr lang="en-US" dirty="0"/>
          </a:p>
        </p:txBody>
      </p:sp>
      <p:sp>
        <p:nvSpPr>
          <p:cNvPr id="30724" name="Slide Number Placeholder 2">
            <a:extLst>
              <a:ext uri="{FF2B5EF4-FFF2-40B4-BE49-F238E27FC236}">
                <a16:creationId xmlns:a16="http://schemas.microsoft.com/office/drawing/2014/main" xmlns="" id="{44F37B1E-1F91-6CEC-2DA3-B4B9FCA95D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lnSpc>
                <a:spcPct val="80000"/>
              </a:lnSpc>
              <a:spcBef>
                <a:spcPct val="0"/>
              </a:spcBef>
              <a:buClrTx/>
              <a:buSzTx/>
              <a:buFontTx/>
              <a:buNone/>
            </a:pPr>
            <a:fld id="{09A9270E-7CFB-4AB6-B7A8-4803E32F2529}" type="slidenum">
              <a:rPr lang="en-US" altLang="en-US" sz="1200">
                <a:solidFill>
                  <a:srgbClr val="FFFFFF"/>
                </a:solidFill>
                <a:latin typeface="Arial" panose="020B0604020202020204" pitchFamily="34" charset="0"/>
                <a:ea typeface="ヒラギノ角ゴ ProN W3" charset="-128"/>
              </a:rPr>
              <a:pPr>
                <a:lnSpc>
                  <a:spcPct val="80000"/>
                </a:lnSpc>
                <a:spcBef>
                  <a:spcPct val="0"/>
                </a:spcBef>
                <a:buClrTx/>
                <a:buSzTx/>
                <a:buFontTx/>
                <a:buNone/>
              </a:pPr>
              <a:t>24</a:t>
            </a:fld>
            <a:endParaRPr lang="en-US" altLang="en-US" sz="1200">
              <a:solidFill>
                <a:srgbClr val="FFFFFF"/>
              </a:solidFill>
              <a:latin typeface="Arial" panose="020B0604020202020204" pitchFamily="34" charset="0"/>
              <a:ea typeface="ヒラギノ角ゴ ProN W3" charset="-128"/>
            </a:endParaRPr>
          </a:p>
        </p:txBody>
      </p:sp>
      <p:sp>
        <p:nvSpPr>
          <p:cNvPr id="30725" name="Footer Placeholder 1">
            <a:extLst>
              <a:ext uri="{FF2B5EF4-FFF2-40B4-BE49-F238E27FC236}">
                <a16:creationId xmlns:a16="http://schemas.microsoft.com/office/drawing/2014/main" xmlns="" id="{0BD85206-024F-6CEB-7918-E3A91802D9BB}"/>
              </a:ext>
            </a:extLst>
          </p:cNvPr>
          <p:cNvSpPr>
            <a:spLocks noGrp="1"/>
          </p:cNvSpPr>
          <p:nvPr>
            <p:ph type="ftr" sz="quarter" idx="11"/>
          </p:nvPr>
        </p:nvSpPr>
        <p:spPr bwMode="auto">
          <a:xfrm>
            <a:off x="5029201" y="6324601"/>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1400" smtClean="0">
                <a:solidFill>
                  <a:srgbClr val="000000"/>
                </a:solidFill>
                <a:latin typeface="Arial" panose="020B0604020202020204" pitchFamily="34" charset="0"/>
                <a:ea typeface="ヒラギノ角ゴ ProN W3" charset="-128"/>
                <a:sym typeface="Arial" panose="020B0604020202020204" pitchFamily="34" charset="0"/>
              </a:rPr>
              <a:t>Intro to Python</a:t>
            </a:r>
            <a:endParaRPr lang="sv-SE" altLang="en-US" sz="1400">
              <a:solidFill>
                <a:schemeClr val="tx2"/>
              </a:solidFill>
              <a:latin typeface="Arial" panose="020B0604020202020204" pitchFamily="34" charset="0"/>
              <a:ea typeface="ヒラギノ角ゴ ProN W3" charset="-128"/>
              <a:sym typeface="Arial" panose="020B0604020202020204" pitchFamily="34" charset="0"/>
            </a:endParaRPr>
          </a:p>
        </p:txBody>
      </p:sp>
      <p:pic>
        <p:nvPicPr>
          <p:cNvPr id="30726" name="Picture 2">
            <a:extLst>
              <a:ext uri="{FF2B5EF4-FFF2-40B4-BE49-F238E27FC236}">
                <a16:creationId xmlns:a16="http://schemas.microsoft.com/office/drawing/2014/main" xmlns="" id="{2AF6C25C-C804-9B38-0E38-D15C23E080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1958" y="2471656"/>
            <a:ext cx="4038600" cy="109378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7" name="Picture 3">
            <a:extLst>
              <a:ext uri="{FF2B5EF4-FFF2-40B4-BE49-F238E27FC236}">
                <a16:creationId xmlns:a16="http://schemas.microsoft.com/office/drawing/2014/main" xmlns="" id="{7F7F8C0C-93DF-CC64-036D-70B24567FC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8221" y="4617244"/>
            <a:ext cx="6877050" cy="113823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xmlns="" id="{40AAA552-8700-AC38-82B0-3AF36B16E06C}"/>
              </a:ext>
            </a:extLst>
          </p:cNvPr>
          <p:cNvSpPr txBox="1">
            <a:spLocks/>
          </p:cNvSpPr>
          <p:nvPr/>
        </p:nvSpPr>
        <p:spPr>
          <a:xfrm>
            <a:off x="642026" y="943582"/>
            <a:ext cx="9648149" cy="1196503"/>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a:t/>
            </a:r>
            <a:br>
              <a:rPr lang="en-US" altLang="en-US" dirty="0"/>
            </a:br>
            <a:r>
              <a:rPr lang="en-US" altLang="en-US" dirty="0"/>
              <a:t>FUNCTIONS</a:t>
            </a:r>
            <a:br>
              <a:rPr lang="en-US" altLang="en-US" dirty="0"/>
            </a:br>
            <a:endParaRPr lang="fr-BE"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xmlns="" id="{DA6EDBAE-183C-AC21-7285-1BD16CD3A02A}"/>
              </a:ext>
            </a:extLst>
          </p:cNvPr>
          <p:cNvSpPr>
            <a:spLocks noGrp="1"/>
          </p:cNvSpPr>
          <p:nvPr>
            <p:ph type="title"/>
          </p:nvPr>
        </p:nvSpPr>
        <p:spPr>
          <a:xfrm>
            <a:off x="2136775" y="228600"/>
            <a:ext cx="8153400" cy="990600"/>
          </a:xfrm>
        </p:spPr>
        <p:txBody>
          <a:bodyPr>
            <a:normAutofit fontScale="90000"/>
          </a:bodyPr>
          <a:lstStyle/>
          <a:p>
            <a:r>
              <a:rPr lang="en-US" altLang="en-US" sz="4000">
                <a:solidFill>
                  <a:srgbClr val="18069C"/>
                </a:solidFill>
              </a:rPr>
              <a:t>Introduction to Optimization</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sv-SE" altLang="en-US" sz="4000">
                <a:solidFill>
                  <a:srgbClr val="18069C"/>
                </a:solidFill>
              </a:rPr>
              <a:t>Functions</a:t>
            </a:r>
            <a:br>
              <a:rPr lang="sv-SE"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endParaRPr lang="fr-BE" altLang="en-US" sz="4000">
              <a:solidFill>
                <a:srgbClr val="18069C"/>
              </a:solidFill>
            </a:endParaRPr>
          </a:p>
        </p:txBody>
      </p:sp>
      <p:sp>
        <p:nvSpPr>
          <p:cNvPr id="10243" name="Content Placeholder 3">
            <a:extLst>
              <a:ext uri="{FF2B5EF4-FFF2-40B4-BE49-F238E27FC236}">
                <a16:creationId xmlns:a16="http://schemas.microsoft.com/office/drawing/2014/main" xmlns="" id="{4A09C0FC-DCBE-A0D3-ED25-27E0AB6A48CB}"/>
              </a:ext>
            </a:extLst>
          </p:cNvPr>
          <p:cNvSpPr>
            <a:spLocks noGrp="1"/>
          </p:cNvSpPr>
          <p:nvPr>
            <p:ph sz="quarter" idx="1"/>
          </p:nvPr>
        </p:nvSpPr>
        <p:spPr>
          <a:xfrm>
            <a:off x="1750979" y="1600200"/>
            <a:ext cx="8539196" cy="4724400"/>
          </a:xfrm>
        </p:spPr>
        <p:txBody>
          <a:bodyPr/>
          <a:lstStyle/>
          <a:p>
            <a:pPr>
              <a:defRPr/>
            </a:pPr>
            <a:r>
              <a:rPr lang="en-US" dirty="0"/>
              <a:t>Calling a Function:   </a:t>
            </a:r>
            <a:r>
              <a:rPr lang="en-US" dirty="0" err="1"/>
              <a:t>printme</a:t>
            </a:r>
            <a:r>
              <a:rPr lang="en-US" dirty="0"/>
              <a:t>(“hello”)</a:t>
            </a:r>
          </a:p>
          <a:p>
            <a:pPr>
              <a:defRPr/>
            </a:pPr>
            <a:r>
              <a:rPr lang="en-US" dirty="0"/>
              <a:t>Function Arguments</a:t>
            </a:r>
          </a:p>
          <a:p>
            <a:pPr lvl="1">
              <a:buFont typeface="Wingdings" panose="05000000000000000000" pitchFamily="2" charset="2"/>
              <a:buChar char="Ø"/>
              <a:defRPr/>
            </a:pPr>
            <a:r>
              <a:rPr lang="en-US" dirty="0"/>
              <a:t>Required arguments</a:t>
            </a:r>
          </a:p>
          <a:p>
            <a:pPr lvl="1">
              <a:buFont typeface="Wingdings" panose="05000000000000000000" pitchFamily="2" charset="2"/>
              <a:buChar char="Ø"/>
              <a:defRPr/>
            </a:pPr>
            <a:r>
              <a:rPr lang="en-US" dirty="0"/>
              <a:t>Keyword arguments</a:t>
            </a:r>
          </a:p>
          <a:p>
            <a:pPr lvl="1">
              <a:buFont typeface="Wingdings" panose="05000000000000000000" pitchFamily="2" charset="2"/>
              <a:buChar char="Ø"/>
              <a:defRPr/>
            </a:pPr>
            <a:r>
              <a:rPr lang="en-US" dirty="0"/>
              <a:t>Default arguments</a:t>
            </a:r>
          </a:p>
          <a:p>
            <a:pPr lvl="1">
              <a:buFont typeface="Wingdings" panose="05000000000000000000" pitchFamily="2" charset="2"/>
              <a:buChar char="Ø"/>
              <a:defRPr/>
            </a:pPr>
            <a:r>
              <a:rPr lang="en-US" dirty="0"/>
              <a:t>Variable-length arguments</a:t>
            </a:r>
          </a:p>
          <a:p>
            <a:pPr>
              <a:defRPr/>
            </a:pPr>
            <a:r>
              <a:rPr lang="en-US" dirty="0"/>
              <a:t>return statement</a:t>
            </a:r>
          </a:p>
          <a:p>
            <a:pPr marL="0" indent="0">
              <a:buNone/>
              <a:defRPr/>
            </a:pPr>
            <a:endParaRPr lang="en-US" dirty="0"/>
          </a:p>
          <a:p>
            <a:pPr marL="366713" lvl="1" indent="0">
              <a:buNone/>
              <a:defRPr/>
            </a:pPr>
            <a:r>
              <a:rPr lang="en-US" dirty="0"/>
              <a:t>https://www.tutorialspoint.com/python/python_functions.htm</a:t>
            </a:r>
          </a:p>
        </p:txBody>
      </p:sp>
      <p:sp>
        <p:nvSpPr>
          <p:cNvPr id="31748" name="Slide Number Placeholder 2">
            <a:extLst>
              <a:ext uri="{FF2B5EF4-FFF2-40B4-BE49-F238E27FC236}">
                <a16:creationId xmlns:a16="http://schemas.microsoft.com/office/drawing/2014/main" xmlns="" id="{39F5A672-8075-B6EA-3875-4B6C722E788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lnSpc>
                <a:spcPct val="80000"/>
              </a:lnSpc>
              <a:spcBef>
                <a:spcPct val="0"/>
              </a:spcBef>
              <a:buClrTx/>
              <a:buSzTx/>
              <a:buFontTx/>
              <a:buNone/>
            </a:pPr>
            <a:fld id="{CF623685-AD54-407B-9929-33C7DFBC998E}" type="slidenum">
              <a:rPr lang="en-US" altLang="en-US" sz="1200">
                <a:solidFill>
                  <a:srgbClr val="FFFFFF"/>
                </a:solidFill>
                <a:latin typeface="Arial" panose="020B0604020202020204" pitchFamily="34" charset="0"/>
                <a:ea typeface="ヒラギノ角ゴ ProN W3" charset="-128"/>
              </a:rPr>
              <a:pPr>
                <a:lnSpc>
                  <a:spcPct val="80000"/>
                </a:lnSpc>
                <a:spcBef>
                  <a:spcPct val="0"/>
                </a:spcBef>
                <a:buClrTx/>
                <a:buSzTx/>
                <a:buFontTx/>
                <a:buNone/>
              </a:pPr>
              <a:t>25</a:t>
            </a:fld>
            <a:endParaRPr lang="en-US" altLang="en-US" sz="1200">
              <a:solidFill>
                <a:srgbClr val="FFFFFF"/>
              </a:solidFill>
              <a:latin typeface="Arial" panose="020B0604020202020204" pitchFamily="34" charset="0"/>
              <a:ea typeface="ヒラギノ角ゴ ProN W3" charset="-128"/>
            </a:endParaRPr>
          </a:p>
        </p:txBody>
      </p:sp>
      <p:sp>
        <p:nvSpPr>
          <p:cNvPr id="31749" name="Footer Placeholder 1">
            <a:extLst>
              <a:ext uri="{FF2B5EF4-FFF2-40B4-BE49-F238E27FC236}">
                <a16:creationId xmlns:a16="http://schemas.microsoft.com/office/drawing/2014/main" xmlns="" id="{11461553-4F92-D787-8006-63E23E9A54E3}"/>
              </a:ext>
            </a:extLst>
          </p:cNvPr>
          <p:cNvSpPr>
            <a:spLocks noGrp="1"/>
          </p:cNvSpPr>
          <p:nvPr>
            <p:ph type="ftr" sz="quarter" idx="11"/>
          </p:nvPr>
        </p:nvSpPr>
        <p:spPr bwMode="auto">
          <a:xfrm>
            <a:off x="5029201" y="6324601"/>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1400" smtClean="0">
                <a:solidFill>
                  <a:srgbClr val="000000"/>
                </a:solidFill>
                <a:latin typeface="Arial" panose="020B0604020202020204" pitchFamily="34" charset="0"/>
                <a:ea typeface="ヒラギノ角ゴ ProN W3" charset="-128"/>
                <a:sym typeface="Arial" panose="020B0604020202020204" pitchFamily="34" charset="0"/>
              </a:rPr>
              <a:t>Intro to Python</a:t>
            </a:r>
            <a:endParaRPr lang="sv-SE" altLang="en-US" sz="1400">
              <a:solidFill>
                <a:schemeClr val="tx2"/>
              </a:solidFill>
              <a:latin typeface="Arial" panose="020B0604020202020204" pitchFamily="34" charset="0"/>
              <a:ea typeface="ヒラギノ角ゴ ProN W3" charset="-128"/>
              <a:sym typeface="Arial" panose="020B0604020202020204" pitchFamily="34" charset="0"/>
            </a:endParaRPr>
          </a:p>
        </p:txBody>
      </p:sp>
      <p:sp>
        <p:nvSpPr>
          <p:cNvPr id="2" name="Title 1">
            <a:extLst>
              <a:ext uri="{FF2B5EF4-FFF2-40B4-BE49-F238E27FC236}">
                <a16:creationId xmlns:a16="http://schemas.microsoft.com/office/drawing/2014/main" xmlns="" id="{7FF9CE96-8B9F-4811-AB57-D03DC511A1C5}"/>
              </a:ext>
            </a:extLst>
          </p:cNvPr>
          <p:cNvSpPr txBox="1">
            <a:spLocks/>
          </p:cNvSpPr>
          <p:nvPr/>
        </p:nvSpPr>
        <p:spPr>
          <a:xfrm>
            <a:off x="642026" y="943582"/>
            <a:ext cx="9648149" cy="1196503"/>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a:t/>
            </a:r>
            <a:br>
              <a:rPr lang="en-US" altLang="en-US" dirty="0"/>
            </a:br>
            <a:r>
              <a:rPr lang="en-US" altLang="en-US" dirty="0"/>
              <a:t>FUNCTIONS</a:t>
            </a:r>
            <a:br>
              <a:rPr lang="en-US" altLang="en-US" dirty="0"/>
            </a:br>
            <a:endParaRPr lang="fr-BE"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273EAE-A56D-31DD-2D68-EE298B633BE9}"/>
              </a:ext>
            </a:extLst>
          </p:cNvPr>
          <p:cNvSpPr>
            <a:spLocks noGrp="1"/>
          </p:cNvSpPr>
          <p:nvPr>
            <p:ph type="title"/>
          </p:nvPr>
        </p:nvSpPr>
        <p:spPr/>
        <p:txBody>
          <a:bodyPr/>
          <a:lstStyle/>
          <a:p>
            <a:r>
              <a:rPr lang="en-US" altLang="x-none" dirty="0">
                <a:effectLst>
                  <a:outerShdw blurRad="38100" dist="38100" dir="2700000" algn="tl">
                    <a:srgbClr val="000000"/>
                  </a:outerShdw>
                </a:effectLst>
              </a:rPr>
              <a:t>Brief History of Python</a:t>
            </a:r>
            <a:endParaRPr lang="x-none" dirty="0"/>
          </a:p>
        </p:txBody>
      </p:sp>
      <p:sp>
        <p:nvSpPr>
          <p:cNvPr id="3" name="Content Placeholder 2">
            <a:extLst>
              <a:ext uri="{FF2B5EF4-FFF2-40B4-BE49-F238E27FC236}">
                <a16:creationId xmlns:a16="http://schemas.microsoft.com/office/drawing/2014/main" xmlns="" id="{9784519F-07F3-3BF6-581B-C37570C4296E}"/>
              </a:ext>
            </a:extLst>
          </p:cNvPr>
          <p:cNvSpPr>
            <a:spLocks noGrp="1"/>
          </p:cNvSpPr>
          <p:nvPr>
            <p:ph idx="1"/>
          </p:nvPr>
        </p:nvSpPr>
        <p:spPr>
          <a:xfrm>
            <a:off x="581192" y="2180496"/>
            <a:ext cx="11029615" cy="4349613"/>
          </a:xfrm>
        </p:spPr>
        <p:txBody>
          <a:bodyPr>
            <a:noAutofit/>
          </a:bodyPr>
          <a:lstStyle/>
          <a:p>
            <a:pPr>
              <a:lnSpc>
                <a:spcPct val="90000"/>
              </a:lnSpc>
            </a:pPr>
            <a:r>
              <a:rPr lang="en-US" altLang="x-none" b="0" dirty="0"/>
              <a:t>Invented in the Netherlands, early 90s by Guido van Rossum</a:t>
            </a:r>
          </a:p>
          <a:p>
            <a:pPr>
              <a:lnSpc>
                <a:spcPct val="90000"/>
              </a:lnSpc>
            </a:pPr>
            <a:r>
              <a:rPr lang="en-US" altLang="x-none" b="0" dirty="0"/>
              <a:t>Named after Monty Python</a:t>
            </a:r>
          </a:p>
          <a:p>
            <a:pPr>
              <a:lnSpc>
                <a:spcPct val="90000"/>
              </a:lnSpc>
            </a:pPr>
            <a:r>
              <a:rPr lang="en-US" altLang="x-none" b="0" dirty="0"/>
              <a:t>Open sourced from the beginning</a:t>
            </a:r>
          </a:p>
          <a:p>
            <a:pPr>
              <a:lnSpc>
                <a:spcPct val="90000"/>
              </a:lnSpc>
            </a:pPr>
            <a:r>
              <a:rPr lang="en-US" altLang="x-none" b="0" dirty="0"/>
              <a:t>Considered a </a:t>
            </a:r>
            <a:r>
              <a:rPr lang="en-US" altLang="x-none" b="1" dirty="0" smtClean="0"/>
              <a:t>scripting</a:t>
            </a:r>
            <a:r>
              <a:rPr lang="en-US" altLang="x-none" b="0" dirty="0" smtClean="0"/>
              <a:t> language</a:t>
            </a:r>
            <a:r>
              <a:rPr lang="en-US" altLang="x-none" b="0" dirty="0"/>
              <a:t>, but is much more</a:t>
            </a:r>
          </a:p>
          <a:p>
            <a:pPr>
              <a:lnSpc>
                <a:spcPct val="90000"/>
              </a:lnSpc>
            </a:pPr>
            <a:r>
              <a:rPr lang="en-US" altLang="x-none" b="0" dirty="0"/>
              <a:t>Scalable, object-oriented and functional from the beginning</a:t>
            </a:r>
          </a:p>
          <a:p>
            <a:pPr>
              <a:lnSpc>
                <a:spcPct val="90000"/>
              </a:lnSpc>
            </a:pPr>
            <a:r>
              <a:rPr lang="en-US" altLang="x-none" b="0" dirty="0"/>
              <a:t>Used by Google from the beginning</a:t>
            </a:r>
          </a:p>
          <a:p>
            <a:pPr>
              <a:lnSpc>
                <a:spcPct val="90000"/>
              </a:lnSpc>
            </a:pPr>
            <a:r>
              <a:rPr lang="en-US" altLang="x-none" b="0" dirty="0"/>
              <a:t>Increasingly popular</a:t>
            </a:r>
          </a:p>
          <a:p>
            <a:pPr marL="0" indent="0">
              <a:lnSpc>
                <a:spcPct val="90000"/>
              </a:lnSpc>
              <a:buNone/>
            </a:pPr>
            <a:endParaRPr lang="en-US" altLang="x-none" dirty="0"/>
          </a:p>
          <a:p>
            <a:pPr marL="0" indent="0" algn="ctr">
              <a:lnSpc>
                <a:spcPct val="90000"/>
              </a:lnSpc>
              <a:buNone/>
            </a:pPr>
            <a:r>
              <a:rPr lang="en-US" altLang="x-none" dirty="0"/>
              <a:t>	</a:t>
            </a:r>
            <a:r>
              <a:rPr lang="en-US" altLang="x-none" b="1" dirty="0"/>
              <a:t>“Python is an experiment in how much freedom programmers need.  Too much freedom and nobody can read another's code; too little and expressiveness is endangered.”    </a:t>
            </a:r>
          </a:p>
          <a:p>
            <a:pPr marL="0" indent="0" algn="ctr">
              <a:lnSpc>
                <a:spcPct val="90000"/>
              </a:lnSpc>
              <a:buNone/>
            </a:pPr>
            <a:r>
              <a:rPr lang="en-US" altLang="x-none" b="1" dirty="0"/>
              <a:t>- Guido van Rossum </a:t>
            </a:r>
          </a:p>
          <a:p>
            <a:pPr>
              <a:lnSpc>
                <a:spcPct val="90000"/>
              </a:lnSpc>
            </a:pPr>
            <a:endParaRPr lang="en-US" altLang="x-none" b="0" dirty="0"/>
          </a:p>
        </p:txBody>
      </p:sp>
      <p:sp>
        <p:nvSpPr>
          <p:cNvPr id="5" name="Footer Placeholder 4">
            <a:extLst>
              <a:ext uri="{FF2B5EF4-FFF2-40B4-BE49-F238E27FC236}">
                <a16:creationId xmlns:a16="http://schemas.microsoft.com/office/drawing/2014/main" xmlns="" id="{B50E2191-32CB-B9A0-C306-66C0F0F7648A}"/>
              </a:ext>
            </a:extLst>
          </p:cNvPr>
          <p:cNvSpPr>
            <a:spLocks noGrp="1"/>
          </p:cNvSpPr>
          <p:nvPr>
            <p:ph type="ftr" sz="quarter" idx="11"/>
          </p:nvPr>
        </p:nvSpPr>
        <p:spPr/>
        <p:txBody>
          <a:bodyPr/>
          <a:lstStyle/>
          <a:p>
            <a:r>
              <a:rPr lang="en-US" smtClean="0"/>
              <a:t>Intro to Python</a:t>
            </a:r>
            <a:endParaRPr lang="x-none"/>
          </a:p>
        </p:txBody>
      </p:sp>
      <p:sp>
        <p:nvSpPr>
          <p:cNvPr id="6" name="Slide Number Placeholder 5">
            <a:extLst>
              <a:ext uri="{FF2B5EF4-FFF2-40B4-BE49-F238E27FC236}">
                <a16:creationId xmlns:a16="http://schemas.microsoft.com/office/drawing/2014/main" xmlns="" id="{870332BC-E04F-A2F1-6129-767CF5D2FECD}"/>
              </a:ext>
            </a:extLst>
          </p:cNvPr>
          <p:cNvSpPr>
            <a:spLocks noGrp="1"/>
          </p:cNvSpPr>
          <p:nvPr>
            <p:ph type="sldNum" sz="quarter" idx="12"/>
          </p:nvPr>
        </p:nvSpPr>
        <p:spPr/>
        <p:txBody>
          <a:bodyPr/>
          <a:lstStyle/>
          <a:p>
            <a:fld id="{3B63AE63-3938-422A-A470-FB6AA1209C53}" type="slidenum">
              <a:rPr lang="x-none" smtClean="0"/>
              <a:t>3</a:t>
            </a:fld>
            <a:endParaRPr lang="x-none"/>
          </a:p>
        </p:txBody>
      </p:sp>
    </p:spTree>
    <p:extLst>
      <p:ext uri="{BB962C8B-B14F-4D97-AF65-F5344CB8AC3E}">
        <p14:creationId xmlns:p14="http://schemas.microsoft.com/office/powerpoint/2010/main" val="306658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325C6F-B924-E105-2B4C-F59B621EC2DD}"/>
              </a:ext>
            </a:extLst>
          </p:cNvPr>
          <p:cNvSpPr>
            <a:spLocks noGrp="1"/>
          </p:cNvSpPr>
          <p:nvPr>
            <p:ph type="title"/>
          </p:nvPr>
        </p:nvSpPr>
        <p:spPr/>
        <p:txBody>
          <a:bodyPr>
            <a:normAutofit/>
          </a:bodyPr>
          <a:lstStyle/>
          <a:p>
            <a:r>
              <a:rPr lang="en-US" kern="0" dirty="0">
                <a:effectLst/>
                <a:ea typeface="Times New Roman" panose="02020603050405020304" pitchFamily="18" charset="0"/>
                <a:cs typeface="Times New Roman" panose="02020603050405020304" pitchFamily="18" charset="0"/>
              </a:rPr>
              <a:t>Online Python Interpreter</a:t>
            </a:r>
            <a:endParaRPr lang="x-none" dirty="0"/>
          </a:p>
        </p:txBody>
      </p:sp>
      <p:sp>
        <p:nvSpPr>
          <p:cNvPr id="3" name="Content Placeholder 2">
            <a:extLst>
              <a:ext uri="{FF2B5EF4-FFF2-40B4-BE49-F238E27FC236}">
                <a16:creationId xmlns:a16="http://schemas.microsoft.com/office/drawing/2014/main" xmlns="" id="{1BB776D4-6F93-E9E3-BCBA-362EAC4C242F}"/>
              </a:ext>
            </a:extLst>
          </p:cNvPr>
          <p:cNvSpPr>
            <a:spLocks noGrp="1"/>
          </p:cNvSpPr>
          <p:nvPr>
            <p:ph idx="1"/>
          </p:nvPr>
        </p:nvSpPr>
        <p:spPr>
          <a:xfrm>
            <a:off x="581192" y="2576946"/>
            <a:ext cx="11029615" cy="3124835"/>
          </a:xfrm>
        </p:spPr>
        <p:txBody>
          <a:bodyPr>
            <a:normAutofit fontScale="92500" lnSpcReduction="20000"/>
          </a:bodyPr>
          <a:lstStyle/>
          <a:p>
            <a:r>
              <a:rPr lang="en-US" sz="1800" kern="50" dirty="0">
                <a:effectLst/>
                <a:latin typeface="Times New Roman" panose="02020603050405020304" pitchFamily="18" charset="0"/>
                <a:ea typeface="DejaVu Sans"/>
                <a:cs typeface="DejaVu Sans"/>
              </a:rPr>
              <a:t>working on </a:t>
            </a:r>
            <a:r>
              <a:rPr lang="en-US" sz="1800" u="sng" kern="50" dirty="0">
                <a:solidFill>
                  <a:srgbClr val="0563C1"/>
                </a:solidFill>
                <a:effectLst/>
                <a:latin typeface="Times New Roman" panose="02020603050405020304" pitchFamily="18" charset="0"/>
                <a:ea typeface="DejaVu Sans"/>
                <a:cs typeface="DejaVu Sans"/>
                <a:hlinkClick r:id="rId2"/>
              </a:rPr>
              <a:t>Google Collab</a:t>
            </a:r>
            <a:r>
              <a:rPr lang="en-US" sz="1800" kern="50" dirty="0">
                <a:effectLst/>
                <a:latin typeface="Times New Roman" panose="02020603050405020304" pitchFamily="18" charset="0"/>
                <a:ea typeface="DejaVu Sans"/>
                <a:cs typeface="DejaVu Sans"/>
              </a:rPr>
              <a:t> to run Python programs.</a:t>
            </a:r>
          </a:p>
          <a:p>
            <a:r>
              <a:rPr lang="en-US" kern="50" dirty="0">
                <a:latin typeface="Times New Roman" panose="02020603050405020304" pitchFamily="18" charset="0"/>
                <a:ea typeface="DejaVu Sans"/>
                <a:cs typeface="DejaVu Sans"/>
              </a:rPr>
              <a:t>Instructions:</a:t>
            </a:r>
          </a:p>
          <a:p>
            <a:pPr lvl="1"/>
            <a:r>
              <a:rPr lang="en-US" sz="1800" kern="50" dirty="0">
                <a:effectLst/>
                <a:latin typeface="Times New Roman" panose="02020603050405020304" pitchFamily="18" charset="0"/>
                <a:ea typeface="DejaVu Sans"/>
                <a:cs typeface="DejaVu Sans"/>
              </a:rPr>
              <a:t>Visit the following link: </a:t>
            </a:r>
            <a:r>
              <a:rPr lang="en-US" sz="1800" u="sng" kern="50" dirty="0">
                <a:solidFill>
                  <a:srgbClr val="0563C1"/>
                </a:solidFill>
                <a:effectLst/>
                <a:latin typeface="Times New Roman" panose="02020603050405020304" pitchFamily="18" charset="0"/>
                <a:ea typeface="DejaVu Sans"/>
                <a:cs typeface="DejaVu Sans"/>
                <a:hlinkClick r:id="rId2"/>
              </a:rPr>
              <a:t>https://colab.research.google.com/</a:t>
            </a:r>
            <a:endParaRPr lang="en-US" sz="1800" u="sng" kern="50" dirty="0">
              <a:solidFill>
                <a:srgbClr val="0563C1"/>
              </a:solidFill>
              <a:effectLst/>
              <a:latin typeface="Times New Roman" panose="02020603050405020304" pitchFamily="18" charset="0"/>
              <a:ea typeface="DejaVu Sans"/>
              <a:cs typeface="DejaVu Sans"/>
            </a:endParaRPr>
          </a:p>
          <a:p>
            <a:pPr lvl="1"/>
            <a:r>
              <a:rPr lang="en-US" sz="1800" kern="50" dirty="0">
                <a:effectLst/>
                <a:latin typeface="Times New Roman" panose="02020603050405020304" pitchFamily="18" charset="0"/>
                <a:ea typeface="DejaVu Sans"/>
                <a:cs typeface="DejaVu Sans"/>
              </a:rPr>
              <a:t>Sign in using your nu email id</a:t>
            </a:r>
            <a:endParaRPr lang="en-US" sz="1800" u="sng" kern="50" dirty="0">
              <a:solidFill>
                <a:srgbClr val="0563C1"/>
              </a:solidFill>
              <a:latin typeface="Times New Roman" panose="02020603050405020304" pitchFamily="18" charset="0"/>
              <a:ea typeface="DejaVu Sans"/>
              <a:cs typeface="DejaVu Sans"/>
            </a:endParaRPr>
          </a:p>
          <a:p>
            <a:pPr lvl="1"/>
            <a:r>
              <a:rPr lang="en-US" sz="1800" kern="50" dirty="0">
                <a:effectLst/>
                <a:latin typeface="Times New Roman" panose="02020603050405020304" pitchFamily="18" charset="0"/>
                <a:ea typeface="DejaVu Sans"/>
                <a:cs typeface="Mangal" panose="02040503050203030202" pitchFamily="18" charset="0"/>
              </a:rPr>
              <a:t>You will be directed to ‘Welcome to </a:t>
            </a:r>
            <a:r>
              <a:rPr lang="en-US" sz="1800" kern="50" dirty="0" err="1">
                <a:effectLst/>
                <a:latin typeface="Times New Roman" panose="02020603050405020304" pitchFamily="18" charset="0"/>
                <a:ea typeface="DejaVu Sans"/>
                <a:cs typeface="Mangal" panose="02040503050203030202" pitchFamily="18" charset="0"/>
              </a:rPr>
              <a:t>Colaboratory</a:t>
            </a:r>
            <a:r>
              <a:rPr lang="en-US" sz="1800" kern="50" dirty="0">
                <a:effectLst/>
                <a:latin typeface="Times New Roman" panose="02020603050405020304" pitchFamily="18" charset="0"/>
                <a:ea typeface="DejaVu Sans"/>
                <a:cs typeface="Mangal" panose="02040503050203030202" pitchFamily="18" charset="0"/>
              </a:rPr>
              <a:t>’ page.</a:t>
            </a:r>
            <a:endParaRPr lang="x-none" sz="1800" kern="50" dirty="0">
              <a:effectLst/>
              <a:latin typeface="Times New Roman" panose="02020603050405020304" pitchFamily="18" charset="0"/>
              <a:ea typeface="DejaVu Sans"/>
              <a:cs typeface="Mangal" panose="02040503050203030202" pitchFamily="18" charset="0"/>
            </a:endParaRPr>
          </a:p>
          <a:p>
            <a:pPr marL="666900" lvl="1" indent="-342900">
              <a:buFont typeface="Symbol" panose="05050102010706020507" pitchFamily="18" charset="2"/>
              <a:buChar char=""/>
            </a:pPr>
            <a:r>
              <a:rPr lang="en-US" kern="50" dirty="0">
                <a:effectLst/>
                <a:latin typeface="Times New Roman" panose="02020603050405020304" pitchFamily="18" charset="0"/>
                <a:ea typeface="DejaVu Sans"/>
                <a:cs typeface="Mangal" panose="02040503050203030202" pitchFamily="18" charset="0"/>
              </a:rPr>
              <a:t>Go to </a:t>
            </a:r>
            <a:r>
              <a:rPr lang="en-US" b="1" kern="50" dirty="0">
                <a:effectLst/>
                <a:latin typeface="Times New Roman" panose="02020603050405020304" pitchFamily="18" charset="0"/>
                <a:ea typeface="DejaVu Sans"/>
                <a:cs typeface="Mangal" panose="02040503050203030202" pitchFamily="18" charset="0"/>
              </a:rPr>
              <a:t>File-&gt;New Notebook</a:t>
            </a:r>
            <a:r>
              <a:rPr lang="en-US" kern="50" dirty="0">
                <a:effectLst/>
                <a:latin typeface="Times New Roman" panose="02020603050405020304" pitchFamily="18" charset="0"/>
                <a:ea typeface="DejaVu Sans"/>
                <a:cs typeface="Mangal" panose="02040503050203030202" pitchFamily="18" charset="0"/>
              </a:rPr>
              <a:t>.</a:t>
            </a:r>
          </a:p>
          <a:p>
            <a:pPr marL="666900" lvl="1" indent="-342900">
              <a:buFont typeface="Symbol" panose="05050102010706020507" pitchFamily="18" charset="2"/>
              <a:buChar char=""/>
            </a:pPr>
            <a:r>
              <a:rPr lang="en-US" sz="1800" kern="50" dirty="0">
                <a:effectLst/>
                <a:latin typeface="Times New Roman" panose="02020603050405020304" pitchFamily="18" charset="0"/>
                <a:ea typeface="DejaVu Sans"/>
                <a:cs typeface="Mangal" panose="02040503050203030202" pitchFamily="18" charset="0"/>
              </a:rPr>
              <a:t>Write your first Python program by typing the following statement in the first cell</a:t>
            </a:r>
          </a:p>
          <a:p>
            <a:pPr marL="666900" lvl="1" indent="-342900">
              <a:buFont typeface="Symbol" panose="05050102010706020507" pitchFamily="18" charset="2"/>
              <a:buChar char=""/>
            </a:pPr>
            <a:r>
              <a:rPr lang="en-US" sz="1800" kern="50" dirty="0">
                <a:latin typeface="Times New Roman" panose="02020603050405020304" pitchFamily="18" charset="0"/>
                <a:ea typeface="DejaVu Sans"/>
                <a:cs typeface="Mangal" panose="02040503050203030202" pitchFamily="18" charset="0"/>
              </a:rPr>
              <a:t>Print(‘Hello world’)</a:t>
            </a:r>
            <a:endParaRPr lang="x-none" sz="1800" kern="50" dirty="0">
              <a:effectLst/>
              <a:latin typeface="Times New Roman" panose="02020603050405020304" pitchFamily="18" charset="0"/>
              <a:ea typeface="DejaVu Sans"/>
              <a:cs typeface="Mangal" panose="02040503050203030202" pitchFamily="18" charset="0"/>
            </a:endParaRPr>
          </a:p>
          <a:p>
            <a:pPr marL="666900" lvl="1" indent="-342900">
              <a:buFont typeface="Symbol" panose="05050102010706020507" pitchFamily="18" charset="2"/>
              <a:buChar char=""/>
            </a:pPr>
            <a:r>
              <a:rPr lang="en-US" sz="1800" kern="50" dirty="0">
                <a:effectLst/>
                <a:latin typeface="Times New Roman" panose="02020603050405020304" pitchFamily="18" charset="0"/>
                <a:ea typeface="DejaVu Sans"/>
                <a:cs typeface="Mangal" panose="02040503050203030202" pitchFamily="18" charset="0"/>
              </a:rPr>
              <a:t>Execute this cell by clicking the play button on the left of the cell or by pressing </a:t>
            </a:r>
            <a:r>
              <a:rPr lang="en-US" sz="1800" kern="50" dirty="0" err="1">
                <a:effectLst/>
                <a:latin typeface="Times New Roman" panose="02020603050405020304" pitchFamily="18" charset="0"/>
                <a:ea typeface="DejaVu Sans"/>
                <a:cs typeface="Mangal" panose="02040503050203030202" pitchFamily="18" charset="0"/>
              </a:rPr>
              <a:t>Ctrl+Enter</a:t>
            </a:r>
            <a:r>
              <a:rPr lang="en-US" sz="1800" kern="50" dirty="0">
                <a:effectLst/>
                <a:latin typeface="Times New Roman" panose="02020603050405020304" pitchFamily="18" charset="0"/>
                <a:ea typeface="DejaVu Sans"/>
                <a:cs typeface="Mangal" panose="02040503050203030202" pitchFamily="18" charset="0"/>
              </a:rPr>
              <a:t>.</a:t>
            </a:r>
            <a:endParaRPr lang="x-none" sz="1800" kern="50" dirty="0">
              <a:effectLst/>
              <a:latin typeface="Times New Roman" panose="02020603050405020304" pitchFamily="18" charset="0"/>
              <a:ea typeface="DejaVu Sans"/>
              <a:cs typeface="Mangal" panose="02040503050203030202" pitchFamily="18" charset="0"/>
            </a:endParaRPr>
          </a:p>
          <a:p>
            <a:pPr marL="666900" lvl="1" indent="-342900">
              <a:buFont typeface="Symbol" panose="05050102010706020507" pitchFamily="18" charset="2"/>
              <a:buChar char=""/>
            </a:pPr>
            <a:endParaRPr lang="en-US" kern="50" dirty="0">
              <a:effectLst/>
              <a:latin typeface="Times New Roman" panose="02020603050405020304" pitchFamily="18" charset="0"/>
              <a:ea typeface="DejaVu Sans"/>
              <a:cs typeface="Mangal" panose="02040503050203030202" pitchFamily="18" charset="0"/>
            </a:endParaRPr>
          </a:p>
          <a:p>
            <a:pPr marL="666900" lvl="1" indent="-342900">
              <a:buFont typeface="Symbol" panose="05050102010706020507" pitchFamily="18" charset="2"/>
              <a:buChar char=""/>
            </a:pPr>
            <a:endParaRPr lang="x-none" kern="50" dirty="0">
              <a:effectLst/>
              <a:latin typeface="Times New Roman" panose="02020603050405020304" pitchFamily="18" charset="0"/>
              <a:ea typeface="DejaVu Sans"/>
              <a:cs typeface="Mangal" panose="02040503050203030202" pitchFamily="18" charset="0"/>
            </a:endParaRPr>
          </a:p>
          <a:p>
            <a:endParaRPr lang="x-none" dirty="0"/>
          </a:p>
        </p:txBody>
      </p:sp>
      <p:pic>
        <p:nvPicPr>
          <p:cNvPr id="8" name="Picture 7">
            <a:extLst>
              <a:ext uri="{FF2B5EF4-FFF2-40B4-BE49-F238E27FC236}">
                <a16:creationId xmlns:a16="http://schemas.microsoft.com/office/drawing/2014/main" xmlns="" id="{87F451F3-1742-77A7-7A97-E90481578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400" y="5316248"/>
            <a:ext cx="5943600" cy="1323975"/>
          </a:xfrm>
          <a:prstGeom prst="rect">
            <a:avLst/>
          </a:prstGeom>
        </p:spPr>
      </p:pic>
      <p:sp>
        <p:nvSpPr>
          <p:cNvPr id="10" name="Footer Placeholder 9">
            <a:extLst>
              <a:ext uri="{FF2B5EF4-FFF2-40B4-BE49-F238E27FC236}">
                <a16:creationId xmlns:a16="http://schemas.microsoft.com/office/drawing/2014/main" xmlns="" id="{745367BC-7CD7-0CE1-52B5-6D120BD34A01}"/>
              </a:ext>
            </a:extLst>
          </p:cNvPr>
          <p:cNvSpPr>
            <a:spLocks noGrp="1"/>
          </p:cNvSpPr>
          <p:nvPr>
            <p:ph type="ftr" sz="quarter" idx="11"/>
          </p:nvPr>
        </p:nvSpPr>
        <p:spPr/>
        <p:txBody>
          <a:bodyPr/>
          <a:lstStyle/>
          <a:p>
            <a:r>
              <a:rPr lang="en-US" smtClean="0"/>
              <a:t>Intro to Python</a:t>
            </a:r>
            <a:endParaRPr lang="x-none"/>
          </a:p>
        </p:txBody>
      </p:sp>
      <p:sp>
        <p:nvSpPr>
          <p:cNvPr id="11" name="Slide Number Placeholder 10">
            <a:extLst>
              <a:ext uri="{FF2B5EF4-FFF2-40B4-BE49-F238E27FC236}">
                <a16:creationId xmlns:a16="http://schemas.microsoft.com/office/drawing/2014/main" xmlns="" id="{E132D190-03B2-9791-63CF-0952C187A906}"/>
              </a:ext>
            </a:extLst>
          </p:cNvPr>
          <p:cNvSpPr>
            <a:spLocks noGrp="1"/>
          </p:cNvSpPr>
          <p:nvPr>
            <p:ph type="sldNum" sz="quarter" idx="12"/>
          </p:nvPr>
        </p:nvSpPr>
        <p:spPr/>
        <p:txBody>
          <a:bodyPr/>
          <a:lstStyle/>
          <a:p>
            <a:fld id="{3B63AE63-3938-422A-A470-FB6AA1209C53}" type="slidenum">
              <a:rPr lang="x-none" smtClean="0"/>
              <a:t>4</a:t>
            </a:fld>
            <a:endParaRPr lang="x-none"/>
          </a:p>
        </p:txBody>
      </p:sp>
    </p:spTree>
    <p:extLst>
      <p:ext uri="{BB962C8B-B14F-4D97-AF65-F5344CB8AC3E}">
        <p14:creationId xmlns:p14="http://schemas.microsoft.com/office/powerpoint/2010/main" val="2560728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B12698-993C-DCA3-1546-A5CE5B0476C8}"/>
              </a:ext>
            </a:extLst>
          </p:cNvPr>
          <p:cNvSpPr>
            <a:spLocks noGrp="1"/>
          </p:cNvSpPr>
          <p:nvPr>
            <p:ph type="title"/>
          </p:nvPr>
        </p:nvSpPr>
        <p:spPr/>
        <p:txBody>
          <a:bodyPr/>
          <a:lstStyle/>
          <a:p>
            <a:r>
              <a:rPr lang="en-US" dirty="0"/>
              <a:t>Basic Datatypes </a:t>
            </a:r>
            <a:endParaRPr lang="x-none" dirty="0"/>
          </a:p>
        </p:txBody>
      </p:sp>
      <p:sp>
        <p:nvSpPr>
          <p:cNvPr id="3" name="Content Placeholder 2">
            <a:extLst>
              <a:ext uri="{FF2B5EF4-FFF2-40B4-BE49-F238E27FC236}">
                <a16:creationId xmlns:a16="http://schemas.microsoft.com/office/drawing/2014/main" xmlns="" id="{0EC8131E-A8D2-6A13-0787-A642B66F77F3}"/>
              </a:ext>
            </a:extLst>
          </p:cNvPr>
          <p:cNvSpPr>
            <a:spLocks noGrp="1"/>
          </p:cNvSpPr>
          <p:nvPr>
            <p:ph idx="1"/>
          </p:nvPr>
        </p:nvSpPr>
        <p:spPr/>
        <p:txBody>
          <a:bodyPr>
            <a:normAutofit/>
          </a:bodyPr>
          <a:lstStyle/>
          <a:p>
            <a:r>
              <a:rPr lang="en-US" altLang="en-US" sz="3600" dirty="0"/>
              <a:t>Numbers</a:t>
            </a:r>
          </a:p>
          <a:p>
            <a:r>
              <a:rPr lang="en-US" altLang="en-US" sz="3600" dirty="0"/>
              <a:t>String</a:t>
            </a:r>
          </a:p>
          <a:p>
            <a:r>
              <a:rPr lang="en-US" altLang="en-US" sz="3600" dirty="0"/>
              <a:t>List</a:t>
            </a:r>
          </a:p>
          <a:p>
            <a:r>
              <a:rPr lang="en-US" altLang="en-US" sz="3600" dirty="0"/>
              <a:t>Tuple</a:t>
            </a:r>
          </a:p>
          <a:p>
            <a:r>
              <a:rPr lang="en-US" altLang="en-US" sz="3600" dirty="0"/>
              <a:t>Dictionary</a:t>
            </a:r>
            <a:endParaRPr lang="x-none" sz="3600" dirty="0"/>
          </a:p>
        </p:txBody>
      </p:sp>
      <p:sp>
        <p:nvSpPr>
          <p:cNvPr id="5" name="Footer Placeholder 4">
            <a:extLst>
              <a:ext uri="{FF2B5EF4-FFF2-40B4-BE49-F238E27FC236}">
                <a16:creationId xmlns:a16="http://schemas.microsoft.com/office/drawing/2014/main" xmlns="" id="{9F7DA9CB-ED8C-4F56-D69C-C323CC7A130F}"/>
              </a:ext>
            </a:extLst>
          </p:cNvPr>
          <p:cNvSpPr>
            <a:spLocks noGrp="1"/>
          </p:cNvSpPr>
          <p:nvPr>
            <p:ph type="ftr" sz="quarter" idx="11"/>
          </p:nvPr>
        </p:nvSpPr>
        <p:spPr/>
        <p:txBody>
          <a:bodyPr/>
          <a:lstStyle/>
          <a:p>
            <a:r>
              <a:rPr lang="en-US" smtClean="0"/>
              <a:t>Intro to Python</a:t>
            </a:r>
            <a:endParaRPr lang="x-none"/>
          </a:p>
        </p:txBody>
      </p:sp>
      <p:sp>
        <p:nvSpPr>
          <p:cNvPr id="6" name="Slide Number Placeholder 5">
            <a:extLst>
              <a:ext uri="{FF2B5EF4-FFF2-40B4-BE49-F238E27FC236}">
                <a16:creationId xmlns:a16="http://schemas.microsoft.com/office/drawing/2014/main" xmlns="" id="{A03492B9-3D31-C244-4236-CE18D8C72D53}"/>
              </a:ext>
            </a:extLst>
          </p:cNvPr>
          <p:cNvSpPr>
            <a:spLocks noGrp="1"/>
          </p:cNvSpPr>
          <p:nvPr>
            <p:ph type="sldNum" sz="quarter" idx="12"/>
          </p:nvPr>
        </p:nvSpPr>
        <p:spPr/>
        <p:txBody>
          <a:bodyPr/>
          <a:lstStyle/>
          <a:p>
            <a:fld id="{3B63AE63-3938-422A-A470-FB6AA1209C53}" type="slidenum">
              <a:rPr lang="x-none" smtClean="0"/>
              <a:t>5</a:t>
            </a:fld>
            <a:endParaRPr lang="x-none"/>
          </a:p>
        </p:txBody>
      </p:sp>
    </p:spTree>
    <p:extLst>
      <p:ext uri="{BB962C8B-B14F-4D97-AF65-F5344CB8AC3E}">
        <p14:creationId xmlns:p14="http://schemas.microsoft.com/office/powerpoint/2010/main" val="750361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B3BFB85F-AC52-1080-C020-4B168897BEC1}"/>
              </a:ext>
            </a:extLst>
          </p:cNvPr>
          <p:cNvGraphicFramePr>
            <a:graphicFrameLocks noGrp="1"/>
          </p:cNvGraphicFramePr>
          <p:nvPr>
            <p:ph idx="4294967295"/>
            <p:extLst>
              <p:ext uri="{D42A27DB-BD31-4B8C-83A1-F6EECF244321}">
                <p14:modId xmlns:p14="http://schemas.microsoft.com/office/powerpoint/2010/main" val="3091360809"/>
              </p:ext>
            </p:extLst>
          </p:nvPr>
        </p:nvGraphicFramePr>
        <p:xfrm>
          <a:off x="1542473" y="668155"/>
          <a:ext cx="9107054" cy="6193809"/>
        </p:xfrm>
        <a:graphic>
          <a:graphicData uri="http://schemas.openxmlformats.org/drawingml/2006/table">
            <a:tbl>
              <a:tblPr firstRow="1" firstCol="1" bandRow="1">
                <a:tableStyleId>{5C22544A-7EE6-4342-B048-85BDC9FD1C3A}</a:tableStyleId>
              </a:tblPr>
              <a:tblGrid>
                <a:gridCol w="749939">
                  <a:extLst>
                    <a:ext uri="{9D8B030D-6E8A-4147-A177-3AD203B41FA5}">
                      <a16:colId xmlns:a16="http://schemas.microsoft.com/office/drawing/2014/main" xmlns="" val="2500575985"/>
                    </a:ext>
                  </a:extLst>
                </a:gridCol>
                <a:gridCol w="2340145">
                  <a:extLst>
                    <a:ext uri="{9D8B030D-6E8A-4147-A177-3AD203B41FA5}">
                      <a16:colId xmlns:a16="http://schemas.microsoft.com/office/drawing/2014/main" xmlns="" val="701250884"/>
                    </a:ext>
                  </a:extLst>
                </a:gridCol>
                <a:gridCol w="1317247">
                  <a:extLst>
                    <a:ext uri="{9D8B030D-6E8A-4147-A177-3AD203B41FA5}">
                      <a16:colId xmlns:a16="http://schemas.microsoft.com/office/drawing/2014/main" xmlns="" val="4156232010"/>
                    </a:ext>
                  </a:extLst>
                </a:gridCol>
                <a:gridCol w="4699723">
                  <a:extLst>
                    <a:ext uri="{9D8B030D-6E8A-4147-A177-3AD203B41FA5}">
                      <a16:colId xmlns:a16="http://schemas.microsoft.com/office/drawing/2014/main" xmlns="" val="2913169849"/>
                    </a:ext>
                  </a:extLst>
                </a:gridCol>
              </a:tblGrid>
              <a:tr h="317328">
                <a:tc>
                  <a:txBody>
                    <a:bodyPr/>
                    <a:lstStyle/>
                    <a:p>
                      <a:pPr algn="l">
                        <a:lnSpc>
                          <a:spcPct val="107000"/>
                        </a:lnSpc>
                      </a:pPr>
                      <a:r>
                        <a:rPr lang="en-US" sz="1600" kern="0" dirty="0">
                          <a:effectLst/>
                        </a:rPr>
                        <a:t>Sr#</a:t>
                      </a:r>
                      <a:endParaRPr lang="x-none" sz="1600" kern="50" dirty="0">
                        <a:effectLst/>
                        <a:latin typeface="Times New Roman" panose="02020603050405020304" pitchFamily="18" charset="0"/>
                        <a:ea typeface="DejaVu Sans"/>
                        <a:cs typeface="DejaVu Sans"/>
                      </a:endParaRPr>
                    </a:p>
                  </a:txBody>
                  <a:tcPr marL="57357" marR="57357" marT="37710" marB="37710"/>
                </a:tc>
                <a:tc>
                  <a:txBody>
                    <a:bodyPr/>
                    <a:lstStyle/>
                    <a:p>
                      <a:pPr algn="l">
                        <a:lnSpc>
                          <a:spcPct val="107000"/>
                        </a:lnSpc>
                      </a:pPr>
                      <a:r>
                        <a:rPr lang="en-US" sz="1600" kern="0" dirty="0">
                          <a:effectLst/>
                        </a:rPr>
                        <a:t>Categories</a:t>
                      </a:r>
                      <a:endParaRPr lang="x-none" sz="1600" kern="50" dirty="0">
                        <a:effectLst/>
                        <a:latin typeface="Times New Roman" panose="02020603050405020304" pitchFamily="18" charset="0"/>
                        <a:ea typeface="DejaVu Sans"/>
                        <a:cs typeface="DejaVu Sans"/>
                      </a:endParaRPr>
                    </a:p>
                  </a:txBody>
                  <a:tcPr marL="57357" marR="57357" marT="37710" marB="37710"/>
                </a:tc>
                <a:tc>
                  <a:txBody>
                    <a:bodyPr/>
                    <a:lstStyle/>
                    <a:p>
                      <a:pPr algn="l">
                        <a:lnSpc>
                          <a:spcPct val="107000"/>
                        </a:lnSpc>
                      </a:pPr>
                      <a:r>
                        <a:rPr lang="en-US" sz="1600" kern="0">
                          <a:effectLst/>
                        </a:rPr>
                        <a:t>Data Type</a:t>
                      </a:r>
                      <a:endParaRPr lang="x-none" sz="1600" kern="50">
                        <a:effectLst/>
                        <a:latin typeface="Times New Roman" panose="02020603050405020304" pitchFamily="18" charset="0"/>
                        <a:ea typeface="DejaVu Sans"/>
                        <a:cs typeface="DejaVu Sans"/>
                      </a:endParaRPr>
                    </a:p>
                  </a:txBody>
                  <a:tcPr marL="57040" marR="57040" marT="38026" marB="38026"/>
                </a:tc>
                <a:tc>
                  <a:txBody>
                    <a:bodyPr/>
                    <a:lstStyle/>
                    <a:p>
                      <a:pPr algn="l">
                        <a:lnSpc>
                          <a:spcPct val="107000"/>
                        </a:lnSpc>
                      </a:pPr>
                      <a:r>
                        <a:rPr lang="en-US" sz="1600" kern="0" dirty="0">
                          <a:effectLst/>
                        </a:rPr>
                        <a:t>Examples</a:t>
                      </a:r>
                      <a:endParaRPr lang="x-none" sz="1600" kern="50" dirty="0">
                        <a:effectLst/>
                        <a:latin typeface="Times New Roman" panose="02020603050405020304" pitchFamily="18" charset="0"/>
                        <a:ea typeface="DejaVu Sans"/>
                        <a:cs typeface="DejaVu Sans"/>
                      </a:endParaRPr>
                    </a:p>
                  </a:txBody>
                  <a:tcPr marL="57040" marR="57040" marT="38026" marB="38026"/>
                </a:tc>
                <a:extLst>
                  <a:ext uri="{0D108BD9-81ED-4DB2-BD59-A6C34878D82A}">
                    <a16:rowId xmlns:a16="http://schemas.microsoft.com/office/drawing/2014/main" xmlns="" val="963818959"/>
                  </a:ext>
                </a:extLst>
              </a:tr>
              <a:tr h="529945">
                <a:tc>
                  <a:txBody>
                    <a:bodyPr/>
                    <a:lstStyle/>
                    <a:p>
                      <a:pPr algn="l">
                        <a:lnSpc>
                          <a:spcPct val="107000"/>
                        </a:lnSpc>
                        <a:tabLst>
                          <a:tab pos="1219200" algn="l"/>
                        </a:tabLst>
                      </a:pPr>
                      <a:r>
                        <a:rPr lang="en-US" sz="1600" kern="0">
                          <a:effectLst/>
                        </a:rPr>
                        <a:t>1</a:t>
                      </a:r>
                      <a:endParaRPr lang="x-none" sz="1600" kern="50">
                        <a:effectLst/>
                        <a:latin typeface="Times New Roman" panose="02020603050405020304" pitchFamily="18" charset="0"/>
                        <a:ea typeface="DejaVu Sans"/>
                        <a:cs typeface="DejaVu Sans"/>
                      </a:endParaRPr>
                    </a:p>
                  </a:txBody>
                  <a:tcPr marL="57357" marR="57357" marT="37710" marB="37710"/>
                </a:tc>
                <a:tc rowSpan="3">
                  <a:txBody>
                    <a:bodyPr/>
                    <a:lstStyle/>
                    <a:p>
                      <a:pPr algn="l">
                        <a:lnSpc>
                          <a:spcPct val="107000"/>
                        </a:lnSpc>
                        <a:tabLst>
                          <a:tab pos="1219200" algn="l"/>
                        </a:tabLst>
                      </a:pPr>
                      <a:r>
                        <a:rPr lang="en-US" sz="1600" kern="0" dirty="0">
                          <a:effectLst/>
                        </a:rPr>
                        <a:t>Numeric Types</a:t>
                      </a:r>
                      <a:endParaRPr lang="x-none" sz="1600" kern="50" dirty="0">
                        <a:effectLst/>
                        <a:latin typeface="Times New Roman" panose="02020603050405020304" pitchFamily="18" charset="0"/>
                        <a:ea typeface="DejaVu Sans"/>
                        <a:cs typeface="DejaVu Sans"/>
                      </a:endParaRPr>
                    </a:p>
                  </a:txBody>
                  <a:tcPr marL="57357" marR="57357" marT="37710" marB="37710"/>
                </a:tc>
                <a:tc>
                  <a:txBody>
                    <a:bodyPr/>
                    <a:lstStyle/>
                    <a:p>
                      <a:pPr algn="l">
                        <a:lnSpc>
                          <a:spcPct val="107000"/>
                        </a:lnSpc>
                        <a:tabLst>
                          <a:tab pos="1219200" algn="l"/>
                        </a:tabLst>
                      </a:pPr>
                      <a:r>
                        <a:rPr lang="en-US" sz="1600" kern="0">
                          <a:effectLst/>
                        </a:rPr>
                        <a:t>int	</a:t>
                      </a:r>
                      <a:endParaRPr lang="x-none" sz="1600" kern="50">
                        <a:effectLst/>
                        <a:latin typeface="Times New Roman" panose="02020603050405020304" pitchFamily="18" charset="0"/>
                        <a:ea typeface="DejaVu Sans"/>
                        <a:cs typeface="DejaVu Sans"/>
                      </a:endParaRPr>
                    </a:p>
                  </a:txBody>
                  <a:tcPr marL="57040" marR="57040" marT="38026" marB="38026"/>
                </a:tc>
                <a:tc>
                  <a:txBody>
                    <a:bodyPr/>
                    <a:lstStyle/>
                    <a:p>
                      <a:pPr algn="l">
                        <a:lnSpc>
                          <a:spcPct val="107000"/>
                        </a:lnSpc>
                      </a:pPr>
                      <a:r>
                        <a:rPr lang="en-US" sz="1600" kern="0">
                          <a:effectLst/>
                        </a:rPr>
                        <a:t>-2, -1, 0, 1, 2, 3, 4, 5,</a:t>
                      </a:r>
                      <a:r>
                        <a:rPr lang="en-US" sz="1600" kern="50">
                          <a:effectLst/>
                        </a:rPr>
                        <a:t> </a:t>
                      </a:r>
                      <a:r>
                        <a:rPr lang="en-US" sz="1600" kern="0">
                          <a:effectLst/>
                        </a:rPr>
                        <a:t>int(20)</a:t>
                      </a:r>
                      <a:endParaRPr lang="x-none" sz="1600" kern="50">
                        <a:effectLst/>
                        <a:latin typeface="Times New Roman" panose="02020603050405020304" pitchFamily="18" charset="0"/>
                        <a:ea typeface="DejaVu Sans"/>
                        <a:cs typeface="DejaVu Sans"/>
                      </a:endParaRPr>
                    </a:p>
                  </a:txBody>
                  <a:tcPr marL="57040" marR="57040" marT="38026" marB="38026"/>
                </a:tc>
                <a:extLst>
                  <a:ext uri="{0D108BD9-81ED-4DB2-BD59-A6C34878D82A}">
                    <a16:rowId xmlns:a16="http://schemas.microsoft.com/office/drawing/2014/main" xmlns="" val="3603298723"/>
                  </a:ext>
                </a:extLst>
              </a:tr>
              <a:tr h="317328">
                <a:tc>
                  <a:txBody>
                    <a:bodyPr/>
                    <a:lstStyle/>
                    <a:p>
                      <a:pPr algn="l">
                        <a:lnSpc>
                          <a:spcPct val="107000"/>
                        </a:lnSpc>
                      </a:pPr>
                      <a:r>
                        <a:rPr lang="en-US" sz="1600" kern="0">
                          <a:effectLst/>
                        </a:rPr>
                        <a:t>2</a:t>
                      </a:r>
                      <a:endParaRPr lang="x-none" sz="1600" kern="50">
                        <a:effectLst/>
                        <a:latin typeface="Times New Roman" panose="02020603050405020304" pitchFamily="18" charset="0"/>
                        <a:ea typeface="DejaVu Sans"/>
                        <a:cs typeface="DejaVu Sans"/>
                      </a:endParaRPr>
                    </a:p>
                  </a:txBody>
                  <a:tcPr marL="57357" marR="57357" marT="37710" marB="37710"/>
                </a:tc>
                <a:tc vMerge="1">
                  <a:txBody>
                    <a:bodyPr/>
                    <a:lstStyle/>
                    <a:p>
                      <a:endParaRPr lang="x-none"/>
                    </a:p>
                  </a:txBody>
                  <a:tcPr/>
                </a:tc>
                <a:tc>
                  <a:txBody>
                    <a:bodyPr/>
                    <a:lstStyle/>
                    <a:p>
                      <a:pPr algn="l">
                        <a:lnSpc>
                          <a:spcPct val="107000"/>
                        </a:lnSpc>
                      </a:pPr>
                      <a:r>
                        <a:rPr lang="en-US" sz="1600" kern="0">
                          <a:effectLst/>
                        </a:rPr>
                        <a:t>float</a:t>
                      </a:r>
                      <a:endParaRPr lang="x-none" sz="1600" kern="50">
                        <a:effectLst/>
                        <a:latin typeface="Times New Roman" panose="02020603050405020304" pitchFamily="18" charset="0"/>
                        <a:ea typeface="DejaVu Sans"/>
                        <a:cs typeface="DejaVu Sans"/>
                      </a:endParaRPr>
                    </a:p>
                  </a:txBody>
                  <a:tcPr marL="57040" marR="57040" marT="38026" marB="38026"/>
                </a:tc>
                <a:tc>
                  <a:txBody>
                    <a:bodyPr/>
                    <a:lstStyle/>
                    <a:p>
                      <a:pPr algn="l">
                        <a:lnSpc>
                          <a:spcPct val="107000"/>
                        </a:lnSpc>
                      </a:pPr>
                      <a:r>
                        <a:rPr lang="en-US" sz="1600" kern="0">
                          <a:effectLst/>
                        </a:rPr>
                        <a:t>-1.25, -1.0, --0.5, 0.0, 0.5, 1.0, 1.25,</a:t>
                      </a:r>
                      <a:r>
                        <a:rPr lang="en-US" sz="1600" kern="50">
                          <a:effectLst/>
                        </a:rPr>
                        <a:t> </a:t>
                      </a:r>
                      <a:r>
                        <a:rPr lang="en-US" sz="1600" kern="0">
                          <a:effectLst/>
                        </a:rPr>
                        <a:t>float(20.5)</a:t>
                      </a:r>
                      <a:endParaRPr lang="x-none" sz="1600" kern="50">
                        <a:effectLst/>
                        <a:latin typeface="Times New Roman" panose="02020603050405020304" pitchFamily="18" charset="0"/>
                        <a:ea typeface="DejaVu Sans"/>
                        <a:cs typeface="DejaVu Sans"/>
                      </a:endParaRPr>
                    </a:p>
                  </a:txBody>
                  <a:tcPr marL="57040" marR="57040" marT="38026" marB="38026"/>
                </a:tc>
                <a:extLst>
                  <a:ext uri="{0D108BD9-81ED-4DB2-BD59-A6C34878D82A}">
                    <a16:rowId xmlns:a16="http://schemas.microsoft.com/office/drawing/2014/main" xmlns="" val="3912492954"/>
                  </a:ext>
                </a:extLst>
              </a:tr>
              <a:tr h="317328">
                <a:tc>
                  <a:txBody>
                    <a:bodyPr/>
                    <a:lstStyle/>
                    <a:p>
                      <a:pPr algn="l">
                        <a:lnSpc>
                          <a:spcPct val="107000"/>
                        </a:lnSpc>
                      </a:pPr>
                      <a:r>
                        <a:rPr lang="en-US" sz="1600" kern="0">
                          <a:effectLst/>
                        </a:rPr>
                        <a:t>3</a:t>
                      </a:r>
                      <a:endParaRPr lang="x-none" sz="1600" kern="50">
                        <a:effectLst/>
                        <a:latin typeface="Times New Roman" panose="02020603050405020304" pitchFamily="18" charset="0"/>
                        <a:ea typeface="DejaVu Sans"/>
                        <a:cs typeface="DejaVu Sans"/>
                      </a:endParaRPr>
                    </a:p>
                  </a:txBody>
                  <a:tcPr marL="57357" marR="57357" marT="37710" marB="37710"/>
                </a:tc>
                <a:tc vMerge="1">
                  <a:txBody>
                    <a:bodyPr/>
                    <a:lstStyle/>
                    <a:p>
                      <a:endParaRPr lang="x-none"/>
                    </a:p>
                  </a:txBody>
                  <a:tcPr/>
                </a:tc>
                <a:tc>
                  <a:txBody>
                    <a:bodyPr/>
                    <a:lstStyle/>
                    <a:p>
                      <a:pPr algn="l">
                        <a:lnSpc>
                          <a:spcPct val="107000"/>
                        </a:lnSpc>
                      </a:pPr>
                      <a:r>
                        <a:rPr lang="en-US" sz="1600" kern="0">
                          <a:effectLst/>
                        </a:rPr>
                        <a:t>complex</a:t>
                      </a:r>
                      <a:endParaRPr lang="x-none" sz="1600" kern="50">
                        <a:effectLst/>
                        <a:latin typeface="Times New Roman" panose="02020603050405020304" pitchFamily="18" charset="0"/>
                        <a:ea typeface="DejaVu Sans"/>
                        <a:cs typeface="DejaVu Sans"/>
                      </a:endParaRPr>
                    </a:p>
                  </a:txBody>
                  <a:tcPr marL="57040" marR="57040" marT="38026" marB="38026"/>
                </a:tc>
                <a:tc>
                  <a:txBody>
                    <a:bodyPr/>
                    <a:lstStyle/>
                    <a:p>
                      <a:pPr algn="l">
                        <a:lnSpc>
                          <a:spcPct val="107000"/>
                        </a:lnSpc>
                      </a:pPr>
                      <a:r>
                        <a:rPr lang="en-US" sz="1600" kern="0" dirty="0">
                          <a:effectLst/>
                        </a:rPr>
                        <a:t>1j,</a:t>
                      </a:r>
                      <a:r>
                        <a:rPr lang="en-US" sz="1600" kern="50" dirty="0">
                          <a:effectLst/>
                        </a:rPr>
                        <a:t> </a:t>
                      </a:r>
                      <a:r>
                        <a:rPr lang="en-US" sz="1600" kern="0" dirty="0">
                          <a:effectLst/>
                        </a:rPr>
                        <a:t>complex(1j)</a:t>
                      </a:r>
                      <a:endParaRPr lang="x-none" sz="1600" kern="50" dirty="0">
                        <a:effectLst/>
                        <a:latin typeface="Times New Roman" panose="02020603050405020304" pitchFamily="18" charset="0"/>
                        <a:ea typeface="DejaVu Sans"/>
                        <a:cs typeface="DejaVu Sans"/>
                      </a:endParaRPr>
                    </a:p>
                  </a:txBody>
                  <a:tcPr marL="57040" marR="57040" marT="38026" marB="38026"/>
                </a:tc>
                <a:extLst>
                  <a:ext uri="{0D108BD9-81ED-4DB2-BD59-A6C34878D82A}">
                    <a16:rowId xmlns:a16="http://schemas.microsoft.com/office/drawing/2014/main" xmlns="" val="2147419390"/>
                  </a:ext>
                </a:extLst>
              </a:tr>
              <a:tr h="316567">
                <a:tc>
                  <a:txBody>
                    <a:bodyPr/>
                    <a:lstStyle/>
                    <a:p>
                      <a:pPr algn="l">
                        <a:lnSpc>
                          <a:spcPct val="107000"/>
                        </a:lnSpc>
                      </a:pPr>
                      <a:r>
                        <a:rPr lang="en-US" sz="1600" kern="0">
                          <a:effectLst/>
                        </a:rPr>
                        <a:t>4</a:t>
                      </a:r>
                      <a:endParaRPr lang="x-none" sz="1600" kern="50">
                        <a:effectLst/>
                        <a:latin typeface="Times New Roman" panose="02020603050405020304" pitchFamily="18" charset="0"/>
                        <a:ea typeface="DejaVu Sans"/>
                        <a:cs typeface="DejaVu Sans"/>
                      </a:endParaRPr>
                    </a:p>
                  </a:txBody>
                  <a:tcPr marL="57357" marR="57357" marT="37710" marB="37710"/>
                </a:tc>
                <a:tc>
                  <a:txBody>
                    <a:bodyPr/>
                    <a:lstStyle/>
                    <a:p>
                      <a:pPr algn="l">
                        <a:lnSpc>
                          <a:spcPct val="107000"/>
                        </a:lnSpc>
                      </a:pPr>
                      <a:r>
                        <a:rPr lang="en-US" sz="1600" kern="0">
                          <a:effectLst/>
                        </a:rPr>
                        <a:t>Text Sequence Type</a:t>
                      </a:r>
                      <a:endParaRPr lang="x-none" sz="1600" kern="50">
                        <a:effectLst/>
                        <a:latin typeface="Times New Roman" panose="02020603050405020304" pitchFamily="18" charset="0"/>
                        <a:ea typeface="DejaVu Sans"/>
                        <a:cs typeface="DejaVu Sans"/>
                      </a:endParaRPr>
                    </a:p>
                  </a:txBody>
                  <a:tcPr marL="57357" marR="57357" marT="37710" marB="37710"/>
                </a:tc>
                <a:tc>
                  <a:txBody>
                    <a:bodyPr/>
                    <a:lstStyle/>
                    <a:p>
                      <a:pPr algn="l">
                        <a:lnSpc>
                          <a:spcPct val="107000"/>
                        </a:lnSpc>
                      </a:pPr>
                      <a:r>
                        <a:rPr lang="en-US" sz="1600" kern="0">
                          <a:effectLst/>
                        </a:rPr>
                        <a:t>str</a:t>
                      </a:r>
                      <a:endParaRPr lang="x-none" sz="1600" kern="50">
                        <a:effectLst/>
                        <a:latin typeface="Times New Roman" panose="02020603050405020304" pitchFamily="18" charset="0"/>
                        <a:ea typeface="DejaVu Sans"/>
                        <a:cs typeface="DejaVu Sans"/>
                      </a:endParaRPr>
                    </a:p>
                  </a:txBody>
                  <a:tcPr marL="57040" marR="57040" marT="38026" marB="38026"/>
                </a:tc>
                <a:tc>
                  <a:txBody>
                    <a:bodyPr/>
                    <a:lstStyle/>
                    <a:p>
                      <a:pPr algn="l">
                        <a:lnSpc>
                          <a:spcPct val="107000"/>
                        </a:lnSpc>
                      </a:pPr>
                      <a:r>
                        <a:rPr lang="en-US" sz="1600" kern="0">
                          <a:effectLst/>
                        </a:rPr>
                        <a:t>'a', 'Hello!', str("Hello World") </a:t>
                      </a:r>
                      <a:endParaRPr lang="x-none" sz="1600" kern="50">
                        <a:effectLst/>
                        <a:latin typeface="Times New Roman" panose="02020603050405020304" pitchFamily="18" charset="0"/>
                        <a:ea typeface="DejaVu Sans"/>
                        <a:cs typeface="DejaVu Sans"/>
                      </a:endParaRPr>
                    </a:p>
                  </a:txBody>
                  <a:tcPr marL="57040" marR="57040" marT="38026" marB="38026"/>
                </a:tc>
                <a:extLst>
                  <a:ext uri="{0D108BD9-81ED-4DB2-BD59-A6C34878D82A}">
                    <a16:rowId xmlns:a16="http://schemas.microsoft.com/office/drawing/2014/main" xmlns="" val="3433541525"/>
                  </a:ext>
                </a:extLst>
              </a:tr>
              <a:tr h="296317">
                <a:tc>
                  <a:txBody>
                    <a:bodyPr/>
                    <a:lstStyle/>
                    <a:p>
                      <a:pPr algn="l">
                        <a:lnSpc>
                          <a:spcPct val="107000"/>
                        </a:lnSpc>
                      </a:pPr>
                      <a:r>
                        <a:rPr lang="en-US" sz="1600" kern="0">
                          <a:effectLst/>
                        </a:rPr>
                        <a:t>5</a:t>
                      </a:r>
                      <a:endParaRPr lang="x-none" sz="1600" kern="50">
                        <a:effectLst/>
                        <a:latin typeface="Times New Roman" panose="02020603050405020304" pitchFamily="18" charset="0"/>
                        <a:ea typeface="DejaVu Sans"/>
                        <a:cs typeface="DejaVu Sans"/>
                      </a:endParaRPr>
                    </a:p>
                  </a:txBody>
                  <a:tcPr marL="57357" marR="57357" marT="37710" marB="37710"/>
                </a:tc>
                <a:tc>
                  <a:txBody>
                    <a:bodyPr/>
                    <a:lstStyle/>
                    <a:p>
                      <a:pPr algn="l">
                        <a:lnSpc>
                          <a:spcPct val="107000"/>
                        </a:lnSpc>
                      </a:pPr>
                      <a:r>
                        <a:rPr lang="en-US" sz="1600" kern="0">
                          <a:effectLst/>
                        </a:rPr>
                        <a:t>Boolean Type</a:t>
                      </a:r>
                      <a:endParaRPr lang="x-none" sz="1600" kern="50">
                        <a:effectLst/>
                        <a:latin typeface="Times New Roman" panose="02020603050405020304" pitchFamily="18" charset="0"/>
                        <a:ea typeface="DejaVu Sans"/>
                        <a:cs typeface="DejaVu Sans"/>
                      </a:endParaRPr>
                    </a:p>
                  </a:txBody>
                  <a:tcPr marL="57357" marR="57357" marT="37710" marB="37710"/>
                </a:tc>
                <a:tc>
                  <a:txBody>
                    <a:bodyPr/>
                    <a:lstStyle/>
                    <a:p>
                      <a:pPr algn="l">
                        <a:lnSpc>
                          <a:spcPct val="107000"/>
                        </a:lnSpc>
                      </a:pPr>
                      <a:r>
                        <a:rPr lang="en-US" sz="1600" kern="0">
                          <a:effectLst/>
                        </a:rPr>
                        <a:t>bool</a:t>
                      </a:r>
                      <a:endParaRPr lang="x-none" sz="1600" kern="50">
                        <a:effectLst/>
                        <a:latin typeface="Times New Roman" panose="02020603050405020304" pitchFamily="18" charset="0"/>
                        <a:ea typeface="DejaVu Sans"/>
                        <a:cs typeface="DejaVu Sans"/>
                      </a:endParaRPr>
                    </a:p>
                  </a:txBody>
                  <a:tcPr marL="57040" marR="57040" marT="38026" marB="38026"/>
                </a:tc>
                <a:tc>
                  <a:txBody>
                    <a:bodyPr/>
                    <a:lstStyle/>
                    <a:p>
                      <a:pPr algn="l">
                        <a:lnSpc>
                          <a:spcPct val="107000"/>
                        </a:lnSpc>
                      </a:pPr>
                      <a:r>
                        <a:rPr lang="en-US" sz="1600" kern="0">
                          <a:effectLst/>
                        </a:rPr>
                        <a:t>True, False,</a:t>
                      </a:r>
                      <a:r>
                        <a:rPr lang="en-US" sz="1600" kern="50">
                          <a:effectLst/>
                        </a:rPr>
                        <a:t> </a:t>
                      </a:r>
                      <a:r>
                        <a:rPr lang="en-US" sz="1600" kern="0">
                          <a:effectLst/>
                        </a:rPr>
                        <a:t>bool(5)</a:t>
                      </a:r>
                      <a:endParaRPr lang="x-none" sz="1600" kern="50">
                        <a:effectLst/>
                        <a:latin typeface="Times New Roman" panose="02020603050405020304" pitchFamily="18" charset="0"/>
                        <a:ea typeface="DejaVu Sans"/>
                        <a:cs typeface="DejaVu Sans"/>
                      </a:endParaRPr>
                    </a:p>
                  </a:txBody>
                  <a:tcPr marL="57040" marR="57040" marT="38026" marB="38026"/>
                </a:tc>
                <a:extLst>
                  <a:ext uri="{0D108BD9-81ED-4DB2-BD59-A6C34878D82A}">
                    <a16:rowId xmlns:a16="http://schemas.microsoft.com/office/drawing/2014/main" xmlns="" val="3925315946"/>
                  </a:ext>
                </a:extLst>
              </a:tr>
              <a:tr h="432723">
                <a:tc>
                  <a:txBody>
                    <a:bodyPr/>
                    <a:lstStyle/>
                    <a:p>
                      <a:pPr algn="l">
                        <a:lnSpc>
                          <a:spcPct val="107000"/>
                        </a:lnSpc>
                      </a:pPr>
                      <a:r>
                        <a:rPr lang="en-US" sz="1600" kern="0">
                          <a:effectLst/>
                        </a:rPr>
                        <a:t>6</a:t>
                      </a:r>
                      <a:endParaRPr lang="x-none" sz="1600" kern="50">
                        <a:effectLst/>
                        <a:latin typeface="Times New Roman" panose="02020603050405020304" pitchFamily="18" charset="0"/>
                        <a:ea typeface="DejaVu Sans"/>
                        <a:cs typeface="DejaVu Sans"/>
                      </a:endParaRPr>
                    </a:p>
                  </a:txBody>
                  <a:tcPr marL="57357" marR="57357" marT="37710" marB="37710"/>
                </a:tc>
                <a:tc rowSpan="3">
                  <a:txBody>
                    <a:bodyPr/>
                    <a:lstStyle/>
                    <a:p>
                      <a:pPr algn="l">
                        <a:lnSpc>
                          <a:spcPct val="107000"/>
                        </a:lnSpc>
                      </a:pPr>
                      <a:r>
                        <a:rPr lang="en-US" sz="1600" kern="0" dirty="0">
                          <a:effectLst/>
                        </a:rPr>
                        <a:t>Sequence Types</a:t>
                      </a:r>
                      <a:endParaRPr lang="x-none" sz="1600" kern="50" dirty="0">
                        <a:effectLst/>
                        <a:latin typeface="Times New Roman" panose="02020603050405020304" pitchFamily="18" charset="0"/>
                        <a:ea typeface="DejaVu Sans"/>
                        <a:cs typeface="DejaVu Sans"/>
                      </a:endParaRPr>
                    </a:p>
                  </a:txBody>
                  <a:tcPr marL="57357" marR="57357" marT="37710" marB="37710"/>
                </a:tc>
                <a:tc>
                  <a:txBody>
                    <a:bodyPr/>
                    <a:lstStyle/>
                    <a:p>
                      <a:pPr algn="l">
                        <a:lnSpc>
                          <a:spcPct val="107000"/>
                        </a:lnSpc>
                      </a:pPr>
                      <a:r>
                        <a:rPr lang="en-US" sz="1600" kern="0">
                          <a:effectLst/>
                        </a:rPr>
                        <a:t>list</a:t>
                      </a:r>
                      <a:endParaRPr lang="x-none" sz="1600" kern="50">
                        <a:effectLst/>
                        <a:latin typeface="Times New Roman" panose="02020603050405020304" pitchFamily="18" charset="0"/>
                        <a:ea typeface="DejaVu Sans"/>
                        <a:cs typeface="DejaVu Sans"/>
                      </a:endParaRPr>
                    </a:p>
                  </a:txBody>
                  <a:tcPr marL="57040" marR="57040" marT="38026" marB="38026"/>
                </a:tc>
                <a:tc>
                  <a:txBody>
                    <a:bodyPr/>
                    <a:lstStyle/>
                    <a:p>
                      <a:pPr algn="l">
                        <a:lnSpc>
                          <a:spcPct val="107000"/>
                        </a:lnSpc>
                      </a:pPr>
                      <a:r>
                        <a:rPr lang="en-US" sz="1600" kern="0">
                          <a:effectLst/>
                        </a:rPr>
                        <a:t>["apple", "banana", "cherry"], list(("apple", "banana", "cherry"))</a:t>
                      </a:r>
                      <a:endParaRPr lang="x-none" sz="1600" kern="50">
                        <a:effectLst/>
                        <a:latin typeface="Times New Roman" panose="02020603050405020304" pitchFamily="18" charset="0"/>
                        <a:ea typeface="DejaVu Sans"/>
                        <a:cs typeface="DejaVu Sans"/>
                      </a:endParaRPr>
                    </a:p>
                  </a:txBody>
                  <a:tcPr marL="57040" marR="57040" marT="38026" marB="38026"/>
                </a:tc>
                <a:extLst>
                  <a:ext uri="{0D108BD9-81ED-4DB2-BD59-A6C34878D82A}">
                    <a16:rowId xmlns:a16="http://schemas.microsoft.com/office/drawing/2014/main" xmlns="" val="2250309719"/>
                  </a:ext>
                </a:extLst>
              </a:tr>
              <a:tr h="529945">
                <a:tc>
                  <a:txBody>
                    <a:bodyPr/>
                    <a:lstStyle/>
                    <a:p>
                      <a:pPr algn="l">
                        <a:lnSpc>
                          <a:spcPct val="107000"/>
                        </a:lnSpc>
                      </a:pPr>
                      <a:r>
                        <a:rPr lang="en-US" sz="1600" kern="0">
                          <a:effectLst/>
                        </a:rPr>
                        <a:t>7</a:t>
                      </a:r>
                      <a:endParaRPr lang="x-none" sz="1600" kern="50">
                        <a:effectLst/>
                        <a:latin typeface="Times New Roman" panose="02020603050405020304" pitchFamily="18" charset="0"/>
                        <a:ea typeface="DejaVu Sans"/>
                        <a:cs typeface="DejaVu Sans"/>
                      </a:endParaRPr>
                    </a:p>
                  </a:txBody>
                  <a:tcPr marL="57357" marR="57357" marT="37710" marB="37710"/>
                </a:tc>
                <a:tc vMerge="1">
                  <a:txBody>
                    <a:bodyPr/>
                    <a:lstStyle/>
                    <a:p>
                      <a:endParaRPr lang="x-none"/>
                    </a:p>
                  </a:txBody>
                  <a:tcPr/>
                </a:tc>
                <a:tc>
                  <a:txBody>
                    <a:bodyPr/>
                    <a:lstStyle/>
                    <a:p>
                      <a:pPr algn="l">
                        <a:lnSpc>
                          <a:spcPct val="107000"/>
                        </a:lnSpc>
                      </a:pPr>
                      <a:r>
                        <a:rPr lang="en-US" sz="1600" kern="0">
                          <a:effectLst/>
                        </a:rPr>
                        <a:t>tuple</a:t>
                      </a:r>
                      <a:endParaRPr lang="x-none" sz="1600" kern="50">
                        <a:effectLst/>
                        <a:latin typeface="Times New Roman" panose="02020603050405020304" pitchFamily="18" charset="0"/>
                        <a:ea typeface="DejaVu Sans"/>
                        <a:cs typeface="DejaVu Sans"/>
                      </a:endParaRPr>
                    </a:p>
                  </a:txBody>
                  <a:tcPr marL="57040" marR="57040" marT="38026" marB="38026"/>
                </a:tc>
                <a:tc>
                  <a:txBody>
                    <a:bodyPr/>
                    <a:lstStyle/>
                    <a:p>
                      <a:pPr algn="l">
                        <a:lnSpc>
                          <a:spcPct val="107000"/>
                        </a:lnSpc>
                      </a:pPr>
                      <a:r>
                        <a:rPr lang="en-US" sz="1600" kern="0" dirty="0">
                          <a:effectLst/>
                        </a:rPr>
                        <a:t>("apple", "banana", "cherry"), tuple(("apple", "banana", "cherry"))</a:t>
                      </a:r>
                      <a:endParaRPr lang="x-none" sz="1600" kern="50" dirty="0">
                        <a:effectLst/>
                        <a:latin typeface="Times New Roman" panose="02020603050405020304" pitchFamily="18" charset="0"/>
                        <a:ea typeface="DejaVu Sans"/>
                        <a:cs typeface="DejaVu Sans"/>
                      </a:endParaRPr>
                    </a:p>
                  </a:txBody>
                  <a:tcPr marL="57040" marR="57040" marT="38026" marB="38026"/>
                </a:tc>
                <a:extLst>
                  <a:ext uri="{0D108BD9-81ED-4DB2-BD59-A6C34878D82A}">
                    <a16:rowId xmlns:a16="http://schemas.microsoft.com/office/drawing/2014/main" xmlns="" val="17022413"/>
                  </a:ext>
                </a:extLst>
              </a:tr>
              <a:tr h="296317">
                <a:tc>
                  <a:txBody>
                    <a:bodyPr/>
                    <a:lstStyle/>
                    <a:p>
                      <a:pPr algn="l">
                        <a:lnSpc>
                          <a:spcPct val="107000"/>
                        </a:lnSpc>
                      </a:pPr>
                      <a:r>
                        <a:rPr lang="en-US" sz="1600" kern="0">
                          <a:effectLst/>
                        </a:rPr>
                        <a:t>8</a:t>
                      </a:r>
                      <a:endParaRPr lang="x-none" sz="1600" kern="50">
                        <a:effectLst/>
                        <a:latin typeface="Times New Roman" panose="02020603050405020304" pitchFamily="18" charset="0"/>
                        <a:ea typeface="DejaVu Sans"/>
                        <a:cs typeface="DejaVu Sans"/>
                      </a:endParaRPr>
                    </a:p>
                  </a:txBody>
                  <a:tcPr marL="57357" marR="57357" marT="37710" marB="37710"/>
                </a:tc>
                <a:tc vMerge="1">
                  <a:txBody>
                    <a:bodyPr/>
                    <a:lstStyle/>
                    <a:p>
                      <a:endParaRPr lang="x-none"/>
                    </a:p>
                  </a:txBody>
                  <a:tcPr/>
                </a:tc>
                <a:tc>
                  <a:txBody>
                    <a:bodyPr/>
                    <a:lstStyle/>
                    <a:p>
                      <a:pPr algn="l">
                        <a:lnSpc>
                          <a:spcPct val="107000"/>
                        </a:lnSpc>
                      </a:pPr>
                      <a:r>
                        <a:rPr lang="en-US" sz="1600" kern="0">
                          <a:effectLst/>
                        </a:rPr>
                        <a:t>range</a:t>
                      </a:r>
                      <a:endParaRPr lang="x-none" sz="1600" kern="50">
                        <a:effectLst/>
                        <a:latin typeface="Times New Roman" panose="02020603050405020304" pitchFamily="18" charset="0"/>
                        <a:ea typeface="DejaVu Sans"/>
                        <a:cs typeface="DejaVu Sans"/>
                      </a:endParaRPr>
                    </a:p>
                  </a:txBody>
                  <a:tcPr marL="57040" marR="57040" marT="38026" marB="38026"/>
                </a:tc>
                <a:tc>
                  <a:txBody>
                    <a:bodyPr/>
                    <a:lstStyle/>
                    <a:p>
                      <a:pPr algn="l">
                        <a:lnSpc>
                          <a:spcPct val="107000"/>
                        </a:lnSpc>
                      </a:pPr>
                      <a:r>
                        <a:rPr lang="en-US" sz="1600" kern="0" dirty="0">
                          <a:effectLst/>
                        </a:rPr>
                        <a:t>range(6)</a:t>
                      </a:r>
                      <a:endParaRPr lang="x-none" sz="1600" kern="50" dirty="0">
                        <a:effectLst/>
                        <a:latin typeface="Times New Roman" panose="02020603050405020304" pitchFamily="18" charset="0"/>
                        <a:ea typeface="DejaVu Sans"/>
                        <a:cs typeface="DejaVu Sans"/>
                      </a:endParaRPr>
                    </a:p>
                  </a:txBody>
                  <a:tcPr marL="57040" marR="57040" marT="38026" marB="38026"/>
                </a:tc>
                <a:extLst>
                  <a:ext uri="{0D108BD9-81ED-4DB2-BD59-A6C34878D82A}">
                    <a16:rowId xmlns:a16="http://schemas.microsoft.com/office/drawing/2014/main" xmlns="" val="2320182267"/>
                  </a:ext>
                </a:extLst>
              </a:tr>
              <a:tr h="432723">
                <a:tc>
                  <a:txBody>
                    <a:bodyPr/>
                    <a:lstStyle/>
                    <a:p>
                      <a:pPr algn="l">
                        <a:lnSpc>
                          <a:spcPct val="107000"/>
                        </a:lnSpc>
                      </a:pPr>
                      <a:r>
                        <a:rPr lang="en-US" sz="1600" kern="0">
                          <a:effectLst/>
                        </a:rPr>
                        <a:t>9</a:t>
                      </a:r>
                      <a:endParaRPr lang="x-none" sz="1600" kern="50">
                        <a:effectLst/>
                        <a:latin typeface="Times New Roman" panose="02020603050405020304" pitchFamily="18" charset="0"/>
                        <a:ea typeface="DejaVu Sans"/>
                        <a:cs typeface="DejaVu Sans"/>
                      </a:endParaRPr>
                    </a:p>
                  </a:txBody>
                  <a:tcPr marL="57357" marR="57357" marT="37710" marB="37710"/>
                </a:tc>
                <a:tc>
                  <a:txBody>
                    <a:bodyPr/>
                    <a:lstStyle/>
                    <a:p>
                      <a:pPr algn="l">
                        <a:lnSpc>
                          <a:spcPct val="107000"/>
                        </a:lnSpc>
                      </a:pPr>
                      <a:r>
                        <a:rPr lang="en-US" sz="1600" kern="0">
                          <a:effectLst/>
                        </a:rPr>
                        <a:t>Mapping Type</a:t>
                      </a:r>
                      <a:endParaRPr lang="x-none" sz="1600" kern="50">
                        <a:effectLst/>
                        <a:latin typeface="Times New Roman" panose="02020603050405020304" pitchFamily="18" charset="0"/>
                        <a:ea typeface="DejaVu Sans"/>
                        <a:cs typeface="DejaVu Sans"/>
                      </a:endParaRPr>
                    </a:p>
                  </a:txBody>
                  <a:tcPr marL="57357" marR="57357" marT="37710" marB="37710"/>
                </a:tc>
                <a:tc>
                  <a:txBody>
                    <a:bodyPr/>
                    <a:lstStyle/>
                    <a:p>
                      <a:pPr algn="l">
                        <a:lnSpc>
                          <a:spcPct val="107000"/>
                        </a:lnSpc>
                      </a:pPr>
                      <a:r>
                        <a:rPr lang="en-US" sz="1600" kern="0">
                          <a:effectLst/>
                        </a:rPr>
                        <a:t>dict</a:t>
                      </a:r>
                      <a:endParaRPr lang="x-none" sz="1600" kern="50">
                        <a:effectLst/>
                        <a:latin typeface="Times New Roman" panose="02020603050405020304" pitchFamily="18" charset="0"/>
                        <a:ea typeface="DejaVu Sans"/>
                        <a:cs typeface="DejaVu Sans"/>
                      </a:endParaRPr>
                    </a:p>
                  </a:txBody>
                  <a:tcPr marL="57040" marR="57040" marT="38026" marB="38026"/>
                </a:tc>
                <a:tc>
                  <a:txBody>
                    <a:bodyPr/>
                    <a:lstStyle/>
                    <a:p>
                      <a:pPr algn="l">
                        <a:lnSpc>
                          <a:spcPct val="107000"/>
                        </a:lnSpc>
                      </a:pPr>
                      <a:r>
                        <a:rPr lang="en-US" sz="1600" kern="0">
                          <a:effectLst/>
                        </a:rPr>
                        <a:t>{"name" : "John", "age" : 36}, dict(name="John", age=36)</a:t>
                      </a:r>
                      <a:endParaRPr lang="x-none" sz="1600" kern="50">
                        <a:effectLst/>
                        <a:latin typeface="Times New Roman" panose="02020603050405020304" pitchFamily="18" charset="0"/>
                        <a:ea typeface="DejaVu Sans"/>
                        <a:cs typeface="DejaVu Sans"/>
                      </a:endParaRPr>
                    </a:p>
                  </a:txBody>
                  <a:tcPr marL="57040" marR="57040" marT="38026" marB="38026"/>
                </a:tc>
                <a:extLst>
                  <a:ext uri="{0D108BD9-81ED-4DB2-BD59-A6C34878D82A}">
                    <a16:rowId xmlns:a16="http://schemas.microsoft.com/office/drawing/2014/main" xmlns="" val="2088342579"/>
                  </a:ext>
                </a:extLst>
              </a:tr>
              <a:tr h="432723">
                <a:tc>
                  <a:txBody>
                    <a:bodyPr/>
                    <a:lstStyle/>
                    <a:p>
                      <a:pPr algn="l">
                        <a:lnSpc>
                          <a:spcPct val="107000"/>
                        </a:lnSpc>
                      </a:pPr>
                      <a:r>
                        <a:rPr lang="en-US" sz="1600" kern="0">
                          <a:effectLst/>
                        </a:rPr>
                        <a:t>10</a:t>
                      </a:r>
                      <a:endParaRPr lang="x-none" sz="1600" kern="50">
                        <a:effectLst/>
                        <a:latin typeface="Times New Roman" panose="02020603050405020304" pitchFamily="18" charset="0"/>
                        <a:ea typeface="DejaVu Sans"/>
                        <a:cs typeface="DejaVu Sans"/>
                      </a:endParaRPr>
                    </a:p>
                  </a:txBody>
                  <a:tcPr marL="57357" marR="57357" marT="37710" marB="37710"/>
                </a:tc>
                <a:tc rowSpan="2">
                  <a:txBody>
                    <a:bodyPr/>
                    <a:lstStyle/>
                    <a:p>
                      <a:pPr algn="l">
                        <a:lnSpc>
                          <a:spcPct val="107000"/>
                        </a:lnSpc>
                      </a:pPr>
                      <a:r>
                        <a:rPr lang="en-US" sz="1600" kern="0">
                          <a:effectLst/>
                        </a:rPr>
                        <a:t>Set Types</a:t>
                      </a:r>
                      <a:endParaRPr lang="x-none" sz="1600" kern="50">
                        <a:effectLst/>
                        <a:latin typeface="Times New Roman" panose="02020603050405020304" pitchFamily="18" charset="0"/>
                        <a:ea typeface="DejaVu Sans"/>
                        <a:cs typeface="DejaVu Sans"/>
                      </a:endParaRPr>
                    </a:p>
                  </a:txBody>
                  <a:tcPr marL="57357" marR="57357" marT="37710" marB="37710"/>
                </a:tc>
                <a:tc>
                  <a:txBody>
                    <a:bodyPr/>
                    <a:lstStyle/>
                    <a:p>
                      <a:pPr algn="l">
                        <a:lnSpc>
                          <a:spcPct val="107000"/>
                        </a:lnSpc>
                      </a:pPr>
                      <a:r>
                        <a:rPr lang="en-US" sz="1600" kern="0">
                          <a:effectLst/>
                        </a:rPr>
                        <a:t>set</a:t>
                      </a:r>
                      <a:endParaRPr lang="x-none" sz="1600" kern="50">
                        <a:effectLst/>
                        <a:latin typeface="Times New Roman" panose="02020603050405020304" pitchFamily="18" charset="0"/>
                        <a:ea typeface="DejaVu Sans"/>
                        <a:cs typeface="DejaVu Sans"/>
                      </a:endParaRPr>
                    </a:p>
                  </a:txBody>
                  <a:tcPr marL="57040" marR="57040" marT="38026" marB="38026"/>
                </a:tc>
                <a:tc>
                  <a:txBody>
                    <a:bodyPr/>
                    <a:lstStyle/>
                    <a:p>
                      <a:pPr algn="l">
                        <a:lnSpc>
                          <a:spcPct val="107000"/>
                        </a:lnSpc>
                      </a:pPr>
                      <a:r>
                        <a:rPr lang="en-US" sz="1600" kern="0">
                          <a:effectLst/>
                        </a:rPr>
                        <a:t>{"apple", "banana", "cherry"}, set(("apple", "banana", "cherry"))</a:t>
                      </a:r>
                      <a:endParaRPr lang="x-none" sz="1600" kern="50">
                        <a:effectLst/>
                        <a:latin typeface="Times New Roman" panose="02020603050405020304" pitchFamily="18" charset="0"/>
                        <a:ea typeface="DejaVu Sans"/>
                        <a:cs typeface="DejaVu Sans"/>
                      </a:endParaRPr>
                    </a:p>
                  </a:txBody>
                  <a:tcPr marL="57040" marR="57040" marT="38026" marB="38026"/>
                </a:tc>
                <a:extLst>
                  <a:ext uri="{0D108BD9-81ED-4DB2-BD59-A6C34878D82A}">
                    <a16:rowId xmlns:a16="http://schemas.microsoft.com/office/drawing/2014/main" xmlns="" val="4265058782"/>
                  </a:ext>
                </a:extLst>
              </a:tr>
              <a:tr h="317328">
                <a:tc>
                  <a:txBody>
                    <a:bodyPr/>
                    <a:lstStyle/>
                    <a:p>
                      <a:pPr algn="l">
                        <a:lnSpc>
                          <a:spcPct val="107000"/>
                        </a:lnSpc>
                      </a:pPr>
                      <a:r>
                        <a:rPr lang="en-US" sz="1600" kern="0">
                          <a:effectLst/>
                        </a:rPr>
                        <a:t>11</a:t>
                      </a:r>
                      <a:endParaRPr lang="x-none" sz="1600" kern="50">
                        <a:effectLst/>
                        <a:latin typeface="Times New Roman" panose="02020603050405020304" pitchFamily="18" charset="0"/>
                        <a:ea typeface="DejaVu Sans"/>
                        <a:cs typeface="DejaVu Sans"/>
                      </a:endParaRPr>
                    </a:p>
                  </a:txBody>
                  <a:tcPr marL="57357" marR="57357" marT="37710" marB="37710"/>
                </a:tc>
                <a:tc vMerge="1">
                  <a:txBody>
                    <a:bodyPr/>
                    <a:lstStyle/>
                    <a:p>
                      <a:endParaRPr lang="x-none"/>
                    </a:p>
                  </a:txBody>
                  <a:tcPr/>
                </a:tc>
                <a:tc>
                  <a:txBody>
                    <a:bodyPr/>
                    <a:lstStyle/>
                    <a:p>
                      <a:pPr algn="l">
                        <a:lnSpc>
                          <a:spcPct val="107000"/>
                        </a:lnSpc>
                      </a:pPr>
                      <a:r>
                        <a:rPr lang="en-US" sz="1600" kern="0">
                          <a:effectLst/>
                        </a:rPr>
                        <a:t>frozenset</a:t>
                      </a:r>
                      <a:endParaRPr lang="x-none" sz="1600" kern="50">
                        <a:effectLst/>
                        <a:latin typeface="Times New Roman" panose="02020603050405020304" pitchFamily="18" charset="0"/>
                        <a:ea typeface="DejaVu Sans"/>
                        <a:cs typeface="DejaVu Sans"/>
                      </a:endParaRPr>
                    </a:p>
                  </a:txBody>
                  <a:tcPr marL="57040" marR="57040" marT="38026" marB="38026"/>
                </a:tc>
                <a:tc>
                  <a:txBody>
                    <a:bodyPr/>
                    <a:lstStyle/>
                    <a:p>
                      <a:pPr algn="l">
                        <a:lnSpc>
                          <a:spcPct val="107000"/>
                        </a:lnSpc>
                      </a:pPr>
                      <a:r>
                        <a:rPr lang="en-US" sz="1600" kern="0">
                          <a:effectLst/>
                        </a:rPr>
                        <a:t>frozenset({"apple", "banana", "cherry"})</a:t>
                      </a:r>
                      <a:endParaRPr lang="x-none" sz="1600" kern="50">
                        <a:effectLst/>
                        <a:latin typeface="Times New Roman" panose="02020603050405020304" pitchFamily="18" charset="0"/>
                        <a:ea typeface="DejaVu Sans"/>
                        <a:cs typeface="DejaVu Sans"/>
                      </a:endParaRPr>
                    </a:p>
                  </a:txBody>
                  <a:tcPr marL="57040" marR="57040" marT="38026" marB="38026"/>
                </a:tc>
                <a:extLst>
                  <a:ext uri="{0D108BD9-81ED-4DB2-BD59-A6C34878D82A}">
                    <a16:rowId xmlns:a16="http://schemas.microsoft.com/office/drawing/2014/main" xmlns="" val="1958836739"/>
                  </a:ext>
                </a:extLst>
              </a:tr>
              <a:tr h="296317">
                <a:tc>
                  <a:txBody>
                    <a:bodyPr/>
                    <a:lstStyle/>
                    <a:p>
                      <a:pPr algn="l">
                        <a:lnSpc>
                          <a:spcPct val="107000"/>
                        </a:lnSpc>
                      </a:pPr>
                      <a:r>
                        <a:rPr lang="en-US" sz="1600" kern="0">
                          <a:effectLst/>
                        </a:rPr>
                        <a:t>12</a:t>
                      </a:r>
                      <a:endParaRPr lang="x-none" sz="1600" kern="50">
                        <a:effectLst/>
                        <a:latin typeface="Times New Roman" panose="02020603050405020304" pitchFamily="18" charset="0"/>
                        <a:ea typeface="DejaVu Sans"/>
                        <a:cs typeface="DejaVu Sans"/>
                      </a:endParaRPr>
                    </a:p>
                  </a:txBody>
                  <a:tcPr marL="57357" marR="57357" marT="37710" marB="37710"/>
                </a:tc>
                <a:tc rowSpan="3">
                  <a:txBody>
                    <a:bodyPr/>
                    <a:lstStyle/>
                    <a:p>
                      <a:pPr algn="l">
                        <a:lnSpc>
                          <a:spcPct val="107000"/>
                        </a:lnSpc>
                      </a:pPr>
                      <a:r>
                        <a:rPr lang="en-US" sz="1600" kern="0">
                          <a:effectLst/>
                        </a:rPr>
                        <a:t>Binary Sequence Types</a:t>
                      </a:r>
                      <a:endParaRPr lang="x-none" sz="1600" kern="50">
                        <a:effectLst/>
                        <a:latin typeface="Times New Roman" panose="02020603050405020304" pitchFamily="18" charset="0"/>
                        <a:ea typeface="DejaVu Sans"/>
                        <a:cs typeface="DejaVu Sans"/>
                      </a:endParaRPr>
                    </a:p>
                  </a:txBody>
                  <a:tcPr marL="57357" marR="57357" marT="37710" marB="37710"/>
                </a:tc>
                <a:tc>
                  <a:txBody>
                    <a:bodyPr/>
                    <a:lstStyle/>
                    <a:p>
                      <a:pPr algn="l">
                        <a:lnSpc>
                          <a:spcPct val="107000"/>
                        </a:lnSpc>
                      </a:pPr>
                      <a:r>
                        <a:rPr lang="en-US" sz="1600" kern="0">
                          <a:effectLst/>
                        </a:rPr>
                        <a:t>bytes</a:t>
                      </a:r>
                      <a:endParaRPr lang="x-none" sz="1600" kern="50">
                        <a:effectLst/>
                        <a:latin typeface="Times New Roman" panose="02020603050405020304" pitchFamily="18" charset="0"/>
                        <a:ea typeface="DejaVu Sans"/>
                        <a:cs typeface="DejaVu Sans"/>
                      </a:endParaRPr>
                    </a:p>
                  </a:txBody>
                  <a:tcPr marL="57040" marR="57040" marT="38026" marB="38026"/>
                </a:tc>
                <a:tc>
                  <a:txBody>
                    <a:bodyPr/>
                    <a:lstStyle/>
                    <a:p>
                      <a:pPr algn="l">
                        <a:lnSpc>
                          <a:spcPct val="107000"/>
                        </a:lnSpc>
                      </a:pPr>
                      <a:r>
                        <a:rPr lang="en-US" sz="1600" kern="0">
                          <a:effectLst/>
                        </a:rPr>
                        <a:t>b"Hello", bytes(5)</a:t>
                      </a:r>
                      <a:endParaRPr lang="x-none" sz="1600" kern="50">
                        <a:effectLst/>
                        <a:latin typeface="Times New Roman" panose="02020603050405020304" pitchFamily="18" charset="0"/>
                        <a:ea typeface="DejaVu Sans"/>
                        <a:cs typeface="DejaVu Sans"/>
                      </a:endParaRPr>
                    </a:p>
                  </a:txBody>
                  <a:tcPr marL="57040" marR="57040" marT="38026" marB="38026"/>
                </a:tc>
                <a:extLst>
                  <a:ext uri="{0D108BD9-81ED-4DB2-BD59-A6C34878D82A}">
                    <a16:rowId xmlns:a16="http://schemas.microsoft.com/office/drawing/2014/main" xmlns="" val="4095239592"/>
                  </a:ext>
                </a:extLst>
              </a:tr>
              <a:tr h="317328">
                <a:tc>
                  <a:txBody>
                    <a:bodyPr/>
                    <a:lstStyle/>
                    <a:p>
                      <a:pPr algn="l">
                        <a:lnSpc>
                          <a:spcPct val="107000"/>
                        </a:lnSpc>
                      </a:pPr>
                      <a:r>
                        <a:rPr lang="en-US" sz="1600" kern="0">
                          <a:effectLst/>
                        </a:rPr>
                        <a:t>13</a:t>
                      </a:r>
                      <a:endParaRPr lang="x-none" sz="1600" kern="50">
                        <a:effectLst/>
                        <a:latin typeface="Times New Roman" panose="02020603050405020304" pitchFamily="18" charset="0"/>
                        <a:ea typeface="DejaVu Sans"/>
                        <a:cs typeface="DejaVu Sans"/>
                      </a:endParaRPr>
                    </a:p>
                  </a:txBody>
                  <a:tcPr marL="57357" marR="57357" marT="37710" marB="37710"/>
                </a:tc>
                <a:tc vMerge="1">
                  <a:txBody>
                    <a:bodyPr/>
                    <a:lstStyle/>
                    <a:p>
                      <a:endParaRPr lang="x-none"/>
                    </a:p>
                  </a:txBody>
                  <a:tcPr/>
                </a:tc>
                <a:tc>
                  <a:txBody>
                    <a:bodyPr/>
                    <a:lstStyle/>
                    <a:p>
                      <a:pPr algn="l">
                        <a:lnSpc>
                          <a:spcPct val="107000"/>
                        </a:lnSpc>
                      </a:pPr>
                      <a:r>
                        <a:rPr lang="en-US" sz="1600" kern="0">
                          <a:effectLst/>
                        </a:rPr>
                        <a:t>bytearray</a:t>
                      </a:r>
                      <a:endParaRPr lang="x-none" sz="1600" kern="50">
                        <a:effectLst/>
                        <a:latin typeface="Times New Roman" panose="02020603050405020304" pitchFamily="18" charset="0"/>
                        <a:ea typeface="DejaVu Sans"/>
                        <a:cs typeface="DejaVu Sans"/>
                      </a:endParaRPr>
                    </a:p>
                  </a:txBody>
                  <a:tcPr marL="57040" marR="57040" marT="38026" marB="38026"/>
                </a:tc>
                <a:tc>
                  <a:txBody>
                    <a:bodyPr/>
                    <a:lstStyle/>
                    <a:p>
                      <a:pPr algn="l">
                        <a:lnSpc>
                          <a:spcPct val="107000"/>
                        </a:lnSpc>
                      </a:pPr>
                      <a:r>
                        <a:rPr lang="en-US" sz="1600" kern="0">
                          <a:effectLst/>
                        </a:rPr>
                        <a:t>bytearray(5)</a:t>
                      </a:r>
                      <a:endParaRPr lang="x-none" sz="1600" kern="50">
                        <a:effectLst/>
                        <a:latin typeface="Times New Roman" panose="02020603050405020304" pitchFamily="18" charset="0"/>
                        <a:ea typeface="DejaVu Sans"/>
                        <a:cs typeface="DejaVu Sans"/>
                      </a:endParaRPr>
                    </a:p>
                  </a:txBody>
                  <a:tcPr marL="57040" marR="57040" marT="38026" marB="38026"/>
                </a:tc>
                <a:extLst>
                  <a:ext uri="{0D108BD9-81ED-4DB2-BD59-A6C34878D82A}">
                    <a16:rowId xmlns:a16="http://schemas.microsoft.com/office/drawing/2014/main" xmlns="" val="2314622736"/>
                  </a:ext>
                </a:extLst>
              </a:tr>
              <a:tr h="317328">
                <a:tc>
                  <a:txBody>
                    <a:bodyPr/>
                    <a:lstStyle/>
                    <a:p>
                      <a:pPr algn="l">
                        <a:lnSpc>
                          <a:spcPct val="107000"/>
                        </a:lnSpc>
                      </a:pPr>
                      <a:r>
                        <a:rPr lang="en-US" sz="1600" kern="0">
                          <a:effectLst/>
                        </a:rPr>
                        <a:t>14</a:t>
                      </a:r>
                      <a:endParaRPr lang="x-none" sz="1600" kern="50">
                        <a:effectLst/>
                        <a:latin typeface="Times New Roman" panose="02020603050405020304" pitchFamily="18" charset="0"/>
                        <a:ea typeface="DejaVu Sans"/>
                        <a:cs typeface="DejaVu Sans"/>
                      </a:endParaRPr>
                    </a:p>
                  </a:txBody>
                  <a:tcPr marL="57357" marR="57357" marT="37710" marB="37710"/>
                </a:tc>
                <a:tc vMerge="1">
                  <a:txBody>
                    <a:bodyPr/>
                    <a:lstStyle/>
                    <a:p>
                      <a:endParaRPr lang="x-none"/>
                    </a:p>
                  </a:txBody>
                  <a:tcPr/>
                </a:tc>
                <a:tc>
                  <a:txBody>
                    <a:bodyPr/>
                    <a:lstStyle/>
                    <a:p>
                      <a:pPr algn="l">
                        <a:lnSpc>
                          <a:spcPct val="107000"/>
                        </a:lnSpc>
                      </a:pPr>
                      <a:r>
                        <a:rPr lang="en-US" sz="1600" kern="0">
                          <a:effectLst/>
                        </a:rPr>
                        <a:t>memoryview</a:t>
                      </a:r>
                      <a:endParaRPr lang="x-none" sz="1600" kern="50">
                        <a:effectLst/>
                        <a:latin typeface="Times New Roman" panose="02020603050405020304" pitchFamily="18" charset="0"/>
                        <a:ea typeface="DejaVu Sans"/>
                        <a:cs typeface="DejaVu Sans"/>
                      </a:endParaRPr>
                    </a:p>
                  </a:txBody>
                  <a:tcPr marL="57040" marR="57040" marT="38026" marB="38026"/>
                </a:tc>
                <a:tc>
                  <a:txBody>
                    <a:bodyPr/>
                    <a:lstStyle/>
                    <a:p>
                      <a:pPr algn="l">
                        <a:lnSpc>
                          <a:spcPct val="107000"/>
                        </a:lnSpc>
                      </a:pPr>
                      <a:r>
                        <a:rPr lang="en-US" sz="1600" kern="0" dirty="0" err="1">
                          <a:effectLst/>
                        </a:rPr>
                        <a:t>memoryview</a:t>
                      </a:r>
                      <a:r>
                        <a:rPr lang="en-US" sz="1600" kern="0" dirty="0">
                          <a:effectLst/>
                        </a:rPr>
                        <a:t>(bytes(5))</a:t>
                      </a:r>
                      <a:endParaRPr lang="x-none" sz="1600" kern="50" dirty="0">
                        <a:effectLst/>
                        <a:latin typeface="Times New Roman" panose="02020603050405020304" pitchFamily="18" charset="0"/>
                        <a:ea typeface="DejaVu Sans"/>
                        <a:cs typeface="DejaVu Sans"/>
                      </a:endParaRPr>
                    </a:p>
                  </a:txBody>
                  <a:tcPr marL="57040" marR="57040" marT="38026" marB="38026"/>
                </a:tc>
                <a:extLst>
                  <a:ext uri="{0D108BD9-81ED-4DB2-BD59-A6C34878D82A}">
                    <a16:rowId xmlns:a16="http://schemas.microsoft.com/office/drawing/2014/main" xmlns="" val="1973265244"/>
                  </a:ext>
                </a:extLst>
              </a:tr>
            </a:tbl>
          </a:graphicData>
        </a:graphic>
      </p:graphicFrame>
      <p:sp>
        <p:nvSpPr>
          <p:cNvPr id="6" name="Footer Placeholder 5">
            <a:extLst>
              <a:ext uri="{FF2B5EF4-FFF2-40B4-BE49-F238E27FC236}">
                <a16:creationId xmlns:a16="http://schemas.microsoft.com/office/drawing/2014/main" xmlns="" id="{E4C530E5-BFAD-D710-D23A-AC82F0A68853}"/>
              </a:ext>
            </a:extLst>
          </p:cNvPr>
          <p:cNvSpPr>
            <a:spLocks noGrp="1"/>
          </p:cNvSpPr>
          <p:nvPr>
            <p:ph type="ftr" sz="quarter" idx="11"/>
          </p:nvPr>
        </p:nvSpPr>
        <p:spPr/>
        <p:txBody>
          <a:bodyPr/>
          <a:lstStyle/>
          <a:p>
            <a:r>
              <a:rPr lang="en-US" smtClean="0"/>
              <a:t>Intro to Python</a:t>
            </a:r>
            <a:endParaRPr lang="x-none"/>
          </a:p>
        </p:txBody>
      </p:sp>
      <p:sp>
        <p:nvSpPr>
          <p:cNvPr id="7" name="Slide Number Placeholder 6">
            <a:extLst>
              <a:ext uri="{FF2B5EF4-FFF2-40B4-BE49-F238E27FC236}">
                <a16:creationId xmlns:a16="http://schemas.microsoft.com/office/drawing/2014/main" xmlns="" id="{75328984-CF33-9E56-E7FF-EBAF7BF32CA8}"/>
              </a:ext>
            </a:extLst>
          </p:cNvPr>
          <p:cNvSpPr>
            <a:spLocks noGrp="1"/>
          </p:cNvSpPr>
          <p:nvPr>
            <p:ph type="sldNum" sz="quarter" idx="12"/>
          </p:nvPr>
        </p:nvSpPr>
        <p:spPr/>
        <p:txBody>
          <a:bodyPr/>
          <a:lstStyle/>
          <a:p>
            <a:fld id="{3B63AE63-3938-422A-A470-FB6AA1209C53}" type="slidenum">
              <a:rPr lang="x-none" smtClean="0"/>
              <a:t>6</a:t>
            </a:fld>
            <a:endParaRPr lang="x-none"/>
          </a:p>
        </p:txBody>
      </p:sp>
    </p:spTree>
    <p:extLst>
      <p:ext uri="{BB962C8B-B14F-4D97-AF65-F5344CB8AC3E}">
        <p14:creationId xmlns:p14="http://schemas.microsoft.com/office/powerpoint/2010/main" val="368094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3C9EDF-5E19-EBC5-840C-BA33E116AE7C}"/>
              </a:ext>
            </a:extLst>
          </p:cNvPr>
          <p:cNvSpPr>
            <a:spLocks noGrp="1"/>
          </p:cNvSpPr>
          <p:nvPr>
            <p:ph type="title"/>
          </p:nvPr>
        </p:nvSpPr>
        <p:spPr/>
        <p:txBody>
          <a:bodyPr/>
          <a:lstStyle/>
          <a:p>
            <a:r>
              <a:rPr lang="en-US" dirty="0"/>
              <a:t>Numbers</a:t>
            </a:r>
            <a:endParaRPr lang="x-none" dirty="0"/>
          </a:p>
        </p:txBody>
      </p:sp>
      <p:sp>
        <p:nvSpPr>
          <p:cNvPr id="3" name="Content Placeholder 2">
            <a:extLst>
              <a:ext uri="{FF2B5EF4-FFF2-40B4-BE49-F238E27FC236}">
                <a16:creationId xmlns:a16="http://schemas.microsoft.com/office/drawing/2014/main" xmlns="" id="{A5C9893C-FEC6-754D-6429-D7BD1D665F46}"/>
              </a:ext>
            </a:extLst>
          </p:cNvPr>
          <p:cNvSpPr>
            <a:spLocks noGrp="1"/>
          </p:cNvSpPr>
          <p:nvPr>
            <p:ph idx="1"/>
          </p:nvPr>
        </p:nvSpPr>
        <p:spPr/>
        <p:txBody>
          <a:bodyPr/>
          <a:lstStyle/>
          <a:p>
            <a:pPr>
              <a:defRPr/>
            </a:pPr>
            <a:r>
              <a:rPr lang="en-US" sz="2000" dirty="0"/>
              <a:t>Number data types store numeric values. Number objects are created when you assign a value to them. For example</a:t>
            </a:r>
          </a:p>
          <a:p>
            <a:pPr marL="0" indent="0">
              <a:buFont typeface="Wingdings" panose="05000000000000000000" pitchFamily="2" charset="2"/>
              <a:buNone/>
              <a:defRPr/>
            </a:pPr>
            <a:r>
              <a:rPr lang="en-US" sz="2000" dirty="0">
                <a:solidFill>
                  <a:srgbClr val="FF0000"/>
                </a:solidFill>
              </a:rPr>
              <a:t>     </a:t>
            </a:r>
            <a:r>
              <a:rPr lang="en-US" sz="1600" dirty="0">
                <a:solidFill>
                  <a:srgbClr val="FF0000"/>
                </a:solidFill>
              </a:rPr>
              <a:t>var1 = 1 </a:t>
            </a:r>
          </a:p>
          <a:p>
            <a:pPr>
              <a:defRPr/>
            </a:pPr>
            <a:r>
              <a:rPr lang="en-US" sz="2000" dirty="0"/>
              <a:t>The usual suspects</a:t>
            </a:r>
          </a:p>
          <a:p>
            <a:pPr lvl="2">
              <a:defRPr/>
            </a:pPr>
            <a:r>
              <a:rPr lang="en-US" sz="1600" dirty="0"/>
              <a:t>12, 3.14, 0xFF, (-1+2)*3/4**5, abs(x), 0&lt;x&lt;=5</a:t>
            </a:r>
          </a:p>
          <a:p>
            <a:pPr>
              <a:defRPr/>
            </a:pPr>
            <a:r>
              <a:rPr lang="en-US" sz="2000" dirty="0"/>
              <a:t>C-style shifting &amp; masking</a:t>
            </a:r>
          </a:p>
          <a:p>
            <a:pPr lvl="2">
              <a:defRPr/>
            </a:pPr>
            <a:r>
              <a:rPr lang="en-US" sz="1600" dirty="0"/>
              <a:t>1&lt;&lt;16, x&amp;0xff, x|1, ~x, </a:t>
            </a:r>
            <a:r>
              <a:rPr lang="en-US" sz="1600" dirty="0" err="1"/>
              <a:t>x^y</a:t>
            </a:r>
            <a:endParaRPr lang="x-none" dirty="0"/>
          </a:p>
        </p:txBody>
      </p:sp>
      <p:sp>
        <p:nvSpPr>
          <p:cNvPr id="5" name="Footer Placeholder 4">
            <a:extLst>
              <a:ext uri="{FF2B5EF4-FFF2-40B4-BE49-F238E27FC236}">
                <a16:creationId xmlns:a16="http://schemas.microsoft.com/office/drawing/2014/main" xmlns="" id="{ED61D1F3-4423-DA00-EEAD-C58C9661ACE9}"/>
              </a:ext>
            </a:extLst>
          </p:cNvPr>
          <p:cNvSpPr>
            <a:spLocks noGrp="1"/>
          </p:cNvSpPr>
          <p:nvPr>
            <p:ph type="ftr" sz="quarter" idx="11"/>
          </p:nvPr>
        </p:nvSpPr>
        <p:spPr/>
        <p:txBody>
          <a:bodyPr/>
          <a:lstStyle/>
          <a:p>
            <a:r>
              <a:rPr lang="en-US" smtClean="0"/>
              <a:t>Intro to Python</a:t>
            </a:r>
            <a:endParaRPr lang="x-none"/>
          </a:p>
        </p:txBody>
      </p:sp>
      <p:sp>
        <p:nvSpPr>
          <p:cNvPr id="6" name="Slide Number Placeholder 5">
            <a:extLst>
              <a:ext uri="{FF2B5EF4-FFF2-40B4-BE49-F238E27FC236}">
                <a16:creationId xmlns:a16="http://schemas.microsoft.com/office/drawing/2014/main" xmlns="" id="{81A67530-C65E-9FAC-936E-5D9D6113C948}"/>
              </a:ext>
            </a:extLst>
          </p:cNvPr>
          <p:cNvSpPr>
            <a:spLocks noGrp="1"/>
          </p:cNvSpPr>
          <p:nvPr>
            <p:ph type="sldNum" sz="quarter" idx="12"/>
          </p:nvPr>
        </p:nvSpPr>
        <p:spPr/>
        <p:txBody>
          <a:bodyPr/>
          <a:lstStyle/>
          <a:p>
            <a:fld id="{3B63AE63-3938-422A-A470-FB6AA1209C53}" type="slidenum">
              <a:rPr lang="x-none" smtClean="0"/>
              <a:t>7</a:t>
            </a:fld>
            <a:endParaRPr lang="x-none"/>
          </a:p>
        </p:txBody>
      </p:sp>
    </p:spTree>
    <p:extLst>
      <p:ext uri="{BB962C8B-B14F-4D97-AF65-F5344CB8AC3E}">
        <p14:creationId xmlns:p14="http://schemas.microsoft.com/office/powerpoint/2010/main" val="1134349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8895599-390F-D1C4-5840-22868DBC3AC7}"/>
              </a:ext>
            </a:extLst>
          </p:cNvPr>
          <p:cNvSpPr>
            <a:spLocks noGrp="1"/>
          </p:cNvSpPr>
          <p:nvPr>
            <p:ph type="title"/>
          </p:nvPr>
        </p:nvSpPr>
        <p:spPr/>
        <p:txBody>
          <a:bodyPr/>
          <a:lstStyle/>
          <a:p>
            <a:r>
              <a:rPr lang="en-US" dirty="0"/>
              <a:t>Operators</a:t>
            </a:r>
            <a:endParaRPr lang="x-none" dirty="0"/>
          </a:p>
        </p:txBody>
      </p:sp>
      <p:graphicFrame>
        <p:nvGraphicFramePr>
          <p:cNvPr id="6" name="Content Placeholder 5">
            <a:extLst>
              <a:ext uri="{FF2B5EF4-FFF2-40B4-BE49-F238E27FC236}">
                <a16:creationId xmlns:a16="http://schemas.microsoft.com/office/drawing/2014/main" xmlns="" id="{1CD59656-E29F-F439-1918-6BE25E2A99C5}"/>
              </a:ext>
            </a:extLst>
          </p:cNvPr>
          <p:cNvGraphicFramePr>
            <a:graphicFrameLocks noGrp="1"/>
          </p:cNvGraphicFramePr>
          <p:nvPr>
            <p:ph idx="1"/>
            <p:extLst>
              <p:ext uri="{D42A27DB-BD31-4B8C-83A1-F6EECF244321}">
                <p14:modId xmlns:p14="http://schemas.microsoft.com/office/powerpoint/2010/main" val="1544264903"/>
              </p:ext>
            </p:extLst>
          </p:nvPr>
        </p:nvGraphicFramePr>
        <p:xfrm>
          <a:off x="498765" y="2447637"/>
          <a:ext cx="5283199" cy="3368952"/>
        </p:xfrm>
        <a:graphic>
          <a:graphicData uri="http://schemas.openxmlformats.org/drawingml/2006/table">
            <a:tbl>
              <a:tblPr firstRow="1" firstCol="1" bandRow="1">
                <a:tableStyleId>{5C22544A-7EE6-4342-B048-85BDC9FD1C3A}</a:tableStyleId>
              </a:tblPr>
              <a:tblGrid>
                <a:gridCol w="1988433">
                  <a:extLst>
                    <a:ext uri="{9D8B030D-6E8A-4147-A177-3AD203B41FA5}">
                      <a16:colId xmlns:a16="http://schemas.microsoft.com/office/drawing/2014/main" xmlns="" val="2990828083"/>
                    </a:ext>
                  </a:extLst>
                </a:gridCol>
                <a:gridCol w="1988433">
                  <a:extLst>
                    <a:ext uri="{9D8B030D-6E8A-4147-A177-3AD203B41FA5}">
                      <a16:colId xmlns:a16="http://schemas.microsoft.com/office/drawing/2014/main" xmlns="" val="3997645318"/>
                    </a:ext>
                  </a:extLst>
                </a:gridCol>
                <a:gridCol w="1306333">
                  <a:extLst>
                    <a:ext uri="{9D8B030D-6E8A-4147-A177-3AD203B41FA5}">
                      <a16:colId xmlns:a16="http://schemas.microsoft.com/office/drawing/2014/main" xmlns="" val="3716752876"/>
                    </a:ext>
                  </a:extLst>
                </a:gridCol>
              </a:tblGrid>
              <a:tr h="421119">
                <a:tc>
                  <a:txBody>
                    <a:bodyPr/>
                    <a:lstStyle/>
                    <a:p>
                      <a:pPr>
                        <a:lnSpc>
                          <a:spcPct val="107000"/>
                        </a:lnSpc>
                      </a:pPr>
                      <a:r>
                        <a:rPr lang="en-US" sz="1400" kern="0" dirty="0">
                          <a:effectLst/>
                        </a:rPr>
                        <a:t>Operators</a:t>
                      </a:r>
                      <a:endParaRPr lang="x-none" sz="1400" kern="50" dirty="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0" dirty="0">
                          <a:effectLst/>
                        </a:rPr>
                        <a:t>Operation</a:t>
                      </a:r>
                      <a:endParaRPr lang="x-none" sz="1400" kern="50" dirty="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0">
                          <a:effectLst/>
                        </a:rPr>
                        <a:t>Example</a:t>
                      </a:r>
                      <a:endParaRPr lang="x-none" sz="1400" kern="50">
                        <a:effectLst/>
                        <a:latin typeface="Times New Roman" panose="02020603050405020304" pitchFamily="18" charset="0"/>
                        <a:ea typeface="DejaVu Sans"/>
                        <a:cs typeface="DejaVu Sans"/>
                      </a:endParaRPr>
                    </a:p>
                  </a:txBody>
                  <a:tcPr marL="114300" marR="114300" marT="76200" marB="76200"/>
                </a:tc>
                <a:extLst>
                  <a:ext uri="{0D108BD9-81ED-4DB2-BD59-A6C34878D82A}">
                    <a16:rowId xmlns:a16="http://schemas.microsoft.com/office/drawing/2014/main" xmlns="" val="1500233496"/>
                  </a:ext>
                </a:extLst>
              </a:tr>
              <a:tr h="421119">
                <a:tc>
                  <a:txBody>
                    <a:bodyPr/>
                    <a:lstStyle/>
                    <a:p>
                      <a:pPr>
                        <a:lnSpc>
                          <a:spcPct val="107000"/>
                        </a:lnSpc>
                      </a:pPr>
                      <a:r>
                        <a:rPr lang="en-US" sz="1400" kern="50" dirty="0">
                          <a:effectLst/>
                        </a:rPr>
                        <a:t>**</a:t>
                      </a:r>
                      <a:endParaRPr lang="x-none" sz="1400" kern="50" dirty="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dirty="0">
                          <a:effectLst/>
                        </a:rPr>
                        <a:t>Exponent</a:t>
                      </a:r>
                      <a:endParaRPr lang="x-none" sz="1400" kern="50" dirty="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a:effectLst/>
                        </a:rPr>
                        <a:t>2 ** 3 = 8</a:t>
                      </a:r>
                      <a:endParaRPr lang="x-none" sz="1400" kern="50">
                        <a:effectLst/>
                        <a:latin typeface="Times New Roman" panose="02020603050405020304" pitchFamily="18" charset="0"/>
                        <a:ea typeface="DejaVu Sans"/>
                        <a:cs typeface="DejaVu Sans"/>
                      </a:endParaRPr>
                    </a:p>
                  </a:txBody>
                  <a:tcPr marL="114300" marR="114300" marT="76200" marB="76200"/>
                </a:tc>
                <a:extLst>
                  <a:ext uri="{0D108BD9-81ED-4DB2-BD59-A6C34878D82A}">
                    <a16:rowId xmlns:a16="http://schemas.microsoft.com/office/drawing/2014/main" xmlns="" val="4175311386"/>
                  </a:ext>
                </a:extLst>
              </a:tr>
              <a:tr h="421119">
                <a:tc>
                  <a:txBody>
                    <a:bodyPr/>
                    <a:lstStyle/>
                    <a:p>
                      <a:pPr>
                        <a:lnSpc>
                          <a:spcPct val="107000"/>
                        </a:lnSpc>
                      </a:pPr>
                      <a:r>
                        <a:rPr lang="en-US" sz="1400" kern="50" dirty="0">
                          <a:effectLst/>
                        </a:rPr>
                        <a:t>%</a:t>
                      </a:r>
                      <a:endParaRPr lang="x-none" sz="1400" kern="50" dirty="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a:effectLst/>
                        </a:rPr>
                        <a:t>Modulus/Remainder</a:t>
                      </a:r>
                      <a:endParaRPr lang="x-none" sz="1400" kern="5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a:effectLst/>
                        </a:rPr>
                        <a:t>22 % 8 = 6</a:t>
                      </a:r>
                      <a:endParaRPr lang="x-none" sz="1400" kern="50">
                        <a:effectLst/>
                        <a:latin typeface="Times New Roman" panose="02020603050405020304" pitchFamily="18" charset="0"/>
                        <a:ea typeface="DejaVu Sans"/>
                        <a:cs typeface="DejaVu Sans"/>
                      </a:endParaRPr>
                    </a:p>
                  </a:txBody>
                  <a:tcPr marL="114300" marR="114300" marT="76200" marB="76200"/>
                </a:tc>
                <a:extLst>
                  <a:ext uri="{0D108BD9-81ED-4DB2-BD59-A6C34878D82A}">
                    <a16:rowId xmlns:a16="http://schemas.microsoft.com/office/drawing/2014/main" xmlns="" val="1102398388"/>
                  </a:ext>
                </a:extLst>
              </a:tr>
              <a:tr h="421119">
                <a:tc>
                  <a:txBody>
                    <a:bodyPr/>
                    <a:lstStyle/>
                    <a:p>
                      <a:pPr>
                        <a:lnSpc>
                          <a:spcPct val="107000"/>
                        </a:lnSpc>
                      </a:pPr>
                      <a:r>
                        <a:rPr lang="en-US" sz="1400" kern="50">
                          <a:effectLst/>
                        </a:rPr>
                        <a:t>//</a:t>
                      </a:r>
                      <a:endParaRPr lang="x-none" sz="1400" kern="5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a:effectLst/>
                        </a:rPr>
                        <a:t>Integer division</a:t>
                      </a:r>
                      <a:endParaRPr lang="x-none" sz="1400" kern="5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a:effectLst/>
                        </a:rPr>
                        <a:t>22 // 8 = 2</a:t>
                      </a:r>
                      <a:endParaRPr lang="x-none" sz="1400" kern="50">
                        <a:effectLst/>
                        <a:latin typeface="Times New Roman" panose="02020603050405020304" pitchFamily="18" charset="0"/>
                        <a:ea typeface="DejaVu Sans"/>
                        <a:cs typeface="DejaVu Sans"/>
                      </a:endParaRPr>
                    </a:p>
                  </a:txBody>
                  <a:tcPr marL="114300" marR="114300" marT="76200" marB="76200"/>
                </a:tc>
                <a:extLst>
                  <a:ext uri="{0D108BD9-81ED-4DB2-BD59-A6C34878D82A}">
                    <a16:rowId xmlns:a16="http://schemas.microsoft.com/office/drawing/2014/main" xmlns="" val="2220101075"/>
                  </a:ext>
                </a:extLst>
              </a:tr>
              <a:tr h="421119">
                <a:tc>
                  <a:txBody>
                    <a:bodyPr/>
                    <a:lstStyle/>
                    <a:p>
                      <a:pPr>
                        <a:lnSpc>
                          <a:spcPct val="107000"/>
                        </a:lnSpc>
                      </a:pPr>
                      <a:r>
                        <a:rPr lang="en-US" sz="1400" kern="50">
                          <a:effectLst/>
                        </a:rPr>
                        <a:t>/</a:t>
                      </a:r>
                      <a:endParaRPr lang="x-none" sz="1400" kern="5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a:effectLst/>
                        </a:rPr>
                        <a:t>Division</a:t>
                      </a:r>
                      <a:endParaRPr lang="x-none" sz="1400" kern="5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a:effectLst/>
                        </a:rPr>
                        <a:t>22 / 8 = 2.75</a:t>
                      </a:r>
                      <a:endParaRPr lang="x-none" sz="1400" kern="50">
                        <a:effectLst/>
                        <a:latin typeface="Times New Roman" panose="02020603050405020304" pitchFamily="18" charset="0"/>
                        <a:ea typeface="DejaVu Sans"/>
                        <a:cs typeface="DejaVu Sans"/>
                      </a:endParaRPr>
                    </a:p>
                  </a:txBody>
                  <a:tcPr marL="114300" marR="114300" marT="76200" marB="76200"/>
                </a:tc>
                <a:extLst>
                  <a:ext uri="{0D108BD9-81ED-4DB2-BD59-A6C34878D82A}">
                    <a16:rowId xmlns:a16="http://schemas.microsoft.com/office/drawing/2014/main" xmlns="" val="2736195666"/>
                  </a:ext>
                </a:extLst>
              </a:tr>
              <a:tr h="421119">
                <a:tc>
                  <a:txBody>
                    <a:bodyPr/>
                    <a:lstStyle/>
                    <a:p>
                      <a:pPr>
                        <a:lnSpc>
                          <a:spcPct val="107000"/>
                        </a:lnSpc>
                      </a:pPr>
                      <a:r>
                        <a:rPr lang="en-US" sz="1400" kern="50">
                          <a:effectLst/>
                        </a:rPr>
                        <a:t>*</a:t>
                      </a:r>
                      <a:endParaRPr lang="x-none" sz="1400" kern="5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dirty="0">
                          <a:effectLst/>
                        </a:rPr>
                        <a:t>Multiplication</a:t>
                      </a:r>
                      <a:endParaRPr lang="x-none" sz="1400" kern="50" dirty="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a:effectLst/>
                        </a:rPr>
                        <a:t>3 * 3 = 9</a:t>
                      </a:r>
                      <a:endParaRPr lang="x-none" sz="1400" kern="50">
                        <a:effectLst/>
                        <a:latin typeface="Times New Roman" panose="02020603050405020304" pitchFamily="18" charset="0"/>
                        <a:ea typeface="DejaVu Sans"/>
                        <a:cs typeface="DejaVu Sans"/>
                      </a:endParaRPr>
                    </a:p>
                  </a:txBody>
                  <a:tcPr marL="114300" marR="114300" marT="76200" marB="76200"/>
                </a:tc>
                <a:extLst>
                  <a:ext uri="{0D108BD9-81ED-4DB2-BD59-A6C34878D82A}">
                    <a16:rowId xmlns:a16="http://schemas.microsoft.com/office/drawing/2014/main" xmlns="" val="1841105875"/>
                  </a:ext>
                </a:extLst>
              </a:tr>
              <a:tr h="421119">
                <a:tc>
                  <a:txBody>
                    <a:bodyPr/>
                    <a:lstStyle/>
                    <a:p>
                      <a:pPr>
                        <a:lnSpc>
                          <a:spcPct val="107000"/>
                        </a:lnSpc>
                      </a:pPr>
                      <a:r>
                        <a:rPr lang="en-US" sz="1400" kern="50">
                          <a:effectLst/>
                        </a:rPr>
                        <a:t>-</a:t>
                      </a:r>
                      <a:endParaRPr lang="x-none" sz="1400" kern="5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a:effectLst/>
                        </a:rPr>
                        <a:t>Subtraction</a:t>
                      </a:r>
                      <a:endParaRPr lang="x-none" sz="1400" kern="5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a:effectLst/>
                        </a:rPr>
                        <a:t>5 - 2 = 3</a:t>
                      </a:r>
                      <a:endParaRPr lang="x-none" sz="1400" kern="50">
                        <a:effectLst/>
                        <a:latin typeface="Times New Roman" panose="02020603050405020304" pitchFamily="18" charset="0"/>
                        <a:ea typeface="DejaVu Sans"/>
                        <a:cs typeface="DejaVu Sans"/>
                      </a:endParaRPr>
                    </a:p>
                  </a:txBody>
                  <a:tcPr marL="114300" marR="114300" marT="76200" marB="76200"/>
                </a:tc>
                <a:extLst>
                  <a:ext uri="{0D108BD9-81ED-4DB2-BD59-A6C34878D82A}">
                    <a16:rowId xmlns:a16="http://schemas.microsoft.com/office/drawing/2014/main" xmlns="" val="1132634785"/>
                  </a:ext>
                </a:extLst>
              </a:tr>
              <a:tr h="421119">
                <a:tc>
                  <a:txBody>
                    <a:bodyPr/>
                    <a:lstStyle/>
                    <a:p>
                      <a:pPr>
                        <a:lnSpc>
                          <a:spcPct val="107000"/>
                        </a:lnSpc>
                      </a:pPr>
                      <a:r>
                        <a:rPr lang="en-US" sz="1400" kern="50">
                          <a:effectLst/>
                        </a:rPr>
                        <a:t>+</a:t>
                      </a:r>
                      <a:endParaRPr lang="x-none" sz="1400" kern="5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a:effectLst/>
                        </a:rPr>
                        <a:t>Addition</a:t>
                      </a:r>
                      <a:endParaRPr lang="x-none" sz="1400" kern="5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dirty="0">
                          <a:effectLst/>
                        </a:rPr>
                        <a:t>2 + 2 = 4</a:t>
                      </a:r>
                      <a:endParaRPr lang="x-none" sz="1400" kern="50" dirty="0">
                        <a:effectLst/>
                        <a:latin typeface="Times New Roman" panose="02020603050405020304" pitchFamily="18" charset="0"/>
                        <a:ea typeface="DejaVu Sans"/>
                        <a:cs typeface="DejaVu Sans"/>
                      </a:endParaRPr>
                    </a:p>
                  </a:txBody>
                  <a:tcPr marL="114300" marR="114300" marT="76200" marB="76200"/>
                </a:tc>
                <a:extLst>
                  <a:ext uri="{0D108BD9-81ED-4DB2-BD59-A6C34878D82A}">
                    <a16:rowId xmlns:a16="http://schemas.microsoft.com/office/drawing/2014/main" xmlns="" val="352430242"/>
                  </a:ext>
                </a:extLst>
              </a:tr>
            </a:tbl>
          </a:graphicData>
        </a:graphic>
      </p:graphicFrame>
      <p:graphicFrame>
        <p:nvGraphicFramePr>
          <p:cNvPr id="7" name="Table 6">
            <a:extLst>
              <a:ext uri="{FF2B5EF4-FFF2-40B4-BE49-F238E27FC236}">
                <a16:creationId xmlns:a16="http://schemas.microsoft.com/office/drawing/2014/main" xmlns="" id="{2C41A832-EF20-3F33-AE80-97537DC91263}"/>
              </a:ext>
            </a:extLst>
          </p:cNvPr>
          <p:cNvGraphicFramePr>
            <a:graphicFrameLocks noGrp="1"/>
          </p:cNvGraphicFramePr>
          <p:nvPr>
            <p:extLst>
              <p:ext uri="{D42A27DB-BD31-4B8C-83A1-F6EECF244321}">
                <p14:modId xmlns:p14="http://schemas.microsoft.com/office/powerpoint/2010/main" val="1709072278"/>
              </p:ext>
            </p:extLst>
          </p:nvPr>
        </p:nvGraphicFramePr>
        <p:xfrm>
          <a:off x="6209780" y="2447638"/>
          <a:ext cx="5067820" cy="3368953"/>
        </p:xfrm>
        <a:graphic>
          <a:graphicData uri="http://schemas.openxmlformats.org/drawingml/2006/table">
            <a:tbl>
              <a:tblPr firstRow="1" firstCol="1" bandRow="1">
                <a:tableStyleId>{5C22544A-7EE6-4342-B048-85BDC9FD1C3A}</a:tableStyleId>
              </a:tblPr>
              <a:tblGrid>
                <a:gridCol w="1842701">
                  <a:extLst>
                    <a:ext uri="{9D8B030D-6E8A-4147-A177-3AD203B41FA5}">
                      <a16:colId xmlns:a16="http://schemas.microsoft.com/office/drawing/2014/main" xmlns="" val="32082975"/>
                    </a:ext>
                  </a:extLst>
                </a:gridCol>
                <a:gridCol w="3225119">
                  <a:extLst>
                    <a:ext uri="{9D8B030D-6E8A-4147-A177-3AD203B41FA5}">
                      <a16:colId xmlns:a16="http://schemas.microsoft.com/office/drawing/2014/main" xmlns="" val="2153652644"/>
                    </a:ext>
                  </a:extLst>
                </a:gridCol>
              </a:tblGrid>
              <a:tr h="481279">
                <a:tc>
                  <a:txBody>
                    <a:bodyPr/>
                    <a:lstStyle/>
                    <a:p>
                      <a:pPr>
                        <a:lnSpc>
                          <a:spcPct val="107000"/>
                        </a:lnSpc>
                      </a:pPr>
                      <a:r>
                        <a:rPr lang="en-US" sz="1400" kern="0">
                          <a:effectLst/>
                        </a:rPr>
                        <a:t>Operator</a:t>
                      </a:r>
                      <a:endParaRPr lang="x-none" sz="1400" kern="5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0">
                          <a:effectLst/>
                        </a:rPr>
                        <a:t>Meaning</a:t>
                      </a:r>
                      <a:endParaRPr lang="x-none" sz="1400" kern="50">
                        <a:effectLst/>
                        <a:latin typeface="Times New Roman" panose="02020603050405020304" pitchFamily="18" charset="0"/>
                        <a:ea typeface="DejaVu Sans"/>
                        <a:cs typeface="DejaVu Sans"/>
                      </a:endParaRPr>
                    </a:p>
                  </a:txBody>
                  <a:tcPr marL="114300" marR="114300" marT="76200" marB="76200"/>
                </a:tc>
                <a:extLst>
                  <a:ext uri="{0D108BD9-81ED-4DB2-BD59-A6C34878D82A}">
                    <a16:rowId xmlns:a16="http://schemas.microsoft.com/office/drawing/2014/main" xmlns="" val="1300993871"/>
                  </a:ext>
                </a:extLst>
              </a:tr>
              <a:tr h="481279">
                <a:tc>
                  <a:txBody>
                    <a:bodyPr/>
                    <a:lstStyle/>
                    <a:p>
                      <a:pPr>
                        <a:lnSpc>
                          <a:spcPct val="107000"/>
                        </a:lnSpc>
                      </a:pPr>
                      <a:r>
                        <a:rPr lang="en-US" sz="1400" kern="50" dirty="0">
                          <a:effectLst/>
                        </a:rPr>
                        <a:t>==</a:t>
                      </a:r>
                      <a:endParaRPr lang="x-none" sz="1400" kern="50" dirty="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a:effectLst/>
                        </a:rPr>
                        <a:t>Equal to</a:t>
                      </a:r>
                      <a:endParaRPr lang="x-none" sz="1400" kern="50">
                        <a:effectLst/>
                        <a:latin typeface="Times New Roman" panose="02020603050405020304" pitchFamily="18" charset="0"/>
                        <a:ea typeface="DejaVu Sans"/>
                        <a:cs typeface="DejaVu Sans"/>
                      </a:endParaRPr>
                    </a:p>
                  </a:txBody>
                  <a:tcPr marL="114300" marR="114300" marT="76200" marB="76200"/>
                </a:tc>
                <a:extLst>
                  <a:ext uri="{0D108BD9-81ED-4DB2-BD59-A6C34878D82A}">
                    <a16:rowId xmlns:a16="http://schemas.microsoft.com/office/drawing/2014/main" xmlns="" val="4273872107"/>
                  </a:ext>
                </a:extLst>
              </a:tr>
              <a:tr h="481279">
                <a:tc>
                  <a:txBody>
                    <a:bodyPr/>
                    <a:lstStyle/>
                    <a:p>
                      <a:pPr>
                        <a:lnSpc>
                          <a:spcPct val="107000"/>
                        </a:lnSpc>
                      </a:pPr>
                      <a:r>
                        <a:rPr lang="en-US" sz="1400" kern="50">
                          <a:effectLst/>
                        </a:rPr>
                        <a:t>!=</a:t>
                      </a:r>
                      <a:endParaRPr lang="x-none" sz="1400" kern="5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a:effectLst/>
                        </a:rPr>
                        <a:t>Not equal to</a:t>
                      </a:r>
                      <a:endParaRPr lang="x-none" sz="1400" kern="50">
                        <a:effectLst/>
                        <a:latin typeface="Times New Roman" panose="02020603050405020304" pitchFamily="18" charset="0"/>
                        <a:ea typeface="DejaVu Sans"/>
                        <a:cs typeface="DejaVu Sans"/>
                      </a:endParaRPr>
                    </a:p>
                  </a:txBody>
                  <a:tcPr marL="114300" marR="114300" marT="76200" marB="76200"/>
                </a:tc>
                <a:extLst>
                  <a:ext uri="{0D108BD9-81ED-4DB2-BD59-A6C34878D82A}">
                    <a16:rowId xmlns:a16="http://schemas.microsoft.com/office/drawing/2014/main" xmlns="" val="1378440874"/>
                  </a:ext>
                </a:extLst>
              </a:tr>
              <a:tr h="481279">
                <a:tc>
                  <a:txBody>
                    <a:bodyPr/>
                    <a:lstStyle/>
                    <a:p>
                      <a:pPr>
                        <a:lnSpc>
                          <a:spcPct val="107000"/>
                        </a:lnSpc>
                      </a:pPr>
                      <a:r>
                        <a:rPr lang="en-US" sz="1400" kern="50">
                          <a:effectLst/>
                        </a:rPr>
                        <a:t>&lt; </a:t>
                      </a:r>
                      <a:endParaRPr lang="x-none" sz="1400" kern="5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a:effectLst/>
                        </a:rPr>
                        <a:t>Less than</a:t>
                      </a:r>
                      <a:endParaRPr lang="x-none" sz="1400" kern="50">
                        <a:effectLst/>
                        <a:latin typeface="Times New Roman" panose="02020603050405020304" pitchFamily="18" charset="0"/>
                        <a:ea typeface="DejaVu Sans"/>
                        <a:cs typeface="DejaVu Sans"/>
                      </a:endParaRPr>
                    </a:p>
                  </a:txBody>
                  <a:tcPr marL="114300" marR="114300" marT="76200" marB="76200"/>
                </a:tc>
                <a:extLst>
                  <a:ext uri="{0D108BD9-81ED-4DB2-BD59-A6C34878D82A}">
                    <a16:rowId xmlns:a16="http://schemas.microsoft.com/office/drawing/2014/main" xmlns="" val="877430954"/>
                  </a:ext>
                </a:extLst>
              </a:tr>
              <a:tr h="481279">
                <a:tc>
                  <a:txBody>
                    <a:bodyPr/>
                    <a:lstStyle/>
                    <a:p>
                      <a:pPr>
                        <a:lnSpc>
                          <a:spcPct val="107000"/>
                        </a:lnSpc>
                      </a:pPr>
                      <a:r>
                        <a:rPr lang="en-US" sz="1400" kern="50">
                          <a:effectLst/>
                        </a:rPr>
                        <a:t>&gt; </a:t>
                      </a:r>
                      <a:endParaRPr lang="x-none" sz="1400" kern="5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a:effectLst/>
                        </a:rPr>
                        <a:t>Greater Than</a:t>
                      </a:r>
                      <a:endParaRPr lang="x-none" sz="1400" kern="50">
                        <a:effectLst/>
                        <a:latin typeface="Times New Roman" panose="02020603050405020304" pitchFamily="18" charset="0"/>
                        <a:ea typeface="DejaVu Sans"/>
                        <a:cs typeface="DejaVu Sans"/>
                      </a:endParaRPr>
                    </a:p>
                  </a:txBody>
                  <a:tcPr marL="114300" marR="114300" marT="76200" marB="76200"/>
                </a:tc>
                <a:extLst>
                  <a:ext uri="{0D108BD9-81ED-4DB2-BD59-A6C34878D82A}">
                    <a16:rowId xmlns:a16="http://schemas.microsoft.com/office/drawing/2014/main" xmlns="" val="394094493"/>
                  </a:ext>
                </a:extLst>
              </a:tr>
              <a:tr h="481279">
                <a:tc>
                  <a:txBody>
                    <a:bodyPr/>
                    <a:lstStyle/>
                    <a:p>
                      <a:pPr>
                        <a:lnSpc>
                          <a:spcPct val="107000"/>
                        </a:lnSpc>
                      </a:pPr>
                      <a:r>
                        <a:rPr lang="en-US" sz="1400" kern="50" dirty="0">
                          <a:effectLst/>
                        </a:rPr>
                        <a:t>&lt;=</a:t>
                      </a:r>
                      <a:endParaRPr lang="x-none" sz="1400" kern="50" dirty="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a:effectLst/>
                        </a:rPr>
                        <a:t>Less than or Equal to</a:t>
                      </a:r>
                      <a:endParaRPr lang="x-none" sz="1400" kern="50">
                        <a:effectLst/>
                        <a:latin typeface="Times New Roman" panose="02020603050405020304" pitchFamily="18" charset="0"/>
                        <a:ea typeface="DejaVu Sans"/>
                        <a:cs typeface="DejaVu Sans"/>
                      </a:endParaRPr>
                    </a:p>
                  </a:txBody>
                  <a:tcPr marL="114300" marR="114300" marT="76200" marB="76200"/>
                </a:tc>
                <a:extLst>
                  <a:ext uri="{0D108BD9-81ED-4DB2-BD59-A6C34878D82A}">
                    <a16:rowId xmlns:a16="http://schemas.microsoft.com/office/drawing/2014/main" xmlns="" val="3299325807"/>
                  </a:ext>
                </a:extLst>
              </a:tr>
              <a:tr h="481279">
                <a:tc>
                  <a:txBody>
                    <a:bodyPr/>
                    <a:lstStyle/>
                    <a:p>
                      <a:pPr>
                        <a:lnSpc>
                          <a:spcPct val="107000"/>
                        </a:lnSpc>
                      </a:pPr>
                      <a:r>
                        <a:rPr lang="en-US" sz="1400" kern="50">
                          <a:effectLst/>
                        </a:rPr>
                        <a:t>&gt;=</a:t>
                      </a:r>
                      <a:endParaRPr lang="x-none" sz="1400" kern="50">
                        <a:effectLst/>
                        <a:latin typeface="Times New Roman" panose="02020603050405020304" pitchFamily="18" charset="0"/>
                        <a:ea typeface="DejaVu Sans"/>
                        <a:cs typeface="DejaVu Sans"/>
                      </a:endParaRPr>
                    </a:p>
                  </a:txBody>
                  <a:tcPr marL="114300" marR="114300" marT="76200" marB="76200"/>
                </a:tc>
                <a:tc>
                  <a:txBody>
                    <a:bodyPr/>
                    <a:lstStyle/>
                    <a:p>
                      <a:pPr>
                        <a:lnSpc>
                          <a:spcPct val="107000"/>
                        </a:lnSpc>
                      </a:pPr>
                      <a:r>
                        <a:rPr lang="en-US" sz="1400" kern="50" dirty="0">
                          <a:effectLst/>
                        </a:rPr>
                        <a:t>Greater than or Equal to</a:t>
                      </a:r>
                      <a:endParaRPr lang="x-none" sz="1400" kern="50" dirty="0">
                        <a:effectLst/>
                        <a:latin typeface="Times New Roman" panose="02020603050405020304" pitchFamily="18" charset="0"/>
                        <a:ea typeface="DejaVu Sans"/>
                        <a:cs typeface="DejaVu Sans"/>
                      </a:endParaRPr>
                    </a:p>
                  </a:txBody>
                  <a:tcPr marL="114300" marR="114300" marT="76200" marB="76200"/>
                </a:tc>
                <a:extLst>
                  <a:ext uri="{0D108BD9-81ED-4DB2-BD59-A6C34878D82A}">
                    <a16:rowId xmlns:a16="http://schemas.microsoft.com/office/drawing/2014/main" xmlns="" val="404826453"/>
                  </a:ext>
                </a:extLst>
              </a:tr>
            </a:tbl>
          </a:graphicData>
        </a:graphic>
      </p:graphicFrame>
      <p:sp>
        <p:nvSpPr>
          <p:cNvPr id="8" name="TextBox 7">
            <a:extLst>
              <a:ext uri="{FF2B5EF4-FFF2-40B4-BE49-F238E27FC236}">
                <a16:creationId xmlns:a16="http://schemas.microsoft.com/office/drawing/2014/main" xmlns="" id="{D1071428-7955-B29A-C88B-12691601286C}"/>
              </a:ext>
            </a:extLst>
          </p:cNvPr>
          <p:cNvSpPr txBox="1"/>
          <p:nvPr/>
        </p:nvSpPr>
        <p:spPr>
          <a:xfrm>
            <a:off x="498765" y="1995055"/>
            <a:ext cx="2660071" cy="369332"/>
          </a:xfrm>
          <a:prstGeom prst="rect">
            <a:avLst/>
          </a:prstGeom>
          <a:noFill/>
        </p:spPr>
        <p:txBody>
          <a:bodyPr wrap="square" rtlCol="0">
            <a:spAutoFit/>
          </a:bodyPr>
          <a:lstStyle/>
          <a:p>
            <a:r>
              <a:rPr lang="en-US" dirty="0"/>
              <a:t>Math Operators</a:t>
            </a:r>
            <a:endParaRPr lang="x-none" dirty="0"/>
          </a:p>
        </p:txBody>
      </p:sp>
      <p:sp>
        <p:nvSpPr>
          <p:cNvPr id="10" name="TextBox 9">
            <a:extLst>
              <a:ext uri="{FF2B5EF4-FFF2-40B4-BE49-F238E27FC236}">
                <a16:creationId xmlns:a16="http://schemas.microsoft.com/office/drawing/2014/main" xmlns="" id="{10111B1F-8496-321A-DC27-84BF8C3B4845}"/>
              </a:ext>
            </a:extLst>
          </p:cNvPr>
          <p:cNvSpPr txBox="1"/>
          <p:nvPr/>
        </p:nvSpPr>
        <p:spPr>
          <a:xfrm>
            <a:off x="6154362" y="1995055"/>
            <a:ext cx="6096000" cy="369332"/>
          </a:xfrm>
          <a:prstGeom prst="rect">
            <a:avLst/>
          </a:prstGeom>
          <a:noFill/>
        </p:spPr>
        <p:txBody>
          <a:bodyPr wrap="square">
            <a:spAutoFit/>
          </a:bodyPr>
          <a:lstStyle/>
          <a:p>
            <a:r>
              <a:rPr lang="en-US" dirty="0"/>
              <a:t>Comparison Operators</a:t>
            </a:r>
            <a:endParaRPr lang="x-none" dirty="0"/>
          </a:p>
        </p:txBody>
      </p:sp>
      <p:sp>
        <p:nvSpPr>
          <p:cNvPr id="12" name="Footer Placeholder 11">
            <a:extLst>
              <a:ext uri="{FF2B5EF4-FFF2-40B4-BE49-F238E27FC236}">
                <a16:creationId xmlns:a16="http://schemas.microsoft.com/office/drawing/2014/main" xmlns="" id="{3B58EFA4-D2F3-E50B-9AB3-B6032786BBE9}"/>
              </a:ext>
            </a:extLst>
          </p:cNvPr>
          <p:cNvSpPr>
            <a:spLocks noGrp="1"/>
          </p:cNvSpPr>
          <p:nvPr>
            <p:ph type="ftr" sz="quarter" idx="11"/>
          </p:nvPr>
        </p:nvSpPr>
        <p:spPr/>
        <p:txBody>
          <a:bodyPr/>
          <a:lstStyle/>
          <a:p>
            <a:r>
              <a:rPr lang="en-US" smtClean="0"/>
              <a:t>Intro to Python</a:t>
            </a:r>
            <a:endParaRPr lang="x-none"/>
          </a:p>
        </p:txBody>
      </p:sp>
      <p:sp>
        <p:nvSpPr>
          <p:cNvPr id="13" name="Slide Number Placeholder 12">
            <a:extLst>
              <a:ext uri="{FF2B5EF4-FFF2-40B4-BE49-F238E27FC236}">
                <a16:creationId xmlns:a16="http://schemas.microsoft.com/office/drawing/2014/main" xmlns="" id="{9D1E8436-8495-00C9-2C19-355DBAB4FA5E}"/>
              </a:ext>
            </a:extLst>
          </p:cNvPr>
          <p:cNvSpPr>
            <a:spLocks noGrp="1"/>
          </p:cNvSpPr>
          <p:nvPr>
            <p:ph type="sldNum" sz="quarter" idx="12"/>
          </p:nvPr>
        </p:nvSpPr>
        <p:spPr/>
        <p:txBody>
          <a:bodyPr/>
          <a:lstStyle/>
          <a:p>
            <a:fld id="{3B63AE63-3938-422A-A470-FB6AA1209C53}" type="slidenum">
              <a:rPr lang="x-none" smtClean="0"/>
              <a:t>8</a:t>
            </a:fld>
            <a:endParaRPr lang="x-none"/>
          </a:p>
        </p:txBody>
      </p:sp>
    </p:spTree>
    <p:extLst>
      <p:ext uri="{BB962C8B-B14F-4D97-AF65-F5344CB8AC3E}">
        <p14:creationId xmlns:p14="http://schemas.microsoft.com/office/powerpoint/2010/main" val="40176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8228E56-1F62-BB20-9C6F-D39ECC263A36}"/>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Operators (cont’d)</a:t>
            </a:r>
            <a:endParaRPr lang="x-none" dirty="0">
              <a:solidFill>
                <a:srgbClr val="FFFEFF"/>
              </a:solidFill>
            </a:endParaRPr>
          </a:p>
        </p:txBody>
      </p:sp>
      <p:graphicFrame>
        <p:nvGraphicFramePr>
          <p:cNvPr id="28" name="Content Placeholder 3">
            <a:extLst>
              <a:ext uri="{FF2B5EF4-FFF2-40B4-BE49-F238E27FC236}">
                <a16:creationId xmlns:a16="http://schemas.microsoft.com/office/drawing/2014/main" xmlns="" id="{D35E7F7C-BD00-F911-6EBF-142A8A2F43FA}"/>
              </a:ext>
            </a:extLst>
          </p:cNvPr>
          <p:cNvGraphicFramePr>
            <a:graphicFrameLocks noGrp="1"/>
          </p:cNvGraphicFramePr>
          <p:nvPr>
            <p:ph idx="1"/>
            <p:extLst>
              <p:ext uri="{D42A27DB-BD31-4B8C-83A1-F6EECF244321}">
                <p14:modId xmlns:p14="http://schemas.microsoft.com/office/powerpoint/2010/main" val="936152157"/>
              </p:ext>
            </p:extLst>
          </p:nvPr>
        </p:nvGraphicFramePr>
        <p:xfrm>
          <a:off x="3253901" y="1918586"/>
          <a:ext cx="7490691" cy="4589838"/>
        </p:xfrm>
        <a:graphic>
          <a:graphicData uri="http://schemas.openxmlformats.org/drawingml/2006/table">
            <a:tbl>
              <a:tblPr firstRow="1" bandRow="1">
                <a:tableStyleId>{10A1B5D5-9B99-4C35-A422-299274C87663}</a:tableStyleId>
              </a:tblPr>
              <a:tblGrid>
                <a:gridCol w="1840011">
                  <a:extLst>
                    <a:ext uri="{9D8B030D-6E8A-4147-A177-3AD203B41FA5}">
                      <a16:colId xmlns:a16="http://schemas.microsoft.com/office/drawing/2014/main" xmlns="" val="3936581820"/>
                    </a:ext>
                  </a:extLst>
                </a:gridCol>
                <a:gridCol w="1739139">
                  <a:extLst>
                    <a:ext uri="{9D8B030D-6E8A-4147-A177-3AD203B41FA5}">
                      <a16:colId xmlns:a16="http://schemas.microsoft.com/office/drawing/2014/main" xmlns="" val="2454104947"/>
                    </a:ext>
                  </a:extLst>
                </a:gridCol>
                <a:gridCol w="3911541">
                  <a:extLst>
                    <a:ext uri="{9D8B030D-6E8A-4147-A177-3AD203B41FA5}">
                      <a16:colId xmlns:a16="http://schemas.microsoft.com/office/drawing/2014/main" xmlns="" val="1754144977"/>
                    </a:ext>
                  </a:extLst>
                </a:gridCol>
              </a:tblGrid>
              <a:tr h="556615">
                <a:tc>
                  <a:txBody>
                    <a:bodyPr/>
                    <a:lstStyle/>
                    <a:p>
                      <a:pPr algn="l" fontAlgn="b"/>
                      <a:r>
                        <a:rPr lang="en-US" sz="1800" dirty="0">
                          <a:effectLst/>
                        </a:rPr>
                        <a:t>Operator</a:t>
                      </a:r>
                    </a:p>
                  </a:txBody>
                  <a:tcPr marL="123565" marR="123565" marT="61782" marB="61782" anchor="b"/>
                </a:tc>
                <a:tc>
                  <a:txBody>
                    <a:bodyPr/>
                    <a:lstStyle/>
                    <a:p>
                      <a:pPr algn="l" fontAlgn="b"/>
                      <a:r>
                        <a:rPr lang="en-US" sz="1800" dirty="0">
                          <a:effectLst/>
                        </a:rPr>
                        <a:t>Example</a:t>
                      </a:r>
                    </a:p>
                  </a:txBody>
                  <a:tcPr marL="123565" marR="123565" marT="61782" marB="61782" anchor="b"/>
                </a:tc>
                <a:tc>
                  <a:txBody>
                    <a:bodyPr/>
                    <a:lstStyle/>
                    <a:p>
                      <a:pPr algn="l" fontAlgn="b"/>
                      <a:r>
                        <a:rPr lang="en-US" sz="1800">
                          <a:effectLst/>
                        </a:rPr>
                        <a:t>Meaning</a:t>
                      </a:r>
                    </a:p>
                  </a:txBody>
                  <a:tcPr marL="123565" marR="123565" marT="61782" marB="61782" anchor="b"/>
                </a:tc>
                <a:extLst>
                  <a:ext uri="{0D108BD9-81ED-4DB2-BD59-A6C34878D82A}">
                    <a16:rowId xmlns:a16="http://schemas.microsoft.com/office/drawing/2014/main" xmlns="" val="2807737250"/>
                  </a:ext>
                </a:extLst>
              </a:tr>
              <a:tr h="556615">
                <a:tc>
                  <a:txBody>
                    <a:bodyPr/>
                    <a:lstStyle/>
                    <a:p>
                      <a:pPr fontAlgn="t"/>
                      <a:endParaRPr lang="en-US" sz="1800" dirty="0" smtClean="0">
                        <a:effectLst/>
                      </a:endParaRPr>
                    </a:p>
                    <a:p>
                      <a:pPr fontAlgn="t"/>
                      <a:r>
                        <a:rPr lang="x-none" sz="1800" dirty="0" smtClean="0">
                          <a:effectLst/>
                        </a:rPr>
                        <a:t>&amp;</a:t>
                      </a:r>
                      <a:endParaRPr lang="x-none" sz="1800" dirty="0">
                        <a:effectLst/>
                      </a:endParaRPr>
                    </a:p>
                  </a:txBody>
                  <a:tcPr marL="123565" marR="123565" marT="61782" marB="61782"/>
                </a:tc>
                <a:tc>
                  <a:txBody>
                    <a:bodyPr/>
                    <a:lstStyle/>
                    <a:p>
                      <a:pPr fontAlgn="t"/>
                      <a:endParaRPr lang="en-US" sz="1800" dirty="0" smtClean="0">
                        <a:effectLst/>
                      </a:endParaRPr>
                    </a:p>
                    <a:p>
                      <a:pPr fontAlgn="t"/>
                      <a:r>
                        <a:rPr lang="en-US" sz="1800" dirty="0" smtClean="0">
                          <a:effectLst/>
                        </a:rPr>
                        <a:t>a </a:t>
                      </a:r>
                      <a:r>
                        <a:rPr lang="en-US" sz="1800" dirty="0">
                          <a:effectLst/>
                        </a:rPr>
                        <a:t>&amp; b</a:t>
                      </a:r>
                    </a:p>
                  </a:txBody>
                  <a:tcPr marL="123565" marR="123565" marT="61782" marB="61782"/>
                </a:tc>
                <a:tc>
                  <a:txBody>
                    <a:bodyPr/>
                    <a:lstStyle/>
                    <a:p>
                      <a:pPr fontAlgn="t"/>
                      <a:endParaRPr lang="en-US" sz="1800" dirty="0" smtClean="0">
                        <a:effectLst/>
                      </a:endParaRPr>
                    </a:p>
                    <a:p>
                      <a:pPr fontAlgn="t"/>
                      <a:r>
                        <a:rPr lang="en-US" sz="1800" dirty="0" smtClean="0">
                          <a:effectLst/>
                        </a:rPr>
                        <a:t>Bitwise </a:t>
                      </a:r>
                      <a:r>
                        <a:rPr lang="en-US" sz="1800" dirty="0">
                          <a:effectLst/>
                        </a:rPr>
                        <a:t>AND</a:t>
                      </a:r>
                    </a:p>
                  </a:txBody>
                  <a:tcPr marL="123565" marR="123565" marT="61782" marB="61782"/>
                </a:tc>
                <a:extLst>
                  <a:ext uri="{0D108BD9-81ED-4DB2-BD59-A6C34878D82A}">
                    <a16:rowId xmlns:a16="http://schemas.microsoft.com/office/drawing/2014/main" xmlns="" val="255049915"/>
                  </a:ext>
                </a:extLst>
              </a:tr>
              <a:tr h="556615">
                <a:tc>
                  <a:txBody>
                    <a:bodyPr/>
                    <a:lstStyle/>
                    <a:p>
                      <a:pPr fontAlgn="t"/>
                      <a:endParaRPr lang="en-US" sz="1800" dirty="0" smtClean="0">
                        <a:effectLst/>
                      </a:endParaRPr>
                    </a:p>
                    <a:p>
                      <a:pPr fontAlgn="t"/>
                      <a:r>
                        <a:rPr lang="x-none" sz="1800" dirty="0" smtClean="0">
                          <a:effectLst/>
                        </a:rPr>
                        <a:t>|</a:t>
                      </a:r>
                      <a:endParaRPr lang="x-none" sz="1800" dirty="0">
                        <a:effectLst/>
                      </a:endParaRPr>
                    </a:p>
                  </a:txBody>
                  <a:tcPr marL="123565" marR="123565" marT="61782" marB="61782"/>
                </a:tc>
                <a:tc>
                  <a:txBody>
                    <a:bodyPr/>
                    <a:lstStyle/>
                    <a:p>
                      <a:pPr fontAlgn="t"/>
                      <a:endParaRPr lang="en-US" sz="1800" dirty="0" smtClean="0">
                        <a:effectLst/>
                      </a:endParaRPr>
                    </a:p>
                    <a:p>
                      <a:pPr fontAlgn="t"/>
                      <a:r>
                        <a:rPr lang="en-US" sz="1800" dirty="0" smtClean="0">
                          <a:effectLst/>
                        </a:rPr>
                        <a:t>a </a:t>
                      </a:r>
                      <a:r>
                        <a:rPr lang="en-US" sz="1800" dirty="0">
                          <a:effectLst/>
                        </a:rPr>
                        <a:t>| b</a:t>
                      </a:r>
                    </a:p>
                  </a:txBody>
                  <a:tcPr marL="123565" marR="123565" marT="61782" marB="61782"/>
                </a:tc>
                <a:tc>
                  <a:txBody>
                    <a:bodyPr/>
                    <a:lstStyle/>
                    <a:p>
                      <a:pPr fontAlgn="t"/>
                      <a:endParaRPr lang="en-US" sz="1800" dirty="0" smtClean="0">
                        <a:effectLst/>
                      </a:endParaRPr>
                    </a:p>
                    <a:p>
                      <a:pPr fontAlgn="t"/>
                      <a:r>
                        <a:rPr lang="en-US" sz="1800" dirty="0" smtClean="0">
                          <a:effectLst/>
                        </a:rPr>
                        <a:t>Bitwise </a:t>
                      </a:r>
                      <a:r>
                        <a:rPr lang="en-US" sz="1800" dirty="0">
                          <a:effectLst/>
                        </a:rPr>
                        <a:t>OR</a:t>
                      </a:r>
                    </a:p>
                  </a:txBody>
                  <a:tcPr marL="123565" marR="123565" marT="61782" marB="61782"/>
                </a:tc>
                <a:extLst>
                  <a:ext uri="{0D108BD9-81ED-4DB2-BD59-A6C34878D82A}">
                    <a16:rowId xmlns:a16="http://schemas.microsoft.com/office/drawing/2014/main" xmlns="" val="2915058188"/>
                  </a:ext>
                </a:extLst>
              </a:tr>
              <a:tr h="556615">
                <a:tc>
                  <a:txBody>
                    <a:bodyPr/>
                    <a:lstStyle/>
                    <a:p>
                      <a:pPr fontAlgn="t"/>
                      <a:endParaRPr lang="en-US" sz="1800" dirty="0" smtClean="0">
                        <a:effectLst/>
                      </a:endParaRPr>
                    </a:p>
                    <a:p>
                      <a:pPr fontAlgn="t"/>
                      <a:r>
                        <a:rPr lang="x-none" sz="1800" dirty="0" smtClean="0">
                          <a:effectLst/>
                        </a:rPr>
                        <a:t>^</a:t>
                      </a:r>
                      <a:endParaRPr lang="x-none" sz="1800" dirty="0">
                        <a:effectLst/>
                      </a:endParaRPr>
                    </a:p>
                  </a:txBody>
                  <a:tcPr marL="123565" marR="123565" marT="61782" marB="61782"/>
                </a:tc>
                <a:tc>
                  <a:txBody>
                    <a:bodyPr/>
                    <a:lstStyle/>
                    <a:p>
                      <a:pPr fontAlgn="t"/>
                      <a:endParaRPr lang="en-US" sz="1800" dirty="0" smtClean="0">
                        <a:effectLst/>
                      </a:endParaRPr>
                    </a:p>
                    <a:p>
                      <a:pPr fontAlgn="t"/>
                      <a:r>
                        <a:rPr lang="en-US" sz="1800" dirty="0" smtClean="0">
                          <a:effectLst/>
                        </a:rPr>
                        <a:t>a </a:t>
                      </a:r>
                      <a:r>
                        <a:rPr lang="en-US" sz="1800" dirty="0">
                          <a:effectLst/>
                        </a:rPr>
                        <a:t>^ b</a:t>
                      </a:r>
                    </a:p>
                  </a:txBody>
                  <a:tcPr marL="123565" marR="123565" marT="61782" marB="61782"/>
                </a:tc>
                <a:tc>
                  <a:txBody>
                    <a:bodyPr/>
                    <a:lstStyle/>
                    <a:p>
                      <a:pPr fontAlgn="t"/>
                      <a:endParaRPr lang="en-US" sz="1800" dirty="0" smtClean="0">
                        <a:effectLst/>
                      </a:endParaRPr>
                    </a:p>
                    <a:p>
                      <a:pPr fontAlgn="t"/>
                      <a:r>
                        <a:rPr lang="en-US" sz="1800" dirty="0" smtClean="0">
                          <a:effectLst/>
                        </a:rPr>
                        <a:t>Bitwise </a:t>
                      </a:r>
                      <a:r>
                        <a:rPr lang="en-US" sz="1800" dirty="0">
                          <a:effectLst/>
                        </a:rPr>
                        <a:t>XOR (exclusive OR)</a:t>
                      </a:r>
                    </a:p>
                  </a:txBody>
                  <a:tcPr marL="123565" marR="123565" marT="61782" marB="61782"/>
                </a:tc>
                <a:extLst>
                  <a:ext uri="{0D108BD9-81ED-4DB2-BD59-A6C34878D82A}">
                    <a16:rowId xmlns:a16="http://schemas.microsoft.com/office/drawing/2014/main" xmlns="" val="3294773815"/>
                  </a:ext>
                </a:extLst>
              </a:tr>
              <a:tr h="556615">
                <a:tc>
                  <a:txBody>
                    <a:bodyPr/>
                    <a:lstStyle/>
                    <a:p>
                      <a:pPr fontAlgn="t"/>
                      <a:endParaRPr lang="en-US" sz="1800" dirty="0" smtClean="0">
                        <a:effectLst/>
                      </a:endParaRPr>
                    </a:p>
                    <a:p>
                      <a:pPr fontAlgn="t"/>
                      <a:r>
                        <a:rPr lang="x-none" sz="1800" dirty="0" smtClean="0">
                          <a:effectLst/>
                        </a:rPr>
                        <a:t>~</a:t>
                      </a:r>
                      <a:endParaRPr lang="x-none" sz="1800" dirty="0">
                        <a:effectLst/>
                      </a:endParaRPr>
                    </a:p>
                  </a:txBody>
                  <a:tcPr marL="123565" marR="123565" marT="61782" marB="61782"/>
                </a:tc>
                <a:tc>
                  <a:txBody>
                    <a:bodyPr/>
                    <a:lstStyle/>
                    <a:p>
                      <a:pPr fontAlgn="t"/>
                      <a:endParaRPr lang="en-US" sz="1800" dirty="0" smtClean="0">
                        <a:effectLst/>
                      </a:endParaRPr>
                    </a:p>
                    <a:p>
                      <a:pPr fontAlgn="t"/>
                      <a:r>
                        <a:rPr lang="en-US" sz="1800" dirty="0" smtClean="0">
                          <a:effectLst/>
                        </a:rPr>
                        <a:t>~</a:t>
                      </a:r>
                      <a:r>
                        <a:rPr lang="en-US" sz="1800" dirty="0">
                          <a:effectLst/>
                        </a:rPr>
                        <a:t>a</a:t>
                      </a:r>
                    </a:p>
                  </a:txBody>
                  <a:tcPr marL="123565" marR="123565" marT="61782" marB="61782"/>
                </a:tc>
                <a:tc>
                  <a:txBody>
                    <a:bodyPr/>
                    <a:lstStyle/>
                    <a:p>
                      <a:pPr fontAlgn="t"/>
                      <a:endParaRPr lang="en-US" sz="1800" dirty="0" smtClean="0">
                        <a:effectLst/>
                      </a:endParaRPr>
                    </a:p>
                    <a:p>
                      <a:pPr fontAlgn="t"/>
                      <a:r>
                        <a:rPr lang="en-US" sz="1800" dirty="0" smtClean="0">
                          <a:effectLst/>
                        </a:rPr>
                        <a:t>Bitwise </a:t>
                      </a:r>
                      <a:r>
                        <a:rPr lang="en-US" sz="1800" dirty="0">
                          <a:effectLst/>
                        </a:rPr>
                        <a:t>NOT</a:t>
                      </a:r>
                    </a:p>
                  </a:txBody>
                  <a:tcPr marL="123565" marR="123565" marT="61782" marB="61782"/>
                </a:tc>
                <a:extLst>
                  <a:ext uri="{0D108BD9-81ED-4DB2-BD59-A6C34878D82A}">
                    <a16:rowId xmlns:a16="http://schemas.microsoft.com/office/drawing/2014/main" xmlns="" val="1687701376"/>
                  </a:ext>
                </a:extLst>
              </a:tr>
              <a:tr h="556615">
                <a:tc>
                  <a:txBody>
                    <a:bodyPr/>
                    <a:lstStyle/>
                    <a:p>
                      <a:pPr fontAlgn="t"/>
                      <a:endParaRPr lang="en-US" sz="1800" dirty="0" smtClean="0">
                        <a:effectLst/>
                      </a:endParaRPr>
                    </a:p>
                    <a:p>
                      <a:pPr fontAlgn="t"/>
                      <a:r>
                        <a:rPr lang="x-none" sz="1800" dirty="0" smtClean="0">
                          <a:effectLst/>
                        </a:rPr>
                        <a:t>&lt;&lt;</a:t>
                      </a:r>
                      <a:endParaRPr lang="x-none" sz="1800" dirty="0">
                        <a:effectLst/>
                      </a:endParaRPr>
                    </a:p>
                  </a:txBody>
                  <a:tcPr marL="123565" marR="123565" marT="61782" marB="61782"/>
                </a:tc>
                <a:tc>
                  <a:txBody>
                    <a:bodyPr/>
                    <a:lstStyle/>
                    <a:p>
                      <a:pPr fontAlgn="t"/>
                      <a:endParaRPr lang="en-US" sz="1800" dirty="0" smtClean="0">
                        <a:effectLst/>
                      </a:endParaRPr>
                    </a:p>
                    <a:p>
                      <a:pPr fontAlgn="t"/>
                      <a:r>
                        <a:rPr lang="en-US" sz="1800" dirty="0" smtClean="0">
                          <a:effectLst/>
                        </a:rPr>
                        <a:t>a </a:t>
                      </a:r>
                      <a:r>
                        <a:rPr lang="en-US" sz="1800" dirty="0">
                          <a:effectLst/>
                        </a:rPr>
                        <a:t>&lt;&lt; n</a:t>
                      </a:r>
                    </a:p>
                  </a:txBody>
                  <a:tcPr marL="123565" marR="123565" marT="61782" marB="61782"/>
                </a:tc>
                <a:tc>
                  <a:txBody>
                    <a:bodyPr/>
                    <a:lstStyle/>
                    <a:p>
                      <a:pPr fontAlgn="t"/>
                      <a:endParaRPr lang="en-US" sz="1800" dirty="0" smtClean="0">
                        <a:effectLst/>
                      </a:endParaRPr>
                    </a:p>
                    <a:p>
                      <a:pPr fontAlgn="t"/>
                      <a:r>
                        <a:rPr lang="en-US" sz="1800" dirty="0" smtClean="0">
                          <a:effectLst/>
                        </a:rPr>
                        <a:t>Bitwise </a:t>
                      </a:r>
                      <a:r>
                        <a:rPr lang="en-US" sz="1800" dirty="0">
                          <a:effectLst/>
                        </a:rPr>
                        <a:t>left shift</a:t>
                      </a:r>
                    </a:p>
                  </a:txBody>
                  <a:tcPr marL="123565" marR="123565" marT="61782" marB="61782"/>
                </a:tc>
                <a:extLst>
                  <a:ext uri="{0D108BD9-81ED-4DB2-BD59-A6C34878D82A}">
                    <a16:rowId xmlns:a16="http://schemas.microsoft.com/office/drawing/2014/main" xmlns="" val="2458037687"/>
                  </a:ext>
                </a:extLst>
              </a:tr>
              <a:tr h="556615">
                <a:tc>
                  <a:txBody>
                    <a:bodyPr/>
                    <a:lstStyle/>
                    <a:p>
                      <a:pPr fontAlgn="t"/>
                      <a:endParaRPr lang="en-US" sz="1800" dirty="0" smtClean="0">
                        <a:effectLst/>
                      </a:endParaRPr>
                    </a:p>
                    <a:p>
                      <a:pPr fontAlgn="t"/>
                      <a:r>
                        <a:rPr lang="x-none" sz="1800" dirty="0" smtClean="0">
                          <a:effectLst/>
                        </a:rPr>
                        <a:t>&gt;&gt;</a:t>
                      </a:r>
                      <a:endParaRPr lang="x-none" sz="1800" dirty="0">
                        <a:effectLst/>
                      </a:endParaRPr>
                    </a:p>
                  </a:txBody>
                  <a:tcPr marL="123565" marR="123565" marT="61782" marB="61782"/>
                </a:tc>
                <a:tc>
                  <a:txBody>
                    <a:bodyPr/>
                    <a:lstStyle/>
                    <a:p>
                      <a:pPr fontAlgn="t"/>
                      <a:endParaRPr lang="en-US" sz="1800" dirty="0" smtClean="0">
                        <a:effectLst/>
                      </a:endParaRPr>
                    </a:p>
                    <a:p>
                      <a:pPr fontAlgn="t"/>
                      <a:r>
                        <a:rPr lang="en-US" sz="1800" dirty="0" smtClean="0">
                          <a:effectLst/>
                        </a:rPr>
                        <a:t>a </a:t>
                      </a:r>
                      <a:r>
                        <a:rPr lang="en-US" sz="1800" dirty="0">
                          <a:effectLst/>
                        </a:rPr>
                        <a:t>&gt;&gt; n</a:t>
                      </a:r>
                    </a:p>
                  </a:txBody>
                  <a:tcPr marL="123565" marR="123565" marT="61782" marB="61782"/>
                </a:tc>
                <a:tc>
                  <a:txBody>
                    <a:bodyPr/>
                    <a:lstStyle/>
                    <a:p>
                      <a:pPr fontAlgn="t"/>
                      <a:endParaRPr lang="en-US" sz="1800" dirty="0" smtClean="0">
                        <a:effectLst/>
                      </a:endParaRPr>
                    </a:p>
                    <a:p>
                      <a:pPr fontAlgn="t"/>
                      <a:r>
                        <a:rPr lang="en-US" sz="1800" dirty="0" smtClean="0">
                          <a:effectLst/>
                        </a:rPr>
                        <a:t>Bitwise </a:t>
                      </a:r>
                      <a:r>
                        <a:rPr lang="en-US" sz="1800" dirty="0">
                          <a:effectLst/>
                        </a:rPr>
                        <a:t>right shift</a:t>
                      </a:r>
                    </a:p>
                  </a:txBody>
                  <a:tcPr marL="123565" marR="123565" marT="61782" marB="61782"/>
                </a:tc>
                <a:extLst>
                  <a:ext uri="{0D108BD9-81ED-4DB2-BD59-A6C34878D82A}">
                    <a16:rowId xmlns:a16="http://schemas.microsoft.com/office/drawing/2014/main" xmlns="" val="1656942246"/>
                  </a:ext>
                </a:extLst>
              </a:tr>
            </a:tbl>
          </a:graphicData>
        </a:graphic>
      </p:graphicFrame>
      <p:sp>
        <p:nvSpPr>
          <p:cNvPr id="8" name="TextBox 7">
            <a:extLst>
              <a:ext uri="{FF2B5EF4-FFF2-40B4-BE49-F238E27FC236}">
                <a16:creationId xmlns:a16="http://schemas.microsoft.com/office/drawing/2014/main" xmlns="" id="{F8714845-2DCB-7F01-AAAC-C760C5EE3115}"/>
              </a:ext>
            </a:extLst>
          </p:cNvPr>
          <p:cNvSpPr txBox="1"/>
          <p:nvPr/>
        </p:nvSpPr>
        <p:spPr>
          <a:xfrm>
            <a:off x="738909" y="2041236"/>
            <a:ext cx="2770909" cy="369332"/>
          </a:xfrm>
          <a:prstGeom prst="rect">
            <a:avLst/>
          </a:prstGeom>
          <a:noFill/>
        </p:spPr>
        <p:txBody>
          <a:bodyPr wrap="square" rtlCol="0">
            <a:spAutoFit/>
          </a:bodyPr>
          <a:lstStyle/>
          <a:p>
            <a:r>
              <a:rPr lang="en-US" dirty="0"/>
              <a:t>Bitwise Operators</a:t>
            </a:r>
            <a:endParaRPr lang="x-none" dirty="0"/>
          </a:p>
        </p:txBody>
      </p:sp>
      <p:sp>
        <p:nvSpPr>
          <p:cNvPr id="11" name="Footer Placeholder 10">
            <a:extLst>
              <a:ext uri="{FF2B5EF4-FFF2-40B4-BE49-F238E27FC236}">
                <a16:creationId xmlns:a16="http://schemas.microsoft.com/office/drawing/2014/main" xmlns="" id="{92F43AE4-66D4-DBE4-E8BE-B1ED428FF21E}"/>
              </a:ext>
            </a:extLst>
          </p:cNvPr>
          <p:cNvSpPr>
            <a:spLocks noGrp="1"/>
          </p:cNvSpPr>
          <p:nvPr>
            <p:ph type="ftr" sz="quarter" idx="11"/>
          </p:nvPr>
        </p:nvSpPr>
        <p:spPr/>
        <p:txBody>
          <a:bodyPr/>
          <a:lstStyle/>
          <a:p>
            <a:r>
              <a:rPr lang="en-US" smtClean="0"/>
              <a:t>Intro to Python</a:t>
            </a:r>
            <a:endParaRPr lang="x-none"/>
          </a:p>
        </p:txBody>
      </p:sp>
      <p:sp>
        <p:nvSpPr>
          <p:cNvPr id="13" name="Slide Number Placeholder 12">
            <a:extLst>
              <a:ext uri="{FF2B5EF4-FFF2-40B4-BE49-F238E27FC236}">
                <a16:creationId xmlns:a16="http://schemas.microsoft.com/office/drawing/2014/main" xmlns="" id="{9ACD92D8-C044-E43F-23D6-92584D275ED7}"/>
              </a:ext>
            </a:extLst>
          </p:cNvPr>
          <p:cNvSpPr>
            <a:spLocks noGrp="1"/>
          </p:cNvSpPr>
          <p:nvPr>
            <p:ph type="sldNum" sz="quarter" idx="12"/>
          </p:nvPr>
        </p:nvSpPr>
        <p:spPr/>
        <p:txBody>
          <a:bodyPr/>
          <a:lstStyle/>
          <a:p>
            <a:fld id="{3B63AE63-3938-422A-A470-FB6AA1209C53}" type="slidenum">
              <a:rPr lang="x-none" smtClean="0"/>
              <a:t>9</a:t>
            </a:fld>
            <a:endParaRPr lang="x-none"/>
          </a:p>
        </p:txBody>
      </p:sp>
    </p:spTree>
    <p:extLst>
      <p:ext uri="{BB962C8B-B14F-4D97-AF65-F5344CB8AC3E}">
        <p14:creationId xmlns:p14="http://schemas.microsoft.com/office/powerpoint/2010/main" val="20411360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699</TotalTime>
  <Words>1673</Words>
  <Application>Microsoft Macintosh PowerPoint</Application>
  <PresentationFormat>Custom</PresentationFormat>
  <Paragraphs>467</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Dividend</vt:lpstr>
      <vt:lpstr>Introduction to Python</vt:lpstr>
      <vt:lpstr>Overview</vt:lpstr>
      <vt:lpstr>Brief History of Python</vt:lpstr>
      <vt:lpstr>Online Python Interpreter</vt:lpstr>
      <vt:lpstr>Basic Datatypes </vt:lpstr>
      <vt:lpstr>PowerPoint Presentation</vt:lpstr>
      <vt:lpstr>Numbers</vt:lpstr>
      <vt:lpstr>Operators</vt:lpstr>
      <vt:lpstr>Operators (cont’d)</vt:lpstr>
      <vt:lpstr>Strings</vt:lpstr>
      <vt:lpstr>LISTS</vt:lpstr>
      <vt:lpstr>More List Operations</vt:lpstr>
      <vt:lpstr>Tuples</vt:lpstr>
      <vt:lpstr>Tuple (cont’d)</vt:lpstr>
      <vt:lpstr>Dictionaries</vt:lpstr>
      <vt:lpstr>Dictionaries</vt:lpstr>
      <vt:lpstr>Dictionaries vs Lists</vt:lpstr>
      <vt:lpstr>Variable</vt:lpstr>
      <vt:lpstr>Reference Semantics</vt:lpstr>
      <vt:lpstr>Introduction to Optimization          Changing a Shared List          </vt:lpstr>
      <vt:lpstr>Introduction to Optimization          Changing an Integer          </vt:lpstr>
      <vt:lpstr> Control Structures </vt:lpstr>
      <vt:lpstr> Grouping Indentation </vt:lpstr>
      <vt:lpstr>Introduction to Optimization          Functions          </vt:lpstr>
      <vt:lpstr>Introduction to Optimization          Functions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Hira Ilyas</dc:creator>
  <cp:lastModifiedBy>Asma</cp:lastModifiedBy>
  <cp:revision>15</cp:revision>
  <dcterms:created xsi:type="dcterms:W3CDTF">2022-08-27T13:30:15Z</dcterms:created>
  <dcterms:modified xsi:type="dcterms:W3CDTF">2022-08-28T11:25:45Z</dcterms:modified>
</cp:coreProperties>
</file>