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62" r:id="rId2"/>
    <p:sldId id="263" r:id="rId3"/>
    <p:sldId id="261" r:id="rId4"/>
    <p:sldId id="257" r:id="rId5"/>
    <p:sldId id="258" r:id="rId6"/>
    <p:sldId id="259" r:id="rId7"/>
    <p:sldId id="260" r:id="rId8"/>
    <p:sldId id="264" r:id="rId9"/>
    <p:sldId id="265" r:id="rId10"/>
    <p:sldId id="266" r:id="rId11"/>
    <p:sldId id="268" r:id="rId12"/>
    <p:sldId id="267" r:id="rId13"/>
    <p:sldId id="269" r:id="rId14"/>
    <p:sldId id="270" r:id="rId15"/>
    <p:sldId id="271" r:id="rId16"/>
    <p:sldId id="274" r:id="rId17"/>
    <p:sldId id="272" r:id="rId18"/>
    <p:sldId id="273" r:id="rId19"/>
    <p:sldId id="275" r:id="rId20"/>
    <p:sldId id="276" r:id="rId21"/>
    <p:sldId id="277" r:id="rId22"/>
    <p:sldId id="278" r:id="rId23"/>
    <p:sldId id="279" r:id="rId24"/>
    <p:sldId id="280" r:id="rId25"/>
    <p:sldId id="282" r:id="rId26"/>
    <p:sldId id="281"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300" r:id="rId41"/>
    <p:sldId id="296" r:id="rId42"/>
    <p:sldId id="297" r:id="rId43"/>
    <p:sldId id="298" r:id="rId44"/>
    <p:sldId id="299"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290" autoAdjust="0"/>
  </p:normalViewPr>
  <p:slideViewPr>
    <p:cSldViewPr snapToGrid="0">
      <p:cViewPr varScale="1">
        <p:scale>
          <a:sx n="61" d="100"/>
          <a:sy n="61" d="100"/>
        </p:scale>
        <p:origin x="15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D97A0-485F-43D5-AF50-0CB4BFF1A1FB}" type="datetimeFigureOut">
              <a:rPr lang="en-PK" smtClean="0"/>
              <a:t>11/10/2022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3CE3B-3C1E-4E11-891B-2A8F18A7CEBD}" type="slidenum">
              <a:rPr lang="en-PK" smtClean="0"/>
              <a:t>‹#›</a:t>
            </a:fld>
            <a:endParaRPr lang="en-PK"/>
          </a:p>
        </p:txBody>
      </p:sp>
    </p:spTree>
    <p:extLst>
      <p:ext uri="{BB962C8B-B14F-4D97-AF65-F5344CB8AC3E}">
        <p14:creationId xmlns:p14="http://schemas.microsoft.com/office/powerpoint/2010/main" val="312661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eldung.com/cs/ml-stratified-samplin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However, it is doing the opposite. It is predicting the people who will not get sick with 96% accuracy while the sick are spreading the virus! Do you think this is a correct metric for our model given the seriousness of the issue? Shouldn’t we be measuring how many positive cases we can predict correctly to arrest the spread of the contagious virus? Or maybe, out of the correctly predicted cases, how many are positive cases to check the reliability of our model?</a:t>
            </a:r>
          </a:p>
          <a:p>
            <a:pPr algn="l"/>
            <a:r>
              <a:rPr lang="en-US" b="0" i="0" dirty="0">
                <a:solidFill>
                  <a:srgbClr val="222222"/>
                </a:solidFill>
                <a:effectLst/>
                <a:latin typeface="Lato" panose="020F0502020204030203" pitchFamily="34" charset="0"/>
              </a:rPr>
              <a:t>This is where we come across the dual concept of Precision and Recall.</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15</a:t>
            </a:fld>
            <a:endParaRPr lang="en-PK"/>
          </a:p>
        </p:txBody>
      </p:sp>
    </p:spTree>
    <p:extLst>
      <p:ext uri="{BB962C8B-B14F-4D97-AF65-F5344CB8AC3E}">
        <p14:creationId xmlns:p14="http://schemas.microsoft.com/office/powerpoint/2010/main" val="165167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However, the train-split method has certain limitations. </a:t>
            </a:r>
            <a:r>
              <a:rPr lang="en-US" b="1" i="0" dirty="0">
                <a:solidFill>
                  <a:srgbClr val="000000"/>
                </a:solidFill>
                <a:effectLst/>
                <a:latin typeface="Raleway" pitchFamily="2" charset="0"/>
              </a:rPr>
              <a:t>When the dataset is small, the method is prone to high variance.</a:t>
            </a:r>
            <a:r>
              <a:rPr lang="en-US" b="0" i="0" dirty="0">
                <a:solidFill>
                  <a:srgbClr val="000000"/>
                </a:solidFill>
                <a:effectLst/>
                <a:latin typeface="Raleway" pitchFamily="2" charset="0"/>
              </a:rPr>
              <a:t> Due to the random partition, the results can be entirely different for different test sets. Why? Because in some partitions, </a:t>
            </a:r>
            <a:r>
              <a:rPr lang="en-US" b="0" i="0" u="none" strike="noStrike" dirty="0">
                <a:solidFill>
                  <a:srgbClr val="2456B4"/>
                </a:solidFill>
                <a:effectLst/>
                <a:latin typeface="Raleway" pitchFamily="2" charset="0"/>
                <a:hlinkClick r:id="rId3"/>
              </a:rPr>
              <a:t>samples</a:t>
            </a:r>
            <a:r>
              <a:rPr lang="en-US" b="0" i="0" dirty="0">
                <a:solidFill>
                  <a:srgbClr val="000000"/>
                </a:solidFill>
                <a:effectLst/>
                <a:latin typeface="Raleway" pitchFamily="2" charset="0"/>
              </a:rPr>
              <a:t> that are easy to classify get into the test set, while in others, the test set receives the ‘difficult’ ones.</a:t>
            </a:r>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38</a:t>
            </a:fld>
            <a:endParaRPr lang="en-PK"/>
          </a:p>
        </p:txBody>
      </p:sp>
    </p:spTree>
    <p:extLst>
      <p:ext uri="{BB962C8B-B14F-4D97-AF65-F5344CB8AC3E}">
        <p14:creationId xmlns:p14="http://schemas.microsoft.com/office/powerpoint/2010/main" val="346251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39</a:t>
            </a:fld>
            <a:endParaRPr lang="en-PK"/>
          </a:p>
        </p:txBody>
      </p:sp>
    </p:spTree>
    <p:extLst>
      <p:ext uri="{BB962C8B-B14F-4D97-AF65-F5344CB8AC3E}">
        <p14:creationId xmlns:p14="http://schemas.microsoft.com/office/powerpoint/2010/main" val="3329237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Raleway" pitchFamily="2" charset="0"/>
              </a:rPr>
              <a:t>For example, let’s suppose that we have a dataset  containing 6 samples and that we want to perform a 3-fold cross-validation.</a:t>
            </a:r>
          </a:p>
          <a:p>
            <a:pPr algn="l"/>
            <a:r>
              <a:rPr lang="en-US" b="0" i="0" dirty="0">
                <a:solidFill>
                  <a:srgbClr val="000000"/>
                </a:solidFill>
                <a:effectLst/>
                <a:latin typeface="Raleway" pitchFamily="2" charset="0"/>
              </a:rPr>
              <a:t>First, we divide  into 3 subsets randomly. For instance:</a:t>
            </a:r>
          </a:p>
          <a:p>
            <a:pPr algn="l"/>
            <a:br>
              <a:rPr lang="en-US" b="0" i="0" dirty="0">
                <a:solidFill>
                  <a:srgbClr val="000000"/>
                </a:solidFill>
                <a:effectLst/>
                <a:latin typeface="Raleway" pitchFamily="2" charset="0"/>
              </a:rPr>
            </a:br>
            <a:br>
              <a:rPr lang="en-US" b="0" i="0" dirty="0">
                <a:solidFill>
                  <a:srgbClr val="000000"/>
                </a:solidFill>
                <a:effectLst/>
                <a:latin typeface="Raleway" pitchFamily="2" charset="0"/>
              </a:rPr>
            </a:br>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Then, we train and evaluate our machine-learning model 3 times. Each time, two subsets form the training set, while the remaining one acts as the test set. In our example:</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40</a:t>
            </a:fld>
            <a:endParaRPr lang="en-PK"/>
          </a:p>
        </p:txBody>
      </p:sp>
    </p:spTree>
    <p:extLst>
      <p:ext uri="{BB962C8B-B14F-4D97-AF65-F5344CB8AC3E}">
        <p14:creationId xmlns:p14="http://schemas.microsoft.com/office/powerpoint/2010/main" val="1620265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43</a:t>
            </a:fld>
            <a:endParaRPr lang="en-PK"/>
          </a:p>
        </p:txBody>
      </p:sp>
    </p:spTree>
    <p:extLst>
      <p:ext uri="{BB962C8B-B14F-4D97-AF65-F5344CB8AC3E}">
        <p14:creationId xmlns:p14="http://schemas.microsoft.com/office/powerpoint/2010/main" val="324864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Recall is a useful metric in cases where False Negative trumps False Positive.</a:t>
            </a:r>
          </a:p>
          <a:p>
            <a:pPr algn="l"/>
            <a:r>
              <a:rPr lang="en-US" b="0" i="0" dirty="0">
                <a:solidFill>
                  <a:srgbClr val="222222"/>
                </a:solidFill>
                <a:effectLst/>
                <a:latin typeface="Lato" panose="020F0502020204030203" pitchFamily="34" charset="0"/>
              </a:rPr>
              <a:t>Recall is important in medical cases where it doesn’t matter whether we raise a false alarm but the actual positive cases should not go undetected!</a:t>
            </a:r>
          </a:p>
          <a:p>
            <a:pPr algn="l"/>
            <a:r>
              <a:rPr lang="en-US" b="0" i="0" dirty="0">
                <a:solidFill>
                  <a:srgbClr val="222222"/>
                </a:solidFill>
                <a:effectLst/>
                <a:latin typeface="Lato" panose="020F0502020204030203" pitchFamily="34" charset="0"/>
              </a:rPr>
              <a:t>In our example, Recall would be a better metric because we don’t want to accidentally discharge an infected person and let them mix with the healthy population thereby spreading the contagious virus. Now you can understand why accuracy was a bad metric for our model.</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18</a:t>
            </a:fld>
            <a:endParaRPr lang="en-PK"/>
          </a:p>
        </p:txBody>
      </p:sp>
    </p:spTree>
    <p:extLst>
      <p:ext uri="{BB962C8B-B14F-4D97-AF65-F5344CB8AC3E}">
        <p14:creationId xmlns:p14="http://schemas.microsoft.com/office/powerpoint/2010/main" val="428335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Precision is a useful metric in cases where False Positive is a higher concern than False Negatives.</a:t>
            </a:r>
          </a:p>
          <a:p>
            <a:pPr algn="l"/>
            <a:r>
              <a:rPr lang="en-US" b="0" i="0" dirty="0">
                <a:solidFill>
                  <a:srgbClr val="222222"/>
                </a:solidFill>
                <a:effectLst/>
                <a:latin typeface="Lato" panose="020F0502020204030203" pitchFamily="34" charset="0"/>
              </a:rPr>
              <a:t>Precision is important in music or video recommendation systems, e-commerce websites, etc. Wrong results could lead to customer churn and be harmful to the business.</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20</a:t>
            </a:fld>
            <a:endParaRPr lang="en-PK"/>
          </a:p>
        </p:txBody>
      </p:sp>
    </p:spTree>
    <p:extLst>
      <p:ext uri="{BB962C8B-B14F-4D97-AF65-F5344CB8AC3E}">
        <p14:creationId xmlns:p14="http://schemas.microsoft.com/office/powerpoint/2010/main" val="391430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But there is a catch here. The interpretability of the F1-score is poor. This means that we don’t know what our classifier is maximizing – precision or recall? So, we use it in combination with other evaluation metrics which gives us a complete picture of the result.</a:t>
            </a:r>
          </a:p>
          <a:p>
            <a:pPr algn="l"/>
            <a:r>
              <a:rPr lang="en-US" b="0" i="0" dirty="0">
                <a:solidFill>
                  <a:srgbClr val="222222"/>
                </a:solidFill>
                <a:effectLst/>
                <a:latin typeface="Lato" panose="020F0502020204030203" pitchFamily="34" charset="0"/>
              </a:rPr>
              <a:t> </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22</a:t>
            </a:fld>
            <a:endParaRPr lang="en-PK"/>
          </a:p>
        </p:txBody>
      </p:sp>
    </p:spTree>
    <p:extLst>
      <p:ext uri="{BB962C8B-B14F-4D97-AF65-F5344CB8AC3E}">
        <p14:creationId xmlns:p14="http://schemas.microsoft.com/office/powerpoint/2010/main" val="46947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A higher TNR and a lower FPR is desirable since we want to correctly classify the negative class.</a:t>
            </a:r>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26</a:t>
            </a:fld>
            <a:endParaRPr lang="en-PK"/>
          </a:p>
        </p:txBody>
      </p:sp>
    </p:spTree>
    <p:extLst>
      <p:ext uri="{BB962C8B-B14F-4D97-AF65-F5344CB8AC3E}">
        <p14:creationId xmlns:p14="http://schemas.microsoft.com/office/powerpoint/2010/main" val="426568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The metrics change with the changing threshold values. We can generate different confusion matrices and compare the various metrics that we discussed in the previous section. But that would not be a prudent thing to do. Instead, what we can do is generate a plot between some of these metrics so that we can easily visualize which threshold is giving us a better result.</a:t>
            </a:r>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28</a:t>
            </a:fld>
            <a:endParaRPr lang="en-PK"/>
          </a:p>
        </p:txBody>
      </p:sp>
    </p:spTree>
    <p:extLst>
      <p:ext uri="{BB962C8B-B14F-4D97-AF65-F5344CB8AC3E}">
        <p14:creationId xmlns:p14="http://schemas.microsoft.com/office/powerpoint/2010/main" val="24101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29</a:t>
            </a:fld>
            <a:endParaRPr lang="en-PK"/>
          </a:p>
        </p:txBody>
      </p:sp>
    </p:spTree>
    <p:extLst>
      <p:ext uri="{BB962C8B-B14F-4D97-AF65-F5344CB8AC3E}">
        <p14:creationId xmlns:p14="http://schemas.microsoft.com/office/powerpoint/2010/main" val="73951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Lato" panose="020F0502020204030203" pitchFamily="34" charset="0"/>
              </a:rPr>
              <a:t>Point A is where the Sensitivity is the highest and Specificity the lowest. This means all the Positive class points are classified correctly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Lato" panose="020F0502020204030203" pitchFamily="34" charset="0"/>
              </a:rPr>
              <a:t>all the Negative class points are classified incorrectly.</a:t>
            </a:r>
            <a:endParaRPr lang="en-PK" dirty="0"/>
          </a:p>
          <a:p>
            <a:r>
              <a:rPr lang="en-US" b="0" i="0" dirty="0">
                <a:solidFill>
                  <a:srgbClr val="222222"/>
                </a:solidFill>
                <a:effectLst/>
                <a:latin typeface="Lato" panose="020F0502020204030203" pitchFamily="34" charset="0"/>
              </a:rPr>
              <a:t>In fact, any point on the blue line corresponds to a situation where True Positive Rate is equal to False Positive Rate</a:t>
            </a:r>
          </a:p>
          <a:p>
            <a:r>
              <a:rPr lang="en-US" b="0" i="0" dirty="0">
                <a:solidFill>
                  <a:srgbClr val="222222"/>
                </a:solidFill>
                <a:effectLst/>
                <a:latin typeface="Lato" panose="020F0502020204030203" pitchFamily="34" charset="0"/>
              </a:rPr>
              <a:t>All points above this line correspond to the situation where the proportion of correctly classified points belonging to the Positive class is greater than the proportion of incorrectly classified points belonging to the Negative class.</a:t>
            </a:r>
          </a:p>
          <a:p>
            <a:r>
              <a:rPr lang="en-US" b="0" i="0" dirty="0">
                <a:solidFill>
                  <a:srgbClr val="222222"/>
                </a:solidFill>
                <a:effectLst/>
                <a:latin typeface="Lato" panose="020F0502020204030203" pitchFamily="34" charset="0"/>
              </a:rPr>
              <a:t>Although Point B has the same Sensitivity as Point A, it has a higher Specificity. Meaning the number of incorrectly Negative class points is lower compared to the previous threshold. This indicates that this threshold is better than the previous one.</a:t>
            </a:r>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34</a:t>
            </a:fld>
            <a:endParaRPr lang="en-PK"/>
          </a:p>
        </p:txBody>
      </p:sp>
    </p:spTree>
    <p:extLst>
      <p:ext uri="{BB962C8B-B14F-4D97-AF65-F5344CB8AC3E}">
        <p14:creationId xmlns:p14="http://schemas.microsoft.com/office/powerpoint/2010/main" val="282837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When AUC = 1, then the classifier is able to perfectly distinguish between all the Positive and the Negative class points correctly. If, however, the AUC had been 0, then the classifier would be predicting all Negatives as Positives, and all Positives as Negatives.</a:t>
            </a:r>
          </a:p>
          <a:p>
            <a:r>
              <a:rPr lang="en-US" b="0" i="0" dirty="0">
                <a:solidFill>
                  <a:srgbClr val="222222"/>
                </a:solidFill>
                <a:effectLst/>
                <a:latin typeface="Lato" panose="020F0502020204030203" pitchFamily="34" charset="0"/>
              </a:rPr>
              <a:t>When 0.5&lt;AUC&lt;1, there is a high chance that the classifier will be able to distinguish the positive class values from the negative class values. This is so because the classifier is able to detect more numbers of True positives and True negatives than False negatives and False positives.</a:t>
            </a:r>
          </a:p>
          <a:p>
            <a:pPr algn="l"/>
            <a:r>
              <a:rPr lang="en-US" b="0" i="0" dirty="0">
                <a:solidFill>
                  <a:srgbClr val="222222"/>
                </a:solidFill>
                <a:effectLst/>
                <a:latin typeface="Lato" panose="020F0502020204030203" pitchFamily="34" charset="0"/>
              </a:rPr>
              <a:t>When AUC=0.5, then the classifier is not able to distinguish between Positive and Negative class points. Meaning either the classifier is predicting random class or constant class for all the data points.</a:t>
            </a:r>
          </a:p>
          <a:p>
            <a:pPr algn="l"/>
            <a:r>
              <a:rPr lang="en-US" b="0" i="0" dirty="0">
                <a:solidFill>
                  <a:srgbClr val="222222"/>
                </a:solidFill>
                <a:effectLst/>
                <a:latin typeface="Lato" panose="020F0502020204030203" pitchFamily="34" charset="0"/>
              </a:rPr>
              <a:t>So, the higher the AUC value for a classifier, the better its ability to distinguish between positive and negative classes.</a:t>
            </a:r>
          </a:p>
          <a:p>
            <a:endParaRPr lang="en-PK" dirty="0"/>
          </a:p>
        </p:txBody>
      </p:sp>
      <p:sp>
        <p:nvSpPr>
          <p:cNvPr id="4" name="Slide Number Placeholder 3"/>
          <p:cNvSpPr>
            <a:spLocks noGrp="1"/>
          </p:cNvSpPr>
          <p:nvPr>
            <p:ph type="sldNum" sz="quarter" idx="5"/>
          </p:nvPr>
        </p:nvSpPr>
        <p:spPr/>
        <p:txBody>
          <a:bodyPr/>
          <a:lstStyle/>
          <a:p>
            <a:fld id="{9753CE3B-3C1E-4E11-891B-2A8F18A7CEBD}" type="slidenum">
              <a:rPr lang="en-PK" smtClean="0"/>
              <a:t>35</a:t>
            </a:fld>
            <a:endParaRPr lang="en-PK"/>
          </a:p>
        </p:txBody>
      </p:sp>
    </p:spTree>
    <p:extLst>
      <p:ext uri="{BB962C8B-B14F-4D97-AF65-F5344CB8AC3E}">
        <p14:creationId xmlns:p14="http://schemas.microsoft.com/office/powerpoint/2010/main" val="303305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7DCBEAB-25F7-47C9-B2E7-04172A0025C7}" type="datetimeFigureOut">
              <a:rPr lang="en-PK" smtClean="0"/>
              <a:t>11/10/2022</a:t>
            </a:fld>
            <a:endParaRPr lang="en-PK"/>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34152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en-PK" smtClean="0"/>
              <a:t>11/10/2022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14997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7DCBEAB-25F7-47C9-B2E7-04172A0025C7}" type="datetimeFigureOut">
              <a:rPr lang="en-PK" smtClean="0"/>
              <a:t>11/10/2022</a:t>
            </a:fld>
            <a:endParaRPr lang="en-PK"/>
          </a:p>
        </p:txBody>
      </p:sp>
      <p:sp>
        <p:nvSpPr>
          <p:cNvPr id="5" name="Footer Placeholder 4"/>
          <p:cNvSpPr>
            <a:spLocks noGrp="1"/>
          </p:cNvSpPr>
          <p:nvPr>
            <p:ph type="ftr" sz="quarter" idx="11"/>
          </p:nvPr>
        </p:nvSpPr>
        <p:spPr>
          <a:xfrm>
            <a:off x="774923" y="5951811"/>
            <a:ext cx="7896279" cy="365125"/>
          </a:xfrm>
        </p:spPr>
        <p:txBody>
          <a:bodyPr/>
          <a:lstStyle/>
          <a:p>
            <a:endParaRPr lang="en-PK"/>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108754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en-PK" smtClean="0"/>
              <a:t>11/10/2022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558300" y="5956137"/>
            <a:ext cx="1052508" cy="365125"/>
          </a:xfrm>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7843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en-PK" smtClean="0"/>
              <a:t>11/10/2022</a:t>
            </a:fld>
            <a:endParaRPr lang="en-PK"/>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193390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DCBEAB-25F7-47C9-B2E7-04172A0025C7}" type="datetimeFigureOut">
              <a:rPr lang="en-PK" smtClean="0"/>
              <a:t>11/10/2022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99901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DCBEAB-25F7-47C9-B2E7-04172A0025C7}" type="datetimeFigureOut">
              <a:rPr lang="en-PK" smtClean="0"/>
              <a:t>11/10/2022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13259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CBEAB-25F7-47C9-B2E7-04172A0025C7}" type="datetimeFigureOut">
              <a:rPr lang="en-PK" smtClean="0"/>
              <a:t>11/10/2022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315450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CBEAB-25F7-47C9-B2E7-04172A0025C7}" type="datetimeFigureOut">
              <a:rPr lang="en-PK" smtClean="0"/>
              <a:t>11/10/2022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205894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en-PK" smtClean="0"/>
              <a:t>11/10/2022</a:t>
            </a:fld>
            <a:endParaRPr lang="en-PK"/>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en-PK" smtClean="0"/>
              <a:t>‹#›</a:t>
            </a:fld>
            <a:endParaRPr lang="en-PK"/>
          </a:p>
        </p:txBody>
      </p:sp>
    </p:spTree>
    <p:extLst>
      <p:ext uri="{BB962C8B-B14F-4D97-AF65-F5344CB8AC3E}">
        <p14:creationId xmlns:p14="http://schemas.microsoft.com/office/powerpoint/2010/main" val="325488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CBEAB-25F7-47C9-B2E7-04172A0025C7}" type="datetimeFigureOut">
              <a:rPr lang="en-PK" smtClean="0"/>
              <a:t>11/10/2022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19DEB6C3-A355-444B-84F6-65C6DCD6095A}" type="slidenum">
              <a:rPr lang="en-PK" smtClean="0"/>
              <a:t>‹#›</a:t>
            </a:fld>
            <a:endParaRPr lang="en-PK"/>
          </a:p>
        </p:txBody>
      </p:sp>
    </p:spTree>
    <p:extLst>
      <p:ext uri="{BB962C8B-B14F-4D97-AF65-F5344CB8AC3E}">
        <p14:creationId xmlns:p14="http://schemas.microsoft.com/office/powerpoint/2010/main" val="94404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7DCBEAB-25F7-47C9-B2E7-04172A0025C7}" type="datetimeFigureOut">
              <a:rPr lang="en-PK" smtClean="0"/>
              <a:t>11/10/2022</a:t>
            </a:fld>
            <a:endParaRPr lang="en-PK"/>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PK"/>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9DEB6C3-A355-444B-84F6-65C6DCD6095A}" type="slidenum">
              <a:rPr lang="en-PK" smtClean="0"/>
              <a:t>‹#›</a:t>
            </a:fld>
            <a:endParaRPr lang="en-PK"/>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4533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s://www.baeldung.com/cs/train-test-datasets-ratio" TargetMode="External"/><Relationship Id="rId2" Type="http://schemas.openxmlformats.org/officeDocument/2006/relationships/hyperlink" Target="https://www.baeldung.com/cs/machine-learning-how-to-start" TargetMode="External"/><Relationship Id="rId1" Type="http://schemas.openxmlformats.org/officeDocument/2006/relationships/slideLayout" Target="../slideLayouts/slideLayout2.xml"/><Relationship Id="rId4" Type="http://schemas.openxmlformats.org/officeDocument/2006/relationships/hyperlink" Target="https://www.baeldung.com/cs/ml-train-validate-test"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baeldung.com/cs/cross-validation-decision-tre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63F8B-79B9-4925-CBA3-F36B29335618}"/>
              </a:ext>
            </a:extLst>
          </p:cNvPr>
          <p:cNvSpPr>
            <a:spLocks noGrp="1"/>
          </p:cNvSpPr>
          <p:nvPr>
            <p:ph type="ctrTitle"/>
          </p:nvPr>
        </p:nvSpPr>
        <p:spPr/>
        <p:txBody>
          <a:bodyPr/>
          <a:lstStyle/>
          <a:p>
            <a:r>
              <a:rPr lang="en-US" dirty="0"/>
              <a:t>Binary Classification and Performance Measures</a:t>
            </a:r>
            <a:endParaRPr lang="en-PK" dirty="0"/>
          </a:p>
        </p:txBody>
      </p:sp>
      <p:sp>
        <p:nvSpPr>
          <p:cNvPr id="5" name="Subtitle 4">
            <a:extLst>
              <a:ext uri="{FF2B5EF4-FFF2-40B4-BE49-F238E27FC236}">
                <a16:creationId xmlns:a16="http://schemas.microsoft.com/office/drawing/2014/main" id="{67D18683-C258-D89C-7F79-14F59284281E}"/>
              </a:ext>
            </a:extLst>
          </p:cNvPr>
          <p:cNvSpPr>
            <a:spLocks noGrp="1"/>
          </p:cNvSpPr>
          <p:nvPr>
            <p:ph type="subTitle" idx="1"/>
          </p:nvPr>
        </p:nvSpPr>
        <p:spPr/>
        <p:txBody>
          <a:bodyPr/>
          <a:lstStyle/>
          <a:p>
            <a:r>
              <a:rPr lang="en-US" dirty="0"/>
              <a:t>Hira Ilyas </a:t>
            </a:r>
            <a:endParaRPr lang="en-PK" dirty="0"/>
          </a:p>
        </p:txBody>
      </p:sp>
    </p:spTree>
    <p:extLst>
      <p:ext uri="{BB962C8B-B14F-4D97-AF65-F5344CB8AC3E}">
        <p14:creationId xmlns:p14="http://schemas.microsoft.com/office/powerpoint/2010/main" val="366497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1133-9E7C-4FE8-2078-38FBF046183C}"/>
              </a:ext>
            </a:extLst>
          </p:cNvPr>
          <p:cNvSpPr>
            <a:spLocks noGrp="1"/>
          </p:cNvSpPr>
          <p:nvPr>
            <p:ph type="title"/>
          </p:nvPr>
        </p:nvSpPr>
        <p:spPr/>
        <p:txBody>
          <a:bodyPr/>
          <a:lstStyle/>
          <a:p>
            <a:r>
              <a:rPr lang="en-US" dirty="0"/>
              <a:t>Confusion Matrix</a:t>
            </a:r>
            <a:endParaRPr lang="en-PK" dirty="0"/>
          </a:p>
        </p:txBody>
      </p:sp>
      <p:sp>
        <p:nvSpPr>
          <p:cNvPr id="3" name="Content Placeholder 2">
            <a:extLst>
              <a:ext uri="{FF2B5EF4-FFF2-40B4-BE49-F238E27FC236}">
                <a16:creationId xmlns:a16="http://schemas.microsoft.com/office/drawing/2014/main" id="{6700EE03-3A3E-971C-F9C8-853EF30C3F22}"/>
              </a:ext>
            </a:extLst>
          </p:cNvPr>
          <p:cNvSpPr>
            <a:spLocks noGrp="1"/>
          </p:cNvSpPr>
          <p:nvPr>
            <p:ph idx="1"/>
          </p:nvPr>
        </p:nvSpPr>
        <p:spPr>
          <a:xfrm>
            <a:off x="581192" y="2180497"/>
            <a:ext cx="11029615" cy="4201830"/>
          </a:xfrm>
        </p:spPr>
        <p:txBody>
          <a:bodyPr>
            <a:normAutofit fontScale="92500" lnSpcReduction="20000"/>
          </a:bodyPr>
          <a:lstStyle/>
          <a:p>
            <a:pPr algn="l"/>
            <a:r>
              <a:rPr lang="en-US" b="1" i="0" dirty="0">
                <a:solidFill>
                  <a:srgbClr val="292929"/>
                </a:solidFill>
                <a:effectLst/>
                <a:latin typeface="source-serif-pro"/>
              </a:rPr>
              <a:t>True Positive(TP):</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true.</a:t>
            </a:r>
          </a:p>
          <a:p>
            <a:pPr lvl="1"/>
            <a:r>
              <a:rPr lang="en-US" dirty="0">
                <a:solidFill>
                  <a:srgbClr val="222222"/>
                </a:solidFill>
                <a:latin typeface="Source Sans Pro" panose="020B0503030403020204" pitchFamily="34" charset="0"/>
              </a:rPr>
              <a:t>Y</a:t>
            </a:r>
            <a:r>
              <a:rPr lang="en-US" b="0" i="0" dirty="0">
                <a:solidFill>
                  <a:srgbClr val="222222"/>
                </a:solidFill>
                <a:effectLst/>
                <a:latin typeface="Source Sans Pro" panose="020B0503030403020204" pitchFamily="34" charset="0"/>
              </a:rPr>
              <a:t>ou had predicted that France would win the world cup, and it won. </a:t>
            </a:r>
          </a:p>
          <a:p>
            <a:r>
              <a:rPr lang="en-US" b="1" i="0" dirty="0">
                <a:solidFill>
                  <a:srgbClr val="292929"/>
                </a:solidFill>
                <a:effectLst/>
                <a:latin typeface="source-serif-pro"/>
              </a:rPr>
              <a:t>True Negative(TN):</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true.</a:t>
            </a:r>
          </a:p>
          <a:p>
            <a:pPr lvl="1"/>
            <a:r>
              <a:rPr lang="en-US" b="0" i="0" dirty="0">
                <a:solidFill>
                  <a:srgbClr val="222222"/>
                </a:solidFill>
                <a:effectLst/>
                <a:latin typeface="Source Sans Pro" panose="020B0503030403020204" pitchFamily="34" charset="0"/>
              </a:rPr>
              <a:t>You had predicted that England would not win, and it lost. </a:t>
            </a:r>
          </a:p>
          <a:p>
            <a:r>
              <a:rPr lang="en-US" b="1" i="0" dirty="0">
                <a:solidFill>
                  <a:srgbClr val="292929"/>
                </a:solidFill>
                <a:effectLst/>
                <a:latin typeface="source-serif-pro"/>
              </a:rPr>
              <a:t>False Positive(FP): (Type 1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false.</a:t>
            </a:r>
          </a:p>
          <a:p>
            <a:pPr lvl="1"/>
            <a:r>
              <a:rPr lang="en-US" b="0" i="0" dirty="0">
                <a:solidFill>
                  <a:srgbClr val="222222"/>
                </a:solidFill>
                <a:effectLst/>
                <a:latin typeface="Source Sans Pro" panose="020B0503030403020204" pitchFamily="34" charset="0"/>
              </a:rPr>
              <a:t>You had predicted that England would win, but it lost</a:t>
            </a:r>
            <a:r>
              <a:rPr lang="en-US" b="0" i="0" dirty="0">
                <a:solidFill>
                  <a:srgbClr val="292929"/>
                </a:solidFill>
                <a:effectLst/>
                <a:latin typeface="source-serif-pro"/>
              </a:rPr>
              <a:t>.</a:t>
            </a:r>
          </a:p>
          <a:p>
            <a:pPr algn="l"/>
            <a:r>
              <a:rPr lang="en-US" b="1" i="0" dirty="0">
                <a:solidFill>
                  <a:srgbClr val="292929"/>
                </a:solidFill>
                <a:effectLst/>
                <a:latin typeface="source-serif-pro"/>
              </a:rPr>
              <a:t>False Negative(FN): (Type 2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false.</a:t>
            </a:r>
          </a:p>
          <a:p>
            <a:pPr lvl="1"/>
            <a:r>
              <a:rPr lang="en-US" b="0" i="0" dirty="0">
                <a:solidFill>
                  <a:srgbClr val="222222"/>
                </a:solidFill>
                <a:effectLst/>
                <a:latin typeface="Source Sans Pro" panose="020B0503030403020204" pitchFamily="34" charset="0"/>
              </a:rPr>
              <a:t>You had predicted that France would not win, but it won</a:t>
            </a:r>
            <a:r>
              <a:rPr lang="en-US" b="0" i="0" dirty="0">
                <a:solidFill>
                  <a:srgbClr val="292929"/>
                </a:solidFill>
                <a:effectLst/>
                <a:latin typeface="source-serif-pro"/>
              </a:rPr>
              <a:t>.</a:t>
            </a:r>
          </a:p>
          <a:p>
            <a:pPr algn="l"/>
            <a:r>
              <a:rPr lang="en-US" b="0" i="0" dirty="0">
                <a:solidFill>
                  <a:srgbClr val="292929"/>
                </a:solidFill>
                <a:effectLst/>
                <a:latin typeface="source-serif-pro"/>
              </a:rPr>
              <a:t>Just Remember, We describe predicted values as Positive and Negative and actual values as True and False.</a:t>
            </a:r>
          </a:p>
          <a:p>
            <a:endParaRPr lang="en-US" b="0" i="0" dirty="0">
              <a:solidFill>
                <a:srgbClr val="333333"/>
              </a:solidFill>
              <a:effectLst/>
              <a:latin typeface="Gill Sans MT (Body)"/>
            </a:endParaRPr>
          </a:p>
        </p:txBody>
      </p:sp>
      <p:pic>
        <p:nvPicPr>
          <p:cNvPr id="6" name="Picture 5" descr="Graphical user interface, diagram&#10;&#10;Description automatically generated">
            <a:extLst>
              <a:ext uri="{FF2B5EF4-FFF2-40B4-BE49-F238E27FC236}">
                <a16:creationId xmlns:a16="http://schemas.microsoft.com/office/drawing/2014/main" id="{3AD3C27C-BC3E-F00B-01C7-DB1575522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128" y="4082473"/>
            <a:ext cx="4419435" cy="1514540"/>
          </a:xfrm>
          <a:prstGeom prst="rect">
            <a:avLst/>
          </a:prstGeom>
        </p:spPr>
      </p:pic>
    </p:spTree>
    <p:extLst>
      <p:ext uri="{BB962C8B-B14F-4D97-AF65-F5344CB8AC3E}">
        <p14:creationId xmlns:p14="http://schemas.microsoft.com/office/powerpoint/2010/main" val="117496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1</a:t>
            </a:r>
            <a:endParaRPr lang="en-PK" u="sng" dirty="0"/>
          </a:p>
        </p:txBody>
      </p:sp>
      <p:pic>
        <p:nvPicPr>
          <p:cNvPr id="3" name="Picture 2" descr="A picture containing text, white&#10;&#10;Description automatically generated">
            <a:extLst>
              <a:ext uri="{FF2B5EF4-FFF2-40B4-BE49-F238E27FC236}">
                <a16:creationId xmlns:a16="http://schemas.microsoft.com/office/drawing/2014/main" id="{E656BAC9-50DF-2321-42BF-D77C8CF590FB}"/>
              </a:ext>
            </a:extLst>
          </p:cNvPr>
          <p:cNvPicPr>
            <a:picLocks noChangeAspect="1"/>
          </p:cNvPicPr>
          <p:nvPr/>
        </p:nvPicPr>
        <p:blipFill rotWithShape="1">
          <a:blip r:embed="rId2">
            <a:extLst>
              <a:ext uri="{28A0092B-C50C-407E-A947-70E740481C1C}">
                <a14:useLocalDpi xmlns:a14="http://schemas.microsoft.com/office/drawing/2010/main" val="0"/>
              </a:ext>
            </a:extLst>
          </a:blip>
          <a:srcRect l="1336" t="2188" r="955" b="15536"/>
          <a:stretch/>
        </p:blipFill>
        <p:spPr>
          <a:xfrm>
            <a:off x="1366982" y="1939573"/>
            <a:ext cx="4729018" cy="3472873"/>
          </a:xfrm>
          <a:prstGeom prst="rect">
            <a:avLst/>
          </a:prstGeom>
        </p:spPr>
      </p:pic>
      <p:pic>
        <p:nvPicPr>
          <p:cNvPr id="6" name="Picture 5" descr="Table&#10;&#10;Description automatically generated">
            <a:extLst>
              <a:ext uri="{FF2B5EF4-FFF2-40B4-BE49-F238E27FC236}">
                <a16:creationId xmlns:a16="http://schemas.microsoft.com/office/drawing/2014/main" id="{37283D8C-8703-E920-D2E7-7D71ED7B0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715" y="1985818"/>
            <a:ext cx="3973812" cy="3241963"/>
          </a:xfrm>
          <a:prstGeom prst="rect">
            <a:avLst/>
          </a:prstGeom>
        </p:spPr>
      </p:pic>
      <p:sp>
        <p:nvSpPr>
          <p:cNvPr id="7" name="TextBox 6">
            <a:extLst>
              <a:ext uri="{FF2B5EF4-FFF2-40B4-BE49-F238E27FC236}">
                <a16:creationId xmlns:a16="http://schemas.microsoft.com/office/drawing/2014/main" id="{6D7FDA46-6CBE-07D9-595F-B018AB84176A}"/>
              </a:ext>
            </a:extLst>
          </p:cNvPr>
          <p:cNvSpPr txBox="1"/>
          <p:nvPr/>
        </p:nvSpPr>
        <p:spPr>
          <a:xfrm>
            <a:off x="10649527" y="3491344"/>
            <a:ext cx="969818" cy="369332"/>
          </a:xfrm>
          <a:prstGeom prst="rect">
            <a:avLst/>
          </a:prstGeom>
          <a:noFill/>
        </p:spPr>
        <p:txBody>
          <a:bodyPr wrap="square" rtlCol="0">
            <a:spAutoFit/>
          </a:bodyPr>
          <a:lstStyle/>
          <a:p>
            <a:r>
              <a:rPr lang="en-US" dirty="0"/>
              <a:t>4</a:t>
            </a:r>
            <a:endParaRPr lang="en-PK" dirty="0"/>
          </a:p>
        </p:txBody>
      </p:sp>
      <p:sp>
        <p:nvSpPr>
          <p:cNvPr id="9" name="TextBox 8">
            <a:extLst>
              <a:ext uri="{FF2B5EF4-FFF2-40B4-BE49-F238E27FC236}">
                <a16:creationId xmlns:a16="http://schemas.microsoft.com/office/drawing/2014/main" id="{A0E5A67D-2810-70C7-E6E6-74A85F9DD621}"/>
              </a:ext>
            </a:extLst>
          </p:cNvPr>
          <p:cNvSpPr txBox="1"/>
          <p:nvPr/>
        </p:nvSpPr>
        <p:spPr>
          <a:xfrm>
            <a:off x="10649527" y="4613562"/>
            <a:ext cx="969818" cy="369332"/>
          </a:xfrm>
          <a:prstGeom prst="rect">
            <a:avLst/>
          </a:prstGeom>
          <a:noFill/>
        </p:spPr>
        <p:txBody>
          <a:bodyPr wrap="square" rtlCol="0">
            <a:spAutoFit/>
          </a:bodyPr>
          <a:lstStyle/>
          <a:p>
            <a:r>
              <a:rPr lang="en-US" dirty="0"/>
              <a:t>6</a:t>
            </a:r>
            <a:endParaRPr lang="en-PK" dirty="0"/>
          </a:p>
        </p:txBody>
      </p:sp>
      <p:sp>
        <p:nvSpPr>
          <p:cNvPr id="17" name="TextBox 16">
            <a:extLst>
              <a:ext uri="{FF2B5EF4-FFF2-40B4-BE49-F238E27FC236}">
                <a16:creationId xmlns:a16="http://schemas.microsoft.com/office/drawing/2014/main" id="{A232D1E2-2362-AC45-66D4-4C1020183A8C}"/>
              </a:ext>
            </a:extLst>
          </p:cNvPr>
          <p:cNvSpPr txBox="1"/>
          <p:nvPr/>
        </p:nvSpPr>
        <p:spPr>
          <a:xfrm>
            <a:off x="8409708" y="5370944"/>
            <a:ext cx="969818" cy="369332"/>
          </a:xfrm>
          <a:prstGeom prst="rect">
            <a:avLst/>
          </a:prstGeom>
          <a:noFill/>
        </p:spPr>
        <p:txBody>
          <a:bodyPr wrap="square" rtlCol="0">
            <a:spAutoFit/>
          </a:bodyPr>
          <a:lstStyle/>
          <a:p>
            <a:r>
              <a:rPr lang="en-US" dirty="0"/>
              <a:t>3</a:t>
            </a:r>
            <a:endParaRPr lang="en-PK" dirty="0"/>
          </a:p>
        </p:txBody>
      </p:sp>
      <p:sp>
        <p:nvSpPr>
          <p:cNvPr id="24" name="TextBox 23">
            <a:extLst>
              <a:ext uri="{FF2B5EF4-FFF2-40B4-BE49-F238E27FC236}">
                <a16:creationId xmlns:a16="http://schemas.microsoft.com/office/drawing/2014/main" id="{906690FD-B8CF-5370-2094-51A2BBA3EF54}"/>
              </a:ext>
            </a:extLst>
          </p:cNvPr>
          <p:cNvSpPr txBox="1"/>
          <p:nvPr/>
        </p:nvSpPr>
        <p:spPr>
          <a:xfrm>
            <a:off x="9679709" y="5370944"/>
            <a:ext cx="969818" cy="369332"/>
          </a:xfrm>
          <a:prstGeom prst="rect">
            <a:avLst/>
          </a:prstGeom>
          <a:noFill/>
        </p:spPr>
        <p:txBody>
          <a:bodyPr wrap="square" rtlCol="0">
            <a:spAutoFit/>
          </a:bodyPr>
          <a:lstStyle/>
          <a:p>
            <a:r>
              <a:rPr lang="en-US" dirty="0"/>
              <a:t>7</a:t>
            </a:r>
            <a:endParaRPr lang="en-PK" dirty="0"/>
          </a:p>
        </p:txBody>
      </p:sp>
      <p:sp>
        <p:nvSpPr>
          <p:cNvPr id="25" name="TextBox 24">
            <a:extLst>
              <a:ext uri="{FF2B5EF4-FFF2-40B4-BE49-F238E27FC236}">
                <a16:creationId xmlns:a16="http://schemas.microsoft.com/office/drawing/2014/main" id="{F9B6CD45-8ECA-DC2B-8B37-809FFCF33D55}"/>
              </a:ext>
            </a:extLst>
          </p:cNvPr>
          <p:cNvSpPr txBox="1"/>
          <p:nvPr/>
        </p:nvSpPr>
        <p:spPr>
          <a:xfrm>
            <a:off x="7019634" y="5370944"/>
            <a:ext cx="969818" cy="369332"/>
          </a:xfrm>
          <a:prstGeom prst="rect">
            <a:avLst/>
          </a:prstGeom>
          <a:noFill/>
        </p:spPr>
        <p:txBody>
          <a:bodyPr wrap="square" rtlCol="0">
            <a:spAutoFit/>
          </a:bodyPr>
          <a:lstStyle/>
          <a:p>
            <a:r>
              <a:rPr lang="en-US" dirty="0"/>
              <a:t>Total</a:t>
            </a:r>
            <a:endParaRPr lang="en-PK" dirty="0"/>
          </a:p>
        </p:txBody>
      </p:sp>
      <p:sp>
        <p:nvSpPr>
          <p:cNvPr id="29" name="TextBox 28">
            <a:extLst>
              <a:ext uri="{FF2B5EF4-FFF2-40B4-BE49-F238E27FC236}">
                <a16:creationId xmlns:a16="http://schemas.microsoft.com/office/drawing/2014/main" id="{E6BECBE1-99F5-8D52-1C72-115956201AEA}"/>
              </a:ext>
            </a:extLst>
          </p:cNvPr>
          <p:cNvSpPr txBox="1"/>
          <p:nvPr/>
        </p:nvSpPr>
        <p:spPr>
          <a:xfrm>
            <a:off x="10568842" y="2560903"/>
            <a:ext cx="969818" cy="369332"/>
          </a:xfrm>
          <a:prstGeom prst="rect">
            <a:avLst/>
          </a:prstGeom>
          <a:noFill/>
        </p:spPr>
        <p:txBody>
          <a:bodyPr wrap="square" rtlCol="0">
            <a:spAutoFit/>
          </a:bodyPr>
          <a:lstStyle/>
          <a:p>
            <a:r>
              <a:rPr lang="en-US" dirty="0"/>
              <a:t>Total</a:t>
            </a:r>
            <a:endParaRPr lang="en-PK" dirty="0"/>
          </a:p>
        </p:txBody>
      </p:sp>
      <p:sp>
        <p:nvSpPr>
          <p:cNvPr id="30" name="TextBox 29">
            <a:extLst>
              <a:ext uri="{FF2B5EF4-FFF2-40B4-BE49-F238E27FC236}">
                <a16:creationId xmlns:a16="http://schemas.microsoft.com/office/drawing/2014/main" id="{C46D1934-E987-139A-164B-D850E0056E1D}"/>
              </a:ext>
            </a:extLst>
          </p:cNvPr>
          <p:cNvSpPr txBox="1"/>
          <p:nvPr/>
        </p:nvSpPr>
        <p:spPr>
          <a:xfrm>
            <a:off x="10672618" y="5366448"/>
            <a:ext cx="969818" cy="369332"/>
          </a:xfrm>
          <a:prstGeom prst="rect">
            <a:avLst/>
          </a:prstGeom>
          <a:noFill/>
        </p:spPr>
        <p:txBody>
          <a:bodyPr wrap="square" rtlCol="0">
            <a:spAutoFit/>
          </a:bodyPr>
          <a:lstStyle/>
          <a:p>
            <a:r>
              <a:rPr lang="en-US" dirty="0"/>
              <a:t>10</a:t>
            </a:r>
            <a:endParaRPr lang="en-PK" dirty="0"/>
          </a:p>
        </p:txBody>
      </p:sp>
    </p:spTree>
    <p:extLst>
      <p:ext uri="{BB962C8B-B14F-4D97-AF65-F5344CB8AC3E}">
        <p14:creationId xmlns:p14="http://schemas.microsoft.com/office/powerpoint/2010/main" val="30782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24" grpId="0"/>
      <p:bldP spid="25"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7EE5D5-C567-8870-591C-6AA894F0A902}"/>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044" r="42654" b="-1"/>
          <a:stretch/>
        </p:blipFill>
        <p:spPr>
          <a:xfrm>
            <a:off x="1431637" y="1988787"/>
            <a:ext cx="5070764" cy="3716626"/>
          </a:xfrm>
        </p:spPr>
      </p:pic>
      <p:cxnSp>
        <p:nvCxnSpPr>
          <p:cNvPr id="8" name="Straight Arrow Connector 7">
            <a:extLst>
              <a:ext uri="{FF2B5EF4-FFF2-40B4-BE49-F238E27FC236}">
                <a16:creationId xmlns:a16="http://schemas.microsoft.com/office/drawing/2014/main" id="{2766325F-E508-6A39-7F1D-CD44C2A6D012}"/>
              </a:ext>
            </a:extLst>
          </p:cNvPr>
          <p:cNvCxnSpPr/>
          <p:nvPr/>
        </p:nvCxnSpPr>
        <p:spPr>
          <a:xfrm>
            <a:off x="6585527" y="2678545"/>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B236909-B5EA-561B-EF61-82AF98F288CB}"/>
              </a:ext>
            </a:extLst>
          </p:cNvPr>
          <p:cNvCxnSpPr/>
          <p:nvPr/>
        </p:nvCxnSpPr>
        <p:spPr>
          <a:xfrm>
            <a:off x="6585527" y="3140364"/>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7C7A54-CB87-2132-C435-B51DBBB5F83E}"/>
              </a:ext>
            </a:extLst>
          </p:cNvPr>
          <p:cNvCxnSpPr/>
          <p:nvPr/>
        </p:nvCxnSpPr>
        <p:spPr>
          <a:xfrm>
            <a:off x="6585527" y="3616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8DF9B7-9570-7F7A-0B3A-D63A5B0FC5C1}"/>
              </a:ext>
            </a:extLst>
          </p:cNvPr>
          <p:cNvCxnSpPr/>
          <p:nvPr/>
        </p:nvCxnSpPr>
        <p:spPr>
          <a:xfrm>
            <a:off x="6585527" y="4068618"/>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07C002-F6E5-301A-F52A-AF08E4641125}"/>
              </a:ext>
            </a:extLst>
          </p:cNvPr>
          <p:cNvCxnSpPr/>
          <p:nvPr/>
        </p:nvCxnSpPr>
        <p:spPr>
          <a:xfrm>
            <a:off x="6585527" y="45027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C95AB9-D7B6-578C-95A6-4FBD95C52DA5}"/>
              </a:ext>
            </a:extLst>
          </p:cNvPr>
          <p:cNvCxnSpPr/>
          <p:nvPr/>
        </p:nvCxnSpPr>
        <p:spPr>
          <a:xfrm>
            <a:off x="6585527" y="49091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917B73-453B-FE97-03E2-1BF1F49E5BA9}"/>
              </a:ext>
            </a:extLst>
          </p:cNvPr>
          <p:cNvCxnSpPr/>
          <p:nvPr/>
        </p:nvCxnSpPr>
        <p:spPr>
          <a:xfrm>
            <a:off x="6585527" y="5394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592B3F-0068-986D-A653-AE9FAF218709}"/>
              </a:ext>
            </a:extLst>
          </p:cNvPr>
          <p:cNvSpPr txBox="1"/>
          <p:nvPr/>
        </p:nvSpPr>
        <p:spPr>
          <a:xfrm>
            <a:off x="7269017" y="2493879"/>
            <a:ext cx="517237" cy="369332"/>
          </a:xfrm>
          <a:prstGeom prst="rect">
            <a:avLst/>
          </a:prstGeom>
          <a:noFill/>
        </p:spPr>
        <p:txBody>
          <a:bodyPr wrap="square" rtlCol="0">
            <a:spAutoFit/>
          </a:bodyPr>
          <a:lstStyle/>
          <a:p>
            <a:r>
              <a:rPr lang="en-US" dirty="0"/>
              <a:t>TN</a:t>
            </a:r>
            <a:endParaRPr lang="en-PK" dirty="0"/>
          </a:p>
        </p:txBody>
      </p:sp>
      <p:sp>
        <p:nvSpPr>
          <p:cNvPr id="18" name="TextBox 17">
            <a:extLst>
              <a:ext uri="{FF2B5EF4-FFF2-40B4-BE49-F238E27FC236}">
                <a16:creationId xmlns:a16="http://schemas.microsoft.com/office/drawing/2014/main" id="{A7DCBA9A-0057-1FB7-828F-A7CAE6BE06AD}"/>
              </a:ext>
            </a:extLst>
          </p:cNvPr>
          <p:cNvSpPr txBox="1"/>
          <p:nvPr/>
        </p:nvSpPr>
        <p:spPr>
          <a:xfrm>
            <a:off x="7269017" y="2955698"/>
            <a:ext cx="517237" cy="369332"/>
          </a:xfrm>
          <a:prstGeom prst="rect">
            <a:avLst/>
          </a:prstGeom>
          <a:noFill/>
        </p:spPr>
        <p:txBody>
          <a:bodyPr wrap="square" rtlCol="0">
            <a:spAutoFit/>
          </a:bodyPr>
          <a:lstStyle/>
          <a:p>
            <a:r>
              <a:rPr lang="en-US" dirty="0"/>
              <a:t>TP</a:t>
            </a:r>
            <a:endParaRPr lang="en-PK" dirty="0"/>
          </a:p>
        </p:txBody>
      </p:sp>
      <p:sp>
        <p:nvSpPr>
          <p:cNvPr id="19" name="TextBox 18">
            <a:extLst>
              <a:ext uri="{FF2B5EF4-FFF2-40B4-BE49-F238E27FC236}">
                <a16:creationId xmlns:a16="http://schemas.microsoft.com/office/drawing/2014/main" id="{FA153E48-464B-1733-7D3C-76A190522A1F}"/>
              </a:ext>
            </a:extLst>
          </p:cNvPr>
          <p:cNvSpPr txBox="1"/>
          <p:nvPr/>
        </p:nvSpPr>
        <p:spPr>
          <a:xfrm>
            <a:off x="7269017" y="3463699"/>
            <a:ext cx="517237" cy="369332"/>
          </a:xfrm>
          <a:prstGeom prst="rect">
            <a:avLst/>
          </a:prstGeom>
          <a:noFill/>
        </p:spPr>
        <p:txBody>
          <a:bodyPr wrap="square" rtlCol="0">
            <a:spAutoFit/>
          </a:bodyPr>
          <a:lstStyle/>
          <a:p>
            <a:r>
              <a:rPr lang="en-US" dirty="0"/>
              <a:t>FP</a:t>
            </a:r>
            <a:endParaRPr lang="en-PK" dirty="0"/>
          </a:p>
        </p:txBody>
      </p:sp>
      <p:sp>
        <p:nvSpPr>
          <p:cNvPr id="20" name="TextBox 19">
            <a:extLst>
              <a:ext uri="{FF2B5EF4-FFF2-40B4-BE49-F238E27FC236}">
                <a16:creationId xmlns:a16="http://schemas.microsoft.com/office/drawing/2014/main" id="{698AB7D8-974C-91B1-A20E-B686E418F61A}"/>
              </a:ext>
            </a:extLst>
          </p:cNvPr>
          <p:cNvSpPr txBox="1"/>
          <p:nvPr/>
        </p:nvSpPr>
        <p:spPr>
          <a:xfrm>
            <a:off x="7269016" y="3883952"/>
            <a:ext cx="517237" cy="369332"/>
          </a:xfrm>
          <a:prstGeom prst="rect">
            <a:avLst/>
          </a:prstGeom>
          <a:noFill/>
        </p:spPr>
        <p:txBody>
          <a:bodyPr wrap="square" rtlCol="0">
            <a:spAutoFit/>
          </a:bodyPr>
          <a:lstStyle/>
          <a:p>
            <a:r>
              <a:rPr lang="en-US" dirty="0"/>
              <a:t>TP</a:t>
            </a:r>
            <a:endParaRPr lang="en-PK" dirty="0"/>
          </a:p>
        </p:txBody>
      </p:sp>
      <p:sp>
        <p:nvSpPr>
          <p:cNvPr id="21" name="TextBox 20">
            <a:extLst>
              <a:ext uri="{FF2B5EF4-FFF2-40B4-BE49-F238E27FC236}">
                <a16:creationId xmlns:a16="http://schemas.microsoft.com/office/drawing/2014/main" id="{C8767E30-7B1A-F6C5-D89C-C5DFF50EF4E8}"/>
              </a:ext>
            </a:extLst>
          </p:cNvPr>
          <p:cNvSpPr txBox="1"/>
          <p:nvPr/>
        </p:nvSpPr>
        <p:spPr>
          <a:xfrm>
            <a:off x="7269015" y="4341151"/>
            <a:ext cx="517237" cy="369332"/>
          </a:xfrm>
          <a:prstGeom prst="rect">
            <a:avLst/>
          </a:prstGeom>
          <a:noFill/>
        </p:spPr>
        <p:txBody>
          <a:bodyPr wrap="square" rtlCol="0">
            <a:spAutoFit/>
          </a:bodyPr>
          <a:lstStyle/>
          <a:p>
            <a:r>
              <a:rPr lang="en-US" dirty="0"/>
              <a:t>FN</a:t>
            </a:r>
            <a:endParaRPr lang="en-PK" dirty="0"/>
          </a:p>
        </p:txBody>
      </p:sp>
      <p:sp>
        <p:nvSpPr>
          <p:cNvPr id="22" name="TextBox 21">
            <a:extLst>
              <a:ext uri="{FF2B5EF4-FFF2-40B4-BE49-F238E27FC236}">
                <a16:creationId xmlns:a16="http://schemas.microsoft.com/office/drawing/2014/main" id="{C1FCADD2-93BE-92EA-7680-19683DC7A1FB}"/>
              </a:ext>
            </a:extLst>
          </p:cNvPr>
          <p:cNvSpPr txBox="1"/>
          <p:nvPr/>
        </p:nvSpPr>
        <p:spPr>
          <a:xfrm>
            <a:off x="7269015" y="4710483"/>
            <a:ext cx="517237" cy="369332"/>
          </a:xfrm>
          <a:prstGeom prst="rect">
            <a:avLst/>
          </a:prstGeom>
          <a:noFill/>
        </p:spPr>
        <p:txBody>
          <a:bodyPr wrap="square" rtlCol="0">
            <a:spAutoFit/>
          </a:bodyPr>
          <a:lstStyle/>
          <a:p>
            <a:r>
              <a:rPr lang="en-US" dirty="0"/>
              <a:t>TN</a:t>
            </a:r>
            <a:endParaRPr lang="en-PK" dirty="0"/>
          </a:p>
        </p:txBody>
      </p:sp>
      <p:sp>
        <p:nvSpPr>
          <p:cNvPr id="23" name="TextBox 22">
            <a:extLst>
              <a:ext uri="{FF2B5EF4-FFF2-40B4-BE49-F238E27FC236}">
                <a16:creationId xmlns:a16="http://schemas.microsoft.com/office/drawing/2014/main" id="{1EF19BBC-4C62-4CC0-1C11-7DAA8C261D05}"/>
              </a:ext>
            </a:extLst>
          </p:cNvPr>
          <p:cNvSpPr txBox="1"/>
          <p:nvPr/>
        </p:nvSpPr>
        <p:spPr>
          <a:xfrm>
            <a:off x="7269014" y="5250993"/>
            <a:ext cx="517237" cy="369332"/>
          </a:xfrm>
          <a:prstGeom prst="rect">
            <a:avLst/>
          </a:prstGeom>
          <a:noFill/>
        </p:spPr>
        <p:txBody>
          <a:bodyPr wrap="square" rtlCol="0">
            <a:spAutoFit/>
          </a:bodyPr>
          <a:lstStyle/>
          <a:p>
            <a:r>
              <a:rPr lang="en-US" dirty="0"/>
              <a:t>FN</a:t>
            </a:r>
            <a:endParaRPr lang="en-PK" dirty="0"/>
          </a:p>
        </p:txBody>
      </p:sp>
      <p:pic>
        <p:nvPicPr>
          <p:cNvPr id="27" name="Picture 26" descr="Table&#10;&#10;Description automatically generated">
            <a:extLst>
              <a:ext uri="{FF2B5EF4-FFF2-40B4-BE49-F238E27FC236}">
                <a16:creationId xmlns:a16="http://schemas.microsoft.com/office/drawing/2014/main" id="{990E2BB6-4305-8174-7FCB-BAF6ACFB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501" y="2497778"/>
            <a:ext cx="3825572" cy="3141679"/>
          </a:xfrm>
          <a:prstGeom prst="rect">
            <a:avLst/>
          </a:prstGeom>
        </p:spPr>
      </p:pic>
      <p:sp>
        <p:nvSpPr>
          <p:cNvPr id="28" name="TextBox 27">
            <a:extLst>
              <a:ext uri="{FF2B5EF4-FFF2-40B4-BE49-F238E27FC236}">
                <a16:creationId xmlns:a16="http://schemas.microsoft.com/office/drawing/2014/main"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2</a:t>
            </a:r>
            <a:endParaRPr lang="en-PK" u="sng" dirty="0"/>
          </a:p>
        </p:txBody>
      </p:sp>
    </p:spTree>
    <p:extLst>
      <p:ext uri="{BB962C8B-B14F-4D97-AF65-F5344CB8AC3E}">
        <p14:creationId xmlns:p14="http://schemas.microsoft.com/office/powerpoint/2010/main" val="21083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FCB7-B3AD-23FE-3A61-336509411BD8}"/>
              </a:ext>
            </a:extLst>
          </p:cNvPr>
          <p:cNvSpPr>
            <a:spLocks noGrp="1"/>
          </p:cNvSpPr>
          <p:nvPr>
            <p:ph type="title"/>
          </p:nvPr>
        </p:nvSpPr>
        <p:spPr/>
        <p:txBody>
          <a:bodyPr/>
          <a:lstStyle/>
          <a:p>
            <a:r>
              <a:rPr lang="en-US" dirty="0"/>
              <a:t>Accuracy</a:t>
            </a:r>
            <a:endParaRPr lang="en-PK" dirty="0"/>
          </a:p>
        </p:txBody>
      </p:sp>
      <p:sp>
        <p:nvSpPr>
          <p:cNvPr id="3" name="Content Placeholder 2">
            <a:extLst>
              <a:ext uri="{FF2B5EF4-FFF2-40B4-BE49-F238E27FC236}">
                <a16:creationId xmlns:a16="http://schemas.microsoft.com/office/drawing/2014/main" id="{9428263C-D407-C4E3-1EE6-B19F6EF00E7D}"/>
              </a:ext>
            </a:extLst>
          </p:cNvPr>
          <p:cNvSpPr>
            <a:spLocks noGrp="1"/>
          </p:cNvSpPr>
          <p:nvPr>
            <p:ph idx="1"/>
          </p:nvPr>
        </p:nvSpPr>
        <p:spPr>
          <a:xfrm>
            <a:off x="581192" y="2180497"/>
            <a:ext cx="11029615" cy="2068230"/>
          </a:xfrm>
        </p:spPr>
        <p:txBody>
          <a:bodyPr/>
          <a:lstStyle/>
          <a:p>
            <a:r>
              <a:rPr lang="en-US" b="0" i="0" dirty="0">
                <a:solidFill>
                  <a:srgbClr val="333333"/>
                </a:solidFill>
                <a:effectLst/>
              </a:rPr>
              <a:t>Accuracy (ACC) is calculated as the number of all correct predictions divided by the total number of the dataset.</a:t>
            </a:r>
          </a:p>
          <a:p>
            <a:r>
              <a:rPr lang="en-US" b="0" i="0" dirty="0">
                <a:solidFill>
                  <a:srgbClr val="333333"/>
                </a:solidFill>
                <a:effectLst/>
              </a:rPr>
              <a:t>The best accuracy is 1.0, whereas the worst is 0.0.</a:t>
            </a:r>
          </a:p>
          <a:p>
            <a:r>
              <a:rPr lang="en-US" b="0" i="0" dirty="0">
                <a:solidFill>
                  <a:srgbClr val="444444"/>
                </a:solidFill>
                <a:effectLst/>
              </a:rPr>
              <a:t>Overall, how often is the classifier correct?</a:t>
            </a:r>
            <a:endParaRPr lang="en-US" dirty="0">
              <a:solidFill>
                <a:srgbClr val="333333"/>
              </a:solidFill>
            </a:endParaRPr>
          </a:p>
          <a:p>
            <a:endParaRPr lang="en-US" dirty="0">
              <a:solidFill>
                <a:srgbClr val="333333"/>
              </a:solidFill>
              <a:latin typeface="Noto Serif" panose="02020600060500020200" pitchFamily="18" charset="0"/>
            </a:endParaRPr>
          </a:p>
          <a:p>
            <a:endParaRPr lang="en-PK" dirty="0"/>
          </a:p>
        </p:txBody>
      </p:sp>
      <p:pic>
        <p:nvPicPr>
          <p:cNvPr id="5" name="Picture 4" descr="Diagram&#10;&#10;Description automatically generated with medium confidence">
            <a:extLst>
              <a:ext uri="{FF2B5EF4-FFF2-40B4-BE49-F238E27FC236}">
                <a16:creationId xmlns:a16="http://schemas.microsoft.com/office/drawing/2014/main" id="{1EC501B5-56F5-FCBC-B01A-3B85E2ECC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52" y="3629025"/>
            <a:ext cx="5029093" cy="2392887"/>
          </a:xfrm>
          <a:prstGeom prst="rect">
            <a:avLst/>
          </a:prstGeom>
        </p:spPr>
      </p:pic>
    </p:spTree>
    <p:extLst>
      <p:ext uri="{BB962C8B-B14F-4D97-AF65-F5344CB8AC3E}">
        <p14:creationId xmlns:p14="http://schemas.microsoft.com/office/powerpoint/2010/main" val="237410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FCB7-B3AD-23FE-3A61-336509411BD8}"/>
              </a:ext>
            </a:extLst>
          </p:cNvPr>
          <p:cNvSpPr>
            <a:spLocks noGrp="1"/>
          </p:cNvSpPr>
          <p:nvPr>
            <p:ph type="title"/>
          </p:nvPr>
        </p:nvSpPr>
        <p:spPr/>
        <p:txBody>
          <a:bodyPr/>
          <a:lstStyle/>
          <a:p>
            <a:r>
              <a:rPr lang="en-US" dirty="0"/>
              <a:t>Accuracy(</a:t>
            </a:r>
            <a:r>
              <a:rPr lang="en-US" dirty="0" err="1"/>
              <a:t>cont</a:t>
            </a:r>
            <a:r>
              <a:rPr lang="en-US" dirty="0"/>
              <a:t>)</a:t>
            </a:r>
            <a:endParaRPr lang="en-PK" dirty="0"/>
          </a:p>
        </p:txBody>
      </p:sp>
      <p:sp>
        <p:nvSpPr>
          <p:cNvPr id="3" name="Content Placeholder 2">
            <a:extLst>
              <a:ext uri="{FF2B5EF4-FFF2-40B4-BE49-F238E27FC236}">
                <a16:creationId xmlns:a16="http://schemas.microsoft.com/office/drawing/2014/main" id="{9428263C-D407-C4E3-1EE6-B19F6EF00E7D}"/>
              </a:ext>
            </a:extLst>
          </p:cNvPr>
          <p:cNvSpPr>
            <a:spLocks noGrp="1"/>
          </p:cNvSpPr>
          <p:nvPr>
            <p:ph idx="1"/>
          </p:nvPr>
        </p:nvSpPr>
        <p:spPr>
          <a:xfrm>
            <a:off x="581192" y="2180497"/>
            <a:ext cx="11029615" cy="1248503"/>
          </a:xfrm>
        </p:spPr>
        <p:txBody>
          <a:bodyPr/>
          <a:lstStyle/>
          <a:p>
            <a:r>
              <a:rPr lang="en-US" dirty="0">
                <a:solidFill>
                  <a:srgbClr val="333333"/>
                </a:solidFill>
                <a:latin typeface="Noto Serif" panose="02020600060500020200" pitchFamily="18" charset="0"/>
              </a:rPr>
              <a:t>The accuracy would be calculated by the following formula</a:t>
            </a:r>
          </a:p>
          <a:p>
            <a:endParaRPr lang="en-PK" dirty="0"/>
          </a:p>
        </p:txBody>
      </p:sp>
      <p:pic>
        <p:nvPicPr>
          <p:cNvPr id="6" name="Picture 5">
            <a:extLst>
              <a:ext uri="{FF2B5EF4-FFF2-40B4-BE49-F238E27FC236}">
                <a16:creationId xmlns:a16="http://schemas.microsoft.com/office/drawing/2014/main" id="{AF136B82-876F-2173-0D79-CED5027A8932}"/>
              </a:ext>
            </a:extLst>
          </p:cNvPr>
          <p:cNvPicPr>
            <a:picLocks noChangeAspect="1"/>
          </p:cNvPicPr>
          <p:nvPr/>
        </p:nvPicPr>
        <p:blipFill>
          <a:blip r:embed="rId2"/>
          <a:stretch>
            <a:fillRect/>
          </a:stretch>
        </p:blipFill>
        <p:spPr>
          <a:xfrm>
            <a:off x="4949120" y="2804748"/>
            <a:ext cx="4617858" cy="1000145"/>
          </a:xfrm>
          <a:prstGeom prst="rect">
            <a:avLst/>
          </a:prstGeom>
        </p:spPr>
      </p:pic>
      <p:pic>
        <p:nvPicPr>
          <p:cNvPr id="8" name="Picture 7" descr="Table&#10;&#10;Description automatically generated">
            <a:extLst>
              <a:ext uri="{FF2B5EF4-FFF2-40B4-BE49-F238E27FC236}">
                <a16:creationId xmlns:a16="http://schemas.microsoft.com/office/drawing/2014/main" id="{60E639FE-71DF-B0D5-487F-BEA7ED9CC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74" y="3176166"/>
            <a:ext cx="3891076" cy="2979678"/>
          </a:xfrm>
          <a:prstGeom prst="rect">
            <a:avLst/>
          </a:prstGeom>
        </p:spPr>
      </p:pic>
      <p:sp>
        <p:nvSpPr>
          <p:cNvPr id="9" name="TextBox 8">
            <a:extLst>
              <a:ext uri="{FF2B5EF4-FFF2-40B4-BE49-F238E27FC236}">
                <a16:creationId xmlns:a16="http://schemas.microsoft.com/office/drawing/2014/main" id="{99490541-513D-FBDC-6637-1ECE749F3ACD}"/>
              </a:ext>
            </a:extLst>
          </p:cNvPr>
          <p:cNvSpPr txBox="1"/>
          <p:nvPr/>
        </p:nvSpPr>
        <p:spPr>
          <a:xfrm>
            <a:off x="5463020" y="4481339"/>
            <a:ext cx="4242503" cy="369332"/>
          </a:xfrm>
          <a:prstGeom prst="rect">
            <a:avLst/>
          </a:prstGeom>
          <a:noFill/>
        </p:spPr>
        <p:txBody>
          <a:bodyPr wrap="square" rtlCol="0">
            <a:spAutoFit/>
          </a:bodyPr>
          <a:lstStyle/>
          <a:p>
            <a:r>
              <a:rPr lang="en-US" dirty="0"/>
              <a:t>ACC= (2+5)/10 = 0.7</a:t>
            </a:r>
            <a:endParaRPr lang="en-PK" dirty="0"/>
          </a:p>
        </p:txBody>
      </p:sp>
      <p:sp>
        <p:nvSpPr>
          <p:cNvPr id="11" name="TextBox 10">
            <a:extLst>
              <a:ext uri="{FF2B5EF4-FFF2-40B4-BE49-F238E27FC236}">
                <a16:creationId xmlns:a16="http://schemas.microsoft.com/office/drawing/2014/main" id="{9199E4EA-6226-BF3A-65CA-EC948552A9B1}"/>
              </a:ext>
            </a:extLst>
          </p:cNvPr>
          <p:cNvSpPr txBox="1"/>
          <p:nvPr/>
        </p:nvSpPr>
        <p:spPr>
          <a:xfrm>
            <a:off x="5541818" y="5264727"/>
            <a:ext cx="4025160" cy="646331"/>
          </a:xfrm>
          <a:prstGeom prst="rect">
            <a:avLst/>
          </a:prstGeom>
          <a:noFill/>
        </p:spPr>
        <p:txBody>
          <a:bodyPr wrap="square" rtlCol="0">
            <a:spAutoFit/>
          </a:bodyPr>
          <a:lstStyle/>
          <a:p>
            <a:r>
              <a:rPr lang="en-US" dirty="0"/>
              <a:t>So the model is saying I can predict sick people 70% of the time.</a:t>
            </a:r>
            <a:endParaRPr lang="en-PK" dirty="0"/>
          </a:p>
        </p:txBody>
      </p:sp>
    </p:spTree>
    <p:extLst>
      <p:ext uri="{BB962C8B-B14F-4D97-AF65-F5344CB8AC3E}">
        <p14:creationId xmlns:p14="http://schemas.microsoft.com/office/powerpoint/2010/main" val="261165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9950-888F-D198-2AF4-75C5CCFECABF}"/>
              </a:ext>
            </a:extLst>
          </p:cNvPr>
          <p:cNvSpPr>
            <a:spLocks noGrp="1"/>
          </p:cNvSpPr>
          <p:nvPr>
            <p:ph type="title"/>
          </p:nvPr>
        </p:nvSpPr>
        <p:spPr/>
        <p:txBody>
          <a:bodyPr/>
          <a:lstStyle/>
          <a:p>
            <a:r>
              <a:rPr lang="en-US" dirty="0"/>
              <a:t>ACCURACY(</a:t>
            </a:r>
            <a:r>
              <a:rPr lang="en-US" dirty="0" err="1"/>
              <a:t>cont</a:t>
            </a:r>
            <a:r>
              <a:rPr lang="en-US" dirty="0"/>
              <a:t>)</a:t>
            </a:r>
            <a:endParaRPr lang="en-PK" dirty="0"/>
          </a:p>
        </p:txBody>
      </p:sp>
      <p:sp>
        <p:nvSpPr>
          <p:cNvPr id="3" name="Content Placeholder 2">
            <a:extLst>
              <a:ext uri="{FF2B5EF4-FFF2-40B4-BE49-F238E27FC236}">
                <a16:creationId xmlns:a16="http://schemas.microsoft.com/office/drawing/2014/main" id="{316CA256-8E19-7BA3-4D8A-C2CAA55D7A7A}"/>
              </a:ext>
            </a:extLst>
          </p:cNvPr>
          <p:cNvSpPr>
            <a:spLocks noGrp="1"/>
          </p:cNvSpPr>
          <p:nvPr>
            <p:ph idx="1"/>
          </p:nvPr>
        </p:nvSpPr>
        <p:spPr>
          <a:xfrm>
            <a:off x="425550" y="1967461"/>
            <a:ext cx="11029615" cy="821321"/>
          </a:xfrm>
        </p:spPr>
        <p:txBody>
          <a:bodyPr/>
          <a:lstStyle/>
          <a:p>
            <a:r>
              <a:rPr lang="en-US" dirty="0"/>
              <a:t> Let’s take another example.</a:t>
            </a:r>
            <a:endParaRPr lang="en-PK" dirty="0"/>
          </a:p>
        </p:txBody>
      </p:sp>
      <p:pic>
        <p:nvPicPr>
          <p:cNvPr id="5" name="Picture 4" descr="Table&#10;&#10;Description automatically generated">
            <a:extLst>
              <a:ext uri="{FF2B5EF4-FFF2-40B4-BE49-F238E27FC236}">
                <a16:creationId xmlns:a16="http://schemas.microsoft.com/office/drawing/2014/main" id="{3DB70495-FA53-D8F7-1565-DAD71A642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6" name="TextBox 5">
            <a:extLst>
              <a:ext uri="{FF2B5EF4-FFF2-40B4-BE49-F238E27FC236}">
                <a16:creationId xmlns:a16="http://schemas.microsoft.com/office/drawing/2014/main" id="{57B28570-87AE-031A-6491-D61AA818E7DD}"/>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7" name="TextBox 6">
            <a:extLst>
              <a:ext uri="{FF2B5EF4-FFF2-40B4-BE49-F238E27FC236}">
                <a16:creationId xmlns:a16="http://schemas.microsoft.com/office/drawing/2014/main" id="{67E3F8D1-97EE-0DBD-9249-A42FA2BADFE2}"/>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8" name="TextBox 7">
            <a:extLst>
              <a:ext uri="{FF2B5EF4-FFF2-40B4-BE49-F238E27FC236}">
                <a16:creationId xmlns:a16="http://schemas.microsoft.com/office/drawing/2014/main" id="{5B280AB3-BD37-04FF-ADF0-E085729F0BD6}"/>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9" name="TextBox 8">
            <a:extLst>
              <a:ext uri="{FF2B5EF4-FFF2-40B4-BE49-F238E27FC236}">
                <a16:creationId xmlns:a16="http://schemas.microsoft.com/office/drawing/2014/main" id="{5D4ACAD1-2E42-20E3-97EC-100A2223FBE7}"/>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0" name="TextBox 9">
            <a:extLst>
              <a:ext uri="{FF2B5EF4-FFF2-40B4-BE49-F238E27FC236}">
                <a16:creationId xmlns:a16="http://schemas.microsoft.com/office/drawing/2014/main" id="{98092B76-4CD3-65C6-7651-C62B01E42640}"/>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1" name="TextBox 10">
            <a:extLst>
              <a:ext uri="{FF2B5EF4-FFF2-40B4-BE49-F238E27FC236}">
                <a16:creationId xmlns:a16="http://schemas.microsoft.com/office/drawing/2014/main" id="{B518FA6D-D270-878A-95AA-DAA2AAE502EE}"/>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2" name="TextBox 11">
            <a:extLst>
              <a:ext uri="{FF2B5EF4-FFF2-40B4-BE49-F238E27FC236}">
                <a16:creationId xmlns:a16="http://schemas.microsoft.com/office/drawing/2014/main" id="{247A872A-A7DF-259D-ED1E-7C1A29967C0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3" name="TextBox 12">
            <a:extLst>
              <a:ext uri="{FF2B5EF4-FFF2-40B4-BE49-F238E27FC236}">
                <a16:creationId xmlns:a16="http://schemas.microsoft.com/office/drawing/2014/main" id="{A866766A-24E0-91AC-9B5C-FADA1018B8F3}"/>
              </a:ext>
            </a:extLst>
          </p:cNvPr>
          <p:cNvSpPr txBox="1"/>
          <p:nvPr/>
        </p:nvSpPr>
        <p:spPr>
          <a:xfrm>
            <a:off x="6474693" y="3971698"/>
            <a:ext cx="4331855" cy="646331"/>
          </a:xfrm>
          <a:prstGeom prst="rect">
            <a:avLst/>
          </a:prstGeom>
          <a:noFill/>
        </p:spPr>
        <p:txBody>
          <a:bodyPr wrap="square" rtlCol="0">
            <a:spAutoFit/>
          </a:bodyPr>
          <a:lstStyle/>
          <a:p>
            <a:r>
              <a:rPr lang="en-US" dirty="0"/>
              <a:t>ACC=(TP+TN)/P+N = (30+930</a:t>
            </a:r>
            <a:r>
              <a:rPr lang="en-US"/>
              <a:t>)/1000 </a:t>
            </a:r>
            <a:r>
              <a:rPr lang="en-US" dirty="0"/>
              <a:t>= 0.96</a:t>
            </a:r>
            <a:endParaRPr lang="en-PK" dirty="0"/>
          </a:p>
        </p:txBody>
      </p:sp>
      <p:sp>
        <p:nvSpPr>
          <p:cNvPr id="14" name="TextBox 13">
            <a:extLst>
              <a:ext uri="{FF2B5EF4-FFF2-40B4-BE49-F238E27FC236}">
                <a16:creationId xmlns:a16="http://schemas.microsoft.com/office/drawing/2014/main" id="{0D5CCC20-9EBE-0680-208C-648B7C084ACE}"/>
              </a:ext>
            </a:extLst>
          </p:cNvPr>
          <p:cNvSpPr txBox="1"/>
          <p:nvPr/>
        </p:nvSpPr>
        <p:spPr>
          <a:xfrm>
            <a:off x="6382326" y="4724760"/>
            <a:ext cx="433185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ea typeface="Kigelia" panose="020B0502040204020203" pitchFamily="34" charset="0"/>
                <a:cs typeface="Kigelia" panose="020B0502040204020203" pitchFamily="34" charset="0"/>
              </a:rPr>
              <a:t>Our model is saying “I can predict sick people 96% of the time”. </a:t>
            </a:r>
            <a:endParaRPr lang="en-PK" dirty="0">
              <a:ea typeface="Kigelia" panose="020B0502040204020203" pitchFamily="34" charset="0"/>
              <a:cs typeface="Kigelia" panose="020B0502040204020203" pitchFamily="34" charset="0"/>
            </a:endParaRPr>
          </a:p>
        </p:txBody>
      </p:sp>
    </p:spTree>
    <p:extLst>
      <p:ext uri="{BB962C8B-B14F-4D97-AF65-F5344CB8AC3E}">
        <p14:creationId xmlns:p14="http://schemas.microsoft.com/office/powerpoint/2010/main" val="103656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E2D-777D-42A0-B4CA-20F9A3D3AF46}"/>
              </a:ext>
            </a:extLst>
          </p:cNvPr>
          <p:cNvSpPr>
            <a:spLocks noGrp="1"/>
          </p:cNvSpPr>
          <p:nvPr>
            <p:ph type="title"/>
          </p:nvPr>
        </p:nvSpPr>
        <p:spPr/>
        <p:txBody>
          <a:bodyPr/>
          <a:lstStyle/>
          <a:p>
            <a:r>
              <a:rPr lang="en-US" dirty="0"/>
              <a:t>Confusion Matrix</a:t>
            </a:r>
            <a:endParaRPr lang="en-PK" dirty="0"/>
          </a:p>
        </p:txBody>
      </p:sp>
      <p:pic>
        <p:nvPicPr>
          <p:cNvPr id="17" name="Picture 16" descr="Diagram&#10;&#10;Description automatically generated">
            <a:extLst>
              <a:ext uri="{FF2B5EF4-FFF2-40B4-BE49-F238E27FC236}">
                <a16:creationId xmlns:a16="http://schemas.microsoft.com/office/drawing/2014/main" id="{28894FC2-1A90-0799-7E25-15A3E4EDE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98" y="2247089"/>
            <a:ext cx="7033098" cy="4095345"/>
          </a:xfrm>
          <a:prstGeom prst="rect">
            <a:avLst/>
          </a:prstGeom>
        </p:spPr>
      </p:pic>
    </p:spTree>
    <p:extLst>
      <p:ext uri="{BB962C8B-B14F-4D97-AF65-F5344CB8AC3E}">
        <p14:creationId xmlns:p14="http://schemas.microsoft.com/office/powerpoint/2010/main" val="275004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E2D-777D-42A0-B4CA-20F9A3D3AF46}"/>
              </a:ext>
            </a:extLst>
          </p:cNvPr>
          <p:cNvSpPr>
            <a:spLocks noGrp="1"/>
          </p:cNvSpPr>
          <p:nvPr>
            <p:ph type="title"/>
          </p:nvPr>
        </p:nvSpPr>
        <p:spPr/>
        <p:txBody>
          <a:bodyPr/>
          <a:lstStyle/>
          <a:p>
            <a:r>
              <a:rPr lang="en-US" dirty="0"/>
              <a:t>Recall</a:t>
            </a:r>
            <a:endParaRPr lang="en-PK" dirty="0"/>
          </a:p>
        </p:txBody>
      </p:sp>
      <p:sp>
        <p:nvSpPr>
          <p:cNvPr id="3" name="Content Placeholder 2">
            <a:extLst>
              <a:ext uri="{FF2B5EF4-FFF2-40B4-BE49-F238E27FC236}">
                <a16:creationId xmlns:a16="http://schemas.microsoft.com/office/drawing/2014/main" id="{FD0ECDF9-984E-94C6-16CD-998C3943DA1B}"/>
              </a:ext>
            </a:extLst>
          </p:cNvPr>
          <p:cNvSpPr>
            <a:spLocks noGrp="1"/>
          </p:cNvSpPr>
          <p:nvPr>
            <p:ph idx="1"/>
          </p:nvPr>
        </p:nvSpPr>
        <p:spPr>
          <a:xfrm>
            <a:off x="581192" y="2180497"/>
            <a:ext cx="11029615" cy="2206678"/>
          </a:xfrm>
        </p:spPr>
        <p:txBody>
          <a:bodyPr/>
          <a:lstStyle/>
          <a:p>
            <a:r>
              <a:rPr lang="en-US" dirty="0">
                <a:solidFill>
                  <a:srgbClr val="333333"/>
                </a:solidFill>
              </a:rPr>
              <a:t>Recall</a:t>
            </a:r>
            <a:r>
              <a:rPr lang="en-US" b="0" i="0" dirty="0">
                <a:solidFill>
                  <a:srgbClr val="333333"/>
                </a:solidFill>
                <a:effectLst/>
              </a:rPr>
              <a:t> (REC) is calculated as the number of correct positive predictions divided by the total number of positives. </a:t>
            </a:r>
          </a:p>
          <a:p>
            <a:r>
              <a:rPr lang="en-US" b="0" i="0" dirty="0">
                <a:solidFill>
                  <a:srgbClr val="333333"/>
                </a:solidFill>
                <a:effectLst/>
              </a:rPr>
              <a:t>It is also called sensitivity (SN) or true positive rate (TPR). </a:t>
            </a:r>
          </a:p>
          <a:p>
            <a:r>
              <a:rPr lang="en-US" b="0" i="0" dirty="0">
                <a:solidFill>
                  <a:srgbClr val="333333"/>
                </a:solidFill>
                <a:effectLst/>
              </a:rPr>
              <a:t>The best recall is 1.0, where as the worst is 0.0.</a:t>
            </a:r>
          </a:p>
          <a:p>
            <a:r>
              <a:rPr lang="en-US" b="0" i="0" dirty="0">
                <a:solidFill>
                  <a:srgbClr val="222222"/>
                </a:solidFill>
                <a:effectLst/>
              </a:rPr>
              <a:t>Recall tells us how many of the actual positive cases we were able to predict correctly with our model.</a:t>
            </a:r>
            <a:endParaRPr lang="en-PK" dirty="0"/>
          </a:p>
        </p:txBody>
      </p:sp>
      <p:pic>
        <p:nvPicPr>
          <p:cNvPr id="5" name="Picture 4" descr="A picture containing text, businesscard, screenshot&#10;&#10;Description automatically generated">
            <a:extLst>
              <a:ext uri="{FF2B5EF4-FFF2-40B4-BE49-F238E27FC236}">
                <a16:creationId xmlns:a16="http://schemas.microsoft.com/office/drawing/2014/main" id="{116E36FB-82E0-1107-7A2F-BDB58A0B4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310" y="4073595"/>
            <a:ext cx="5991378" cy="2446232"/>
          </a:xfrm>
          <a:prstGeom prst="rect">
            <a:avLst/>
          </a:prstGeom>
        </p:spPr>
      </p:pic>
    </p:spTree>
    <p:extLst>
      <p:ext uri="{BB962C8B-B14F-4D97-AF65-F5344CB8AC3E}">
        <p14:creationId xmlns:p14="http://schemas.microsoft.com/office/powerpoint/2010/main" val="339247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E2D-777D-42A0-B4CA-20F9A3D3AF46}"/>
              </a:ext>
            </a:extLst>
          </p:cNvPr>
          <p:cNvSpPr>
            <a:spLocks noGrp="1"/>
          </p:cNvSpPr>
          <p:nvPr>
            <p:ph type="title"/>
          </p:nvPr>
        </p:nvSpPr>
        <p:spPr/>
        <p:txBody>
          <a:bodyPr/>
          <a:lstStyle/>
          <a:p>
            <a:r>
              <a:rPr lang="en-US" dirty="0"/>
              <a:t>Recall(CONT)</a:t>
            </a:r>
            <a:endParaRPr lang="en-PK" dirty="0"/>
          </a:p>
        </p:txBody>
      </p:sp>
      <p:sp>
        <p:nvSpPr>
          <p:cNvPr id="3" name="Content Placeholder 2">
            <a:extLst>
              <a:ext uri="{FF2B5EF4-FFF2-40B4-BE49-F238E27FC236}">
                <a16:creationId xmlns:a16="http://schemas.microsoft.com/office/drawing/2014/main" id="{FD0ECDF9-984E-94C6-16CD-998C3943DA1B}"/>
              </a:ext>
            </a:extLst>
          </p:cNvPr>
          <p:cNvSpPr>
            <a:spLocks noGrp="1"/>
          </p:cNvSpPr>
          <p:nvPr>
            <p:ph idx="1"/>
          </p:nvPr>
        </p:nvSpPr>
        <p:spPr>
          <a:xfrm>
            <a:off x="581192" y="2180497"/>
            <a:ext cx="11029615" cy="728073"/>
          </a:xfrm>
        </p:spPr>
        <p:txBody>
          <a:bodyPr/>
          <a:lstStyle/>
          <a:p>
            <a:r>
              <a:rPr lang="en-US" dirty="0">
                <a:solidFill>
                  <a:srgbClr val="333333"/>
                </a:solidFill>
                <a:latin typeface="Noto Serif" panose="02020600060500020200" pitchFamily="18" charset="0"/>
              </a:rPr>
              <a:t>The recall would be calculated by the following formula</a:t>
            </a:r>
          </a:p>
        </p:txBody>
      </p:sp>
      <p:pic>
        <p:nvPicPr>
          <p:cNvPr id="6" name="Picture 5">
            <a:extLst>
              <a:ext uri="{FF2B5EF4-FFF2-40B4-BE49-F238E27FC236}">
                <a16:creationId xmlns:a16="http://schemas.microsoft.com/office/drawing/2014/main" id="{33722FB5-3338-33D4-F7CF-89AD746F457C}"/>
              </a:ext>
            </a:extLst>
          </p:cNvPr>
          <p:cNvPicPr>
            <a:picLocks noChangeAspect="1"/>
          </p:cNvPicPr>
          <p:nvPr/>
        </p:nvPicPr>
        <p:blipFill>
          <a:blip r:embed="rId3"/>
          <a:stretch>
            <a:fillRect/>
          </a:stretch>
        </p:blipFill>
        <p:spPr>
          <a:xfrm>
            <a:off x="5836596" y="2706766"/>
            <a:ext cx="2675106" cy="1242665"/>
          </a:xfrm>
          <a:prstGeom prst="rect">
            <a:avLst/>
          </a:prstGeom>
        </p:spPr>
      </p:pic>
      <p:pic>
        <p:nvPicPr>
          <p:cNvPr id="7" name="Picture 6" descr="Table&#10;&#10;Description automatically generated">
            <a:extLst>
              <a:ext uri="{FF2B5EF4-FFF2-40B4-BE49-F238E27FC236}">
                <a16:creationId xmlns:a16="http://schemas.microsoft.com/office/drawing/2014/main" id="{956A180C-9F26-DC86-A2E4-093E687CC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8" name="TextBox 7">
            <a:extLst>
              <a:ext uri="{FF2B5EF4-FFF2-40B4-BE49-F238E27FC236}">
                <a16:creationId xmlns:a16="http://schemas.microsoft.com/office/drawing/2014/main" id="{2F78D8B5-DEF1-C5B0-EB9B-6E8516B15377}"/>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9" name="TextBox 8">
            <a:extLst>
              <a:ext uri="{FF2B5EF4-FFF2-40B4-BE49-F238E27FC236}">
                <a16:creationId xmlns:a16="http://schemas.microsoft.com/office/drawing/2014/main" id="{1A5FD1FA-BD7C-18F4-C3EF-2433AC7169E0}"/>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10" name="TextBox 9">
            <a:extLst>
              <a:ext uri="{FF2B5EF4-FFF2-40B4-BE49-F238E27FC236}">
                <a16:creationId xmlns:a16="http://schemas.microsoft.com/office/drawing/2014/main" id="{D0F77063-F98B-0732-FF49-9CBDD5F44CA7}"/>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11" name="TextBox 10">
            <a:extLst>
              <a:ext uri="{FF2B5EF4-FFF2-40B4-BE49-F238E27FC236}">
                <a16:creationId xmlns:a16="http://schemas.microsoft.com/office/drawing/2014/main" id="{3C8A1DC1-3C6A-939E-7C76-149D50B78331}"/>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2" name="TextBox 11">
            <a:extLst>
              <a:ext uri="{FF2B5EF4-FFF2-40B4-BE49-F238E27FC236}">
                <a16:creationId xmlns:a16="http://schemas.microsoft.com/office/drawing/2014/main" id="{DBC1199E-711E-6EE6-9227-B5F25A2BD237}"/>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3" name="TextBox 12">
            <a:extLst>
              <a:ext uri="{FF2B5EF4-FFF2-40B4-BE49-F238E27FC236}">
                <a16:creationId xmlns:a16="http://schemas.microsoft.com/office/drawing/2014/main" id="{F7688998-D77E-B15E-D15B-073CD2B30BB5}"/>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4" name="TextBox 13">
            <a:extLst>
              <a:ext uri="{FF2B5EF4-FFF2-40B4-BE49-F238E27FC236}">
                <a16:creationId xmlns:a16="http://schemas.microsoft.com/office/drawing/2014/main" id="{521ECA24-28EA-9F71-B0C0-AC76027722F4}"/>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5" name="TextBox 14">
            <a:extLst>
              <a:ext uri="{FF2B5EF4-FFF2-40B4-BE49-F238E27FC236}">
                <a16:creationId xmlns:a16="http://schemas.microsoft.com/office/drawing/2014/main" id="{DD721117-6CE9-449A-82DA-C7A36056BBF6}"/>
              </a:ext>
            </a:extLst>
          </p:cNvPr>
          <p:cNvSpPr txBox="1"/>
          <p:nvPr/>
        </p:nvSpPr>
        <p:spPr>
          <a:xfrm>
            <a:off x="6096000" y="4156364"/>
            <a:ext cx="4867072" cy="369332"/>
          </a:xfrm>
          <a:prstGeom prst="rect">
            <a:avLst/>
          </a:prstGeom>
          <a:noFill/>
        </p:spPr>
        <p:txBody>
          <a:bodyPr wrap="square" rtlCol="0">
            <a:spAutoFit/>
          </a:bodyPr>
          <a:lstStyle/>
          <a:p>
            <a:r>
              <a:rPr lang="en-US" dirty="0"/>
              <a:t>REC= 30/(30+10) = 0.75</a:t>
            </a:r>
            <a:endParaRPr lang="en-PK" dirty="0"/>
          </a:p>
        </p:txBody>
      </p:sp>
      <p:sp>
        <p:nvSpPr>
          <p:cNvPr id="16" name="TextBox 15">
            <a:extLst>
              <a:ext uri="{FF2B5EF4-FFF2-40B4-BE49-F238E27FC236}">
                <a16:creationId xmlns:a16="http://schemas.microsoft.com/office/drawing/2014/main" id="{A051B3AB-0D43-D2F5-BA01-219063306DBA}"/>
              </a:ext>
            </a:extLst>
          </p:cNvPr>
          <p:cNvSpPr txBox="1"/>
          <p:nvPr/>
        </p:nvSpPr>
        <p:spPr>
          <a:xfrm>
            <a:off x="6225702" y="5047926"/>
            <a:ext cx="486707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75% of the positives were successfully predicted by our model. Awesome!</a:t>
            </a:r>
            <a:endParaRPr lang="en-PK" dirty="0"/>
          </a:p>
        </p:txBody>
      </p:sp>
    </p:spTree>
    <p:extLst>
      <p:ext uri="{BB962C8B-B14F-4D97-AF65-F5344CB8AC3E}">
        <p14:creationId xmlns:p14="http://schemas.microsoft.com/office/powerpoint/2010/main" val="182333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B502-7550-AD9E-3DDE-9B7014E64613}"/>
              </a:ext>
            </a:extLst>
          </p:cNvPr>
          <p:cNvSpPr>
            <a:spLocks noGrp="1"/>
          </p:cNvSpPr>
          <p:nvPr>
            <p:ph type="title"/>
          </p:nvPr>
        </p:nvSpPr>
        <p:spPr/>
        <p:txBody>
          <a:bodyPr/>
          <a:lstStyle/>
          <a:p>
            <a:r>
              <a:rPr lang="en-US" dirty="0"/>
              <a:t>Precision</a:t>
            </a:r>
            <a:endParaRPr lang="en-PK" dirty="0"/>
          </a:p>
        </p:txBody>
      </p:sp>
      <p:sp>
        <p:nvSpPr>
          <p:cNvPr id="3" name="Content Placeholder 2">
            <a:extLst>
              <a:ext uri="{FF2B5EF4-FFF2-40B4-BE49-F238E27FC236}">
                <a16:creationId xmlns:a16="http://schemas.microsoft.com/office/drawing/2014/main" id="{2A140DE0-FBFD-891F-90AB-3BB15B554D72}"/>
              </a:ext>
            </a:extLst>
          </p:cNvPr>
          <p:cNvSpPr>
            <a:spLocks noGrp="1"/>
          </p:cNvSpPr>
          <p:nvPr>
            <p:ph idx="1"/>
          </p:nvPr>
        </p:nvSpPr>
        <p:spPr>
          <a:xfrm>
            <a:off x="581192" y="2180497"/>
            <a:ext cx="11029615" cy="1868990"/>
          </a:xfrm>
        </p:spPr>
        <p:txBody>
          <a:bodyPr/>
          <a:lstStyle/>
          <a:p>
            <a:r>
              <a:rPr lang="en-US" b="0" i="0" dirty="0">
                <a:solidFill>
                  <a:srgbClr val="333333"/>
                </a:solidFill>
                <a:effectLst/>
              </a:rPr>
              <a:t>Precision (PREC) is calculated as the number of correct positive predictions divided by the total number of positive predictions. </a:t>
            </a:r>
          </a:p>
          <a:p>
            <a:r>
              <a:rPr lang="en-US" b="0" i="0" dirty="0">
                <a:solidFill>
                  <a:srgbClr val="333333"/>
                </a:solidFill>
                <a:effectLst/>
              </a:rPr>
              <a:t>It is also called positive predictive value (PPV). </a:t>
            </a:r>
          </a:p>
          <a:p>
            <a:r>
              <a:rPr lang="en-US" b="0" i="0" dirty="0">
                <a:solidFill>
                  <a:srgbClr val="333333"/>
                </a:solidFill>
                <a:effectLst/>
              </a:rPr>
              <a:t>The best precision is 1.0, whereas the worst is 0.0.</a:t>
            </a:r>
          </a:p>
          <a:p>
            <a:r>
              <a:rPr lang="en-US" b="0" i="0" dirty="0">
                <a:solidFill>
                  <a:srgbClr val="222222"/>
                </a:solidFill>
                <a:effectLst/>
              </a:rPr>
              <a:t>Precision tells us how many of the correctly predicted cases actually turned out to be positive.</a:t>
            </a:r>
            <a:endParaRPr lang="en-PK" dirty="0"/>
          </a:p>
        </p:txBody>
      </p:sp>
      <p:pic>
        <p:nvPicPr>
          <p:cNvPr id="5" name="Picture 4">
            <a:extLst>
              <a:ext uri="{FF2B5EF4-FFF2-40B4-BE49-F238E27FC236}">
                <a16:creationId xmlns:a16="http://schemas.microsoft.com/office/drawing/2014/main" id="{16372E90-D890-F43F-6E29-BB0FEE8C8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210" y="4180117"/>
            <a:ext cx="6100355" cy="2331922"/>
          </a:xfrm>
          <a:prstGeom prst="rect">
            <a:avLst/>
          </a:prstGeom>
        </p:spPr>
      </p:pic>
    </p:spTree>
    <p:extLst>
      <p:ext uri="{BB962C8B-B14F-4D97-AF65-F5344CB8AC3E}">
        <p14:creationId xmlns:p14="http://schemas.microsoft.com/office/powerpoint/2010/main" val="298340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1F441-C3BA-E160-729A-E9E71E21A867}"/>
              </a:ext>
            </a:extLst>
          </p:cNvPr>
          <p:cNvSpPr>
            <a:spLocks noGrp="1"/>
          </p:cNvSpPr>
          <p:nvPr>
            <p:ph type="ctrTitle"/>
          </p:nvPr>
        </p:nvSpPr>
        <p:spPr>
          <a:xfrm>
            <a:off x="581191" y="1020431"/>
            <a:ext cx="10993549" cy="1818019"/>
          </a:xfrm>
        </p:spPr>
        <p:txBody>
          <a:bodyPr/>
          <a:lstStyle/>
          <a:p>
            <a:r>
              <a:rPr lang="en-US" dirty="0"/>
              <a:t>Examples of Binary Classification</a:t>
            </a:r>
            <a:endParaRPr lang="en-PK" dirty="0"/>
          </a:p>
        </p:txBody>
      </p:sp>
    </p:spTree>
    <p:extLst>
      <p:ext uri="{BB962C8B-B14F-4D97-AF65-F5344CB8AC3E}">
        <p14:creationId xmlns:p14="http://schemas.microsoft.com/office/powerpoint/2010/main" val="118252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086B-02B9-A980-683B-232A650E290E}"/>
              </a:ext>
            </a:extLst>
          </p:cNvPr>
          <p:cNvSpPr>
            <a:spLocks noGrp="1"/>
          </p:cNvSpPr>
          <p:nvPr>
            <p:ph type="title"/>
          </p:nvPr>
        </p:nvSpPr>
        <p:spPr/>
        <p:txBody>
          <a:bodyPr/>
          <a:lstStyle/>
          <a:p>
            <a:r>
              <a:rPr lang="en-US" dirty="0"/>
              <a:t>Precision(cont.)</a:t>
            </a:r>
            <a:endParaRPr lang="en-PK" dirty="0"/>
          </a:p>
        </p:txBody>
      </p:sp>
      <p:sp>
        <p:nvSpPr>
          <p:cNvPr id="3" name="Content Placeholder 2">
            <a:extLst>
              <a:ext uri="{FF2B5EF4-FFF2-40B4-BE49-F238E27FC236}">
                <a16:creationId xmlns:a16="http://schemas.microsoft.com/office/drawing/2014/main" id="{41E4E1A8-C8E6-377E-8A43-A14177D1D698}"/>
              </a:ext>
            </a:extLst>
          </p:cNvPr>
          <p:cNvSpPr>
            <a:spLocks noGrp="1"/>
          </p:cNvSpPr>
          <p:nvPr>
            <p:ph idx="1"/>
          </p:nvPr>
        </p:nvSpPr>
        <p:spPr>
          <a:xfrm>
            <a:off x="542319" y="2040286"/>
            <a:ext cx="11029615" cy="710486"/>
          </a:xfrm>
        </p:spPr>
        <p:txBody>
          <a:bodyPr/>
          <a:lstStyle/>
          <a:p>
            <a:r>
              <a:rPr lang="en-US" dirty="0">
                <a:solidFill>
                  <a:srgbClr val="333333"/>
                </a:solidFill>
              </a:rPr>
              <a:t>The precision would be calculated by the following formula</a:t>
            </a:r>
          </a:p>
          <a:p>
            <a:endParaRPr lang="en-PK" dirty="0"/>
          </a:p>
        </p:txBody>
      </p:sp>
      <p:pic>
        <p:nvPicPr>
          <p:cNvPr id="1026" name="Picture 2">
            <a:extLst>
              <a:ext uri="{FF2B5EF4-FFF2-40B4-BE49-F238E27FC236}">
                <a16:creationId xmlns:a16="http://schemas.microsoft.com/office/drawing/2014/main" id="{4A23DD2B-4709-0800-A1B3-A4E485AB7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121" y="2510522"/>
            <a:ext cx="2561359" cy="10040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id="{3E100EB1-E0C1-F2C8-B7F3-3020D162A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5" name="TextBox 4">
            <a:extLst>
              <a:ext uri="{FF2B5EF4-FFF2-40B4-BE49-F238E27FC236}">
                <a16:creationId xmlns:a16="http://schemas.microsoft.com/office/drawing/2014/main" id="{DC9A8B4D-2C6D-D854-C122-657E8913C655}"/>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6" name="TextBox 5">
            <a:extLst>
              <a:ext uri="{FF2B5EF4-FFF2-40B4-BE49-F238E27FC236}">
                <a16:creationId xmlns:a16="http://schemas.microsoft.com/office/drawing/2014/main" id="{2800A60A-FF62-E645-B02F-185D0EA59CF4}"/>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7" name="TextBox 6">
            <a:extLst>
              <a:ext uri="{FF2B5EF4-FFF2-40B4-BE49-F238E27FC236}">
                <a16:creationId xmlns:a16="http://schemas.microsoft.com/office/drawing/2014/main" id="{E8E9544C-CF1F-4812-FD89-6346B872B94D}"/>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8" name="TextBox 7">
            <a:extLst>
              <a:ext uri="{FF2B5EF4-FFF2-40B4-BE49-F238E27FC236}">
                <a16:creationId xmlns:a16="http://schemas.microsoft.com/office/drawing/2014/main" id="{5992A10B-3CDF-78E7-7937-868574E4F05F}"/>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9" name="TextBox 8">
            <a:extLst>
              <a:ext uri="{FF2B5EF4-FFF2-40B4-BE49-F238E27FC236}">
                <a16:creationId xmlns:a16="http://schemas.microsoft.com/office/drawing/2014/main" id="{5373165A-EBCF-527F-8476-EC845D22AE6F}"/>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0" name="TextBox 9">
            <a:extLst>
              <a:ext uri="{FF2B5EF4-FFF2-40B4-BE49-F238E27FC236}">
                <a16:creationId xmlns:a16="http://schemas.microsoft.com/office/drawing/2014/main" id="{AF39691F-81B9-BC00-20A4-DED456B33763}"/>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1" name="TextBox 10">
            <a:extLst>
              <a:ext uri="{FF2B5EF4-FFF2-40B4-BE49-F238E27FC236}">
                <a16:creationId xmlns:a16="http://schemas.microsoft.com/office/drawing/2014/main" id="{02DCAF54-B84F-4231-0EDE-7CB1FEA5C87C}"/>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2" name="TextBox 11">
            <a:extLst>
              <a:ext uri="{FF2B5EF4-FFF2-40B4-BE49-F238E27FC236}">
                <a16:creationId xmlns:a16="http://schemas.microsoft.com/office/drawing/2014/main" id="{D6F57E49-74EC-EB9E-1B4C-E66828F8447B}"/>
              </a:ext>
            </a:extLst>
          </p:cNvPr>
          <p:cNvSpPr txBox="1"/>
          <p:nvPr/>
        </p:nvSpPr>
        <p:spPr>
          <a:xfrm>
            <a:off x="6095999" y="4803056"/>
            <a:ext cx="5153891"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50% percent of the correctly predicted cases turned out to be positive cases</a:t>
            </a:r>
          </a:p>
          <a:p>
            <a:pPr marL="285750" indent="-285750">
              <a:buFont typeface="Arial" panose="020B0604020202020204" pitchFamily="34" charset="0"/>
              <a:buChar char="•"/>
            </a:pPr>
            <a:r>
              <a:rPr lang="en-US" b="0" i="0" dirty="0">
                <a:solidFill>
                  <a:srgbClr val="222222"/>
                </a:solidFill>
                <a:effectLst/>
              </a:rPr>
              <a:t>This would determine whether our model is reliable or not.</a:t>
            </a:r>
            <a:endParaRPr lang="en-PK" dirty="0"/>
          </a:p>
        </p:txBody>
      </p:sp>
      <p:sp>
        <p:nvSpPr>
          <p:cNvPr id="13" name="TextBox 12">
            <a:extLst>
              <a:ext uri="{FF2B5EF4-FFF2-40B4-BE49-F238E27FC236}">
                <a16:creationId xmlns:a16="http://schemas.microsoft.com/office/drawing/2014/main" id="{83EB4FF3-C34D-D714-10E2-A0853D65285C}"/>
              </a:ext>
            </a:extLst>
          </p:cNvPr>
          <p:cNvSpPr txBox="1"/>
          <p:nvPr/>
        </p:nvSpPr>
        <p:spPr>
          <a:xfrm>
            <a:off x="6057127" y="3967018"/>
            <a:ext cx="3159367" cy="378691"/>
          </a:xfrm>
          <a:prstGeom prst="rect">
            <a:avLst/>
          </a:prstGeom>
          <a:noFill/>
        </p:spPr>
        <p:txBody>
          <a:bodyPr wrap="square" rtlCol="0">
            <a:spAutoFit/>
          </a:bodyPr>
          <a:lstStyle/>
          <a:p>
            <a:r>
              <a:rPr lang="en-US" dirty="0"/>
              <a:t>Precision= 30/(30+30)</a:t>
            </a:r>
            <a:endParaRPr lang="en-PK" dirty="0"/>
          </a:p>
        </p:txBody>
      </p:sp>
    </p:spTree>
    <p:extLst>
      <p:ext uri="{BB962C8B-B14F-4D97-AF65-F5344CB8AC3E}">
        <p14:creationId xmlns:p14="http://schemas.microsoft.com/office/powerpoint/2010/main" val="191897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2BE4-5074-7C25-A0B7-55C763BEE3CC}"/>
              </a:ext>
            </a:extLst>
          </p:cNvPr>
          <p:cNvSpPr>
            <a:spLocks noGrp="1"/>
          </p:cNvSpPr>
          <p:nvPr>
            <p:ph type="title"/>
          </p:nvPr>
        </p:nvSpPr>
        <p:spPr/>
        <p:txBody>
          <a:bodyPr/>
          <a:lstStyle/>
          <a:p>
            <a:r>
              <a:rPr lang="en-US" dirty="0"/>
              <a:t>F-score</a:t>
            </a:r>
            <a:endParaRPr lang="en-PK" dirty="0"/>
          </a:p>
        </p:txBody>
      </p:sp>
      <p:sp>
        <p:nvSpPr>
          <p:cNvPr id="3" name="Content Placeholder 2">
            <a:extLst>
              <a:ext uri="{FF2B5EF4-FFF2-40B4-BE49-F238E27FC236}">
                <a16:creationId xmlns:a16="http://schemas.microsoft.com/office/drawing/2014/main" id="{C0FFC495-B0E8-69A6-436F-48BF7FD4AE10}"/>
              </a:ext>
            </a:extLst>
          </p:cNvPr>
          <p:cNvSpPr>
            <a:spLocks noGrp="1"/>
          </p:cNvSpPr>
          <p:nvPr>
            <p:ph idx="1"/>
          </p:nvPr>
        </p:nvSpPr>
        <p:spPr>
          <a:xfrm>
            <a:off x="581192" y="2180497"/>
            <a:ext cx="11029615" cy="2591920"/>
          </a:xfrm>
        </p:spPr>
        <p:txBody>
          <a:bodyPr/>
          <a:lstStyle/>
          <a:p>
            <a:r>
              <a:rPr lang="en-US" b="0" i="0" dirty="0">
                <a:solidFill>
                  <a:srgbClr val="222222"/>
                </a:solidFill>
                <a:effectLst/>
              </a:rPr>
              <a:t>In practice, when we try to increase the precision of our model, the recall goes down, and vice-versa. </a:t>
            </a:r>
          </a:p>
          <a:p>
            <a:r>
              <a:rPr lang="en-US" b="0" i="0" dirty="0">
                <a:solidFill>
                  <a:srgbClr val="222222"/>
                </a:solidFill>
                <a:effectLst/>
              </a:rPr>
              <a:t>The F1-score captures both the trends in a single value.</a:t>
            </a:r>
          </a:p>
          <a:p>
            <a:r>
              <a:rPr lang="en-US" b="1" i="0" dirty="0">
                <a:solidFill>
                  <a:srgbClr val="222222"/>
                </a:solidFill>
                <a:effectLst/>
              </a:rPr>
              <a:t>F1-score is a harmonic mean of Precision and Recall</a:t>
            </a:r>
            <a:r>
              <a:rPr lang="en-US" b="0" i="0" dirty="0">
                <a:solidFill>
                  <a:srgbClr val="222222"/>
                </a:solidFill>
                <a:effectLst/>
              </a:rPr>
              <a:t>, and so it gives a combined idea about these two metrics. </a:t>
            </a:r>
          </a:p>
          <a:p>
            <a:r>
              <a:rPr lang="en-US" b="0" i="0" dirty="0">
                <a:solidFill>
                  <a:srgbClr val="222222"/>
                </a:solidFill>
                <a:effectLst/>
              </a:rPr>
              <a:t>It is maximum when Precision is equal to Recall.</a:t>
            </a:r>
          </a:p>
          <a:p>
            <a:pPr marL="0" indent="0">
              <a:buNone/>
            </a:pPr>
            <a:endParaRPr lang="en-PK" dirty="0"/>
          </a:p>
        </p:txBody>
      </p:sp>
      <p:pic>
        <p:nvPicPr>
          <p:cNvPr id="5" name="Picture 4" descr="Text&#10;&#10;Description automatically generated with medium confidence">
            <a:extLst>
              <a:ext uri="{FF2B5EF4-FFF2-40B4-BE49-F238E27FC236}">
                <a16:creationId xmlns:a16="http://schemas.microsoft.com/office/drawing/2014/main" id="{6B559BED-58B7-AC15-E319-E5892552C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854" y="4429168"/>
            <a:ext cx="5418290" cy="1615580"/>
          </a:xfrm>
          <a:prstGeom prst="rect">
            <a:avLst/>
          </a:prstGeom>
        </p:spPr>
      </p:pic>
    </p:spTree>
    <p:extLst>
      <p:ext uri="{BB962C8B-B14F-4D97-AF65-F5344CB8AC3E}">
        <p14:creationId xmlns:p14="http://schemas.microsoft.com/office/powerpoint/2010/main" val="249112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2BE4-5074-7C25-A0B7-55C763BEE3CC}"/>
              </a:ext>
            </a:extLst>
          </p:cNvPr>
          <p:cNvSpPr>
            <a:spLocks noGrp="1"/>
          </p:cNvSpPr>
          <p:nvPr>
            <p:ph type="title"/>
          </p:nvPr>
        </p:nvSpPr>
        <p:spPr/>
        <p:txBody>
          <a:bodyPr/>
          <a:lstStyle/>
          <a:p>
            <a:r>
              <a:rPr lang="en-US" dirty="0"/>
              <a:t>F-score(</a:t>
            </a:r>
            <a:r>
              <a:rPr lang="en-US" dirty="0" err="1"/>
              <a:t>cont</a:t>
            </a:r>
            <a:r>
              <a:rPr lang="en-US" dirty="0"/>
              <a:t>)</a:t>
            </a:r>
            <a:endParaRPr lang="en-PK" dirty="0"/>
          </a:p>
        </p:txBody>
      </p:sp>
      <p:pic>
        <p:nvPicPr>
          <p:cNvPr id="10" name="Picture 9" descr="A picture containing text, receipt&#10;&#10;Description automatically generated">
            <a:extLst>
              <a:ext uri="{FF2B5EF4-FFF2-40B4-BE49-F238E27FC236}">
                <a16:creationId xmlns:a16="http://schemas.microsoft.com/office/drawing/2014/main" id="{D9F2B879-B540-73D8-E12C-14E57310E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848" y="2083304"/>
            <a:ext cx="5420304" cy="4419983"/>
          </a:xfrm>
          <a:prstGeom prst="rect">
            <a:avLst/>
          </a:prstGeom>
        </p:spPr>
      </p:pic>
    </p:spTree>
    <p:extLst>
      <p:ext uri="{BB962C8B-B14F-4D97-AF65-F5344CB8AC3E}">
        <p14:creationId xmlns:p14="http://schemas.microsoft.com/office/powerpoint/2010/main" val="2710380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C2AF-48D5-0056-D39F-BEE6ADCBB5E8}"/>
              </a:ext>
            </a:extLst>
          </p:cNvPr>
          <p:cNvSpPr>
            <a:spLocks noGrp="1"/>
          </p:cNvSpPr>
          <p:nvPr>
            <p:ph type="title"/>
          </p:nvPr>
        </p:nvSpPr>
        <p:spPr/>
        <p:txBody>
          <a:bodyPr/>
          <a:lstStyle/>
          <a:p>
            <a:r>
              <a:rPr lang="en-US" i="0" dirty="0">
                <a:effectLst/>
              </a:rPr>
              <a:t>Specificity (True negative rate)</a:t>
            </a:r>
            <a:endParaRPr lang="en-PK" dirty="0"/>
          </a:p>
        </p:txBody>
      </p:sp>
      <p:sp>
        <p:nvSpPr>
          <p:cNvPr id="3" name="Content Placeholder 2">
            <a:extLst>
              <a:ext uri="{FF2B5EF4-FFF2-40B4-BE49-F238E27FC236}">
                <a16:creationId xmlns:a16="http://schemas.microsoft.com/office/drawing/2014/main" id="{92D46B3E-FB33-F108-4654-724FDE73372C}"/>
              </a:ext>
            </a:extLst>
          </p:cNvPr>
          <p:cNvSpPr>
            <a:spLocks noGrp="1"/>
          </p:cNvSpPr>
          <p:nvPr>
            <p:ph idx="1"/>
          </p:nvPr>
        </p:nvSpPr>
        <p:spPr>
          <a:xfrm>
            <a:off x="581192" y="2180496"/>
            <a:ext cx="11029615" cy="1765203"/>
          </a:xfrm>
        </p:spPr>
        <p:txBody>
          <a:bodyPr/>
          <a:lstStyle/>
          <a:p>
            <a:r>
              <a:rPr lang="en-US" b="0" i="0" dirty="0">
                <a:solidFill>
                  <a:srgbClr val="333333"/>
                </a:solidFill>
                <a:effectLst/>
              </a:rPr>
              <a:t>Specificity (SP) is calculated as the number of correct negative predictions divided by the total number of negatives. </a:t>
            </a:r>
          </a:p>
          <a:p>
            <a:r>
              <a:rPr lang="en-US" b="0" i="0" dirty="0">
                <a:solidFill>
                  <a:srgbClr val="333333"/>
                </a:solidFill>
                <a:effectLst/>
              </a:rPr>
              <a:t>It is also called true negative rate (TNR).</a:t>
            </a:r>
          </a:p>
          <a:p>
            <a:r>
              <a:rPr lang="en-US" b="0" i="0" dirty="0">
                <a:solidFill>
                  <a:srgbClr val="333333"/>
                </a:solidFill>
                <a:effectLst/>
              </a:rPr>
              <a:t> The best specificity is 1.0, whereas the worst is 0.0.</a:t>
            </a:r>
            <a:endParaRPr lang="en-PK" dirty="0"/>
          </a:p>
        </p:txBody>
      </p:sp>
      <p:pic>
        <p:nvPicPr>
          <p:cNvPr id="5" name="Picture 4" descr="Diagram, text&#10;&#10;Description automatically generated">
            <a:extLst>
              <a:ext uri="{FF2B5EF4-FFF2-40B4-BE49-F238E27FC236}">
                <a16:creationId xmlns:a16="http://schemas.microsoft.com/office/drawing/2014/main" id="{C2BFB9BF-F8A7-7371-561C-D5AF66CE4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961" y="3945699"/>
            <a:ext cx="5812076" cy="2331922"/>
          </a:xfrm>
          <a:prstGeom prst="rect">
            <a:avLst/>
          </a:prstGeom>
        </p:spPr>
      </p:pic>
    </p:spTree>
    <p:extLst>
      <p:ext uri="{BB962C8B-B14F-4D97-AF65-F5344CB8AC3E}">
        <p14:creationId xmlns:p14="http://schemas.microsoft.com/office/powerpoint/2010/main" val="265803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C2AF-48D5-0056-D39F-BEE6ADCBB5E8}"/>
              </a:ext>
            </a:extLst>
          </p:cNvPr>
          <p:cNvSpPr>
            <a:spLocks noGrp="1"/>
          </p:cNvSpPr>
          <p:nvPr>
            <p:ph type="title"/>
          </p:nvPr>
        </p:nvSpPr>
        <p:spPr/>
        <p:txBody>
          <a:bodyPr/>
          <a:lstStyle/>
          <a:p>
            <a:r>
              <a:rPr lang="en-US" i="0" dirty="0">
                <a:effectLst/>
              </a:rPr>
              <a:t>Specificity (True negative rate)</a:t>
            </a:r>
            <a:endParaRPr lang="en-PK" dirty="0"/>
          </a:p>
        </p:txBody>
      </p:sp>
      <p:sp>
        <p:nvSpPr>
          <p:cNvPr id="7" name="Content Placeholder 2">
            <a:extLst>
              <a:ext uri="{FF2B5EF4-FFF2-40B4-BE49-F238E27FC236}">
                <a16:creationId xmlns:a16="http://schemas.microsoft.com/office/drawing/2014/main"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en-PK" dirty="0"/>
          </a:p>
        </p:txBody>
      </p:sp>
      <p:pic>
        <p:nvPicPr>
          <p:cNvPr id="9" name="Picture 8">
            <a:extLst>
              <a:ext uri="{FF2B5EF4-FFF2-40B4-BE49-F238E27FC236}">
                <a16:creationId xmlns:a16="http://schemas.microsoft.com/office/drawing/2014/main" id="{C4C2B0A4-B346-9ED2-6881-045104B77008}"/>
              </a:ext>
            </a:extLst>
          </p:cNvPr>
          <p:cNvPicPr>
            <a:picLocks noChangeAspect="1"/>
          </p:cNvPicPr>
          <p:nvPr/>
        </p:nvPicPr>
        <p:blipFill>
          <a:blip r:embed="rId2"/>
          <a:stretch>
            <a:fillRect/>
          </a:stretch>
        </p:blipFill>
        <p:spPr>
          <a:xfrm>
            <a:off x="5970704" y="2720819"/>
            <a:ext cx="2872671" cy="924255"/>
          </a:xfrm>
          <a:prstGeom prst="rect">
            <a:avLst/>
          </a:prstGeom>
        </p:spPr>
      </p:pic>
      <p:pic>
        <p:nvPicPr>
          <p:cNvPr id="10" name="Picture 9" descr="Table&#10;&#10;Description automatically generated">
            <a:extLst>
              <a:ext uri="{FF2B5EF4-FFF2-40B4-BE49-F238E27FC236}">
                <a16:creationId xmlns:a16="http://schemas.microsoft.com/office/drawing/2014/main" id="{0882E7B0-B5E6-E9D5-6026-5FC64377F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a16="http://schemas.microsoft.com/office/drawing/2014/main"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12" name="TextBox 11">
            <a:extLst>
              <a:ext uri="{FF2B5EF4-FFF2-40B4-BE49-F238E27FC236}">
                <a16:creationId xmlns:a16="http://schemas.microsoft.com/office/drawing/2014/main"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13" name="TextBox 12">
            <a:extLst>
              <a:ext uri="{FF2B5EF4-FFF2-40B4-BE49-F238E27FC236}">
                <a16:creationId xmlns:a16="http://schemas.microsoft.com/office/drawing/2014/main"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14" name="TextBox 13">
            <a:extLst>
              <a:ext uri="{FF2B5EF4-FFF2-40B4-BE49-F238E27FC236}">
                <a16:creationId xmlns:a16="http://schemas.microsoft.com/office/drawing/2014/main"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5" name="TextBox 14">
            <a:extLst>
              <a:ext uri="{FF2B5EF4-FFF2-40B4-BE49-F238E27FC236}">
                <a16:creationId xmlns:a16="http://schemas.microsoft.com/office/drawing/2014/main"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6" name="TextBox 15">
            <a:extLst>
              <a:ext uri="{FF2B5EF4-FFF2-40B4-BE49-F238E27FC236}">
                <a16:creationId xmlns:a16="http://schemas.microsoft.com/office/drawing/2014/main"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7" name="TextBox 16">
            <a:extLst>
              <a:ext uri="{FF2B5EF4-FFF2-40B4-BE49-F238E27FC236}">
                <a16:creationId xmlns:a16="http://schemas.microsoft.com/office/drawing/2014/main"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8" name="TextBox 17">
            <a:extLst>
              <a:ext uri="{FF2B5EF4-FFF2-40B4-BE49-F238E27FC236}">
                <a16:creationId xmlns:a16="http://schemas.microsoft.com/office/drawing/2014/main"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SP=930/960 = 0.96</a:t>
            </a:r>
            <a:endParaRPr lang="en-PK" dirty="0"/>
          </a:p>
        </p:txBody>
      </p:sp>
    </p:spTree>
    <p:extLst>
      <p:ext uri="{BB962C8B-B14F-4D97-AF65-F5344CB8AC3E}">
        <p14:creationId xmlns:p14="http://schemas.microsoft.com/office/powerpoint/2010/main" val="413309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C143-9B5E-A4E7-68E7-58404BE71C47}"/>
              </a:ext>
            </a:extLst>
          </p:cNvPr>
          <p:cNvSpPr>
            <a:spLocks noGrp="1"/>
          </p:cNvSpPr>
          <p:nvPr>
            <p:ph type="title"/>
          </p:nvPr>
        </p:nvSpPr>
        <p:spPr/>
        <p:txBody>
          <a:bodyPr/>
          <a:lstStyle/>
          <a:p>
            <a:r>
              <a:rPr lang="en-US" dirty="0"/>
              <a:t>False positive</a:t>
            </a:r>
            <a:r>
              <a:rPr lang="en-US" i="0" dirty="0">
                <a:effectLst/>
              </a:rPr>
              <a:t> rate</a:t>
            </a:r>
            <a:endParaRPr lang="en-PK" dirty="0"/>
          </a:p>
        </p:txBody>
      </p:sp>
      <p:sp>
        <p:nvSpPr>
          <p:cNvPr id="3" name="Content Placeholder 2">
            <a:extLst>
              <a:ext uri="{FF2B5EF4-FFF2-40B4-BE49-F238E27FC236}">
                <a16:creationId xmlns:a16="http://schemas.microsoft.com/office/drawing/2014/main" id="{468BF29D-92F8-4FA3-BD07-8862E4946652}"/>
              </a:ext>
            </a:extLst>
          </p:cNvPr>
          <p:cNvSpPr>
            <a:spLocks noGrp="1"/>
          </p:cNvSpPr>
          <p:nvPr>
            <p:ph idx="1"/>
          </p:nvPr>
        </p:nvSpPr>
        <p:spPr>
          <a:xfrm>
            <a:off x="581192" y="2180496"/>
            <a:ext cx="11029615" cy="1727625"/>
          </a:xfrm>
        </p:spPr>
        <p:txBody>
          <a:bodyPr/>
          <a:lstStyle/>
          <a:p>
            <a:r>
              <a:rPr lang="en-US" b="0" i="0" dirty="0">
                <a:solidFill>
                  <a:srgbClr val="333333"/>
                </a:solidFill>
                <a:effectLst/>
              </a:rPr>
              <a:t>False positive rate (FPR) is calculated as the number of incorrect positive predictions divided by the total number of negatives. </a:t>
            </a:r>
          </a:p>
          <a:p>
            <a:r>
              <a:rPr lang="en-US" b="0" i="0" dirty="0">
                <a:solidFill>
                  <a:srgbClr val="333333"/>
                </a:solidFill>
                <a:effectLst/>
              </a:rPr>
              <a:t>The best false positive rate is 0.0 whereas the worst is 1.0. </a:t>
            </a:r>
          </a:p>
          <a:p>
            <a:r>
              <a:rPr lang="en-US" b="0" i="0" dirty="0">
                <a:solidFill>
                  <a:srgbClr val="333333"/>
                </a:solidFill>
                <a:effectLst/>
              </a:rPr>
              <a:t>It can also be calculated as 1 – specificity.</a:t>
            </a:r>
            <a:endParaRPr lang="en-PK" dirty="0"/>
          </a:p>
        </p:txBody>
      </p:sp>
      <p:pic>
        <p:nvPicPr>
          <p:cNvPr id="5" name="Picture 4" descr="Diagram&#10;&#10;Description automatically generated">
            <a:extLst>
              <a:ext uri="{FF2B5EF4-FFF2-40B4-BE49-F238E27FC236}">
                <a16:creationId xmlns:a16="http://schemas.microsoft.com/office/drawing/2014/main" id="{E99DECBC-3AF8-1331-9763-75ADC46E9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379" y="3808681"/>
            <a:ext cx="5649239" cy="2347163"/>
          </a:xfrm>
          <a:prstGeom prst="rect">
            <a:avLst/>
          </a:prstGeom>
        </p:spPr>
      </p:pic>
    </p:spTree>
    <p:extLst>
      <p:ext uri="{BB962C8B-B14F-4D97-AF65-F5344CB8AC3E}">
        <p14:creationId xmlns:p14="http://schemas.microsoft.com/office/powerpoint/2010/main" val="209610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C2AF-48D5-0056-D39F-BEE6ADCBB5E8}"/>
              </a:ext>
            </a:extLst>
          </p:cNvPr>
          <p:cNvSpPr>
            <a:spLocks noGrp="1"/>
          </p:cNvSpPr>
          <p:nvPr>
            <p:ph type="title"/>
          </p:nvPr>
        </p:nvSpPr>
        <p:spPr/>
        <p:txBody>
          <a:bodyPr/>
          <a:lstStyle/>
          <a:p>
            <a:r>
              <a:rPr lang="en-US" dirty="0"/>
              <a:t>False positive</a:t>
            </a:r>
            <a:r>
              <a:rPr lang="en-US" i="0" dirty="0">
                <a:effectLst/>
              </a:rPr>
              <a:t> rate</a:t>
            </a:r>
            <a:endParaRPr lang="en-PK" dirty="0"/>
          </a:p>
        </p:txBody>
      </p:sp>
      <p:sp>
        <p:nvSpPr>
          <p:cNvPr id="7" name="Content Placeholder 2">
            <a:extLst>
              <a:ext uri="{FF2B5EF4-FFF2-40B4-BE49-F238E27FC236}">
                <a16:creationId xmlns:a16="http://schemas.microsoft.com/office/drawing/2014/main"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en-PK" dirty="0"/>
          </a:p>
        </p:txBody>
      </p:sp>
      <p:pic>
        <p:nvPicPr>
          <p:cNvPr id="9" name="Picture 8">
            <a:extLst>
              <a:ext uri="{FF2B5EF4-FFF2-40B4-BE49-F238E27FC236}">
                <a16:creationId xmlns:a16="http://schemas.microsoft.com/office/drawing/2014/main" id="{C4C2B0A4-B346-9ED2-6881-045104B770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70704" y="2758462"/>
            <a:ext cx="2872671" cy="848968"/>
          </a:xfrm>
          <a:prstGeom prst="rect">
            <a:avLst/>
          </a:prstGeom>
        </p:spPr>
      </p:pic>
      <p:pic>
        <p:nvPicPr>
          <p:cNvPr id="10" name="Picture 9" descr="Table&#10;&#10;Description automatically generated">
            <a:extLst>
              <a:ext uri="{FF2B5EF4-FFF2-40B4-BE49-F238E27FC236}">
                <a16:creationId xmlns:a16="http://schemas.microsoft.com/office/drawing/2014/main" id="{0882E7B0-B5E6-E9D5-6026-5FC64377F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a16="http://schemas.microsoft.com/office/drawing/2014/main"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en-PK" dirty="0"/>
          </a:p>
        </p:txBody>
      </p:sp>
      <p:sp>
        <p:nvSpPr>
          <p:cNvPr id="12" name="TextBox 11">
            <a:extLst>
              <a:ext uri="{FF2B5EF4-FFF2-40B4-BE49-F238E27FC236}">
                <a16:creationId xmlns:a16="http://schemas.microsoft.com/office/drawing/2014/main"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en-PK" dirty="0"/>
          </a:p>
        </p:txBody>
      </p:sp>
      <p:sp>
        <p:nvSpPr>
          <p:cNvPr id="13" name="TextBox 12">
            <a:extLst>
              <a:ext uri="{FF2B5EF4-FFF2-40B4-BE49-F238E27FC236}">
                <a16:creationId xmlns:a16="http://schemas.microsoft.com/office/drawing/2014/main"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en-PK" dirty="0"/>
          </a:p>
        </p:txBody>
      </p:sp>
      <p:sp>
        <p:nvSpPr>
          <p:cNvPr id="14" name="TextBox 13">
            <a:extLst>
              <a:ext uri="{FF2B5EF4-FFF2-40B4-BE49-F238E27FC236}">
                <a16:creationId xmlns:a16="http://schemas.microsoft.com/office/drawing/2014/main"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en-PK" dirty="0"/>
          </a:p>
        </p:txBody>
      </p:sp>
      <p:sp>
        <p:nvSpPr>
          <p:cNvPr id="15" name="TextBox 14">
            <a:extLst>
              <a:ext uri="{FF2B5EF4-FFF2-40B4-BE49-F238E27FC236}">
                <a16:creationId xmlns:a16="http://schemas.microsoft.com/office/drawing/2014/main"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en-PK" dirty="0"/>
          </a:p>
        </p:txBody>
      </p:sp>
      <p:sp>
        <p:nvSpPr>
          <p:cNvPr id="16" name="TextBox 15">
            <a:extLst>
              <a:ext uri="{FF2B5EF4-FFF2-40B4-BE49-F238E27FC236}">
                <a16:creationId xmlns:a16="http://schemas.microsoft.com/office/drawing/2014/main"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en-PK" dirty="0"/>
          </a:p>
        </p:txBody>
      </p:sp>
      <p:sp>
        <p:nvSpPr>
          <p:cNvPr id="17" name="TextBox 16">
            <a:extLst>
              <a:ext uri="{FF2B5EF4-FFF2-40B4-BE49-F238E27FC236}">
                <a16:creationId xmlns:a16="http://schemas.microsoft.com/office/drawing/2014/main"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en-PK" dirty="0"/>
          </a:p>
        </p:txBody>
      </p:sp>
      <p:sp>
        <p:nvSpPr>
          <p:cNvPr id="18" name="TextBox 17">
            <a:extLst>
              <a:ext uri="{FF2B5EF4-FFF2-40B4-BE49-F238E27FC236}">
                <a16:creationId xmlns:a16="http://schemas.microsoft.com/office/drawing/2014/main"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FPR=30/960 = 0.031</a:t>
            </a:r>
            <a:endParaRPr lang="en-PK" dirty="0"/>
          </a:p>
        </p:txBody>
      </p:sp>
    </p:spTree>
    <p:extLst>
      <p:ext uri="{BB962C8B-B14F-4D97-AF65-F5344CB8AC3E}">
        <p14:creationId xmlns:p14="http://schemas.microsoft.com/office/powerpoint/2010/main" val="3236044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C11C-462D-1254-DFD6-B2518BAFC450}"/>
              </a:ext>
            </a:extLst>
          </p:cNvPr>
          <p:cNvSpPr>
            <a:spLocks noGrp="1"/>
          </p:cNvSpPr>
          <p:nvPr>
            <p:ph type="title"/>
          </p:nvPr>
        </p:nvSpPr>
        <p:spPr/>
        <p:txBody>
          <a:bodyPr/>
          <a:lstStyle/>
          <a:p>
            <a:r>
              <a:rPr lang="en-US" dirty="0"/>
              <a:t>PROBABILITY OF PREDICTION</a:t>
            </a:r>
            <a:endParaRPr lang="en-PK" dirty="0"/>
          </a:p>
        </p:txBody>
      </p:sp>
      <p:sp>
        <p:nvSpPr>
          <p:cNvPr id="3" name="Content Placeholder 2">
            <a:extLst>
              <a:ext uri="{FF2B5EF4-FFF2-40B4-BE49-F238E27FC236}">
                <a16:creationId xmlns:a16="http://schemas.microsoft.com/office/drawing/2014/main" id="{A6C314A4-61F6-0C31-A438-DB770DBD2623}"/>
              </a:ext>
            </a:extLst>
          </p:cNvPr>
          <p:cNvSpPr>
            <a:spLocks noGrp="1"/>
          </p:cNvSpPr>
          <p:nvPr>
            <p:ph idx="1"/>
          </p:nvPr>
        </p:nvSpPr>
        <p:spPr/>
        <p:txBody>
          <a:bodyPr/>
          <a:lstStyle/>
          <a:p>
            <a:r>
              <a:rPr lang="en-US" b="0" i="0" dirty="0">
                <a:solidFill>
                  <a:srgbClr val="222222"/>
                </a:solidFill>
                <a:effectLst/>
                <a:latin typeface="Lato" panose="020F0502020204030203" pitchFamily="34" charset="0"/>
              </a:rPr>
              <a:t>A machine learning classification model can be used to predict the actual class of the data point directly or predict its probability of belonging to different classes.</a:t>
            </a:r>
          </a:p>
          <a:p>
            <a:r>
              <a:rPr lang="en-US" b="0" i="0" dirty="0">
                <a:solidFill>
                  <a:srgbClr val="222222"/>
                </a:solidFill>
                <a:effectLst/>
                <a:latin typeface="Lato" panose="020F0502020204030203" pitchFamily="34" charset="0"/>
              </a:rPr>
              <a:t>We can determine our own threshold to interpret the result of the classifier.</a:t>
            </a:r>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Setting different thresholds for classifying positive class for data points will inadvertently change the Sensitivity and Specificity of the model.</a:t>
            </a:r>
          </a:p>
          <a:p>
            <a:r>
              <a:rPr lang="en-US" dirty="0">
                <a:solidFill>
                  <a:srgbClr val="222222"/>
                </a:solidFill>
                <a:latin typeface="Lato" panose="020F0502020204030203" pitchFamily="34" charset="0"/>
              </a:rPr>
              <a:t>O</a:t>
            </a:r>
            <a:r>
              <a:rPr lang="en-US" b="0" i="0" dirty="0">
                <a:solidFill>
                  <a:srgbClr val="222222"/>
                </a:solidFill>
                <a:effectLst/>
                <a:latin typeface="Lato" panose="020F0502020204030203" pitchFamily="34" charset="0"/>
              </a:rPr>
              <a:t>ne of these thresholds will probably give a better result than the others, depending on whether we are aiming to lower the number of False Negatives or False Positives.</a:t>
            </a:r>
            <a:endParaRPr lang="en-PK" dirty="0"/>
          </a:p>
        </p:txBody>
      </p:sp>
    </p:spTree>
    <p:extLst>
      <p:ext uri="{BB962C8B-B14F-4D97-AF65-F5344CB8AC3E}">
        <p14:creationId xmlns:p14="http://schemas.microsoft.com/office/powerpoint/2010/main" val="90459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6E6907-73DE-8AA6-7AE7-3A0491A07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34" y="765460"/>
            <a:ext cx="8933035" cy="5327079"/>
          </a:xfrm>
          <a:prstGeom prst="rect">
            <a:avLst/>
          </a:prstGeom>
        </p:spPr>
      </p:pic>
      <p:sp>
        <p:nvSpPr>
          <p:cNvPr id="6" name="TextBox 5">
            <a:extLst>
              <a:ext uri="{FF2B5EF4-FFF2-40B4-BE49-F238E27FC236}">
                <a16:creationId xmlns:a16="http://schemas.microsoft.com/office/drawing/2014/main" id="{5F4EE0DE-051A-39AD-0D63-A352568ADFBC}"/>
              </a:ext>
            </a:extLst>
          </p:cNvPr>
          <p:cNvSpPr txBox="1"/>
          <p:nvPr/>
        </p:nvSpPr>
        <p:spPr>
          <a:xfrm>
            <a:off x="9960170" y="4381693"/>
            <a:ext cx="1600534" cy="1200329"/>
          </a:xfrm>
          <a:prstGeom prst="rect">
            <a:avLst/>
          </a:prstGeom>
          <a:noFill/>
        </p:spPr>
        <p:txBody>
          <a:bodyPr wrap="square" rtlCol="0">
            <a:spAutoFit/>
          </a:bodyPr>
          <a:lstStyle/>
          <a:p>
            <a:r>
              <a:rPr lang="en-US" b="0" i="0" dirty="0">
                <a:solidFill>
                  <a:srgbClr val="222222"/>
                </a:solidFill>
                <a:effectLst/>
              </a:rPr>
              <a:t>The AUC-ROC curve solves just that problem</a:t>
            </a:r>
            <a:r>
              <a:rPr lang="en-US" b="0" i="0" dirty="0">
                <a:solidFill>
                  <a:srgbClr val="222222"/>
                </a:solidFill>
                <a:effectLst/>
                <a:latin typeface="Lato" panose="020F0502020204030203" pitchFamily="34" charset="0"/>
              </a:rPr>
              <a:t>!</a:t>
            </a:r>
            <a:endParaRPr lang="en-PK" dirty="0"/>
          </a:p>
        </p:txBody>
      </p:sp>
    </p:spTree>
    <p:extLst>
      <p:ext uri="{BB962C8B-B14F-4D97-AF65-F5344CB8AC3E}">
        <p14:creationId xmlns:p14="http://schemas.microsoft.com/office/powerpoint/2010/main" val="180841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C3FA-BB70-98B4-615B-9863A82F152D}"/>
              </a:ext>
            </a:extLst>
          </p:cNvPr>
          <p:cNvSpPr>
            <a:spLocks noGrp="1"/>
          </p:cNvSpPr>
          <p:nvPr>
            <p:ph type="title"/>
          </p:nvPr>
        </p:nvSpPr>
        <p:spPr/>
        <p:txBody>
          <a:bodyPr/>
          <a:lstStyle/>
          <a:p>
            <a:r>
              <a:rPr lang="en-US" dirty="0"/>
              <a:t>AUC-ROC Curve</a:t>
            </a:r>
            <a:endParaRPr lang="en-PK" dirty="0"/>
          </a:p>
        </p:txBody>
      </p:sp>
      <p:sp>
        <p:nvSpPr>
          <p:cNvPr id="3" name="Content Placeholder 2">
            <a:extLst>
              <a:ext uri="{FF2B5EF4-FFF2-40B4-BE49-F238E27FC236}">
                <a16:creationId xmlns:a16="http://schemas.microsoft.com/office/drawing/2014/main" id="{418D71DD-2EDC-DC3C-F155-619F71F5630F}"/>
              </a:ext>
            </a:extLst>
          </p:cNvPr>
          <p:cNvSpPr>
            <a:spLocks noGrp="1"/>
          </p:cNvSpPr>
          <p:nvPr>
            <p:ph idx="1"/>
          </p:nvPr>
        </p:nvSpPr>
        <p:spPr>
          <a:xfrm>
            <a:off x="581192" y="1715956"/>
            <a:ext cx="11029615" cy="4709896"/>
          </a:xfrm>
        </p:spPr>
        <p:txBody>
          <a:bodyPr>
            <a:normAutofit/>
          </a:bodyPr>
          <a:lstStyle/>
          <a:p>
            <a:r>
              <a:rPr lang="en-US" sz="2000" dirty="0"/>
              <a:t>The </a:t>
            </a:r>
            <a:r>
              <a:rPr lang="en-US" sz="2000" b="1" dirty="0"/>
              <a:t>Receiver Operator Characteristic (ROC)</a:t>
            </a:r>
            <a:r>
              <a:rPr lang="en-US" sz="2000" dirty="0"/>
              <a:t> curve is an evaluation metric for binary classification problems.</a:t>
            </a:r>
          </a:p>
          <a:p>
            <a:r>
              <a:rPr lang="en-US" sz="2000" dirty="0"/>
              <a:t>It is a probability curve that plots the </a:t>
            </a:r>
            <a:r>
              <a:rPr lang="en-US" sz="2000" b="1" dirty="0"/>
              <a:t>TPR </a:t>
            </a:r>
            <a:r>
              <a:rPr lang="en-US" sz="2000" dirty="0"/>
              <a:t>against </a:t>
            </a:r>
            <a:r>
              <a:rPr lang="en-US" sz="2000" b="1" dirty="0"/>
              <a:t>FPR </a:t>
            </a:r>
            <a:r>
              <a:rPr lang="en-US" sz="2000" dirty="0"/>
              <a:t>at various threshold values and essentially </a:t>
            </a:r>
            <a:r>
              <a:rPr lang="en-US" sz="2000" b="1" dirty="0"/>
              <a:t>separates the ‘signal’ from the ‘noise’</a:t>
            </a:r>
            <a:r>
              <a:rPr lang="en-US" sz="2000" dirty="0"/>
              <a:t>. </a:t>
            </a:r>
          </a:p>
          <a:p>
            <a:r>
              <a:rPr lang="en-US" sz="2000" dirty="0"/>
              <a:t>The </a:t>
            </a:r>
            <a:r>
              <a:rPr lang="en-US" sz="2000" b="1" dirty="0"/>
              <a:t>Area Under the Curve (AUC) </a:t>
            </a:r>
            <a:r>
              <a:rPr lang="en-US" sz="2000" dirty="0"/>
              <a:t>is the measure of the ability of a classifier to distinguish between classes and is used as a summary of the ROC curve.</a:t>
            </a:r>
          </a:p>
          <a:p>
            <a:r>
              <a:rPr lang="en-US" sz="2000" dirty="0"/>
              <a:t>In a ROC curve, a higher X-axis value indicates a higher number of False positives than True negatives. </a:t>
            </a:r>
          </a:p>
          <a:p>
            <a:r>
              <a:rPr lang="en-US" sz="2000" dirty="0"/>
              <a:t>While a higher Y-axis value indicates a higher number of True positives than False negatives. So, the choice of the threshold depends on the ability to balance between False positives and False negatives.</a:t>
            </a:r>
            <a:endParaRPr lang="en-PK" sz="2000" b="1" dirty="0"/>
          </a:p>
        </p:txBody>
      </p:sp>
    </p:spTree>
    <p:extLst>
      <p:ext uri="{BB962C8B-B14F-4D97-AF65-F5344CB8AC3E}">
        <p14:creationId xmlns:p14="http://schemas.microsoft.com/office/powerpoint/2010/main" val="368710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0FFE-37FE-3C56-97CE-2747D46476C8}"/>
              </a:ext>
            </a:extLst>
          </p:cNvPr>
          <p:cNvSpPr>
            <a:spLocks noGrp="1"/>
          </p:cNvSpPr>
          <p:nvPr>
            <p:ph type="title"/>
          </p:nvPr>
        </p:nvSpPr>
        <p:spPr/>
        <p:txBody>
          <a:bodyPr/>
          <a:lstStyle/>
          <a:p>
            <a:r>
              <a:rPr lang="en-US" dirty="0"/>
              <a:t>Example 1</a:t>
            </a:r>
            <a:endParaRPr lang="en-PK" dirty="0"/>
          </a:p>
        </p:txBody>
      </p:sp>
      <p:sp>
        <p:nvSpPr>
          <p:cNvPr id="3" name="Content Placeholder 2">
            <a:extLst>
              <a:ext uri="{FF2B5EF4-FFF2-40B4-BE49-F238E27FC236}">
                <a16:creationId xmlns:a16="http://schemas.microsoft.com/office/drawing/2014/main" id="{C49C5D76-8238-0675-F7B3-C9C14AB84E4A}"/>
              </a:ext>
            </a:extLst>
          </p:cNvPr>
          <p:cNvSpPr>
            <a:spLocks noGrp="1"/>
          </p:cNvSpPr>
          <p:nvPr>
            <p:ph idx="1"/>
          </p:nvPr>
        </p:nvSpPr>
        <p:spPr>
          <a:xfrm>
            <a:off x="581192" y="2180496"/>
            <a:ext cx="11029615" cy="581177"/>
          </a:xfrm>
        </p:spPr>
        <p:txBody>
          <a:bodyPr/>
          <a:lstStyle/>
          <a:p>
            <a:r>
              <a:rPr lang="en-US" dirty="0"/>
              <a:t>Dataset </a:t>
            </a:r>
            <a:endParaRPr lang="en-PK" dirty="0"/>
          </a:p>
        </p:txBody>
      </p:sp>
      <p:pic>
        <p:nvPicPr>
          <p:cNvPr id="5" name="Picture 4" descr="Table&#10;&#10;Description automatically generated">
            <a:extLst>
              <a:ext uri="{FF2B5EF4-FFF2-40B4-BE49-F238E27FC236}">
                <a16:creationId xmlns:a16="http://schemas.microsoft.com/office/drawing/2014/main" id="{10FA1B48-09E5-4222-A1BE-E9200CAB3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239" y="2761673"/>
            <a:ext cx="2643174" cy="2123966"/>
          </a:xfrm>
          <a:prstGeom prst="rect">
            <a:avLst/>
          </a:prstGeom>
        </p:spPr>
      </p:pic>
      <p:sp>
        <p:nvSpPr>
          <p:cNvPr id="6" name="Content Placeholder 2">
            <a:extLst>
              <a:ext uri="{FF2B5EF4-FFF2-40B4-BE49-F238E27FC236}">
                <a16:creationId xmlns:a16="http://schemas.microsoft.com/office/drawing/2014/main" id="{8D3C0271-59F9-37F2-9A22-0A9A0FF9D67D}"/>
              </a:ext>
            </a:extLst>
          </p:cNvPr>
          <p:cNvSpPr txBox="1">
            <a:spLocks/>
          </p:cNvSpPr>
          <p:nvPr/>
        </p:nvSpPr>
        <p:spPr>
          <a:xfrm>
            <a:off x="581191" y="4885639"/>
            <a:ext cx="11029615" cy="1672179"/>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Given weights calculate the probability that an item whose weight is 378 grams is Mobile. i.e. </a:t>
            </a:r>
          </a:p>
          <a:p>
            <a:r>
              <a:rPr lang="en-US" dirty="0"/>
              <a:t>b0=28.12 and b1=-0.23.</a:t>
            </a:r>
          </a:p>
          <a:p>
            <a:r>
              <a:rPr lang="en-US" dirty="0"/>
              <a:t>P(</a:t>
            </a:r>
            <a:r>
              <a:rPr lang="en-US" dirty="0" err="1"/>
              <a:t>mobile|weight</a:t>
            </a:r>
            <a:r>
              <a:rPr lang="en-US" dirty="0"/>
              <a:t>=378)=?</a:t>
            </a:r>
          </a:p>
          <a:p>
            <a:r>
              <a:rPr lang="en-US" dirty="0"/>
              <a:t>Formula:    </a:t>
            </a:r>
            <a:r>
              <a:rPr lang="mr-IN" dirty="0"/>
              <a:t>y = e</a:t>
            </a:r>
            <a:r>
              <a:rPr lang="en-US" sz="2400" dirty="0"/>
              <a:t>^</a:t>
            </a:r>
            <a:r>
              <a:rPr lang="mr-IN" dirty="0"/>
              <a:t>(b0 + b1*x) / (1 + e</a:t>
            </a:r>
            <a:r>
              <a:rPr lang="en-US" dirty="0"/>
              <a:t>^</a:t>
            </a:r>
            <a:r>
              <a:rPr lang="mr-IN" dirty="0"/>
              <a:t>(b0 + b1*x))</a:t>
            </a:r>
            <a:endParaRPr lang="en-US" dirty="0"/>
          </a:p>
        </p:txBody>
      </p:sp>
    </p:spTree>
    <p:extLst>
      <p:ext uri="{BB962C8B-B14F-4D97-AF65-F5344CB8AC3E}">
        <p14:creationId xmlns:p14="http://schemas.microsoft.com/office/powerpoint/2010/main" val="1179493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DCD11-5A41-4736-6B59-C5B807C0FCC9}"/>
              </a:ext>
            </a:extLst>
          </p:cNvPr>
          <p:cNvPicPr>
            <a:picLocks noChangeAspect="1"/>
          </p:cNvPicPr>
          <p:nvPr/>
        </p:nvPicPr>
        <p:blipFill rotWithShape="1">
          <a:blip r:embed="rId2">
            <a:extLst>
              <a:ext uri="{28A0092B-C50C-407E-A947-70E740481C1C}">
                <a14:useLocalDpi xmlns:a14="http://schemas.microsoft.com/office/drawing/2010/main" val="0"/>
              </a:ext>
            </a:extLst>
          </a:blip>
          <a:srcRect l="4316" t="6027" r="2191" b="15068"/>
          <a:stretch/>
        </p:blipFill>
        <p:spPr>
          <a:xfrm>
            <a:off x="363255" y="701458"/>
            <a:ext cx="11411211" cy="5937337"/>
          </a:xfrm>
          <a:prstGeom prst="rect">
            <a:avLst/>
          </a:prstGeom>
        </p:spPr>
      </p:pic>
    </p:spTree>
    <p:extLst>
      <p:ext uri="{BB962C8B-B14F-4D97-AF65-F5344CB8AC3E}">
        <p14:creationId xmlns:p14="http://schemas.microsoft.com/office/powerpoint/2010/main" val="159123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301AEE-4D50-6128-C38B-779135894DF1}"/>
              </a:ext>
            </a:extLst>
          </p:cNvPr>
          <p:cNvPicPr>
            <a:picLocks noChangeAspect="1"/>
          </p:cNvPicPr>
          <p:nvPr/>
        </p:nvPicPr>
        <p:blipFill rotWithShape="1">
          <a:blip r:embed="rId2">
            <a:extLst>
              <a:ext uri="{28A0092B-C50C-407E-A947-70E740481C1C}">
                <a14:useLocalDpi xmlns:a14="http://schemas.microsoft.com/office/drawing/2010/main" val="0"/>
              </a:ext>
            </a:extLst>
          </a:blip>
          <a:srcRect l="4726" t="4932" r="4555" b="10319"/>
          <a:stretch/>
        </p:blipFill>
        <p:spPr>
          <a:xfrm>
            <a:off x="359079" y="701457"/>
            <a:ext cx="11473841" cy="6037546"/>
          </a:xfrm>
          <a:prstGeom prst="rect">
            <a:avLst/>
          </a:prstGeom>
        </p:spPr>
      </p:pic>
    </p:spTree>
    <p:extLst>
      <p:ext uri="{BB962C8B-B14F-4D97-AF65-F5344CB8AC3E}">
        <p14:creationId xmlns:p14="http://schemas.microsoft.com/office/powerpoint/2010/main" val="68432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301AEE-4D50-6128-C38B-779135894DF1}"/>
              </a:ext>
            </a:extLst>
          </p:cNvPr>
          <p:cNvPicPr>
            <a:picLocks noChangeAspect="1"/>
          </p:cNvPicPr>
          <p:nvPr/>
        </p:nvPicPr>
        <p:blipFill rotWithShape="1">
          <a:blip r:embed="rId2">
            <a:extLst>
              <a:ext uri="{28A0092B-C50C-407E-A947-70E740481C1C}">
                <a14:useLocalDpi xmlns:a14="http://schemas.microsoft.com/office/drawing/2010/main" val="0"/>
              </a:ext>
            </a:extLst>
          </a:blip>
          <a:srcRect l="5385" t="6142" r="4286" b="11221"/>
          <a:stretch/>
        </p:blipFill>
        <p:spPr>
          <a:xfrm>
            <a:off x="359079" y="726511"/>
            <a:ext cx="11473841" cy="5849654"/>
          </a:xfrm>
          <a:prstGeom prst="rect">
            <a:avLst/>
          </a:prstGeom>
        </p:spPr>
      </p:pic>
    </p:spTree>
    <p:extLst>
      <p:ext uri="{BB962C8B-B14F-4D97-AF65-F5344CB8AC3E}">
        <p14:creationId xmlns:p14="http://schemas.microsoft.com/office/powerpoint/2010/main" val="604594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301AEE-4D50-6128-C38B-779135894DF1}"/>
              </a:ext>
            </a:extLst>
          </p:cNvPr>
          <p:cNvPicPr>
            <a:picLocks noChangeAspect="1"/>
          </p:cNvPicPr>
          <p:nvPr/>
        </p:nvPicPr>
        <p:blipFill rotWithShape="1">
          <a:blip r:embed="rId2">
            <a:extLst>
              <a:ext uri="{28A0092B-C50C-407E-A947-70E740481C1C}">
                <a14:useLocalDpi xmlns:a14="http://schemas.microsoft.com/office/drawing/2010/main" val="0"/>
              </a:ext>
            </a:extLst>
          </a:blip>
          <a:srcRect l="4148" t="4682" r="3604" b="25449"/>
          <a:stretch/>
        </p:blipFill>
        <p:spPr>
          <a:xfrm>
            <a:off x="409183" y="676407"/>
            <a:ext cx="11373633" cy="5674289"/>
          </a:xfrm>
          <a:prstGeom prst="rect">
            <a:avLst/>
          </a:prstGeom>
        </p:spPr>
      </p:pic>
    </p:spTree>
    <p:extLst>
      <p:ext uri="{BB962C8B-B14F-4D97-AF65-F5344CB8AC3E}">
        <p14:creationId xmlns:p14="http://schemas.microsoft.com/office/powerpoint/2010/main" val="1438062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182ED8-3A87-A3F1-4E87-59D451F879DD}"/>
              </a:ext>
            </a:extLst>
          </p:cNvPr>
          <p:cNvPicPr>
            <a:picLocks noChangeAspect="1"/>
          </p:cNvPicPr>
          <p:nvPr/>
        </p:nvPicPr>
        <p:blipFill rotWithShape="1">
          <a:blip r:embed="rId3">
            <a:extLst>
              <a:ext uri="{28A0092B-C50C-407E-A947-70E740481C1C}">
                <a14:useLocalDpi xmlns:a14="http://schemas.microsoft.com/office/drawing/2010/main" val="0"/>
              </a:ext>
            </a:extLst>
          </a:blip>
          <a:srcRect l="6510" t="1288" r="8078"/>
          <a:stretch/>
        </p:blipFill>
        <p:spPr>
          <a:xfrm>
            <a:off x="7365304" y="1565138"/>
            <a:ext cx="4546948" cy="4080353"/>
          </a:xfrm>
          <a:prstGeom prst="rect">
            <a:avLst/>
          </a:prstGeom>
        </p:spPr>
      </p:pic>
      <p:sp>
        <p:nvSpPr>
          <p:cNvPr id="9" name="TextBox 8">
            <a:extLst>
              <a:ext uri="{FF2B5EF4-FFF2-40B4-BE49-F238E27FC236}">
                <a16:creationId xmlns:a16="http://schemas.microsoft.com/office/drawing/2014/main" id="{912982C4-82B9-EA65-E398-166D8629A948}"/>
              </a:ext>
            </a:extLst>
          </p:cNvPr>
          <p:cNvSpPr txBox="1"/>
          <p:nvPr/>
        </p:nvSpPr>
        <p:spPr>
          <a:xfrm>
            <a:off x="764088" y="1002082"/>
            <a:ext cx="2918564" cy="523220"/>
          </a:xfrm>
          <a:prstGeom prst="rect">
            <a:avLst/>
          </a:prstGeom>
          <a:noFill/>
        </p:spPr>
        <p:txBody>
          <a:bodyPr wrap="square" rtlCol="0">
            <a:spAutoFit/>
          </a:bodyPr>
          <a:lstStyle/>
          <a:p>
            <a:r>
              <a:rPr lang="en-US" sz="2800" dirty="0">
                <a:latin typeface="+mj-lt"/>
              </a:rPr>
              <a:t>Example 2</a:t>
            </a:r>
            <a:endParaRPr lang="en-PK" sz="2800" dirty="0">
              <a:latin typeface="+mj-lt"/>
            </a:endParaRPr>
          </a:p>
        </p:txBody>
      </p:sp>
      <p:sp>
        <p:nvSpPr>
          <p:cNvPr id="10" name="TextBox 9">
            <a:extLst>
              <a:ext uri="{FF2B5EF4-FFF2-40B4-BE49-F238E27FC236}">
                <a16:creationId xmlns:a16="http://schemas.microsoft.com/office/drawing/2014/main" id="{BC854A3F-1145-4336-485B-79D9A004D1F2}"/>
              </a:ext>
            </a:extLst>
          </p:cNvPr>
          <p:cNvSpPr txBox="1"/>
          <p:nvPr/>
        </p:nvSpPr>
        <p:spPr>
          <a:xfrm>
            <a:off x="876821" y="1866378"/>
            <a:ext cx="6488483" cy="3970318"/>
          </a:xfrm>
          <a:prstGeom prst="rect">
            <a:avLst/>
          </a:prstGeom>
          <a:noFill/>
        </p:spPr>
        <p:txBody>
          <a:bodyPr wrap="square" rtlCol="0">
            <a:spAutoFit/>
          </a:bodyPr>
          <a:lstStyle/>
          <a:p>
            <a:pPr marL="285750" indent="-285750">
              <a:buFont typeface="Arial" panose="020B0604020202020204" pitchFamily="34" charset="0"/>
              <a:buChar char="•"/>
            </a:pPr>
            <a:r>
              <a:rPr lang="en-US" sz="2100" b="0" i="0" dirty="0">
                <a:solidFill>
                  <a:srgbClr val="222222"/>
                </a:solidFill>
                <a:effectLst/>
              </a:rPr>
              <a:t>Point A is where the Sensitivity is the highest and Specificity the lowest. </a:t>
            </a:r>
          </a:p>
          <a:p>
            <a:pPr marL="285750" indent="-285750">
              <a:buFont typeface="Arial" panose="020B0604020202020204" pitchFamily="34" charset="0"/>
              <a:buChar char="•"/>
            </a:pPr>
            <a:r>
              <a:rPr lang="en-US" sz="2100" b="0" i="0" dirty="0">
                <a:solidFill>
                  <a:srgbClr val="222222"/>
                </a:solidFill>
                <a:effectLst/>
              </a:rPr>
              <a:t>Point B has the same Sensitivity as Point A, it has a higher Specificity. Meaning the number of incorrectly Negative class points is lower compared to the previous threshold.</a:t>
            </a:r>
          </a:p>
          <a:p>
            <a:pPr marL="285750" indent="-285750">
              <a:buFont typeface="Arial" panose="020B0604020202020204" pitchFamily="34" charset="0"/>
              <a:buChar char="•"/>
            </a:pPr>
            <a:r>
              <a:rPr lang="en-US" sz="2100" b="0" i="0" dirty="0">
                <a:solidFill>
                  <a:srgbClr val="222222"/>
                </a:solidFill>
                <a:effectLst/>
              </a:rPr>
              <a:t>Between points C and D, the Sensitivity at point C is higher than point D for the same Specificity. </a:t>
            </a:r>
          </a:p>
          <a:p>
            <a:pPr marL="285750" indent="-285750">
              <a:buFont typeface="Arial" panose="020B0604020202020204" pitchFamily="34" charset="0"/>
              <a:buChar char="•"/>
            </a:pPr>
            <a:r>
              <a:rPr lang="en-US" sz="2100" b="0" i="0" dirty="0">
                <a:solidFill>
                  <a:srgbClr val="222222"/>
                </a:solidFill>
                <a:effectLst/>
              </a:rPr>
              <a:t>Now, depending on how many incorrectly classified points we want to tolerate for our classifier, we would choose between point B or C for predicting whether you can defeat me in PUBG or not.</a:t>
            </a:r>
            <a:endParaRPr lang="en-PK" sz="2100" dirty="0"/>
          </a:p>
        </p:txBody>
      </p:sp>
    </p:spTree>
    <p:extLst>
      <p:ext uri="{BB962C8B-B14F-4D97-AF65-F5344CB8AC3E}">
        <p14:creationId xmlns:p14="http://schemas.microsoft.com/office/powerpoint/2010/main" val="3019398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8B4D6C-BD34-CE34-E653-8CBCF56A1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86" y="1043733"/>
            <a:ext cx="7216765" cy="5156651"/>
          </a:xfrm>
          <a:prstGeom prst="rect">
            <a:avLst/>
          </a:prstGeom>
        </p:spPr>
      </p:pic>
      <p:sp>
        <p:nvSpPr>
          <p:cNvPr id="7" name="TextBox 6">
            <a:extLst>
              <a:ext uri="{FF2B5EF4-FFF2-40B4-BE49-F238E27FC236}">
                <a16:creationId xmlns:a16="http://schemas.microsoft.com/office/drawing/2014/main" id="{4992B169-CFC2-413B-1364-482540A99213}"/>
              </a:ext>
            </a:extLst>
          </p:cNvPr>
          <p:cNvSpPr txBox="1"/>
          <p:nvPr/>
        </p:nvSpPr>
        <p:spPr>
          <a:xfrm>
            <a:off x="7966554" y="1744621"/>
            <a:ext cx="3382027" cy="3754874"/>
          </a:xfrm>
          <a:prstGeom prst="rect">
            <a:avLst/>
          </a:prstGeom>
          <a:noFill/>
        </p:spPr>
        <p:txBody>
          <a:bodyPr wrap="square" rtlCol="0">
            <a:spAutoFit/>
          </a:bodyPr>
          <a:lstStyle/>
          <a:p>
            <a:pPr marL="285750" indent="-285750">
              <a:buFont typeface="Arial" panose="020B0604020202020204" pitchFamily="34" charset="0"/>
              <a:buChar char="•"/>
            </a:pPr>
            <a:r>
              <a:rPr lang="en-US" sz="2200" b="0" i="0" dirty="0">
                <a:solidFill>
                  <a:srgbClr val="222222"/>
                </a:solidFill>
                <a:effectLst/>
              </a:rPr>
              <a:t>The higher the AUC, the better the performance of the model at distinguishing between the positive and negative classes.</a:t>
            </a:r>
          </a:p>
          <a:p>
            <a:pPr marL="285750" indent="-285750">
              <a:buFont typeface="Arial" panose="020B0604020202020204" pitchFamily="34" charset="0"/>
              <a:buChar char="•"/>
            </a:pPr>
            <a:r>
              <a:rPr lang="en-US" sz="2200" dirty="0">
                <a:solidFill>
                  <a:srgbClr val="222222"/>
                </a:solidFill>
              </a:rPr>
              <a:t>When </a:t>
            </a:r>
          </a:p>
          <a:p>
            <a:pPr marL="742950" lvl="1" indent="-285750">
              <a:buFont typeface="Arial" panose="020B0604020202020204" pitchFamily="34" charset="0"/>
              <a:buChar char="•"/>
            </a:pPr>
            <a:r>
              <a:rPr lang="en-US" sz="2200" b="0" i="0" dirty="0">
                <a:solidFill>
                  <a:srgbClr val="222222"/>
                </a:solidFill>
                <a:effectLst/>
              </a:rPr>
              <a:t>AUC = 1</a:t>
            </a:r>
          </a:p>
          <a:p>
            <a:pPr marL="742950" lvl="1" indent="-285750">
              <a:buFont typeface="Arial" panose="020B0604020202020204" pitchFamily="34" charset="0"/>
              <a:buChar char="•"/>
            </a:pPr>
            <a:r>
              <a:rPr lang="en-US" sz="2200" b="0" i="0" dirty="0">
                <a:solidFill>
                  <a:srgbClr val="222222"/>
                </a:solidFill>
                <a:effectLst/>
              </a:rPr>
              <a:t> 0.5&lt;AUC&lt;1</a:t>
            </a:r>
          </a:p>
          <a:p>
            <a:pPr marL="742950" lvl="1" indent="-285750">
              <a:buFont typeface="Arial" panose="020B0604020202020204" pitchFamily="34" charset="0"/>
              <a:buChar char="•"/>
            </a:pPr>
            <a:r>
              <a:rPr lang="en-US" sz="2200" b="0" i="0" dirty="0">
                <a:solidFill>
                  <a:srgbClr val="222222"/>
                </a:solidFill>
                <a:effectLst/>
              </a:rPr>
              <a:t> AUC=0.5</a:t>
            </a:r>
          </a:p>
          <a:p>
            <a:pPr marL="285750" indent="-285750">
              <a:buFont typeface="Arial" panose="020B0604020202020204" pitchFamily="34" charset="0"/>
              <a:buChar char="•"/>
            </a:pPr>
            <a:endParaRPr lang="en-PK" dirty="0"/>
          </a:p>
        </p:txBody>
      </p:sp>
    </p:spTree>
    <p:extLst>
      <p:ext uri="{BB962C8B-B14F-4D97-AF65-F5344CB8AC3E}">
        <p14:creationId xmlns:p14="http://schemas.microsoft.com/office/powerpoint/2010/main" val="117940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81BF2-6077-E482-9E7C-39C452B72492}"/>
              </a:ext>
            </a:extLst>
          </p:cNvPr>
          <p:cNvSpPr>
            <a:spLocks noGrp="1"/>
          </p:cNvSpPr>
          <p:nvPr>
            <p:ph type="title"/>
          </p:nvPr>
        </p:nvSpPr>
        <p:spPr/>
        <p:txBody>
          <a:bodyPr/>
          <a:lstStyle/>
          <a:p>
            <a:r>
              <a:rPr lang="en-US" dirty="0"/>
              <a:t>Test and train Split</a:t>
            </a:r>
            <a:endParaRPr lang="en-PK" dirty="0"/>
          </a:p>
        </p:txBody>
      </p:sp>
      <p:sp>
        <p:nvSpPr>
          <p:cNvPr id="6" name="Content Placeholder 5">
            <a:extLst>
              <a:ext uri="{FF2B5EF4-FFF2-40B4-BE49-F238E27FC236}">
                <a16:creationId xmlns:a16="http://schemas.microsoft.com/office/drawing/2014/main" id="{891159FF-8276-E274-5D20-7E359585DA9C}"/>
              </a:ext>
            </a:extLst>
          </p:cNvPr>
          <p:cNvSpPr>
            <a:spLocks noGrp="1"/>
          </p:cNvSpPr>
          <p:nvPr>
            <p:ph idx="1"/>
          </p:nvPr>
        </p:nvSpPr>
        <p:spPr/>
        <p:txBody>
          <a:bodyPr>
            <a:noAutofit/>
          </a:bodyPr>
          <a:lstStyle/>
          <a:p>
            <a:endParaRPr lang="en-US" sz="2000" i="0" dirty="0">
              <a:solidFill>
                <a:schemeClr val="tx1"/>
              </a:solidFill>
              <a:effectLst/>
            </a:endParaRPr>
          </a:p>
          <a:p>
            <a:r>
              <a:rPr lang="en-US" sz="2000" i="0" dirty="0">
                <a:solidFill>
                  <a:schemeClr val="tx1"/>
                </a:solidFill>
                <a:effectLst/>
              </a:rPr>
              <a:t>An important decision when developing any </a:t>
            </a:r>
            <a:r>
              <a:rPr lang="en-US" sz="2000" i="0" u="none" strike="noStrike" dirty="0">
                <a:solidFill>
                  <a:schemeClr val="tx1"/>
                </a:solidFill>
                <a:effectLst/>
                <a:hlinkClick r:id="rId2">
                  <a:extLst>
                    <a:ext uri="{A12FA001-AC4F-418D-AE19-62706E023703}">
                      <ahyp:hlinkClr xmlns:ahyp="http://schemas.microsoft.com/office/drawing/2018/hyperlinkcolor" val="tx"/>
                    </a:ext>
                  </a:extLst>
                </a:hlinkClick>
              </a:rPr>
              <a:t>machine learning</a:t>
            </a:r>
            <a:r>
              <a:rPr lang="en-US" sz="2000" i="0" dirty="0">
                <a:solidFill>
                  <a:schemeClr val="tx1"/>
                </a:solidFill>
                <a:effectLst/>
              </a:rPr>
              <a:t> model is how to evaluate its final performance</a:t>
            </a:r>
            <a:endParaRPr lang="en-US" sz="2000" dirty="0">
              <a:solidFill>
                <a:schemeClr val="tx1"/>
              </a:solidFill>
            </a:endParaRPr>
          </a:p>
          <a:p>
            <a:r>
              <a:rPr lang="en-US" sz="2000" i="0" dirty="0">
                <a:solidFill>
                  <a:schemeClr val="tx1"/>
                </a:solidFill>
                <a:effectLst/>
              </a:rPr>
              <a:t>To get an unbiased estimate of the model’s performance, we need to evaluate it on the data we didn’t use for training.</a:t>
            </a:r>
          </a:p>
          <a:p>
            <a:r>
              <a:rPr lang="en-US" sz="2000" i="0" dirty="0">
                <a:solidFill>
                  <a:schemeClr val="tx1"/>
                </a:solidFill>
                <a:effectLst/>
              </a:rPr>
              <a:t>The simplest way to </a:t>
            </a:r>
            <a:r>
              <a:rPr lang="en-US" sz="2000" i="0" u="none" strike="noStrike" dirty="0">
                <a:solidFill>
                  <a:schemeClr val="tx1"/>
                </a:solidFill>
                <a:effectLst/>
                <a:hlinkClick r:id="rId3">
                  <a:extLst>
                    <a:ext uri="{A12FA001-AC4F-418D-AE19-62706E023703}">
                      <ahyp:hlinkClr xmlns:ahyp="http://schemas.microsoft.com/office/drawing/2018/hyperlinkcolor" val="tx"/>
                    </a:ext>
                  </a:extLst>
                </a:hlinkClick>
              </a:rPr>
              <a:t>split the data</a:t>
            </a:r>
            <a:r>
              <a:rPr lang="en-US" sz="2000" i="0" dirty="0">
                <a:solidFill>
                  <a:schemeClr val="tx1"/>
                </a:solidFill>
                <a:effectLst/>
              </a:rPr>
              <a:t> is to use the train-test split method.</a:t>
            </a:r>
          </a:p>
          <a:p>
            <a:r>
              <a:rPr lang="en-US" sz="2000" i="0" dirty="0">
                <a:solidFill>
                  <a:schemeClr val="tx1"/>
                </a:solidFill>
                <a:effectLst/>
              </a:rPr>
              <a:t> It randomly partitions the dataset into two subsets (called training and test sets) so that the predefined percentage of the entire dataset is in the training set.</a:t>
            </a:r>
          </a:p>
          <a:p>
            <a:r>
              <a:rPr lang="en-US" sz="2000" i="0" dirty="0">
                <a:solidFill>
                  <a:schemeClr val="tx1"/>
                </a:solidFill>
                <a:effectLst/>
              </a:rPr>
              <a:t>Then, we train our machine learning model on the training set and evaluate its performance on the test set. In this way, we are always sure that the samples used for training are not used for </a:t>
            </a:r>
            <a:r>
              <a:rPr lang="en-US" sz="2000" i="0" u="none" strike="noStrike" dirty="0">
                <a:solidFill>
                  <a:schemeClr val="tx1"/>
                </a:solidFill>
                <a:effectLst/>
                <a:hlinkClick r:id="rId4">
                  <a:extLst>
                    <a:ext uri="{A12FA001-AC4F-418D-AE19-62706E023703}">
                      <ahyp:hlinkClr xmlns:ahyp="http://schemas.microsoft.com/office/drawing/2018/hyperlinkcolor" val="tx"/>
                    </a:ext>
                  </a:extLst>
                </a:hlinkClick>
              </a:rPr>
              <a:t>evaluation</a:t>
            </a:r>
            <a:r>
              <a:rPr lang="en-US" sz="2000" i="0" dirty="0">
                <a:solidFill>
                  <a:schemeClr val="tx1"/>
                </a:solidFill>
                <a:effectLst/>
              </a:rPr>
              <a:t> and vice versa.</a:t>
            </a:r>
          </a:p>
          <a:p>
            <a:r>
              <a:rPr lang="en-US" sz="2000" dirty="0">
                <a:solidFill>
                  <a:schemeClr val="tx1"/>
                </a:solidFill>
              </a:rPr>
              <a:t>Usually, we use 80/20 split.</a:t>
            </a:r>
            <a:endParaRPr lang="en-PK" sz="2000" dirty="0">
              <a:solidFill>
                <a:schemeClr val="tx1"/>
              </a:solidFill>
            </a:endParaRPr>
          </a:p>
        </p:txBody>
      </p:sp>
    </p:spTree>
    <p:extLst>
      <p:ext uri="{BB962C8B-B14F-4D97-AF65-F5344CB8AC3E}">
        <p14:creationId xmlns:p14="http://schemas.microsoft.com/office/powerpoint/2010/main" val="1510817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81BF2-6077-E482-9E7C-39C452B72492}"/>
              </a:ext>
            </a:extLst>
          </p:cNvPr>
          <p:cNvSpPr>
            <a:spLocks noGrp="1"/>
          </p:cNvSpPr>
          <p:nvPr>
            <p:ph type="title"/>
          </p:nvPr>
        </p:nvSpPr>
        <p:spPr/>
        <p:txBody>
          <a:bodyPr/>
          <a:lstStyle/>
          <a:p>
            <a:r>
              <a:rPr lang="en-US" dirty="0"/>
              <a:t>Test and train Split</a:t>
            </a:r>
            <a:endParaRPr lang="en-PK" dirty="0"/>
          </a:p>
        </p:txBody>
      </p:sp>
      <p:pic>
        <p:nvPicPr>
          <p:cNvPr id="10" name="Picture 9">
            <a:extLst>
              <a:ext uri="{FF2B5EF4-FFF2-40B4-BE49-F238E27FC236}">
                <a16:creationId xmlns:a16="http://schemas.microsoft.com/office/drawing/2014/main" id="{C503ECCB-C09D-F16B-C450-3B63FFB1A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11" y="2467628"/>
            <a:ext cx="7301620" cy="3006246"/>
          </a:xfrm>
          <a:prstGeom prst="rect">
            <a:avLst/>
          </a:prstGeom>
        </p:spPr>
      </p:pic>
    </p:spTree>
    <p:extLst>
      <p:ext uri="{BB962C8B-B14F-4D97-AF65-F5344CB8AC3E}">
        <p14:creationId xmlns:p14="http://schemas.microsoft.com/office/powerpoint/2010/main" val="2757545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8B14-3D74-8AF1-E377-F67D39D87907}"/>
              </a:ext>
            </a:extLst>
          </p:cNvPr>
          <p:cNvSpPr>
            <a:spLocks noGrp="1"/>
          </p:cNvSpPr>
          <p:nvPr>
            <p:ph type="title"/>
          </p:nvPr>
        </p:nvSpPr>
        <p:spPr/>
        <p:txBody>
          <a:bodyPr/>
          <a:lstStyle/>
          <a:p>
            <a:r>
              <a:rPr lang="en-US" dirty="0"/>
              <a:t>Cross Validation</a:t>
            </a:r>
            <a:endParaRPr lang="en-PK" dirty="0"/>
          </a:p>
        </p:txBody>
      </p:sp>
      <p:sp>
        <p:nvSpPr>
          <p:cNvPr id="3" name="Content Placeholder 2">
            <a:extLst>
              <a:ext uri="{FF2B5EF4-FFF2-40B4-BE49-F238E27FC236}">
                <a16:creationId xmlns:a16="http://schemas.microsoft.com/office/drawing/2014/main" id="{06817A07-48A9-A969-50AA-E809A0DFA9B2}"/>
              </a:ext>
            </a:extLst>
          </p:cNvPr>
          <p:cNvSpPr>
            <a:spLocks noGrp="1"/>
          </p:cNvSpPr>
          <p:nvPr>
            <p:ph idx="1"/>
          </p:nvPr>
        </p:nvSpPr>
        <p:spPr/>
        <p:txBody>
          <a:bodyPr>
            <a:normAutofit/>
          </a:bodyPr>
          <a:lstStyle/>
          <a:p>
            <a:r>
              <a:rPr lang="en-US" sz="2400" dirty="0">
                <a:solidFill>
                  <a:srgbClr val="000000"/>
                </a:solidFill>
              </a:rPr>
              <a:t>T</a:t>
            </a:r>
            <a:r>
              <a:rPr lang="en-US" sz="2400" i="0" dirty="0">
                <a:solidFill>
                  <a:srgbClr val="000000"/>
                </a:solidFill>
                <a:effectLst/>
              </a:rPr>
              <a:t>he train-split method has certain limitations. When the dataset is small, the method is prone to high variance.</a:t>
            </a:r>
          </a:p>
          <a:p>
            <a:r>
              <a:rPr lang="en-US" sz="2400" i="0" dirty="0">
                <a:solidFill>
                  <a:srgbClr val="000000"/>
                </a:solidFill>
                <a:effectLst/>
              </a:rPr>
              <a:t>To deal with this issue, we use </a:t>
            </a:r>
            <a:r>
              <a:rPr lang="en-US" sz="2400" i="0" u="none" strike="noStrike" dirty="0">
                <a:solidFill>
                  <a:schemeClr val="tx1"/>
                </a:solidFill>
                <a:effectLst/>
                <a:hlinkClick r:id="rId3">
                  <a:extLst>
                    <a:ext uri="{A12FA001-AC4F-418D-AE19-62706E023703}">
                      <ahyp:hlinkClr xmlns:ahyp="http://schemas.microsoft.com/office/drawing/2018/hyperlinkcolor" val="tx"/>
                    </a:ext>
                  </a:extLst>
                </a:hlinkClick>
              </a:rPr>
              <a:t>cross-validation</a:t>
            </a:r>
            <a:r>
              <a:rPr lang="en-US" sz="2400" i="0" dirty="0">
                <a:solidFill>
                  <a:srgbClr val="000000"/>
                </a:solidFill>
                <a:effectLst/>
              </a:rPr>
              <a:t> to evaluate the performance of a machine-learning model. </a:t>
            </a:r>
          </a:p>
          <a:p>
            <a:r>
              <a:rPr lang="en-US" sz="2400" i="0" dirty="0">
                <a:solidFill>
                  <a:srgbClr val="000000"/>
                </a:solidFill>
                <a:effectLst/>
              </a:rPr>
              <a:t>In cross-validation, we don’t divide the dataset into training and test sets only once. </a:t>
            </a:r>
          </a:p>
          <a:p>
            <a:r>
              <a:rPr lang="en-US" sz="2400" i="0" dirty="0">
                <a:solidFill>
                  <a:srgbClr val="000000"/>
                </a:solidFill>
                <a:effectLst/>
              </a:rPr>
              <a:t>Instead, we repeatedly partition the dataset into smaller groups and then average the performance in each group. That way, we reduce the impact of partition randomness on the results.</a:t>
            </a:r>
            <a:endParaRPr lang="en-PK" sz="2400" dirty="0"/>
          </a:p>
        </p:txBody>
      </p:sp>
    </p:spTree>
    <p:extLst>
      <p:ext uri="{BB962C8B-B14F-4D97-AF65-F5344CB8AC3E}">
        <p14:creationId xmlns:p14="http://schemas.microsoft.com/office/powerpoint/2010/main" val="12353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5363-207A-2B4E-F79D-B55A193ECC6D}"/>
              </a:ext>
            </a:extLst>
          </p:cNvPr>
          <p:cNvSpPr>
            <a:spLocks noGrp="1"/>
          </p:cNvSpPr>
          <p:nvPr>
            <p:ph type="title"/>
          </p:nvPr>
        </p:nvSpPr>
        <p:spPr/>
        <p:txBody>
          <a:bodyPr/>
          <a:lstStyle/>
          <a:p>
            <a:r>
              <a:rPr lang="en-US" dirty="0"/>
              <a:t>K-Fold CROSS VALIDATION METHOD</a:t>
            </a:r>
            <a:endParaRPr lang="en-PK" dirty="0"/>
          </a:p>
        </p:txBody>
      </p:sp>
      <p:sp>
        <p:nvSpPr>
          <p:cNvPr id="3" name="Content Placeholder 2">
            <a:extLst>
              <a:ext uri="{FF2B5EF4-FFF2-40B4-BE49-F238E27FC236}">
                <a16:creationId xmlns:a16="http://schemas.microsoft.com/office/drawing/2014/main" id="{F5DED628-E062-82AE-3A43-C1577EEAABA2}"/>
              </a:ext>
            </a:extLst>
          </p:cNvPr>
          <p:cNvSpPr>
            <a:spLocks noGrp="1"/>
          </p:cNvSpPr>
          <p:nvPr>
            <p:ph idx="1"/>
          </p:nvPr>
        </p:nvSpPr>
        <p:spPr>
          <a:xfrm>
            <a:off x="581192" y="2968668"/>
            <a:ext cx="11029615" cy="2890131"/>
          </a:xfrm>
        </p:spPr>
        <p:txBody>
          <a:bodyPr>
            <a:noAutofit/>
          </a:bodyPr>
          <a:lstStyle/>
          <a:p>
            <a:pPr eaLnBrk="1" hangingPunct="1">
              <a:spcBef>
                <a:spcPts val="450"/>
              </a:spcBef>
              <a:buFont typeface="Verdana" panose="020B0604030504040204" pitchFamily="34" charset="0"/>
              <a:buChar char="•"/>
            </a:pPr>
            <a:r>
              <a:rPr lang="en-US" altLang="en-PK" dirty="0">
                <a:solidFill>
                  <a:srgbClr val="000000"/>
                </a:solidFill>
                <a:latin typeface="Verdana" panose="020B0604030504040204" pitchFamily="34" charset="0"/>
              </a:rPr>
              <a:t>“k-fold Cross-Validation” (e.g., k=10)</a:t>
            </a:r>
          </a:p>
          <a:p>
            <a:pPr lvl="1"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randomly partition our full data set into k</a:t>
            </a:r>
            <a:r>
              <a:rPr lang="en-US" altLang="en-PK" sz="1800" u="sng" dirty="0">
                <a:solidFill>
                  <a:srgbClr val="000000"/>
                </a:solidFill>
                <a:latin typeface="Verdana" panose="020B0604030504040204" pitchFamily="34" charset="0"/>
              </a:rPr>
              <a:t> disjoint subsets</a:t>
            </a:r>
            <a:r>
              <a:rPr lang="en-US" altLang="en-PK" sz="1800" dirty="0">
                <a:solidFill>
                  <a:srgbClr val="000000"/>
                </a:solidFill>
                <a:latin typeface="Verdana" panose="020B0604030504040204" pitchFamily="34" charset="0"/>
              </a:rPr>
              <a:t> (each roughly of size n/k, n = total number of training data points)</a:t>
            </a:r>
          </a:p>
          <a:p>
            <a:pPr lvl="2"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for  </a:t>
            </a:r>
            <a:r>
              <a:rPr lang="en-US" altLang="en-PK" sz="1800" dirty="0" err="1">
                <a:solidFill>
                  <a:srgbClr val="000000"/>
                </a:solidFill>
                <a:latin typeface="Verdana" panose="020B0604030504040204" pitchFamily="34" charset="0"/>
              </a:rPr>
              <a:t>i</a:t>
            </a:r>
            <a:r>
              <a:rPr lang="en-US" altLang="en-PK" sz="1800" dirty="0">
                <a:solidFill>
                  <a:srgbClr val="000000"/>
                </a:solidFill>
                <a:latin typeface="Verdana" panose="020B0604030504040204" pitchFamily="34" charset="0"/>
              </a:rPr>
              <a:t> = 1:10  (here k = 10)</a:t>
            </a:r>
          </a:p>
          <a:p>
            <a:pPr lvl="3"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train on 90% of data,</a:t>
            </a:r>
          </a:p>
          <a:p>
            <a:pPr lvl="3"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Acc(</a:t>
            </a:r>
            <a:r>
              <a:rPr lang="en-US" altLang="en-PK" sz="1800" dirty="0" err="1">
                <a:solidFill>
                  <a:srgbClr val="000000"/>
                </a:solidFill>
                <a:latin typeface="Verdana" panose="020B0604030504040204" pitchFamily="34" charset="0"/>
              </a:rPr>
              <a:t>i</a:t>
            </a:r>
            <a:r>
              <a:rPr lang="en-US" altLang="en-PK" sz="1800" dirty="0">
                <a:solidFill>
                  <a:srgbClr val="000000"/>
                </a:solidFill>
                <a:latin typeface="Verdana" panose="020B0604030504040204" pitchFamily="34" charset="0"/>
              </a:rPr>
              <a:t>) =  accuracy on other 10%</a:t>
            </a:r>
          </a:p>
          <a:p>
            <a:pPr lvl="2"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end</a:t>
            </a:r>
          </a:p>
          <a:p>
            <a:pPr lvl="2"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Cross-Validation-Accuracy =  1/k  </a:t>
            </a:r>
            <a:r>
              <a:rPr lang="en-US" altLang="en-PK" sz="1800" dirty="0">
                <a:solidFill>
                  <a:srgbClr val="000000"/>
                </a:solidFill>
                <a:latin typeface="Symbol" panose="05050102010706020507" pitchFamily="18" charset="2"/>
              </a:rPr>
              <a:t></a:t>
            </a:r>
            <a:r>
              <a:rPr lang="en-US" altLang="en-PK" sz="1800" baseline="-25000" dirty="0" err="1">
                <a:solidFill>
                  <a:srgbClr val="000000"/>
                </a:solidFill>
                <a:latin typeface="Verdana" panose="020B0604030504040204" pitchFamily="34" charset="0"/>
              </a:rPr>
              <a:t>i</a:t>
            </a:r>
            <a:r>
              <a:rPr lang="en-US" altLang="en-PK" sz="1800" dirty="0">
                <a:solidFill>
                  <a:srgbClr val="000000"/>
                </a:solidFill>
                <a:latin typeface="Verdana" panose="020B0604030504040204" pitchFamily="34" charset="0"/>
              </a:rPr>
              <a:t>  Acc(</a:t>
            </a:r>
            <a:r>
              <a:rPr lang="en-US" altLang="en-PK" sz="1800" dirty="0" err="1">
                <a:solidFill>
                  <a:srgbClr val="000000"/>
                </a:solidFill>
                <a:latin typeface="Verdana" panose="020B0604030504040204" pitchFamily="34" charset="0"/>
              </a:rPr>
              <a:t>i</a:t>
            </a:r>
            <a:r>
              <a:rPr lang="en-US" altLang="en-PK" sz="1800" dirty="0">
                <a:solidFill>
                  <a:srgbClr val="000000"/>
                </a:solidFill>
                <a:latin typeface="Verdana" panose="020B0604030504040204" pitchFamily="34" charset="0"/>
              </a:rPr>
              <a:t>)</a:t>
            </a:r>
          </a:p>
          <a:p>
            <a:pPr lvl="1"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choose the method with the highest cross-validation accuracy</a:t>
            </a:r>
          </a:p>
          <a:p>
            <a:pPr lvl="1"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common values for k are 5 and 10</a:t>
            </a:r>
          </a:p>
          <a:p>
            <a:pPr lvl="1" eaLnBrk="1" hangingPunct="1">
              <a:spcBef>
                <a:spcPts val="400"/>
              </a:spcBef>
              <a:buFont typeface="Verdana" panose="020B0604030504040204" pitchFamily="34" charset="0"/>
              <a:buChar char="–"/>
            </a:pPr>
            <a:r>
              <a:rPr lang="en-US" altLang="en-PK" sz="1800" dirty="0">
                <a:solidFill>
                  <a:srgbClr val="000000"/>
                </a:solidFill>
                <a:latin typeface="Verdana" panose="020B0604030504040204" pitchFamily="34" charset="0"/>
              </a:rPr>
              <a:t>Can also do “leave-one-out” where k = n</a:t>
            </a:r>
          </a:p>
          <a:p>
            <a:endParaRPr lang="en-PK" dirty="0"/>
          </a:p>
        </p:txBody>
      </p:sp>
    </p:spTree>
    <p:extLst>
      <p:ext uri="{BB962C8B-B14F-4D97-AF65-F5344CB8AC3E}">
        <p14:creationId xmlns:p14="http://schemas.microsoft.com/office/powerpoint/2010/main" val="275018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4267-C996-0AEA-DBD0-1426A067A071}"/>
              </a:ext>
            </a:extLst>
          </p:cNvPr>
          <p:cNvSpPr>
            <a:spLocks noGrp="1"/>
          </p:cNvSpPr>
          <p:nvPr>
            <p:ph type="title"/>
          </p:nvPr>
        </p:nvSpPr>
        <p:spPr/>
        <p:txBody>
          <a:bodyPr/>
          <a:lstStyle/>
          <a:p>
            <a:r>
              <a:rPr lang="en-US" b="1" dirty="0">
                <a:latin typeface="Lato" panose="020F0502020204030203" pitchFamily="34" charset="0"/>
              </a:rPr>
              <a:t>Example 2 - </a:t>
            </a:r>
            <a:r>
              <a:rPr lang="en-US" b="1" i="0" dirty="0">
                <a:effectLst/>
                <a:latin typeface="Lato" panose="020F0502020204030203" pitchFamily="34" charset="0"/>
              </a:rPr>
              <a:t>Churn Prediction</a:t>
            </a:r>
            <a:endParaRPr lang="en-PK" dirty="0"/>
          </a:p>
        </p:txBody>
      </p:sp>
      <p:sp>
        <p:nvSpPr>
          <p:cNvPr id="3" name="Content Placeholder 2">
            <a:extLst>
              <a:ext uri="{FF2B5EF4-FFF2-40B4-BE49-F238E27FC236}">
                <a16:creationId xmlns:a16="http://schemas.microsoft.com/office/drawing/2014/main" id="{39B7A938-DA5C-62DC-D230-85296DA051A7}"/>
              </a:ext>
            </a:extLst>
          </p:cNvPr>
          <p:cNvSpPr>
            <a:spLocks noGrp="1"/>
          </p:cNvSpPr>
          <p:nvPr>
            <p:ph idx="1"/>
          </p:nvPr>
        </p:nvSpPr>
        <p:spPr/>
        <p:txBody>
          <a:bodyPr/>
          <a:lstStyle/>
          <a:p>
            <a:r>
              <a:rPr lang="en-US" b="0" i="0" dirty="0">
                <a:solidFill>
                  <a:srgbClr val="222222"/>
                </a:solidFill>
                <a:effectLst/>
                <a:latin typeface="Lato" panose="020F0502020204030203" pitchFamily="34" charset="0"/>
              </a:rPr>
              <a:t>Churn is defined in business terms as ‘when a client cancels a subscription to a service they have been using.’ A common example is people canceling Spotify/Netflix subscriptions. </a:t>
            </a:r>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 Churn Prediction is essentially predicting which clients are most likely to cancel a subscription i.e. leave a company based on their usage of the service.</a:t>
            </a:r>
          </a:p>
          <a:p>
            <a:r>
              <a:rPr lang="en-US" b="0" i="0" dirty="0">
                <a:solidFill>
                  <a:srgbClr val="222222"/>
                </a:solidFill>
                <a:effectLst/>
                <a:latin typeface="Lato" panose="020F0502020204030203" pitchFamily="34" charset="0"/>
              </a:rPr>
              <a:t>The output in the case of Churn prediction is a simple yes or a no. Therefore, it is a classification problem where you have to predict 1 if the customer is likely to churn and 0 otherwise.</a:t>
            </a:r>
          </a:p>
          <a:p>
            <a:r>
              <a:rPr lang="en-US" dirty="0">
                <a:solidFill>
                  <a:srgbClr val="222222"/>
                </a:solidFill>
                <a:latin typeface="Lato" panose="020F0502020204030203" pitchFamily="34" charset="0"/>
              </a:rPr>
              <a:t>Given a dataset having 16 features, we have to create a binary classification model that predicts whether a customer will cancel the subscription in the coming days. </a:t>
            </a:r>
            <a:endParaRPr lang="en-PK" dirty="0"/>
          </a:p>
        </p:txBody>
      </p:sp>
    </p:spTree>
    <p:extLst>
      <p:ext uri="{BB962C8B-B14F-4D97-AF65-F5344CB8AC3E}">
        <p14:creationId xmlns:p14="http://schemas.microsoft.com/office/powerpoint/2010/main" val="214579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80B7AE9-22E5-4877-B964-9A9DF9052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224" y="618233"/>
            <a:ext cx="2921902" cy="1945146"/>
          </a:xfrm>
          <a:prstGeom prst="rect">
            <a:avLst/>
          </a:prstGeom>
        </p:spPr>
      </p:pic>
      <p:pic>
        <p:nvPicPr>
          <p:cNvPr id="17" name="Picture 16">
            <a:extLst>
              <a:ext uri="{FF2B5EF4-FFF2-40B4-BE49-F238E27FC236}">
                <a16:creationId xmlns:a16="http://schemas.microsoft.com/office/drawing/2014/main" id="{3F2AB213-D01C-787E-C241-3C4E15B21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28" y="823106"/>
            <a:ext cx="3628612" cy="629913"/>
          </a:xfrm>
          <a:prstGeom prst="rect">
            <a:avLst/>
          </a:prstGeom>
        </p:spPr>
      </p:pic>
      <p:cxnSp>
        <p:nvCxnSpPr>
          <p:cNvPr id="19" name="Straight Arrow Connector 18">
            <a:extLst>
              <a:ext uri="{FF2B5EF4-FFF2-40B4-BE49-F238E27FC236}">
                <a16:creationId xmlns:a16="http://schemas.microsoft.com/office/drawing/2014/main" id="{2C9C0D55-B62D-7A79-F9E0-58071E70F3A5}"/>
              </a:ext>
            </a:extLst>
          </p:cNvPr>
          <p:cNvCxnSpPr>
            <a:cxnSpLocks/>
            <a:stCxn id="17" idx="3"/>
          </p:cNvCxnSpPr>
          <p:nvPr/>
        </p:nvCxnSpPr>
        <p:spPr>
          <a:xfrm>
            <a:off x="4446740" y="1138063"/>
            <a:ext cx="76408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2" name="Picture 21">
            <a:extLst>
              <a:ext uri="{FF2B5EF4-FFF2-40B4-BE49-F238E27FC236}">
                <a16:creationId xmlns:a16="http://schemas.microsoft.com/office/drawing/2014/main" id="{8E865348-F7CD-ACF1-4837-F93CF049A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597" y="3004923"/>
            <a:ext cx="9469677" cy="2827265"/>
          </a:xfrm>
          <a:prstGeom prst="rect">
            <a:avLst/>
          </a:prstGeom>
        </p:spPr>
      </p:pic>
    </p:spTree>
    <p:extLst>
      <p:ext uri="{BB962C8B-B14F-4D97-AF65-F5344CB8AC3E}">
        <p14:creationId xmlns:p14="http://schemas.microsoft.com/office/powerpoint/2010/main" val="2998261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93FE9A5C-CEA9-0013-BF78-B57E6F40C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43" y="951978"/>
            <a:ext cx="7690981" cy="3231715"/>
          </a:xfrm>
          <a:prstGeom prst="rect">
            <a:avLst/>
          </a:prstGeom>
        </p:spPr>
      </p:pic>
    </p:spTree>
    <p:extLst>
      <p:ext uri="{BB962C8B-B14F-4D97-AF65-F5344CB8AC3E}">
        <p14:creationId xmlns:p14="http://schemas.microsoft.com/office/powerpoint/2010/main" val="52585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38862C-84DA-AAC2-41CD-7A0AAF42C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227" y="901875"/>
            <a:ext cx="9231683" cy="3194136"/>
          </a:xfrm>
          <a:prstGeom prst="rect">
            <a:avLst/>
          </a:prstGeom>
        </p:spPr>
      </p:pic>
    </p:spTree>
    <p:extLst>
      <p:ext uri="{BB962C8B-B14F-4D97-AF65-F5344CB8AC3E}">
        <p14:creationId xmlns:p14="http://schemas.microsoft.com/office/powerpoint/2010/main" val="2671311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C79856-882D-86A2-C7EF-51CF8C1DD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03" y="889348"/>
            <a:ext cx="9995770" cy="5436295"/>
          </a:xfrm>
          <a:prstGeom prst="rect">
            <a:avLst/>
          </a:prstGeom>
        </p:spPr>
      </p:pic>
    </p:spTree>
    <p:extLst>
      <p:ext uri="{BB962C8B-B14F-4D97-AF65-F5344CB8AC3E}">
        <p14:creationId xmlns:p14="http://schemas.microsoft.com/office/powerpoint/2010/main" val="333592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4933-0B1C-AEDF-ED22-E5F5CB59A38D}"/>
              </a:ext>
            </a:extLst>
          </p:cNvPr>
          <p:cNvSpPr>
            <a:spLocks noGrp="1"/>
          </p:cNvSpPr>
          <p:nvPr>
            <p:ph type="title"/>
          </p:nvPr>
        </p:nvSpPr>
        <p:spPr/>
        <p:txBody>
          <a:bodyPr/>
          <a:lstStyle/>
          <a:p>
            <a:r>
              <a:rPr lang="en-US" dirty="0"/>
              <a:t>Leave-one-out method</a:t>
            </a:r>
            <a:endParaRPr lang="en-PK" dirty="0"/>
          </a:p>
        </p:txBody>
      </p:sp>
      <p:sp>
        <p:nvSpPr>
          <p:cNvPr id="3" name="Content Placeholder 2">
            <a:extLst>
              <a:ext uri="{FF2B5EF4-FFF2-40B4-BE49-F238E27FC236}">
                <a16:creationId xmlns:a16="http://schemas.microsoft.com/office/drawing/2014/main" id="{2750725F-15F7-1261-5921-3E3DF7FC7EF4}"/>
              </a:ext>
            </a:extLst>
          </p:cNvPr>
          <p:cNvSpPr>
            <a:spLocks noGrp="1"/>
          </p:cNvSpPr>
          <p:nvPr>
            <p:ph idx="1"/>
          </p:nvPr>
        </p:nvSpPr>
        <p:spPr/>
        <p:txBody>
          <a:bodyPr>
            <a:normAutofit/>
          </a:bodyPr>
          <a:lstStyle/>
          <a:p>
            <a:r>
              <a:rPr lang="en-US" sz="2000" i="0" dirty="0">
                <a:solidFill>
                  <a:schemeClr val="tx1"/>
                </a:solidFill>
                <a:effectLst/>
              </a:rPr>
              <a:t>Leave-one-out cross-validation, or LOOCV, is a configuration of k-fold cross-validation where </a:t>
            </a:r>
            <a:r>
              <a:rPr lang="en-US" sz="2000" i="1" dirty="0">
                <a:solidFill>
                  <a:schemeClr val="tx1"/>
                </a:solidFill>
                <a:effectLst/>
              </a:rPr>
              <a:t>k</a:t>
            </a:r>
            <a:r>
              <a:rPr lang="en-US" sz="2000" i="0" dirty="0">
                <a:solidFill>
                  <a:schemeClr val="tx1"/>
                </a:solidFill>
                <a:effectLst/>
              </a:rPr>
              <a:t> is set to the number of examples in the dataset.</a:t>
            </a:r>
          </a:p>
          <a:p>
            <a:r>
              <a:rPr lang="en-US" sz="2000" i="0" dirty="0">
                <a:solidFill>
                  <a:schemeClr val="tx1"/>
                </a:solidFill>
                <a:effectLst/>
              </a:rPr>
              <a:t>Each time, only one sample is used as a test set while the rest are used to train our model.</a:t>
            </a:r>
          </a:p>
          <a:p>
            <a:r>
              <a:rPr lang="en-US" sz="2000" i="0" dirty="0">
                <a:solidFill>
                  <a:schemeClr val="tx1"/>
                </a:solidFill>
                <a:effectLst/>
              </a:rPr>
              <a:t>LOOCV is an extreme version of k-fold cross-validation that has the maximum computational cost. It requires one model to be created and evaluated for each example in the training dataset.</a:t>
            </a:r>
            <a:endParaRPr lang="en-US" sz="2000" dirty="0">
              <a:solidFill>
                <a:schemeClr val="tx1"/>
              </a:solidFill>
            </a:endParaRPr>
          </a:p>
          <a:p>
            <a:r>
              <a:rPr lang="en-US" sz="2000" i="0" dirty="0">
                <a:solidFill>
                  <a:schemeClr val="tx1"/>
                </a:solidFill>
                <a:effectLst/>
              </a:rPr>
              <a:t>Given the computational cost, LOOCV is not appropriate for very large datasets such as more than tens or hundreds of thousands of examples</a:t>
            </a:r>
            <a:endParaRPr lang="en-PK" sz="2000" dirty="0">
              <a:solidFill>
                <a:schemeClr val="tx1"/>
              </a:solidFill>
            </a:endParaRPr>
          </a:p>
        </p:txBody>
      </p:sp>
    </p:spTree>
    <p:extLst>
      <p:ext uri="{BB962C8B-B14F-4D97-AF65-F5344CB8AC3E}">
        <p14:creationId xmlns:p14="http://schemas.microsoft.com/office/powerpoint/2010/main" val="2451979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3E4F1-5849-24B8-86C8-24B816E96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6" y="2402646"/>
            <a:ext cx="1244029" cy="2052708"/>
          </a:xfrm>
          <a:prstGeom prst="rect">
            <a:avLst/>
          </a:prstGeom>
        </p:spPr>
      </p:pic>
      <p:pic>
        <p:nvPicPr>
          <p:cNvPr id="7" name="Picture 6">
            <a:extLst>
              <a:ext uri="{FF2B5EF4-FFF2-40B4-BE49-F238E27FC236}">
                <a16:creationId xmlns:a16="http://schemas.microsoft.com/office/drawing/2014/main" id="{3A9EF9A1-A0F0-91BB-3EE7-4BE75756E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400" y="816912"/>
            <a:ext cx="8306520" cy="5875529"/>
          </a:xfrm>
          <a:prstGeom prst="rect">
            <a:avLst/>
          </a:prstGeom>
        </p:spPr>
      </p:pic>
      <p:cxnSp>
        <p:nvCxnSpPr>
          <p:cNvPr id="9" name="Straight Arrow Connector 8">
            <a:extLst>
              <a:ext uri="{FF2B5EF4-FFF2-40B4-BE49-F238E27FC236}">
                <a16:creationId xmlns:a16="http://schemas.microsoft.com/office/drawing/2014/main" id="{DDE6B326-8A3E-4DCB-F5CA-5BFD5653A103}"/>
              </a:ext>
            </a:extLst>
          </p:cNvPr>
          <p:cNvCxnSpPr>
            <a:stCxn id="5" idx="3"/>
          </p:cNvCxnSpPr>
          <p:nvPr/>
        </p:nvCxnSpPr>
        <p:spPr>
          <a:xfrm>
            <a:off x="1966585" y="3429000"/>
            <a:ext cx="86429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8185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4267-C996-0AEA-DBD0-1426A067A071}"/>
              </a:ext>
            </a:extLst>
          </p:cNvPr>
          <p:cNvSpPr>
            <a:spLocks noGrp="1"/>
          </p:cNvSpPr>
          <p:nvPr>
            <p:ph type="title" idx="4294967295"/>
          </p:nvPr>
        </p:nvSpPr>
        <p:spPr>
          <a:xfrm>
            <a:off x="0" y="701675"/>
            <a:ext cx="11029950" cy="1014413"/>
          </a:xfrm>
        </p:spPr>
        <p:txBody>
          <a:bodyPr/>
          <a:lstStyle/>
          <a:p>
            <a:r>
              <a:rPr lang="en-US" b="1" i="0" dirty="0">
                <a:effectLst/>
                <a:latin typeface="Lato" panose="020F0502020204030203" pitchFamily="34" charset="0"/>
              </a:rPr>
              <a:t>Churn Prediction</a:t>
            </a:r>
            <a:endParaRPr lang="en-PK" dirty="0"/>
          </a:p>
        </p:txBody>
      </p:sp>
      <p:pic>
        <p:nvPicPr>
          <p:cNvPr id="7" name="Picture 6" descr="Calendar&#10;&#10;Description automatically generated">
            <a:extLst>
              <a:ext uri="{FF2B5EF4-FFF2-40B4-BE49-F238E27FC236}">
                <a16:creationId xmlns:a16="http://schemas.microsoft.com/office/drawing/2014/main" id="{BA03E55A-870C-7FB3-AC64-B0346D274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82" y="1716088"/>
            <a:ext cx="11490036" cy="4576393"/>
          </a:xfrm>
          <a:prstGeom prst="rect">
            <a:avLst/>
          </a:prstGeom>
        </p:spPr>
      </p:pic>
      <p:sp>
        <p:nvSpPr>
          <p:cNvPr id="8" name="TextBox 7">
            <a:extLst>
              <a:ext uri="{FF2B5EF4-FFF2-40B4-BE49-F238E27FC236}">
                <a16:creationId xmlns:a16="http://schemas.microsoft.com/office/drawing/2014/main" id="{4F7FA470-A15A-25EB-61C5-E054E9B84CBD}"/>
              </a:ext>
            </a:extLst>
          </p:cNvPr>
          <p:cNvSpPr txBox="1"/>
          <p:nvPr/>
        </p:nvSpPr>
        <p:spPr>
          <a:xfrm>
            <a:off x="466725" y="1024215"/>
            <a:ext cx="3981450" cy="369332"/>
          </a:xfrm>
          <a:prstGeom prst="rect">
            <a:avLst/>
          </a:prstGeom>
          <a:noFill/>
        </p:spPr>
        <p:txBody>
          <a:bodyPr wrap="square" rtlCol="0">
            <a:spAutoFit/>
          </a:bodyPr>
          <a:lstStyle/>
          <a:p>
            <a:r>
              <a:rPr lang="en-US" b="1" dirty="0"/>
              <a:t>Dataset of Churn Prediction</a:t>
            </a:r>
            <a:endParaRPr lang="en-PK" b="1" dirty="0"/>
          </a:p>
        </p:txBody>
      </p:sp>
    </p:spTree>
    <p:extLst>
      <p:ext uri="{BB962C8B-B14F-4D97-AF65-F5344CB8AC3E}">
        <p14:creationId xmlns:p14="http://schemas.microsoft.com/office/powerpoint/2010/main" val="4033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4267-C996-0AEA-DBD0-1426A067A071}"/>
              </a:ext>
            </a:extLst>
          </p:cNvPr>
          <p:cNvSpPr>
            <a:spLocks noGrp="1"/>
          </p:cNvSpPr>
          <p:nvPr>
            <p:ph type="title" idx="4294967295"/>
          </p:nvPr>
        </p:nvSpPr>
        <p:spPr>
          <a:xfrm>
            <a:off x="0" y="701675"/>
            <a:ext cx="11029950" cy="1014413"/>
          </a:xfrm>
        </p:spPr>
        <p:txBody>
          <a:bodyPr/>
          <a:lstStyle/>
          <a:p>
            <a:r>
              <a:rPr lang="en-US" b="1" i="0" dirty="0">
                <a:effectLst/>
                <a:latin typeface="Lato" panose="020F0502020204030203" pitchFamily="34" charset="0"/>
              </a:rPr>
              <a:t>Churn Prediction</a:t>
            </a:r>
            <a:endParaRPr lang="en-PK" dirty="0"/>
          </a:p>
        </p:txBody>
      </p:sp>
      <p:sp>
        <p:nvSpPr>
          <p:cNvPr id="8" name="TextBox 7">
            <a:extLst>
              <a:ext uri="{FF2B5EF4-FFF2-40B4-BE49-F238E27FC236}">
                <a16:creationId xmlns:a16="http://schemas.microsoft.com/office/drawing/2014/main" id="{4F7FA470-A15A-25EB-61C5-E054E9B84CBD}"/>
              </a:ext>
            </a:extLst>
          </p:cNvPr>
          <p:cNvSpPr txBox="1"/>
          <p:nvPr/>
        </p:nvSpPr>
        <p:spPr>
          <a:xfrm>
            <a:off x="466725" y="1024215"/>
            <a:ext cx="3981450" cy="369332"/>
          </a:xfrm>
          <a:prstGeom prst="rect">
            <a:avLst/>
          </a:prstGeom>
          <a:noFill/>
        </p:spPr>
        <p:txBody>
          <a:bodyPr wrap="square" rtlCol="0">
            <a:spAutoFit/>
          </a:bodyPr>
          <a:lstStyle/>
          <a:p>
            <a:r>
              <a:rPr lang="en-US" b="1" dirty="0"/>
              <a:t>After Dataset Preprocessing</a:t>
            </a:r>
            <a:endParaRPr lang="en-PK" b="1" dirty="0"/>
          </a:p>
        </p:txBody>
      </p:sp>
      <p:pic>
        <p:nvPicPr>
          <p:cNvPr id="4" name="Picture 3" descr="Table&#10;&#10;Description automatically generated">
            <a:extLst>
              <a:ext uri="{FF2B5EF4-FFF2-40B4-BE49-F238E27FC236}">
                <a16:creationId xmlns:a16="http://schemas.microsoft.com/office/drawing/2014/main" id="{469030CB-171D-E8B5-CA82-2DC3B7A87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641" y="1524000"/>
            <a:ext cx="4924584" cy="4467226"/>
          </a:xfrm>
          <a:prstGeom prst="rect">
            <a:avLst/>
          </a:prstGeom>
        </p:spPr>
      </p:pic>
      <p:pic>
        <p:nvPicPr>
          <p:cNvPr id="6" name="Picture 5" descr="Table&#10;&#10;Description automatically generated">
            <a:extLst>
              <a:ext uri="{FF2B5EF4-FFF2-40B4-BE49-F238E27FC236}">
                <a16:creationId xmlns:a16="http://schemas.microsoft.com/office/drawing/2014/main" id="{54B7EF59-C3D7-579E-C786-B0303B88A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304" y="2030444"/>
            <a:ext cx="2175567" cy="1467075"/>
          </a:xfrm>
          <a:prstGeom prst="rect">
            <a:avLst/>
          </a:prstGeom>
        </p:spPr>
      </p:pic>
      <p:sp>
        <p:nvSpPr>
          <p:cNvPr id="9" name="TextBox 8">
            <a:extLst>
              <a:ext uri="{FF2B5EF4-FFF2-40B4-BE49-F238E27FC236}">
                <a16:creationId xmlns:a16="http://schemas.microsoft.com/office/drawing/2014/main" id="{C0E897C0-5F8B-C371-CB14-0A3E2D18E977}"/>
              </a:ext>
            </a:extLst>
          </p:cNvPr>
          <p:cNvSpPr txBox="1"/>
          <p:nvPr/>
        </p:nvSpPr>
        <p:spPr>
          <a:xfrm>
            <a:off x="7056582" y="4156364"/>
            <a:ext cx="42487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such dataset, what would be my logistic regression formula?</a:t>
            </a:r>
          </a:p>
          <a:p>
            <a:pPr marL="285750" indent="-285750">
              <a:buFont typeface="Arial" panose="020B0604020202020204" pitchFamily="34" charset="0"/>
              <a:buChar char="•"/>
            </a:pPr>
            <a:r>
              <a:rPr lang="en-US" dirty="0"/>
              <a:t>How many coefficients(b’s) should be learned by our model?</a:t>
            </a:r>
          </a:p>
          <a:p>
            <a:endParaRPr lang="en-US" dirty="0"/>
          </a:p>
          <a:p>
            <a:endParaRPr lang="en-US" dirty="0"/>
          </a:p>
        </p:txBody>
      </p:sp>
    </p:spTree>
    <p:extLst>
      <p:ext uri="{BB962C8B-B14F-4D97-AF65-F5344CB8AC3E}">
        <p14:creationId xmlns:p14="http://schemas.microsoft.com/office/powerpoint/2010/main" val="286341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E8F489-2B93-4590-B4B2-43BB11D18465}"/>
              </a:ext>
            </a:extLst>
          </p:cNvPr>
          <p:cNvSpPr txBox="1"/>
          <p:nvPr/>
        </p:nvSpPr>
        <p:spPr>
          <a:xfrm>
            <a:off x="822036" y="1505527"/>
            <a:ext cx="10418619" cy="4678204"/>
          </a:xfrm>
          <a:prstGeom prst="rect">
            <a:avLst/>
          </a:prstGeom>
          <a:noFill/>
        </p:spPr>
        <p:txBody>
          <a:bodyPr wrap="square" rtlCol="0">
            <a:spAutoFit/>
          </a:bodyPr>
          <a:lstStyle/>
          <a:p>
            <a:pPr marL="285750" indent="-285750">
              <a:buFont typeface="Arial" panose="020B0604020202020204" pitchFamily="34" charset="0"/>
              <a:buChar char="•"/>
            </a:pPr>
            <a:r>
              <a:rPr lang="en-US" sz="1800" kern="1200" dirty="0">
                <a:solidFill>
                  <a:schemeClr val="tx1"/>
                </a:solidFill>
                <a:latin typeface="+mn-lt"/>
                <a:ea typeface="+mn-ea"/>
                <a:cs typeface="+mn-cs"/>
              </a:rPr>
              <a:t>We have learned the coefficients below.</a:t>
            </a:r>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Below is an example logistic regression equation:</a:t>
            </a:r>
          </a:p>
          <a:p>
            <a:pPr lvl="1"/>
            <a:r>
              <a:rPr lang="mr-IN" dirty="0"/>
              <a:t>y = e</a:t>
            </a:r>
            <a:r>
              <a:rPr lang="en-US" sz="2800" dirty="0"/>
              <a:t>^</a:t>
            </a:r>
            <a:r>
              <a:rPr lang="mr-IN" dirty="0"/>
              <a:t>(b0 + b1*x</a:t>
            </a:r>
            <a:r>
              <a:rPr lang="en-US" dirty="0"/>
              <a:t>1 + b2*x2 + b3*x3 </a:t>
            </a:r>
            <a:r>
              <a:rPr lang="mr-IN" dirty="0"/>
              <a:t>) / (1 + e</a:t>
            </a:r>
            <a:r>
              <a:rPr lang="en-US" dirty="0"/>
              <a:t>^</a:t>
            </a:r>
            <a:r>
              <a:rPr lang="mr-IN" dirty="0"/>
              <a:t>(b0 + b1*x</a:t>
            </a:r>
            <a:r>
              <a:rPr lang="en-US" dirty="0"/>
              <a:t> + b2*x2 + b3*x3 </a:t>
            </a:r>
            <a:r>
              <a:rPr lang="mr-IN" dirty="0"/>
              <a:t>))</a:t>
            </a:r>
            <a:endParaRPr lang="en-US" dirty="0"/>
          </a:p>
          <a:p>
            <a:endParaRPr lang="en-US" sz="1800" kern="1200" dirty="0">
              <a:solidFill>
                <a:schemeClr val="tx1"/>
              </a:solidFill>
              <a:latin typeface="+mn-lt"/>
              <a:ea typeface="+mn-ea"/>
              <a:cs typeface="+mn-cs"/>
            </a:endParaRPr>
          </a:p>
          <a:p>
            <a:pPr marL="285750" indent="-285750">
              <a:buFont typeface="Arial" panose="020B0604020202020204" pitchFamily="34" charset="0"/>
              <a:buChar char="•"/>
            </a:pPr>
            <a:r>
              <a:rPr lang="en-US" sz="1800" kern="1200" dirty="0">
                <a:solidFill>
                  <a:schemeClr val="tx1"/>
                </a:solidFill>
                <a:latin typeface="+mn-lt"/>
                <a:ea typeface="+mn-ea"/>
                <a:cs typeface="+mn-cs"/>
              </a:rPr>
              <a:t>Using the equation above we can calculate the probability of churn given a tenure=24, Internet Service= DSL, and Monthly Charges= 108.34.</a:t>
            </a:r>
          </a:p>
          <a:p>
            <a:pPr marL="285750" indent="-285750">
              <a:buFont typeface="Arial" panose="020B0604020202020204" pitchFamily="34" charset="0"/>
              <a:buChar char="•"/>
            </a:pPr>
            <a:r>
              <a:rPr lang="en-US" dirty="0"/>
              <a:t>M</a:t>
            </a:r>
            <a:r>
              <a:rPr lang="en-US" sz="1800" kern="1200" dirty="0">
                <a:solidFill>
                  <a:schemeClr val="tx1"/>
                </a:solidFill>
                <a:latin typeface="+mn-lt"/>
                <a:ea typeface="+mn-ea"/>
                <a:cs typeface="+mn-cs"/>
              </a:rPr>
              <a:t>ore formally P(</a:t>
            </a:r>
            <a:r>
              <a:rPr lang="en-US" dirty="0" err="1"/>
              <a:t>churn</a:t>
            </a:r>
            <a:r>
              <a:rPr lang="en-US" sz="1800" kern="1200" dirty="0" err="1">
                <a:solidFill>
                  <a:schemeClr val="tx1"/>
                </a:solidFill>
                <a:latin typeface="+mn-lt"/>
                <a:ea typeface="+mn-ea"/>
                <a:cs typeface="+mn-cs"/>
              </a:rPr>
              <a:t>|tenure</a:t>
            </a:r>
            <a:r>
              <a:rPr lang="en-US" dirty="0"/>
              <a:t>=24,InternetService=</a:t>
            </a:r>
            <a:r>
              <a:rPr lang="en-US" dirty="0" err="1"/>
              <a:t>DSL,MonthlyCharges</a:t>
            </a:r>
            <a:r>
              <a:rPr lang="en-US" dirty="0"/>
              <a:t>=108.34</a:t>
            </a:r>
            <a:r>
              <a:rPr lang="en-US" sz="1800" kern="1200" dirty="0">
                <a:solidFill>
                  <a:schemeClr val="tx1"/>
                </a:solidFill>
                <a:latin typeface="+mn-lt"/>
                <a:ea typeface="+mn-ea"/>
                <a:cs typeface="+mn-cs"/>
              </a:rPr>
              <a:t>) = ? </a:t>
            </a:r>
            <a:endParaRPr lang="en-PK" dirty="0"/>
          </a:p>
        </p:txBody>
      </p:sp>
      <p:pic>
        <p:nvPicPr>
          <p:cNvPr id="6" name="Picture 5" descr="Table&#10;&#10;Description automatically generated">
            <a:extLst>
              <a:ext uri="{FF2B5EF4-FFF2-40B4-BE49-F238E27FC236}">
                <a16:creationId xmlns:a16="http://schemas.microsoft.com/office/drawing/2014/main" id="{A12DA943-F8E5-B72A-99CA-2A2061634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645" y="1981777"/>
            <a:ext cx="2729005" cy="1790123"/>
          </a:xfrm>
          <a:prstGeom prst="rect">
            <a:avLst/>
          </a:prstGeom>
        </p:spPr>
      </p:pic>
    </p:spTree>
    <p:extLst>
      <p:ext uri="{BB962C8B-B14F-4D97-AF65-F5344CB8AC3E}">
        <p14:creationId xmlns:p14="http://schemas.microsoft.com/office/powerpoint/2010/main" val="10188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21C9-6355-C320-966F-3CBDFF2841A7}"/>
              </a:ext>
            </a:extLst>
          </p:cNvPr>
          <p:cNvSpPr>
            <a:spLocks noGrp="1"/>
          </p:cNvSpPr>
          <p:nvPr>
            <p:ph type="ctrTitle"/>
          </p:nvPr>
        </p:nvSpPr>
        <p:spPr>
          <a:xfrm>
            <a:off x="581191" y="1020431"/>
            <a:ext cx="10993549" cy="1865644"/>
          </a:xfrm>
        </p:spPr>
        <p:txBody>
          <a:bodyPr/>
          <a:lstStyle/>
          <a:p>
            <a:r>
              <a:rPr lang="en-US" dirty="0"/>
              <a:t>Performance Measures</a:t>
            </a:r>
            <a:endParaRPr lang="en-PK" dirty="0"/>
          </a:p>
        </p:txBody>
      </p:sp>
    </p:spTree>
    <p:extLst>
      <p:ext uri="{BB962C8B-B14F-4D97-AF65-F5344CB8AC3E}">
        <p14:creationId xmlns:p14="http://schemas.microsoft.com/office/powerpoint/2010/main" val="56167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1133-9E7C-4FE8-2078-38FBF046183C}"/>
              </a:ext>
            </a:extLst>
          </p:cNvPr>
          <p:cNvSpPr>
            <a:spLocks noGrp="1"/>
          </p:cNvSpPr>
          <p:nvPr>
            <p:ph type="title"/>
          </p:nvPr>
        </p:nvSpPr>
        <p:spPr/>
        <p:txBody>
          <a:bodyPr/>
          <a:lstStyle/>
          <a:p>
            <a:r>
              <a:rPr lang="en-US" dirty="0"/>
              <a:t>Confusion Matrix</a:t>
            </a:r>
            <a:endParaRPr lang="en-PK" dirty="0"/>
          </a:p>
        </p:txBody>
      </p:sp>
      <p:sp>
        <p:nvSpPr>
          <p:cNvPr id="3" name="Content Placeholder 2">
            <a:extLst>
              <a:ext uri="{FF2B5EF4-FFF2-40B4-BE49-F238E27FC236}">
                <a16:creationId xmlns:a16="http://schemas.microsoft.com/office/drawing/2014/main" id="{6700EE03-3A3E-971C-F9C8-853EF30C3F22}"/>
              </a:ext>
            </a:extLst>
          </p:cNvPr>
          <p:cNvSpPr>
            <a:spLocks noGrp="1"/>
          </p:cNvSpPr>
          <p:nvPr>
            <p:ph idx="1"/>
          </p:nvPr>
        </p:nvSpPr>
        <p:spPr>
          <a:xfrm>
            <a:off x="581192" y="2180497"/>
            <a:ext cx="11029615" cy="2324828"/>
          </a:xfrm>
        </p:spPr>
        <p:txBody>
          <a:bodyPr/>
          <a:lstStyle/>
          <a:p>
            <a:r>
              <a:rPr lang="en-US" b="0" i="0" dirty="0">
                <a:solidFill>
                  <a:srgbClr val="222222"/>
                </a:solidFill>
                <a:effectLst/>
                <a:latin typeface="Gill Sans MT (Body)"/>
              </a:rPr>
              <a:t>A confusion matrix is a performance measurement technique for Machine learning classification.</a:t>
            </a:r>
          </a:p>
          <a:p>
            <a:r>
              <a:rPr lang="en-US" dirty="0">
                <a:solidFill>
                  <a:srgbClr val="222222"/>
                </a:solidFill>
                <a:latin typeface="Gill Sans MT (Body)"/>
              </a:rPr>
              <a:t>It </a:t>
            </a:r>
            <a:r>
              <a:rPr lang="en-US" b="0" i="0" dirty="0">
                <a:solidFill>
                  <a:srgbClr val="222222"/>
                </a:solidFill>
                <a:effectLst/>
                <a:latin typeface="Gill Sans MT (Body)"/>
              </a:rPr>
              <a:t>is an N x N matrix used for evaluating the performance of a classification model, where N is the number of target classes.</a:t>
            </a:r>
          </a:p>
          <a:p>
            <a:r>
              <a:rPr lang="en-US" b="0" i="0" dirty="0">
                <a:solidFill>
                  <a:srgbClr val="333333"/>
                </a:solidFill>
                <a:effectLst/>
                <a:latin typeface="Gill Sans MT (Body)"/>
              </a:rPr>
              <a:t>For a binary classification problem, it is a two-by-two table that contains four outcomes produced by a binary classifier.</a:t>
            </a:r>
          </a:p>
        </p:txBody>
      </p:sp>
      <p:pic>
        <p:nvPicPr>
          <p:cNvPr id="5" name="Picture 4" descr="Table&#10;&#10;Description automatically generated">
            <a:extLst>
              <a:ext uri="{FF2B5EF4-FFF2-40B4-BE49-F238E27FC236}">
                <a16:creationId xmlns:a16="http://schemas.microsoft.com/office/drawing/2014/main" id="{C0078F18-FD18-A98C-2248-9E8E59009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964" y="4014514"/>
            <a:ext cx="4720069" cy="2530059"/>
          </a:xfrm>
          <a:prstGeom prst="rect">
            <a:avLst/>
          </a:prstGeom>
        </p:spPr>
      </p:pic>
    </p:spTree>
    <p:extLst>
      <p:ext uri="{BB962C8B-B14F-4D97-AF65-F5344CB8AC3E}">
        <p14:creationId xmlns:p14="http://schemas.microsoft.com/office/powerpoint/2010/main" val="6550629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643</TotalTime>
  <Words>2825</Words>
  <Application>Microsoft Office PowerPoint</Application>
  <PresentationFormat>Widescreen</PresentationFormat>
  <Paragraphs>247</Paragraphs>
  <Slides>45</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Gill Sans MT</vt:lpstr>
      <vt:lpstr>Gill Sans MT (Body)</vt:lpstr>
      <vt:lpstr>Lato</vt:lpstr>
      <vt:lpstr>Noto Serif</vt:lpstr>
      <vt:lpstr>Raleway</vt:lpstr>
      <vt:lpstr>Source Sans Pro</vt:lpstr>
      <vt:lpstr>source-serif-pro</vt:lpstr>
      <vt:lpstr>Symbol</vt:lpstr>
      <vt:lpstr>Verdana</vt:lpstr>
      <vt:lpstr>Wingdings 2</vt:lpstr>
      <vt:lpstr>Dividend</vt:lpstr>
      <vt:lpstr>Binary Classification and Performance Measures</vt:lpstr>
      <vt:lpstr>Examples of Binary Classification</vt:lpstr>
      <vt:lpstr>Example 1</vt:lpstr>
      <vt:lpstr>Example 2 - Churn Prediction</vt:lpstr>
      <vt:lpstr>Churn Prediction</vt:lpstr>
      <vt:lpstr>Churn Prediction</vt:lpstr>
      <vt:lpstr>PowerPoint Presentation</vt:lpstr>
      <vt:lpstr>Performance Measures</vt:lpstr>
      <vt:lpstr>Confusion Matrix</vt:lpstr>
      <vt:lpstr>Confusion Matrix</vt:lpstr>
      <vt:lpstr>PowerPoint Presentation</vt:lpstr>
      <vt:lpstr>PowerPoint Presentation</vt:lpstr>
      <vt:lpstr>Accuracy</vt:lpstr>
      <vt:lpstr>Accuracy(cont)</vt:lpstr>
      <vt:lpstr>ACCURACY(cont)</vt:lpstr>
      <vt:lpstr>Confusion Matrix</vt:lpstr>
      <vt:lpstr>Recall</vt:lpstr>
      <vt:lpstr>Recall(CONT)</vt:lpstr>
      <vt:lpstr>Precision</vt:lpstr>
      <vt:lpstr>Precision(cont.)</vt:lpstr>
      <vt:lpstr>F-score</vt:lpstr>
      <vt:lpstr>F-score(cont)</vt:lpstr>
      <vt:lpstr>Specificity (True negative rate)</vt:lpstr>
      <vt:lpstr>Specificity (True negative rate)</vt:lpstr>
      <vt:lpstr>False positive rate</vt:lpstr>
      <vt:lpstr>False positive rate</vt:lpstr>
      <vt:lpstr>PROBABILITY OF PREDICTION</vt:lpstr>
      <vt:lpstr>PowerPoint Presentation</vt:lpstr>
      <vt:lpstr>AUC-ROC Curve</vt:lpstr>
      <vt:lpstr>PowerPoint Presentation</vt:lpstr>
      <vt:lpstr>PowerPoint Presentation</vt:lpstr>
      <vt:lpstr>PowerPoint Presentation</vt:lpstr>
      <vt:lpstr>PowerPoint Presentation</vt:lpstr>
      <vt:lpstr>PowerPoint Presentation</vt:lpstr>
      <vt:lpstr>PowerPoint Presentation</vt:lpstr>
      <vt:lpstr>Test and train Split</vt:lpstr>
      <vt:lpstr>Test and train Split</vt:lpstr>
      <vt:lpstr>Cross Validation</vt:lpstr>
      <vt:lpstr>K-Fold CROSS VALIDATION METHOD</vt:lpstr>
      <vt:lpstr>PowerPoint Presentation</vt:lpstr>
      <vt:lpstr>PowerPoint Presentation</vt:lpstr>
      <vt:lpstr>PowerPoint Presentation</vt:lpstr>
      <vt:lpstr>PowerPoint Presentation</vt:lpstr>
      <vt:lpstr>Leave-one-out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and Performance Measures</dc:title>
  <dc:creator>Hira Ilyas</dc:creator>
  <cp:lastModifiedBy>Hira Ilyas</cp:lastModifiedBy>
  <cp:revision>5</cp:revision>
  <dcterms:created xsi:type="dcterms:W3CDTF">2022-10-09T10:03:28Z</dcterms:created>
  <dcterms:modified xsi:type="dcterms:W3CDTF">2022-10-11T14:53:52Z</dcterms:modified>
</cp:coreProperties>
</file>