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4A49-B7B4-9340-BF7C-79BE4CAFAC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39F1E-6308-BC4B-90E4-174F1D67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9C0B55-88A5-4B4B-A046-E34C01898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36F50F0-DE85-144A-BE7A-DB8080063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ED6003-4AA8-7749-B6BE-EB8919783D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mages.google.com/imgres?imgurl=www.surgical-tutor.org.uk/pictures/diagrams/normal_dist.gif&amp;imgrefurl=http://www.surgical-tutor.org.uk/core/neoplasia/statistics.htm&amp;h=575&amp;w=628&amp;sz=8&amp;tbnid=FjJxyA6fz0cJ:&amp;tbnh=121&amp;tbnw=133&amp;prev=/images?q=normal+distribution&amp;hl=en&amp;lr=&amp;ie=UTF-8&amp;oe=UTF-8&amp;sa=G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Beginning to explore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Asma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6" name="Rectangle 1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Median?</a:t>
            </a:r>
          </a:p>
        </p:txBody>
      </p:sp>
      <p:graphicFrame>
        <p:nvGraphicFramePr>
          <p:cNvPr id="15677" name="Group 31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5029200"/>
        </p:xfrm>
        <a:graphic>
          <a:graphicData uri="http://schemas.openxmlformats.org/drawingml/2006/table">
            <a:tbl>
              <a:tblPr/>
              <a:tblGrid>
                <a:gridCol w="250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Professor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Weight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Schmuggles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Bopsey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Pallitto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Homer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Schnickerson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Levin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Honkey-Doorey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Zingers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Boehmer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Queenie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Googles-Boop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Calzone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194.6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5698" name="Group 338"/>
          <p:cNvGraphicFramePr>
            <a:graphicFrameLocks noGrp="1"/>
          </p:cNvGraphicFramePr>
          <p:nvPr>
            <p:ph sz="half" idx="2"/>
          </p:nvPr>
        </p:nvGraphicFramePr>
        <p:xfrm>
          <a:off x="7620000" y="1600200"/>
          <a:ext cx="1066800" cy="50752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Weight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697" name="Text Box 337"/>
          <p:cNvSpPr txBox="1">
            <a:spLocks noChangeArrowheads="1"/>
          </p:cNvSpPr>
          <p:nvPr/>
        </p:nvSpPr>
        <p:spPr bwMode="auto">
          <a:xfrm>
            <a:off x="5089525" y="2017713"/>
            <a:ext cx="20732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1"/>
              <a:t>Rank order and choose middle value.</a:t>
            </a:r>
          </a:p>
          <a:p>
            <a:endParaRPr lang="en-US" sz="2200" b="1"/>
          </a:p>
          <a:p>
            <a:r>
              <a:rPr lang="en-US" sz="2200" b="1"/>
              <a:t>If even then average between two in the middle</a:t>
            </a:r>
          </a:p>
        </p:txBody>
      </p:sp>
    </p:spTree>
    <p:extLst>
      <p:ext uri="{BB962C8B-B14F-4D97-AF65-F5344CB8AC3E}">
        <p14:creationId xmlns:p14="http://schemas.microsoft.com/office/powerpoint/2010/main" val="24278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r>
              <a:rPr lang="en-US" dirty="0">
                <a:solidFill>
                  <a:srgbClr val="2F1F5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Percentiles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know the median, then we can go up or down and rank the data as being above or below certain thresholds.</a:t>
            </a:r>
          </a:p>
          <a:p>
            <a:endParaRPr lang="en-US"/>
          </a:p>
          <a:p>
            <a:r>
              <a:rPr lang="en-US"/>
              <a:t>You may be familiar with standardized tests.  90</a:t>
            </a:r>
            <a:r>
              <a:rPr lang="en-US" baseline="30000"/>
              <a:t>th</a:t>
            </a:r>
            <a:r>
              <a:rPr lang="en-US"/>
              <a:t> percentile, your score was higher than 90% of the rest of the sample.</a:t>
            </a:r>
          </a:p>
        </p:txBody>
      </p:sp>
    </p:spTree>
    <p:extLst>
      <p:ext uri="{BB962C8B-B14F-4D97-AF65-F5344CB8AC3E}">
        <p14:creationId xmlns:p14="http://schemas.microsoft.com/office/powerpoint/2010/main" val="15523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F1F58"/>
                </a:solidFill>
              </a:rPr>
              <a:t>The </a:t>
            </a:r>
            <a:r>
              <a:rPr lang="en-US" sz="4000" dirty="0" smtClean="0">
                <a:solidFill>
                  <a:srgbClr val="2F1F58"/>
                </a:solidFill>
              </a:rPr>
              <a:t>Mode</a:t>
            </a:r>
            <a:endParaRPr lang="en-US" sz="2800" dirty="0">
              <a:solidFill>
                <a:srgbClr val="2F1F58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The most frequent response or value for a variable.</a:t>
            </a:r>
          </a:p>
          <a:p>
            <a:endParaRPr lang="en-US" b="1"/>
          </a:p>
          <a:p>
            <a:r>
              <a:rPr lang="en-US" b="1"/>
              <a:t>Multiple modes are possible: bimodal or multimodal.</a:t>
            </a:r>
          </a:p>
        </p:txBody>
      </p:sp>
    </p:spTree>
    <p:extLst>
      <p:ext uri="{BB962C8B-B14F-4D97-AF65-F5344CB8AC3E}">
        <p14:creationId xmlns:p14="http://schemas.microsoft.com/office/powerpoint/2010/main" val="6775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6" name="Rectangle 1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the Mode</a:t>
            </a:r>
          </a:p>
        </p:txBody>
      </p:sp>
      <p:graphicFrame>
        <p:nvGraphicFramePr>
          <p:cNvPr id="20643" name="Group 16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581400" cy="4693920"/>
        </p:xfrm>
        <a:graphic>
          <a:graphicData uri="http://schemas.openxmlformats.org/drawingml/2006/table">
            <a:tbl>
              <a:tblPr/>
              <a:tblGrid>
                <a:gridCol w="26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Professor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Weight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Schmuggles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Bopsey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Pallitto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Homer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Schnickerson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Levin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Honkey-Doorey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Zingers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Boehmer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Queenie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Googles-Boop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Calzone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644" name="Text Box 164"/>
          <p:cNvSpPr txBox="1">
            <a:spLocks noChangeArrowheads="1"/>
          </p:cNvSpPr>
          <p:nvPr/>
        </p:nvSpPr>
        <p:spPr bwMode="auto">
          <a:xfrm>
            <a:off x="4556125" y="2020888"/>
            <a:ext cx="42830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/>
              <a:t>What is the mode?</a:t>
            </a:r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/>
              <a:t>Answer:  165</a:t>
            </a:r>
          </a:p>
          <a:p>
            <a:endParaRPr lang="en-US" sz="2400" b="1"/>
          </a:p>
          <a:p>
            <a:r>
              <a:rPr lang="en-US" sz="2400" b="1"/>
              <a:t>Important descriptive information that may help inform your research and diagnose problems like lack of variability.</a:t>
            </a:r>
          </a:p>
        </p:txBody>
      </p:sp>
    </p:spTree>
    <p:extLst>
      <p:ext uri="{BB962C8B-B14F-4D97-AF65-F5344CB8AC3E}">
        <p14:creationId xmlns:p14="http://schemas.microsoft.com/office/powerpoint/2010/main" val="39863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r>
              <a:rPr lang="en-US" sz="4000" dirty="0">
                <a:solidFill>
                  <a:srgbClr val="2F1F5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Measures of </a:t>
            </a:r>
            <a:r>
              <a:rPr lang="en-US" sz="4000" dirty="0" smtClean="0">
                <a:solidFill>
                  <a:srgbClr val="2F1F5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Dispersion</a:t>
            </a:r>
            <a:endParaRPr lang="en-US" sz="2400" dirty="0">
              <a:solidFill>
                <a:srgbClr val="2F1F58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7800"/>
          </a:xfrm>
        </p:spPr>
        <p:txBody>
          <a:bodyPr/>
          <a:lstStyle/>
          <a:p>
            <a:r>
              <a:rPr lang="en-US"/>
              <a:t>Measures of dispersion tell us about variability in the data.  Also univariate.</a:t>
            </a:r>
          </a:p>
          <a:p>
            <a:endParaRPr lang="en-US"/>
          </a:p>
          <a:p>
            <a:r>
              <a:rPr lang="en-US"/>
              <a:t>Basic question: how much do values differ for a variable from the min to max, and distance among scores in between.  We use:</a:t>
            </a:r>
          </a:p>
          <a:p>
            <a:pPr lvl="1"/>
            <a:r>
              <a:rPr lang="en-US"/>
              <a:t>Range</a:t>
            </a:r>
          </a:p>
          <a:p>
            <a:pPr lvl="1"/>
            <a:r>
              <a:rPr lang="en-US"/>
              <a:t>Standard Deviation</a:t>
            </a:r>
          </a:p>
          <a:p>
            <a:pPr lvl="1"/>
            <a:r>
              <a:rPr lang="en-US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8746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7644"/>
            <a:ext cx="8382000" cy="4885555"/>
          </a:xfrm>
        </p:spPr>
        <p:txBody>
          <a:bodyPr/>
          <a:lstStyle/>
          <a:p>
            <a:pPr algn="just"/>
            <a:r>
              <a:rPr lang="en-US" dirty="0"/>
              <a:t>Remember that we said in order to glean information from data, i.e. to make an inference, we need to see variability in our variables.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Measures of dispersion give us information about how much our variables vary from the mean, because if they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it makes it difficult infer anything from the data.  Dispersion is also known as the spread or range of variability.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r>
              <a:rPr lang="en-US" sz="4000" dirty="0" smtClean="0">
                <a:solidFill>
                  <a:srgbClr val="2F1F5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Dispersion is important</a:t>
            </a:r>
            <a:endParaRPr lang="en-US" sz="2400" dirty="0">
              <a:solidFill>
                <a:srgbClr val="2F1F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2F1F5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dirty="0" smtClean="0">
                <a:solidFill>
                  <a:srgbClr val="2F1F5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Range</a:t>
            </a:r>
            <a:endParaRPr lang="en-US" sz="2400" dirty="0">
              <a:solidFill>
                <a:srgbClr val="2F1F58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9350"/>
            <a:ext cx="8305800" cy="513004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charset="0"/>
                <a:cs typeface="Times New Roman" charset="0"/>
              </a:rPr>
              <a:t>r = </a:t>
            </a:r>
            <a:r>
              <a:rPr lang="en-US" i="1" dirty="0">
                <a:latin typeface="Times New Roman" charset="0"/>
                <a:cs typeface="Times New Roman" charset="0"/>
              </a:rPr>
              <a:t>h</a:t>
            </a:r>
            <a:r>
              <a:rPr lang="en-US" dirty="0">
                <a:latin typeface="Times New Roman" charset="0"/>
                <a:cs typeface="Times New Roman" charset="0"/>
              </a:rPr>
              <a:t> – </a:t>
            </a:r>
            <a:r>
              <a:rPr lang="en-US" i="1" dirty="0">
                <a:latin typeface="Times New Roman" charset="0"/>
                <a:cs typeface="Times New Roman" charset="0"/>
              </a:rPr>
              <a:t>l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</a:p>
          <a:p>
            <a:pPr lvl="1" algn="just"/>
            <a:r>
              <a:rPr lang="en-US" dirty="0"/>
              <a:t>Where </a:t>
            </a:r>
            <a:r>
              <a:rPr lang="en-US" i="1" dirty="0">
                <a:latin typeface="Times New Roman" charset="0"/>
                <a:ea typeface="ＭＳ Ｐゴシック" charset="0"/>
                <a:cs typeface="Times New Roman" charset="0"/>
              </a:rPr>
              <a:t>h</a:t>
            </a:r>
            <a:r>
              <a:rPr lang="en-US" dirty="0"/>
              <a:t> is high and </a:t>
            </a:r>
            <a:r>
              <a:rPr lang="en-US" i="1" dirty="0">
                <a:latin typeface="Times New Roman" charset="0"/>
                <a:ea typeface="ＭＳ Ｐゴシック" charset="0"/>
                <a:cs typeface="Times New Roman" charset="0"/>
              </a:rPr>
              <a:t>l</a:t>
            </a:r>
            <a:r>
              <a:rPr lang="en-US" dirty="0"/>
              <a:t> is low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the range gives us the value between the minimum and maximum values of a variable.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Understanding this statistic is important in understanding your data, especially for management and diagnostic purposes.</a:t>
            </a:r>
          </a:p>
        </p:txBody>
      </p:sp>
    </p:spTree>
    <p:extLst>
      <p:ext uri="{BB962C8B-B14F-4D97-AF65-F5344CB8AC3E}">
        <p14:creationId xmlns:p14="http://schemas.microsoft.com/office/powerpoint/2010/main" val="22833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/>
          <a:lstStyle/>
          <a:p>
            <a:r>
              <a:rPr lang="en-US" sz="4000" dirty="0">
                <a:solidFill>
                  <a:srgbClr val="2F1F5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Standard Deviation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8939"/>
            <a:ext cx="8534400" cy="5410200"/>
          </a:xfrm>
        </p:spPr>
        <p:txBody>
          <a:bodyPr/>
          <a:lstStyle/>
          <a:p>
            <a:r>
              <a:rPr lang="en-US" dirty="0"/>
              <a:t>A standardized measure of </a:t>
            </a:r>
            <a:r>
              <a:rPr lang="en-US" b="1" u="sng" dirty="0"/>
              <a:t>distance from the mean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Very useful and something you do read about when making predictions or other statements about the data.</a:t>
            </a:r>
          </a:p>
        </p:txBody>
      </p:sp>
    </p:spTree>
    <p:extLst>
      <p:ext uri="{BB962C8B-B14F-4D97-AF65-F5344CB8AC3E}">
        <p14:creationId xmlns:p14="http://schemas.microsoft.com/office/powerpoint/2010/main" val="22241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86000" y="4038600"/>
            <a:ext cx="45720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en-US">
              <a:sym typeface="Symbol" charset="0"/>
            </a:endParaRPr>
          </a:p>
          <a:p>
            <a:endParaRPr kumimoji="1" lang="en-US">
              <a:sym typeface="Symbol" charset="0"/>
            </a:endParaRPr>
          </a:p>
          <a:p>
            <a:r>
              <a:rPr kumimoji="1" lang="en-US">
                <a:sym typeface="Symbol" charset="0"/>
              </a:rPr>
              <a:t>      </a:t>
            </a:r>
            <a:r>
              <a:rPr kumimoji="1" lang="en-US" sz="2000">
                <a:sym typeface="Symbol" charset="0"/>
              </a:rPr>
              <a:t>=square root</a:t>
            </a:r>
          </a:p>
          <a:p>
            <a:r>
              <a:rPr kumimoji="1" lang="en-US" sz="2000">
                <a:sym typeface="Symbol" charset="0"/>
              </a:rPr>
              <a:t>=sum (sigma)</a:t>
            </a:r>
          </a:p>
          <a:p>
            <a:r>
              <a:rPr kumimoji="1" lang="en-US" sz="2000">
                <a:sym typeface="Symbol" charset="0"/>
              </a:rPr>
              <a:t>X=score for each point in data</a:t>
            </a:r>
          </a:p>
          <a:p>
            <a:r>
              <a:rPr kumimoji="1" lang="en-US" sz="2000">
                <a:sym typeface="Symbol" charset="0"/>
              </a:rPr>
              <a:t>_</a:t>
            </a:r>
          </a:p>
          <a:p>
            <a:r>
              <a:rPr kumimoji="1" lang="en-US" sz="2000">
                <a:sym typeface="Symbol" charset="0"/>
              </a:rPr>
              <a:t>X=mean of scores for the variable</a:t>
            </a:r>
          </a:p>
          <a:p>
            <a:r>
              <a:rPr kumimoji="1" lang="en-US" sz="2000" i="1">
                <a:sym typeface="Symbol" charset="0"/>
              </a:rPr>
              <a:t>n</a:t>
            </a:r>
            <a:r>
              <a:rPr kumimoji="1" lang="en-US" sz="2000">
                <a:sym typeface="Symbol" charset="0"/>
              </a:rPr>
              <a:t>=sample size (number of observations or cases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85800" y="1981200"/>
            <a:ext cx="129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400" b="1"/>
              <a:t>S</a:t>
            </a:r>
            <a:r>
              <a:rPr lang="en-US" sz="3200" b="1"/>
              <a:t>  =</a:t>
            </a:r>
          </a:p>
        </p:txBody>
      </p:sp>
      <p:sp>
        <p:nvSpPr>
          <p:cNvPr id="2561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Formula for Standard Deviation</a:t>
            </a:r>
          </a:p>
        </p:txBody>
      </p:sp>
      <p:graphicFrame>
        <p:nvGraphicFramePr>
          <p:cNvPr id="25614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5000" y="1600200"/>
          <a:ext cx="367665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876240" imgH="583920" progId="Equation.3">
                  <p:embed/>
                </p:oleObj>
              </mc:Choice>
              <mc:Fallback>
                <p:oleObj name="Equation" r:id="rId3" imgW="876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367665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4343400"/>
          <a:ext cx="549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228600" imgH="253800" progId="Equation.3">
                  <p:embed/>
                </p:oleObj>
              </mc:Choice>
              <mc:Fallback>
                <p:oleObj name="Equation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549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1" name="Text Box 203"/>
          <p:cNvSpPr txBox="1">
            <a:spLocks noChangeArrowheads="1"/>
          </p:cNvSpPr>
          <p:nvPr/>
        </p:nvSpPr>
        <p:spPr bwMode="auto">
          <a:xfrm>
            <a:off x="441325" y="5410200"/>
            <a:ext cx="84740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We can see that the Standard Deviation equals 165.2 pounds.  The weight of Zinger is still likely skewing this calculation (indirectly through the mean).</a:t>
            </a:r>
          </a:p>
          <a:p>
            <a:endParaRPr lang="en-US" sz="2400" b="1">
              <a:solidFill>
                <a:srgbClr val="0000FF"/>
              </a:solidFill>
            </a:endParaRPr>
          </a:p>
        </p:txBody>
      </p:sp>
      <p:pic>
        <p:nvPicPr>
          <p:cNvPr id="33198" name="Picture 430"/>
          <p:cNvPicPr>
            <a:picLocks noGrp="1" noChangeAspect="1" noChangeArrowheads="1"/>
          </p:cNvPicPr>
          <p:nvPr>
            <p:ph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81000"/>
            <a:ext cx="7315200" cy="50403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2646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19" y="1637046"/>
            <a:ext cx="8216402" cy="47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Distribution?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7013" cy="4525963"/>
          </a:xfrm>
        </p:spPr>
        <p:txBody>
          <a:bodyPr/>
          <a:lstStyle/>
          <a:p>
            <a:r>
              <a:rPr lang="en-US" sz="2800" b="1"/>
              <a:t>Gives us a picture of the variability and central tendency.</a:t>
            </a:r>
          </a:p>
          <a:p>
            <a:endParaRPr lang="en-US" sz="2800" b="1"/>
          </a:p>
          <a:p>
            <a:r>
              <a:rPr lang="en-US" sz="2800" b="1"/>
              <a:t>Can also show the amount of skewness and Kurtosis.</a:t>
            </a:r>
          </a:p>
        </p:txBody>
      </p:sp>
      <p:pic>
        <p:nvPicPr>
          <p:cNvPr id="44036" name="Picture 4" descr="normal_dist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3463" y="1682750"/>
            <a:ext cx="2974975" cy="2843213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8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Graphing Data: Types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828800"/>
            <a:ext cx="8229600" cy="42830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012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458200" cy="1127125"/>
          </a:xfrm>
        </p:spPr>
        <p:txBody>
          <a:bodyPr/>
          <a:lstStyle/>
          <a:p>
            <a:r>
              <a:rPr lang="en-US"/>
              <a:t>Creating Frequencies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5105400"/>
          </a:xfrm>
        </p:spPr>
        <p:txBody>
          <a:bodyPr/>
          <a:lstStyle/>
          <a:p>
            <a:r>
              <a:rPr lang="en-US" b="1"/>
              <a:t>We create frequencies by sorting data by value or category and then summing the cases that fall into those values.</a:t>
            </a:r>
          </a:p>
          <a:p>
            <a:endParaRPr lang="en-US" b="1"/>
          </a:p>
          <a:p>
            <a:r>
              <a:rPr lang="en-US" b="1"/>
              <a:t>How often do certain scores occur?  This is a basic descriptive data question.</a:t>
            </a:r>
          </a:p>
        </p:txBody>
      </p:sp>
    </p:spTree>
    <p:extLst>
      <p:ext uri="{BB962C8B-B14F-4D97-AF65-F5344CB8AC3E}">
        <p14:creationId xmlns:p14="http://schemas.microsoft.com/office/powerpoint/2010/main" val="41992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of Donut-eating Profs. (most to least)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3048000" cy="4572000"/>
        </p:xfrm>
        <a:graphic>
          <a:graphicData uri="http://schemas.openxmlformats.org/drawingml/2006/table">
            <a:tbl>
              <a:tblPr/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Zingers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308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Honkey-Doorey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251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Calzone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227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Bopsey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213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Googles-boop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199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Pallitto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189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Homer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187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Schnickerson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Smuggle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Boehmer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151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Levin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148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Queeny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132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52600"/>
            <a:ext cx="8610600" cy="4735513"/>
          </a:xfrm>
          <a:ln/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69925" y="369888"/>
            <a:ext cx="80930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/>
              <a:t>Here we have placed the Professors into weight classes and depict with a  histogram in columns.</a:t>
            </a:r>
          </a:p>
        </p:txBody>
      </p:sp>
    </p:spTree>
    <p:extLst>
      <p:ext uri="{BB962C8B-B14F-4D97-AF65-F5344CB8AC3E}">
        <p14:creationId xmlns:p14="http://schemas.microsoft.com/office/powerpoint/2010/main" val="30727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057400"/>
            <a:ext cx="8305800" cy="4567238"/>
          </a:xfrm>
          <a:noFill/>
          <a:ln/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22325" y="798513"/>
            <a:ext cx="6569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/>
              <a:t>Here it is another histogram depicted as a bar graph. </a:t>
            </a:r>
          </a:p>
        </p:txBody>
      </p:sp>
    </p:spTree>
    <p:extLst>
      <p:ext uri="{BB962C8B-B14F-4D97-AF65-F5344CB8AC3E}">
        <p14:creationId xmlns:p14="http://schemas.microsoft.com/office/powerpoint/2010/main" val="39253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Charts: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752600"/>
            <a:ext cx="8610600" cy="47355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384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Actually, why not use a donut graph.  Duh!</a:t>
            </a:r>
          </a:p>
        </p:txBody>
      </p:sp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4398963"/>
          </a:xfrm>
          <a:noFill/>
          <a:ln/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46125" y="6211888"/>
            <a:ext cx="453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See Excel for other options!!!!</a:t>
            </a:r>
          </a:p>
        </p:txBody>
      </p:sp>
    </p:spTree>
    <p:extLst>
      <p:ext uri="{BB962C8B-B14F-4D97-AF65-F5344CB8AC3E}">
        <p14:creationId xmlns:p14="http://schemas.microsoft.com/office/powerpoint/2010/main" val="21212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458200" cy="822325"/>
          </a:xfrm>
        </p:spPr>
        <p:txBody>
          <a:bodyPr/>
          <a:lstStyle/>
          <a:p>
            <a:r>
              <a:rPr lang="en-US" sz="4000"/>
              <a:t>Line Graphs: A Time Series</a:t>
            </a:r>
          </a:p>
        </p:txBody>
      </p:sp>
      <p:pic>
        <p:nvPicPr>
          <p:cNvPr id="60032" name="Picture 64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8915400" cy="5146675"/>
          </a:xfr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63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(Two variable)</a:t>
            </a:r>
          </a:p>
        </p:txBody>
      </p:sp>
      <p:graphicFrame>
        <p:nvGraphicFramePr>
          <p:cNvPr id="604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1828800"/>
          <a:ext cx="8763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Chart" r:id="rId3" imgW="4667402" imgH="2409749" progId="Excel.Chart.8">
                  <p:embed/>
                </p:oleObj>
              </mc:Choice>
              <mc:Fallback>
                <p:oleObj name="Chart" r:id="rId3" imgW="4667402" imgH="24097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87630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5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" r="6621"/>
          <a:stretch/>
        </p:blipFill>
        <p:spPr>
          <a:xfrm>
            <a:off x="137712" y="1761565"/>
            <a:ext cx="8751923" cy="4289611"/>
          </a:xfrm>
        </p:spPr>
      </p:pic>
    </p:spTree>
    <p:extLst>
      <p:ext uri="{BB962C8B-B14F-4D97-AF65-F5344CB8AC3E}">
        <p14:creationId xmlns:p14="http://schemas.microsoft.com/office/powerpoint/2010/main" val="13890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Symmetrical (mean is about equal to median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Skewed</a:t>
            </a:r>
            <a:endParaRPr lang="en-US" dirty="0"/>
          </a:p>
          <a:p>
            <a:pPr lvl="1"/>
            <a:r>
              <a:rPr lang="en-US" dirty="0"/>
              <a:t>Negatively (example: years of education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mean &lt; </a:t>
            </a:r>
            <a:r>
              <a:rPr lang="en-US" dirty="0" smtClean="0"/>
              <a:t>median</a:t>
            </a:r>
            <a:endParaRPr lang="en-US" dirty="0"/>
          </a:p>
          <a:p>
            <a:pPr lvl="1"/>
            <a:r>
              <a:rPr lang="en-US" dirty="0"/>
              <a:t>Positively (example: income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mean &gt; </a:t>
            </a:r>
            <a:r>
              <a:rPr lang="en-US" dirty="0" smtClean="0"/>
              <a:t>median</a:t>
            </a:r>
            <a:endParaRPr lang="en-US" dirty="0"/>
          </a:p>
          <a:p>
            <a:r>
              <a:rPr lang="en-US" dirty="0"/>
              <a:t>Bimodal (two distinct modes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Multi-modal (more than 2 distinct modes)</a:t>
            </a:r>
          </a:p>
        </p:txBody>
      </p:sp>
    </p:spTree>
    <p:extLst>
      <p:ext uri="{BB962C8B-B14F-4D97-AF65-F5344CB8AC3E}">
        <p14:creationId xmlns:p14="http://schemas.microsoft.com/office/powerpoint/2010/main" val="26467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learn to Measures the </a:t>
            </a:r>
            <a:r>
              <a:rPr lang="en-US" dirty="0"/>
              <a:t>Central </a:t>
            </a:r>
            <a:r>
              <a:rPr lang="en-US" dirty="0" smtClean="0"/>
              <a:t>Tendency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talk about summary statistics: Mean</a:t>
            </a:r>
            <a:r>
              <a:rPr lang="en-US" dirty="0"/>
              <a:t>, Median, Mode, Range, Standard</a:t>
            </a:r>
          </a:p>
          <a:p>
            <a:r>
              <a:rPr lang="en-US" dirty="0"/>
              <a:t>Deviation, Variance, Min, </a:t>
            </a:r>
            <a:r>
              <a:rPr lang="en-US" dirty="0" smtClean="0"/>
              <a:t>Max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error or missing data </a:t>
            </a:r>
            <a:r>
              <a:rPr lang="en-US" dirty="0" smtClean="0"/>
              <a:t>may mean </a:t>
            </a:r>
            <a:r>
              <a:rPr lang="en-US" dirty="0"/>
              <a:t>that if we treated a population </a:t>
            </a:r>
            <a:r>
              <a:rPr lang="en-US" dirty="0" smtClean="0"/>
              <a:t>as complete </a:t>
            </a:r>
            <a:r>
              <a:rPr lang="en-US" dirty="0"/>
              <a:t>that we may have </a:t>
            </a:r>
            <a:r>
              <a:rPr lang="en-US" dirty="0" smtClean="0"/>
              <a:t>inefficient estimates.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depends on the type of data and project.</a:t>
            </a:r>
          </a:p>
        </p:txBody>
      </p:sp>
    </p:spTree>
    <p:extLst>
      <p:ext uri="{BB962C8B-B14F-4D97-AF65-F5344CB8AC3E}">
        <p14:creationId xmlns:p14="http://schemas.microsoft.com/office/powerpoint/2010/main" val="34717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Measures of Central Tendency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/>
              <a:t>These measures tap into the average distribution of a set of scores or values in the data.  </a:t>
            </a:r>
          </a:p>
          <a:p>
            <a:pPr lvl="1"/>
            <a:r>
              <a:rPr lang="en-US"/>
              <a:t>Mean</a:t>
            </a:r>
          </a:p>
          <a:p>
            <a:pPr lvl="1"/>
            <a:r>
              <a:rPr lang="en-US"/>
              <a:t>Median</a:t>
            </a:r>
          </a:p>
          <a:p>
            <a:pPr lvl="1"/>
            <a:r>
              <a:rPr lang="en-US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1569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Problem of being </a:t>
            </a:r>
            <a:r>
              <a:rPr lang="ja-JP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mean</a:t>
            </a:r>
            <a:r>
              <a:rPr lang="ja-JP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9839"/>
            <a:ext cx="8305800" cy="5334000"/>
          </a:xfrm>
        </p:spPr>
        <p:txBody>
          <a:bodyPr/>
          <a:lstStyle/>
          <a:p>
            <a:r>
              <a:rPr lang="en-US" b="1" dirty="0"/>
              <a:t>The main problem associated with the mean value of some data is that it is sensitive to outliers.</a:t>
            </a:r>
          </a:p>
          <a:p>
            <a:endParaRPr lang="en-US" b="1" dirty="0"/>
          </a:p>
          <a:p>
            <a:r>
              <a:rPr lang="en-US" b="1" dirty="0"/>
              <a:t>Example, the average weight of political science professors might be affected if there was one in the department that weighed 600 pounds.</a:t>
            </a:r>
          </a:p>
        </p:txBody>
      </p:sp>
    </p:spTree>
    <p:extLst>
      <p:ext uri="{BB962C8B-B14F-4D97-AF65-F5344CB8AC3E}">
        <p14:creationId xmlns:p14="http://schemas.microsoft.com/office/powerpoint/2010/main" val="23010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066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Donut-Eating Professors</a:t>
            </a:r>
          </a:p>
        </p:txBody>
      </p:sp>
      <p:graphicFrame>
        <p:nvGraphicFramePr>
          <p:cNvPr id="11845" name="Group 58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2736749"/>
              </p:ext>
            </p:extLst>
          </p:nvPr>
        </p:nvGraphicFramePr>
        <p:xfrm>
          <a:off x="457200" y="1580394"/>
          <a:ext cx="8382000" cy="5185850"/>
        </p:xfrm>
        <a:graphic>
          <a:graphicData uri="http://schemas.openxmlformats.org/drawingml/2006/table">
            <a:tbl>
              <a:tblPr/>
              <a:tblGrid>
                <a:gridCol w="308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Professor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Weight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Weight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Schmuggles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Bopsey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Pallitto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Homer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Schnickerson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Levin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Honkey-Doorey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Zingers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Boehmer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Queenie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Googles-Boop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Calzone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194.6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248.3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smtClean="0"/>
              <a:t>Median</a:t>
            </a:r>
            <a:endParaRPr lang="en-US" sz="2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the mean average can be sensitive to extreme values, the median is sometimes useful and more accurate.</a:t>
            </a:r>
          </a:p>
          <a:p>
            <a:endParaRPr lang="en-US"/>
          </a:p>
          <a:p>
            <a:r>
              <a:rPr lang="en-US"/>
              <a:t>The median is simply the middle value among some scores of a variable.  (no standard formula for its computation)</a:t>
            </a:r>
          </a:p>
        </p:txBody>
      </p:sp>
    </p:spTree>
    <p:extLst>
      <p:ext uri="{BB962C8B-B14F-4D97-AF65-F5344CB8AC3E}">
        <p14:creationId xmlns:p14="http://schemas.microsoft.com/office/powerpoint/2010/main" val="34627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264</TotalTime>
  <Words>905</Words>
  <Application>Microsoft Office PowerPoint</Application>
  <PresentationFormat>On-screen Show (4:3)</PresentationFormat>
  <Paragraphs>249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Candara</vt:lpstr>
      <vt:lpstr>ＤＦＰ行書体</vt:lpstr>
      <vt:lpstr>メイリオ</vt:lpstr>
      <vt:lpstr>Mistral</vt:lpstr>
      <vt:lpstr>Symbol</vt:lpstr>
      <vt:lpstr>Times New Roman</vt:lpstr>
      <vt:lpstr>Infusion</vt:lpstr>
      <vt:lpstr>Equation</vt:lpstr>
      <vt:lpstr>Chart</vt:lpstr>
      <vt:lpstr>Beginning to explore data</vt:lpstr>
      <vt:lpstr>Stats for Data Science</vt:lpstr>
      <vt:lpstr>Difference</vt:lpstr>
      <vt:lpstr>Lets learn to Measures the Central Tendency</vt:lpstr>
      <vt:lpstr>Be Careful</vt:lpstr>
      <vt:lpstr>Measures of Central Tendency</vt:lpstr>
      <vt:lpstr>Problem of being “mean”</vt:lpstr>
      <vt:lpstr>Donut-Eating Professors</vt:lpstr>
      <vt:lpstr>The Median</vt:lpstr>
      <vt:lpstr>What is the Median?</vt:lpstr>
      <vt:lpstr>Percentiles</vt:lpstr>
      <vt:lpstr>The Mode</vt:lpstr>
      <vt:lpstr>Figuring the Mode</vt:lpstr>
      <vt:lpstr>Measures of Dispersion</vt:lpstr>
      <vt:lpstr>Why Dispersion is important</vt:lpstr>
      <vt:lpstr>The Range</vt:lpstr>
      <vt:lpstr>The Standard Deviation </vt:lpstr>
      <vt:lpstr>Formula for Standard Deviation</vt:lpstr>
      <vt:lpstr>PowerPoint Presentation</vt:lpstr>
      <vt:lpstr>What is the Distribution?</vt:lpstr>
      <vt:lpstr>Graphing Data: Types</vt:lpstr>
      <vt:lpstr>Creating Frequencies</vt:lpstr>
      <vt:lpstr>Ranking of Donut-eating Profs. (most to least)</vt:lpstr>
      <vt:lpstr>PowerPoint Presentation</vt:lpstr>
      <vt:lpstr>PowerPoint Presentation</vt:lpstr>
      <vt:lpstr>Pie Charts:</vt:lpstr>
      <vt:lpstr>Actually, why not use a donut graph.  Duh!</vt:lpstr>
      <vt:lpstr>Line Graphs: A Time Series</vt:lpstr>
      <vt:lpstr>Scatter Plot (Two variable)</vt:lpstr>
      <vt:lpstr>Shape of the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to explore data</dc:title>
  <dc:creator>Asma</dc:creator>
  <cp:lastModifiedBy>Asma Ahmad</cp:lastModifiedBy>
  <cp:revision>8</cp:revision>
  <dcterms:created xsi:type="dcterms:W3CDTF">2022-10-31T14:10:03Z</dcterms:created>
  <dcterms:modified xsi:type="dcterms:W3CDTF">2022-11-02T05:26:21Z</dcterms:modified>
</cp:coreProperties>
</file>