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61" r:id="rId2"/>
    <p:sldId id="299" r:id="rId3"/>
    <p:sldId id="262" r:id="rId4"/>
    <p:sldId id="301" r:id="rId5"/>
    <p:sldId id="300" r:id="rId6"/>
    <p:sldId id="302" r:id="rId7"/>
    <p:sldId id="295" r:id="rId8"/>
    <p:sldId id="264" r:id="rId9"/>
    <p:sldId id="303" r:id="rId10"/>
    <p:sldId id="298" r:id="rId11"/>
    <p:sldId id="266" r:id="rId12"/>
    <p:sldId id="267" r:id="rId13"/>
    <p:sldId id="269" r:id="rId14"/>
    <p:sldId id="268" r:id="rId15"/>
    <p:sldId id="270" r:id="rId16"/>
    <p:sldId id="277" r:id="rId17"/>
    <p:sldId id="278" r:id="rId18"/>
    <p:sldId id="279" r:id="rId19"/>
    <p:sldId id="280" r:id="rId20"/>
    <p:sldId id="282" r:id="rId21"/>
    <p:sldId id="283" r:id="rId22"/>
    <p:sldId id="286" r:id="rId23"/>
    <p:sldId id="284" r:id="rId24"/>
    <p:sldId id="285" r:id="rId25"/>
    <p:sldId id="271" r:id="rId26"/>
    <p:sldId id="287" r:id="rId27"/>
    <p:sldId id="288" r:id="rId28"/>
    <p:sldId id="289" r:id="rId29"/>
    <p:sldId id="290" r:id="rId30"/>
    <p:sldId id="291" r:id="rId31"/>
    <p:sldId id="292" r:id="rId32"/>
    <p:sldId id="293" r:id="rId33"/>
    <p:sldId id="272" r:id="rId34"/>
    <p:sldId id="273" r:id="rId35"/>
    <p:sldId id="274" r:id="rId36"/>
    <p:sldId id="263" r:id="rId37"/>
    <p:sldId id="258" r:id="rId38"/>
    <p:sldId id="275" r:id="rId39"/>
    <p:sldId id="276"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621C51-131E-4D2B-9DFE-43C72A3151F4}" v="10" dt="2022-05-21T20:58:40.4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75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zish Saleem" userId="225b0ede-90e6-460e-9404-599313d7ff93" providerId="ADAL" clId="{D3621C51-131E-4D2B-9DFE-43C72A3151F4}"/>
    <pc:docChg chg="custSel addSld modSld">
      <pc:chgData name="Nazish Saleem" userId="225b0ede-90e6-460e-9404-599313d7ff93" providerId="ADAL" clId="{D3621C51-131E-4D2B-9DFE-43C72A3151F4}" dt="2022-05-21T20:58:57.881" v="136" actId="1076"/>
      <pc:docMkLst>
        <pc:docMk/>
      </pc:docMkLst>
      <pc:sldChg chg="addSp modSp mod">
        <pc:chgData name="Nazish Saleem" userId="225b0ede-90e6-460e-9404-599313d7ff93" providerId="ADAL" clId="{D3621C51-131E-4D2B-9DFE-43C72A3151F4}" dt="2022-05-21T20:58:57.881" v="136" actId="1076"/>
        <pc:sldMkLst>
          <pc:docMk/>
          <pc:sldMk cId="0" sldId="264"/>
        </pc:sldMkLst>
        <pc:spChg chg="mod">
          <ac:chgData name="Nazish Saleem" userId="225b0ede-90e6-460e-9404-599313d7ff93" providerId="ADAL" clId="{D3621C51-131E-4D2B-9DFE-43C72A3151F4}" dt="2022-05-21T20:56:13.900" v="104" actId="207"/>
          <ac:spMkLst>
            <pc:docMk/>
            <pc:sldMk cId="0" sldId="264"/>
            <ac:spMk id="4" creationId="{00000000-0000-0000-0000-000000000000}"/>
          </ac:spMkLst>
        </pc:spChg>
        <pc:spChg chg="add mod">
          <ac:chgData name="Nazish Saleem" userId="225b0ede-90e6-460e-9404-599313d7ff93" providerId="ADAL" clId="{D3621C51-131E-4D2B-9DFE-43C72A3151F4}" dt="2022-05-21T20:55:56.803" v="102" actId="113"/>
          <ac:spMkLst>
            <pc:docMk/>
            <pc:sldMk cId="0" sldId="264"/>
            <ac:spMk id="6" creationId="{15E68E91-BE40-ECF5-55D8-9CC87FD6421B}"/>
          </ac:spMkLst>
        </pc:spChg>
        <pc:spChg chg="add mod">
          <ac:chgData name="Nazish Saleem" userId="225b0ede-90e6-460e-9404-599313d7ff93" providerId="ADAL" clId="{D3621C51-131E-4D2B-9DFE-43C72A3151F4}" dt="2022-05-21T20:58:23.858" v="126" actId="404"/>
          <ac:spMkLst>
            <pc:docMk/>
            <pc:sldMk cId="0" sldId="264"/>
            <ac:spMk id="12" creationId="{5A24FE8D-49B4-D536-CC45-928D9D2A3F85}"/>
          </ac:spMkLst>
        </pc:spChg>
        <pc:spChg chg="add mod">
          <ac:chgData name="Nazish Saleem" userId="225b0ede-90e6-460e-9404-599313d7ff93" providerId="ADAL" clId="{D3621C51-131E-4D2B-9DFE-43C72A3151F4}" dt="2022-05-21T20:58:38.326" v="131" actId="20577"/>
          <ac:spMkLst>
            <pc:docMk/>
            <pc:sldMk cId="0" sldId="264"/>
            <ac:spMk id="13" creationId="{AF993419-AEF1-F9AD-5CB9-FEDE114A3A22}"/>
          </ac:spMkLst>
        </pc:spChg>
        <pc:spChg chg="add mod">
          <ac:chgData name="Nazish Saleem" userId="225b0ede-90e6-460e-9404-599313d7ff93" providerId="ADAL" clId="{D3621C51-131E-4D2B-9DFE-43C72A3151F4}" dt="2022-05-21T20:58:57.881" v="136" actId="1076"/>
          <ac:spMkLst>
            <pc:docMk/>
            <pc:sldMk cId="0" sldId="264"/>
            <ac:spMk id="14" creationId="{244E4BD5-B0C8-84CF-7F2D-7A80FB57756A}"/>
          </ac:spMkLst>
        </pc:spChg>
        <pc:picChg chg="mod">
          <ac:chgData name="Nazish Saleem" userId="225b0ede-90e6-460e-9404-599313d7ff93" providerId="ADAL" clId="{D3621C51-131E-4D2B-9DFE-43C72A3151F4}" dt="2022-05-21T20:54:36.418" v="91"/>
          <ac:picMkLst>
            <pc:docMk/>
            <pc:sldMk cId="0" sldId="264"/>
            <ac:picMk id="3" creationId="{00000000-0000-0000-0000-000000000000}"/>
          </ac:picMkLst>
        </pc:picChg>
        <pc:picChg chg="add mod">
          <ac:chgData name="Nazish Saleem" userId="225b0ede-90e6-460e-9404-599313d7ff93" providerId="ADAL" clId="{D3621C51-131E-4D2B-9DFE-43C72A3151F4}" dt="2022-05-21T20:56:42.304" v="109" actId="1076"/>
          <ac:picMkLst>
            <pc:docMk/>
            <pc:sldMk cId="0" sldId="264"/>
            <ac:picMk id="10" creationId="{E654418A-10D5-C57B-016A-E842B0004A7A}"/>
          </ac:picMkLst>
        </pc:picChg>
        <pc:picChg chg="mod">
          <ac:chgData name="Nazish Saleem" userId="225b0ede-90e6-460e-9404-599313d7ff93" providerId="ADAL" clId="{D3621C51-131E-4D2B-9DFE-43C72A3151F4}" dt="2022-05-21T20:56:33.657" v="105" actId="1076"/>
          <ac:picMkLst>
            <pc:docMk/>
            <pc:sldMk cId="0" sldId="264"/>
            <ac:picMk id="1026" creationId="{00000000-0000-0000-0000-000000000000}"/>
          </ac:picMkLst>
        </pc:picChg>
      </pc:sldChg>
      <pc:sldChg chg="addSp delSp modSp new mod">
        <pc:chgData name="Nazish Saleem" userId="225b0ede-90e6-460e-9404-599313d7ff93" providerId="ADAL" clId="{D3621C51-131E-4D2B-9DFE-43C72A3151F4}" dt="2022-05-21T20:49:26.426" v="17" actId="14100"/>
        <pc:sldMkLst>
          <pc:docMk/>
          <pc:sldMk cId="1914264204" sldId="300"/>
        </pc:sldMkLst>
        <pc:spChg chg="del">
          <ac:chgData name="Nazish Saleem" userId="225b0ede-90e6-460e-9404-599313d7ff93" providerId="ADAL" clId="{D3621C51-131E-4D2B-9DFE-43C72A3151F4}" dt="2022-05-21T20:47:44.183" v="1" actId="478"/>
          <ac:spMkLst>
            <pc:docMk/>
            <pc:sldMk cId="1914264204" sldId="300"/>
            <ac:spMk id="2" creationId="{EFE6C43A-EA9D-D7ED-A5F6-ECAADEB68231}"/>
          </ac:spMkLst>
        </pc:spChg>
        <pc:spChg chg="del">
          <ac:chgData name="Nazish Saleem" userId="225b0ede-90e6-460e-9404-599313d7ff93" providerId="ADAL" clId="{D3621C51-131E-4D2B-9DFE-43C72A3151F4}" dt="2022-05-21T20:47:45.656" v="2" actId="478"/>
          <ac:spMkLst>
            <pc:docMk/>
            <pc:sldMk cId="1914264204" sldId="300"/>
            <ac:spMk id="3" creationId="{1BE2E5AA-D43D-FC70-16D0-1E2C484D2561}"/>
          </ac:spMkLst>
        </pc:spChg>
        <pc:picChg chg="add mod">
          <ac:chgData name="Nazish Saleem" userId="225b0ede-90e6-460e-9404-599313d7ff93" providerId="ADAL" clId="{D3621C51-131E-4D2B-9DFE-43C72A3151F4}" dt="2022-05-21T20:48:38.858" v="10" actId="1076"/>
          <ac:picMkLst>
            <pc:docMk/>
            <pc:sldMk cId="1914264204" sldId="300"/>
            <ac:picMk id="5" creationId="{1C7821AF-3B39-0C6E-AAEB-A4916ABC61C0}"/>
          </ac:picMkLst>
        </pc:picChg>
        <pc:picChg chg="add mod">
          <ac:chgData name="Nazish Saleem" userId="225b0ede-90e6-460e-9404-599313d7ff93" providerId="ADAL" clId="{D3621C51-131E-4D2B-9DFE-43C72A3151F4}" dt="2022-05-21T20:48:47.937" v="12"/>
          <ac:picMkLst>
            <pc:docMk/>
            <pc:sldMk cId="1914264204" sldId="300"/>
            <ac:picMk id="7" creationId="{DFA4F570-2F5F-6DA9-030A-C9D3DD720F7D}"/>
          </ac:picMkLst>
        </pc:picChg>
        <pc:picChg chg="add mod">
          <ac:chgData name="Nazish Saleem" userId="225b0ede-90e6-460e-9404-599313d7ff93" providerId="ADAL" clId="{D3621C51-131E-4D2B-9DFE-43C72A3151F4}" dt="2022-05-21T20:49:26.426" v="17" actId="14100"/>
          <ac:picMkLst>
            <pc:docMk/>
            <pc:sldMk cId="1914264204" sldId="300"/>
            <ac:picMk id="9" creationId="{E7832D3E-AA6E-DBDB-2C58-444A12630286}"/>
          </ac:picMkLst>
        </pc:picChg>
      </pc:sldChg>
      <pc:sldChg chg="addSp delSp modSp new mod">
        <pc:chgData name="Nazish Saleem" userId="225b0ede-90e6-460e-9404-599313d7ff93" providerId="ADAL" clId="{D3621C51-131E-4D2B-9DFE-43C72A3151F4}" dt="2022-05-21T20:50:45.097" v="79" actId="1076"/>
        <pc:sldMkLst>
          <pc:docMk/>
          <pc:sldMk cId="1943151923" sldId="301"/>
        </pc:sldMkLst>
        <pc:spChg chg="del">
          <ac:chgData name="Nazish Saleem" userId="225b0ede-90e6-460e-9404-599313d7ff93" providerId="ADAL" clId="{D3621C51-131E-4D2B-9DFE-43C72A3151F4}" dt="2022-05-21T20:49:34.121" v="19" actId="478"/>
          <ac:spMkLst>
            <pc:docMk/>
            <pc:sldMk cId="1943151923" sldId="301"/>
            <ac:spMk id="2" creationId="{6ED89D25-E96D-DDF4-4BE3-111084FAF2B1}"/>
          </ac:spMkLst>
        </pc:spChg>
        <pc:spChg chg="del">
          <ac:chgData name="Nazish Saleem" userId="225b0ede-90e6-460e-9404-599313d7ff93" providerId="ADAL" clId="{D3621C51-131E-4D2B-9DFE-43C72A3151F4}" dt="2022-05-21T20:49:46.577" v="20" actId="478"/>
          <ac:spMkLst>
            <pc:docMk/>
            <pc:sldMk cId="1943151923" sldId="301"/>
            <ac:spMk id="3" creationId="{888D0E4D-B524-5DEE-E9F7-FD5828356260}"/>
          </ac:spMkLst>
        </pc:spChg>
        <pc:spChg chg="add mod">
          <ac:chgData name="Nazish Saleem" userId="225b0ede-90e6-460e-9404-599313d7ff93" providerId="ADAL" clId="{D3621C51-131E-4D2B-9DFE-43C72A3151F4}" dt="2022-05-21T20:50:45.097" v="79" actId="1076"/>
          <ac:spMkLst>
            <pc:docMk/>
            <pc:sldMk cId="1943151923" sldId="301"/>
            <ac:spMk id="4" creationId="{446F1673-FBCB-882C-6327-3A4BC10C5651}"/>
          </ac:spMkLst>
        </pc:spChg>
      </pc:sldChg>
      <pc:sldChg chg="addSp delSp modSp new mod">
        <pc:chgData name="Nazish Saleem" userId="225b0ede-90e6-460e-9404-599313d7ff93" providerId="ADAL" clId="{D3621C51-131E-4D2B-9DFE-43C72A3151F4}" dt="2022-05-21T20:52:27.809" v="90" actId="1076"/>
        <pc:sldMkLst>
          <pc:docMk/>
          <pc:sldMk cId="3610146346" sldId="302"/>
        </pc:sldMkLst>
        <pc:spChg chg="del">
          <ac:chgData name="Nazish Saleem" userId="225b0ede-90e6-460e-9404-599313d7ff93" providerId="ADAL" clId="{D3621C51-131E-4D2B-9DFE-43C72A3151F4}" dt="2022-05-21T20:52:03.235" v="81" actId="478"/>
          <ac:spMkLst>
            <pc:docMk/>
            <pc:sldMk cId="3610146346" sldId="302"/>
            <ac:spMk id="2" creationId="{F6AA3660-4CFA-5AC3-FF19-6F4502C30FB4}"/>
          </ac:spMkLst>
        </pc:spChg>
        <pc:spChg chg="del">
          <ac:chgData name="Nazish Saleem" userId="225b0ede-90e6-460e-9404-599313d7ff93" providerId="ADAL" clId="{D3621C51-131E-4D2B-9DFE-43C72A3151F4}" dt="2022-05-21T20:52:04.776" v="82" actId="478"/>
          <ac:spMkLst>
            <pc:docMk/>
            <pc:sldMk cId="3610146346" sldId="302"/>
            <ac:spMk id="3" creationId="{E9E5B11F-B023-B989-FB6A-0D61468E8C7C}"/>
          </ac:spMkLst>
        </pc:spChg>
        <pc:picChg chg="add mod">
          <ac:chgData name="Nazish Saleem" userId="225b0ede-90e6-460e-9404-599313d7ff93" providerId="ADAL" clId="{D3621C51-131E-4D2B-9DFE-43C72A3151F4}" dt="2022-05-21T20:52:08.849" v="86" actId="1076"/>
          <ac:picMkLst>
            <pc:docMk/>
            <pc:sldMk cId="3610146346" sldId="302"/>
            <ac:picMk id="5" creationId="{25B64DFF-5D14-745C-90DE-FF0B6612E546}"/>
          </ac:picMkLst>
        </pc:picChg>
        <pc:picChg chg="add mod">
          <ac:chgData name="Nazish Saleem" userId="225b0ede-90e6-460e-9404-599313d7ff93" providerId="ADAL" clId="{D3621C51-131E-4D2B-9DFE-43C72A3151F4}" dt="2022-05-21T20:52:27.809" v="90" actId="1076"/>
          <ac:picMkLst>
            <pc:docMk/>
            <pc:sldMk cId="3610146346" sldId="302"/>
            <ac:picMk id="7" creationId="{96C0D2DC-48DF-E556-B299-7A4905F443A8}"/>
          </ac:picMkLst>
        </pc:picChg>
      </pc:sldChg>
      <pc:sldChg chg="addSp delSp modSp new mod">
        <pc:chgData name="Nazish Saleem" userId="225b0ede-90e6-460e-9404-599313d7ff93" providerId="ADAL" clId="{D3621C51-131E-4D2B-9DFE-43C72A3151F4}" dt="2022-05-21T20:57:20.098" v="119" actId="14100"/>
        <pc:sldMkLst>
          <pc:docMk/>
          <pc:sldMk cId="4108459893" sldId="303"/>
        </pc:sldMkLst>
        <pc:spChg chg="del">
          <ac:chgData name="Nazish Saleem" userId="225b0ede-90e6-460e-9404-599313d7ff93" providerId="ADAL" clId="{D3621C51-131E-4D2B-9DFE-43C72A3151F4}" dt="2022-05-21T20:56:47.473" v="111" actId="478"/>
          <ac:spMkLst>
            <pc:docMk/>
            <pc:sldMk cId="4108459893" sldId="303"/>
            <ac:spMk id="2" creationId="{0A1F5AE7-D299-A40A-8ED3-D52C7C633BF1}"/>
          </ac:spMkLst>
        </pc:spChg>
        <pc:spChg chg="del">
          <ac:chgData name="Nazish Saleem" userId="225b0ede-90e6-460e-9404-599313d7ff93" providerId="ADAL" clId="{D3621C51-131E-4D2B-9DFE-43C72A3151F4}" dt="2022-05-21T20:56:48.475" v="112" actId="478"/>
          <ac:spMkLst>
            <pc:docMk/>
            <pc:sldMk cId="4108459893" sldId="303"/>
            <ac:spMk id="3" creationId="{DD3AD632-E949-E15D-1533-785420CB8D26}"/>
          </ac:spMkLst>
        </pc:spChg>
        <pc:picChg chg="add mod">
          <ac:chgData name="Nazish Saleem" userId="225b0ede-90e6-460e-9404-599313d7ff93" providerId="ADAL" clId="{D3621C51-131E-4D2B-9DFE-43C72A3151F4}" dt="2022-05-21T20:57:20.098" v="119" actId="14100"/>
          <ac:picMkLst>
            <pc:docMk/>
            <pc:sldMk cId="4108459893" sldId="303"/>
            <ac:picMk id="5" creationId="{C710F057-49C8-07D6-FDB7-19FFB67A21E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488D8D-B9EF-4EA4-BBEB-F8759EE8C9AD}" type="datetimeFigureOut">
              <a:rPr lang="en-US" smtClean="0"/>
              <a:pPr/>
              <a:t>5/21/2022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4B74FA9-8E9D-4D15-9CF2-54DEBBAC1A0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4B74FA9-8E9D-4D15-9CF2-54DEBBAC1A03}" type="slidenum">
              <a:rPr lang="en-US" smtClean="0"/>
              <a:pPr/>
              <a:t>2</a:t>
            </a:fld>
            <a:endParaRPr lang="en-US"/>
          </a:p>
        </p:txBody>
      </p:sp>
    </p:spTree>
    <p:extLst>
      <p:ext uri="{BB962C8B-B14F-4D97-AF65-F5344CB8AC3E}">
        <p14:creationId xmlns:p14="http://schemas.microsoft.com/office/powerpoint/2010/main" val="5750205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4-Bit Synchronous Binary Counter with Parallel Gating. Reference</a:t>
            </a:r>
            <a:r>
              <a:rPr lang="en-US" baseline="0" dirty="0"/>
              <a:t>: Page 360 </a:t>
            </a:r>
            <a:r>
              <a:rPr lang="en-US" baseline="0" dirty="0" err="1"/>
              <a:t>Moris</a:t>
            </a:r>
            <a:r>
              <a:rPr lang="en-US" baseline="0" dirty="0"/>
              <a:t> </a:t>
            </a:r>
            <a:r>
              <a:rPr lang="en-US" baseline="0" dirty="0" err="1"/>
              <a:t>Mano</a:t>
            </a:r>
            <a:r>
              <a:rPr lang="en-US" baseline="0" dirty="0"/>
              <a:t> 4</a:t>
            </a:r>
            <a:r>
              <a:rPr lang="en-US" baseline="30000" dirty="0"/>
              <a:t>th</a:t>
            </a:r>
            <a:r>
              <a:rPr lang="en-US" baseline="0" dirty="0"/>
              <a:t> Edition</a:t>
            </a:r>
            <a:endParaRPr lang="en-US" dirty="0"/>
          </a:p>
        </p:txBody>
      </p:sp>
      <p:sp>
        <p:nvSpPr>
          <p:cNvPr id="4" name="Slide Number Placeholder 3"/>
          <p:cNvSpPr>
            <a:spLocks noGrp="1"/>
          </p:cNvSpPr>
          <p:nvPr>
            <p:ph type="sldNum" sz="quarter" idx="10"/>
          </p:nvPr>
        </p:nvSpPr>
        <p:spPr/>
        <p:txBody>
          <a:bodyPr/>
          <a:lstStyle/>
          <a:p>
            <a:fld id="{C4B74FA9-8E9D-4D15-9CF2-54DEBBAC1A03}" type="slidenum">
              <a:rPr lang="en-US" smtClean="0"/>
              <a:pPr/>
              <a:t>32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4-Bit Synchronous Binary Counter with Serial Gating. Page 360 – </a:t>
            </a:r>
            <a:r>
              <a:rPr lang="en-US" dirty="0" err="1"/>
              <a:t>Moris</a:t>
            </a:r>
            <a:r>
              <a:rPr lang="en-US" dirty="0"/>
              <a:t> </a:t>
            </a:r>
            <a:r>
              <a:rPr lang="en-US" dirty="0" err="1"/>
              <a:t>Mano</a:t>
            </a:r>
            <a:r>
              <a:rPr lang="en-US" dirty="0"/>
              <a:t> 4</a:t>
            </a:r>
            <a:r>
              <a:rPr lang="en-US" baseline="30000" dirty="0"/>
              <a:t>th</a:t>
            </a:r>
            <a:r>
              <a:rPr lang="en-US" baseline="0" dirty="0"/>
              <a:t> Edition</a:t>
            </a:r>
            <a:endParaRPr lang="en-US" dirty="0"/>
          </a:p>
        </p:txBody>
      </p:sp>
      <p:sp>
        <p:nvSpPr>
          <p:cNvPr id="4" name="Slide Number Placeholder 3"/>
          <p:cNvSpPr>
            <a:spLocks noGrp="1"/>
          </p:cNvSpPr>
          <p:nvPr>
            <p:ph type="sldNum" sz="quarter" idx="10"/>
          </p:nvPr>
        </p:nvSpPr>
        <p:spPr/>
        <p:txBody>
          <a:bodyPr/>
          <a:lstStyle/>
          <a:p>
            <a:fld id="{C4B74FA9-8E9D-4D15-9CF2-54DEBBAC1A03}" type="slidenum">
              <a:rPr lang="en-US" smtClean="0"/>
              <a:pPr/>
              <a:t>12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4-Bit Synchronous Binary Counter with Parallel Gating. Reference</a:t>
            </a:r>
            <a:r>
              <a:rPr lang="en-US" baseline="0" dirty="0"/>
              <a:t>: Page 360 </a:t>
            </a:r>
            <a:r>
              <a:rPr lang="en-US" baseline="0" dirty="0" err="1"/>
              <a:t>Moris</a:t>
            </a:r>
            <a:r>
              <a:rPr lang="en-US" baseline="0" dirty="0"/>
              <a:t> </a:t>
            </a:r>
            <a:r>
              <a:rPr lang="en-US" baseline="0" dirty="0" err="1"/>
              <a:t>Mano</a:t>
            </a:r>
            <a:r>
              <a:rPr lang="en-US" baseline="0" dirty="0"/>
              <a:t> 4</a:t>
            </a:r>
            <a:r>
              <a:rPr lang="en-US" baseline="30000" dirty="0"/>
              <a:t>th</a:t>
            </a:r>
            <a:r>
              <a:rPr lang="en-US" baseline="0" dirty="0"/>
              <a:t> Edition</a:t>
            </a:r>
            <a:endParaRPr lang="en-US" dirty="0"/>
          </a:p>
        </p:txBody>
      </p:sp>
      <p:sp>
        <p:nvSpPr>
          <p:cNvPr id="4" name="Slide Number Placeholder 3"/>
          <p:cNvSpPr>
            <a:spLocks noGrp="1"/>
          </p:cNvSpPr>
          <p:nvPr>
            <p:ph type="sldNum" sz="quarter" idx="10"/>
          </p:nvPr>
        </p:nvSpPr>
        <p:spPr/>
        <p:txBody>
          <a:bodyPr/>
          <a:lstStyle/>
          <a:p>
            <a:fld id="{C4B74FA9-8E9D-4D15-9CF2-54DEBBAC1A03}" type="slidenum">
              <a:rPr lang="en-US" smtClean="0"/>
              <a:pPr/>
              <a:t>25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4-Bit Synchronous Binary Counter with Parallel Gating. Reference</a:t>
            </a:r>
            <a:r>
              <a:rPr lang="en-US" baseline="0" dirty="0"/>
              <a:t>: Page 360 </a:t>
            </a:r>
            <a:r>
              <a:rPr lang="en-US" baseline="0" dirty="0" err="1"/>
              <a:t>Moris</a:t>
            </a:r>
            <a:r>
              <a:rPr lang="en-US" baseline="0" dirty="0"/>
              <a:t> </a:t>
            </a:r>
            <a:r>
              <a:rPr lang="en-US" baseline="0" dirty="0" err="1"/>
              <a:t>Mano</a:t>
            </a:r>
            <a:r>
              <a:rPr lang="en-US" baseline="0" dirty="0"/>
              <a:t> 4</a:t>
            </a:r>
            <a:r>
              <a:rPr lang="en-US" baseline="30000" dirty="0"/>
              <a:t>th</a:t>
            </a:r>
            <a:r>
              <a:rPr lang="en-US" baseline="0" dirty="0"/>
              <a:t> Edition</a:t>
            </a:r>
            <a:endParaRPr lang="en-US" dirty="0"/>
          </a:p>
        </p:txBody>
      </p:sp>
      <p:sp>
        <p:nvSpPr>
          <p:cNvPr id="4" name="Slide Number Placeholder 3"/>
          <p:cNvSpPr>
            <a:spLocks noGrp="1"/>
          </p:cNvSpPr>
          <p:nvPr>
            <p:ph type="sldNum" sz="quarter" idx="10"/>
          </p:nvPr>
        </p:nvSpPr>
        <p:spPr/>
        <p:txBody>
          <a:bodyPr/>
          <a:lstStyle/>
          <a:p>
            <a:fld id="{C4B74FA9-8E9D-4D15-9CF2-54DEBBAC1A03}" type="slidenum">
              <a:rPr lang="en-US" smtClean="0"/>
              <a:pPr/>
              <a:t>26</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4-Bit Synchronous Binary Counter with Parallel Gating. Reference</a:t>
            </a:r>
            <a:r>
              <a:rPr lang="en-US" baseline="0" dirty="0"/>
              <a:t>: Page 360 </a:t>
            </a:r>
            <a:r>
              <a:rPr lang="en-US" baseline="0" dirty="0" err="1"/>
              <a:t>Moris</a:t>
            </a:r>
            <a:r>
              <a:rPr lang="en-US" baseline="0" dirty="0"/>
              <a:t> </a:t>
            </a:r>
            <a:r>
              <a:rPr lang="en-US" baseline="0" dirty="0" err="1"/>
              <a:t>Mano</a:t>
            </a:r>
            <a:r>
              <a:rPr lang="en-US" baseline="0" dirty="0"/>
              <a:t> 4</a:t>
            </a:r>
            <a:r>
              <a:rPr lang="en-US" baseline="30000" dirty="0"/>
              <a:t>th</a:t>
            </a:r>
            <a:r>
              <a:rPr lang="en-US" baseline="0" dirty="0"/>
              <a:t> Edition</a:t>
            </a:r>
            <a:endParaRPr lang="en-US" dirty="0"/>
          </a:p>
        </p:txBody>
      </p:sp>
      <p:sp>
        <p:nvSpPr>
          <p:cNvPr id="4" name="Slide Number Placeholder 3"/>
          <p:cNvSpPr>
            <a:spLocks noGrp="1"/>
          </p:cNvSpPr>
          <p:nvPr>
            <p:ph type="sldNum" sz="quarter" idx="10"/>
          </p:nvPr>
        </p:nvSpPr>
        <p:spPr/>
        <p:txBody>
          <a:bodyPr/>
          <a:lstStyle/>
          <a:p>
            <a:fld id="{C4B74FA9-8E9D-4D15-9CF2-54DEBBAC1A03}" type="slidenum">
              <a:rPr lang="en-US" smtClean="0"/>
              <a:pPr/>
              <a:t>27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4-Bit Synchronous Binary Counter with Parallel Gating. Reference</a:t>
            </a:r>
            <a:r>
              <a:rPr lang="en-US" baseline="0" dirty="0"/>
              <a:t>: Page 360 </a:t>
            </a:r>
            <a:r>
              <a:rPr lang="en-US" baseline="0" dirty="0" err="1"/>
              <a:t>Moris</a:t>
            </a:r>
            <a:r>
              <a:rPr lang="en-US" baseline="0" dirty="0"/>
              <a:t> </a:t>
            </a:r>
            <a:r>
              <a:rPr lang="en-US" baseline="0" dirty="0" err="1"/>
              <a:t>Mano</a:t>
            </a:r>
            <a:r>
              <a:rPr lang="en-US" baseline="0" dirty="0"/>
              <a:t> 4</a:t>
            </a:r>
            <a:r>
              <a:rPr lang="en-US" baseline="30000" dirty="0"/>
              <a:t>th</a:t>
            </a:r>
            <a:r>
              <a:rPr lang="en-US" baseline="0" dirty="0"/>
              <a:t> Edition</a:t>
            </a:r>
            <a:endParaRPr lang="en-US" dirty="0"/>
          </a:p>
        </p:txBody>
      </p:sp>
      <p:sp>
        <p:nvSpPr>
          <p:cNvPr id="4" name="Slide Number Placeholder 3"/>
          <p:cNvSpPr>
            <a:spLocks noGrp="1"/>
          </p:cNvSpPr>
          <p:nvPr>
            <p:ph type="sldNum" sz="quarter" idx="10"/>
          </p:nvPr>
        </p:nvSpPr>
        <p:spPr/>
        <p:txBody>
          <a:bodyPr/>
          <a:lstStyle/>
          <a:p>
            <a:fld id="{C4B74FA9-8E9D-4D15-9CF2-54DEBBAC1A03}" type="slidenum">
              <a:rPr lang="en-US" smtClean="0"/>
              <a:pPr/>
              <a:t>28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4-Bit Synchronous Binary Counter with Parallel Gating. Reference</a:t>
            </a:r>
            <a:r>
              <a:rPr lang="en-US" baseline="0" dirty="0"/>
              <a:t>: Page 360 </a:t>
            </a:r>
            <a:r>
              <a:rPr lang="en-US" baseline="0" dirty="0" err="1"/>
              <a:t>Moris</a:t>
            </a:r>
            <a:r>
              <a:rPr lang="en-US" baseline="0" dirty="0"/>
              <a:t> </a:t>
            </a:r>
            <a:r>
              <a:rPr lang="en-US" baseline="0" dirty="0" err="1"/>
              <a:t>Mano</a:t>
            </a:r>
            <a:r>
              <a:rPr lang="en-US" baseline="0" dirty="0"/>
              <a:t> 4</a:t>
            </a:r>
            <a:r>
              <a:rPr lang="en-US" baseline="30000" dirty="0"/>
              <a:t>th</a:t>
            </a:r>
            <a:r>
              <a:rPr lang="en-US" baseline="0" dirty="0"/>
              <a:t> Edition</a:t>
            </a:r>
            <a:endParaRPr lang="en-US" dirty="0"/>
          </a:p>
        </p:txBody>
      </p:sp>
      <p:sp>
        <p:nvSpPr>
          <p:cNvPr id="4" name="Slide Number Placeholder 3"/>
          <p:cNvSpPr>
            <a:spLocks noGrp="1"/>
          </p:cNvSpPr>
          <p:nvPr>
            <p:ph type="sldNum" sz="quarter" idx="10"/>
          </p:nvPr>
        </p:nvSpPr>
        <p:spPr/>
        <p:txBody>
          <a:bodyPr/>
          <a:lstStyle/>
          <a:p>
            <a:fld id="{C4B74FA9-8E9D-4D15-9CF2-54DEBBAC1A03}" type="slidenum">
              <a:rPr lang="en-US" smtClean="0"/>
              <a:pPr/>
              <a:t>29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4-Bit Synchronous Binary Counter with Parallel Gating. Reference</a:t>
            </a:r>
            <a:r>
              <a:rPr lang="en-US" baseline="0" dirty="0"/>
              <a:t>: Page 360 </a:t>
            </a:r>
            <a:r>
              <a:rPr lang="en-US" baseline="0" dirty="0" err="1"/>
              <a:t>Moris</a:t>
            </a:r>
            <a:r>
              <a:rPr lang="en-US" baseline="0" dirty="0"/>
              <a:t> </a:t>
            </a:r>
            <a:r>
              <a:rPr lang="en-US" baseline="0" dirty="0" err="1"/>
              <a:t>Mano</a:t>
            </a:r>
            <a:r>
              <a:rPr lang="en-US" baseline="0" dirty="0"/>
              <a:t> 4</a:t>
            </a:r>
            <a:r>
              <a:rPr lang="en-US" baseline="30000" dirty="0"/>
              <a:t>th</a:t>
            </a:r>
            <a:r>
              <a:rPr lang="en-US" baseline="0" dirty="0"/>
              <a:t> Edition</a:t>
            </a:r>
            <a:endParaRPr lang="en-US" dirty="0"/>
          </a:p>
        </p:txBody>
      </p:sp>
      <p:sp>
        <p:nvSpPr>
          <p:cNvPr id="4" name="Slide Number Placeholder 3"/>
          <p:cNvSpPr>
            <a:spLocks noGrp="1"/>
          </p:cNvSpPr>
          <p:nvPr>
            <p:ph type="sldNum" sz="quarter" idx="10"/>
          </p:nvPr>
        </p:nvSpPr>
        <p:spPr/>
        <p:txBody>
          <a:bodyPr/>
          <a:lstStyle/>
          <a:p>
            <a:fld id="{C4B74FA9-8E9D-4D15-9CF2-54DEBBAC1A03}" type="slidenum">
              <a:rPr lang="en-US" smtClean="0"/>
              <a:pPr/>
              <a:t>30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4-Bit Synchronous Binary Counter with Parallel Gating. Reference</a:t>
            </a:r>
            <a:r>
              <a:rPr lang="en-US" baseline="0" dirty="0"/>
              <a:t>: Page 360 </a:t>
            </a:r>
            <a:r>
              <a:rPr lang="en-US" baseline="0" dirty="0" err="1"/>
              <a:t>Moris</a:t>
            </a:r>
            <a:r>
              <a:rPr lang="en-US" baseline="0" dirty="0"/>
              <a:t> </a:t>
            </a:r>
            <a:r>
              <a:rPr lang="en-US" baseline="0" dirty="0" err="1"/>
              <a:t>Mano</a:t>
            </a:r>
            <a:r>
              <a:rPr lang="en-US" baseline="0" dirty="0"/>
              <a:t> 4</a:t>
            </a:r>
            <a:r>
              <a:rPr lang="en-US" baseline="30000" dirty="0"/>
              <a:t>th</a:t>
            </a:r>
            <a:r>
              <a:rPr lang="en-US" baseline="0" dirty="0"/>
              <a:t> Edition</a:t>
            </a:r>
            <a:endParaRPr lang="en-US" dirty="0"/>
          </a:p>
        </p:txBody>
      </p:sp>
      <p:sp>
        <p:nvSpPr>
          <p:cNvPr id="4" name="Slide Number Placeholder 3"/>
          <p:cNvSpPr>
            <a:spLocks noGrp="1"/>
          </p:cNvSpPr>
          <p:nvPr>
            <p:ph type="sldNum" sz="quarter" idx="10"/>
          </p:nvPr>
        </p:nvSpPr>
        <p:spPr/>
        <p:txBody>
          <a:bodyPr/>
          <a:lstStyle/>
          <a:p>
            <a:fld id="{C4B74FA9-8E9D-4D15-9CF2-54DEBBAC1A03}" type="slidenum">
              <a:rPr lang="en-US" smtClean="0"/>
              <a:pPr/>
              <a:t>31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5" Type="http://schemas.microsoft.com/office/2007/relationships/hdphoto" Target="../media/hdphoto2.wdp"/><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dirty="0"/>
              <a:t>4-bit Ripple Counter</a:t>
            </a:r>
          </a:p>
        </p:txBody>
      </p:sp>
      <p:pic>
        <p:nvPicPr>
          <p:cNvPr id="1026" name="Picture 2"/>
          <p:cNvPicPr>
            <a:picLocks noChangeAspect="1" noChangeArrowheads="1"/>
          </p:cNvPicPr>
          <p:nvPr/>
        </p:nvPicPr>
        <p:blipFill>
          <a:blip r:embed="rId2">
            <a:lum bright="-20000" contrast="40000"/>
          </a:blip>
          <a:srcRect/>
          <a:stretch>
            <a:fillRect/>
          </a:stretch>
        </p:blipFill>
        <p:spPr bwMode="auto">
          <a:xfrm>
            <a:off x="1221682" y="609600"/>
            <a:ext cx="2588318" cy="530352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lum bright="-20000" contrast="40000"/>
          </a:blip>
          <a:srcRect/>
          <a:stretch>
            <a:fillRect/>
          </a:stretch>
        </p:blipFill>
        <p:spPr bwMode="auto">
          <a:xfrm>
            <a:off x="5073733" y="762000"/>
            <a:ext cx="2774867" cy="5120640"/>
          </a:xfrm>
          <a:prstGeom prst="rect">
            <a:avLst/>
          </a:prstGeom>
          <a:noFill/>
          <a:ln w="9525">
            <a:noFill/>
            <a:miter lim="800000"/>
            <a:headEnd/>
            <a:tailEnd/>
          </a:ln>
          <a:effectLst/>
        </p:spPr>
      </p:pic>
      <p:sp>
        <p:nvSpPr>
          <p:cNvPr id="6" name="TextBox 5"/>
          <p:cNvSpPr txBox="1"/>
          <p:nvPr/>
        </p:nvSpPr>
        <p:spPr>
          <a:xfrm>
            <a:off x="533400" y="6019800"/>
            <a:ext cx="6092309" cy="369332"/>
          </a:xfrm>
          <a:prstGeom prst="rect">
            <a:avLst/>
          </a:prstGeom>
          <a:noFill/>
        </p:spPr>
        <p:txBody>
          <a:bodyPr wrap="none" rtlCol="0">
            <a:spAutoFit/>
          </a:bodyPr>
          <a:lstStyle/>
          <a:p>
            <a:r>
              <a:rPr lang="en-US" b="1" dirty="0">
                <a:solidFill>
                  <a:srgbClr val="C00000"/>
                </a:solidFill>
              </a:rPr>
              <a:t>What will be the state of counter on positive edge after 1111?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Serial Counter</a:t>
            </a:r>
          </a:p>
        </p:txBody>
      </p:sp>
      <p:pic>
        <p:nvPicPr>
          <p:cNvPr id="1027" name="Picture 3"/>
          <p:cNvPicPr>
            <a:picLocks noChangeAspect="1" noChangeArrowheads="1"/>
          </p:cNvPicPr>
          <p:nvPr/>
        </p:nvPicPr>
        <p:blipFill>
          <a:blip r:embed="rId2"/>
          <a:srcRect/>
          <a:stretch>
            <a:fillRect/>
          </a:stretch>
        </p:blipFill>
        <p:spPr bwMode="auto">
          <a:xfrm>
            <a:off x="466725" y="2138363"/>
            <a:ext cx="8210550" cy="2581275"/>
          </a:xfrm>
          <a:prstGeom prst="rect">
            <a:avLst/>
          </a:prstGeom>
          <a:noFill/>
          <a:ln w="9525">
            <a:noFill/>
            <a:miter lim="800000"/>
            <a:headEnd/>
            <a:tailEnd/>
          </a:ln>
          <a:effectLst/>
        </p:spPr>
      </p:pic>
      <p:sp>
        <p:nvSpPr>
          <p:cNvPr id="6" name="TextBox 5"/>
          <p:cNvSpPr txBox="1"/>
          <p:nvPr/>
        </p:nvSpPr>
        <p:spPr>
          <a:xfrm>
            <a:off x="8382000" y="2895600"/>
            <a:ext cx="445956" cy="369332"/>
          </a:xfrm>
          <a:prstGeom prst="rect">
            <a:avLst/>
          </a:prstGeom>
          <a:solidFill>
            <a:srgbClr val="FFFF00"/>
          </a:solidFill>
        </p:spPr>
        <p:txBody>
          <a:bodyPr wrap="none" rtlCol="0">
            <a:spAutoFit/>
          </a:bodyPr>
          <a:lstStyle/>
          <a:p>
            <a:r>
              <a:rPr lang="en-US" b="1" dirty="0">
                <a:solidFill>
                  <a:srgbClr val="C00000"/>
                </a:solidFill>
              </a:rPr>
              <a:t>EN</a:t>
            </a:r>
          </a:p>
        </p:txBody>
      </p:sp>
      <p:sp>
        <p:nvSpPr>
          <p:cNvPr id="7" name="TextBox 6"/>
          <p:cNvSpPr txBox="1"/>
          <p:nvPr/>
        </p:nvSpPr>
        <p:spPr>
          <a:xfrm>
            <a:off x="6705600" y="1992868"/>
            <a:ext cx="684803" cy="369332"/>
          </a:xfrm>
          <a:prstGeom prst="rect">
            <a:avLst/>
          </a:prstGeom>
          <a:solidFill>
            <a:srgbClr val="FFFF00"/>
          </a:solidFill>
        </p:spPr>
        <p:txBody>
          <a:bodyPr wrap="none" rtlCol="0">
            <a:spAutoFit/>
          </a:bodyPr>
          <a:lstStyle/>
          <a:p>
            <a:r>
              <a:rPr lang="en-US" b="1" dirty="0">
                <a:solidFill>
                  <a:srgbClr val="C00000"/>
                </a:solidFill>
              </a:rPr>
              <a:t>Q</a:t>
            </a:r>
            <a:r>
              <a:rPr lang="en-US" sz="1400" b="1" dirty="0">
                <a:solidFill>
                  <a:srgbClr val="C00000"/>
                </a:solidFill>
              </a:rPr>
              <a:t>0</a:t>
            </a:r>
            <a:r>
              <a:rPr lang="en-US" b="1" dirty="0">
                <a:solidFill>
                  <a:srgbClr val="C00000"/>
                </a:solidFill>
              </a:rPr>
              <a:t>(t)</a:t>
            </a:r>
          </a:p>
        </p:txBody>
      </p:sp>
      <p:sp>
        <p:nvSpPr>
          <p:cNvPr id="8" name="TextBox 7"/>
          <p:cNvSpPr txBox="1"/>
          <p:nvPr/>
        </p:nvSpPr>
        <p:spPr>
          <a:xfrm>
            <a:off x="4876800" y="1992868"/>
            <a:ext cx="659155" cy="369332"/>
          </a:xfrm>
          <a:prstGeom prst="rect">
            <a:avLst/>
          </a:prstGeom>
          <a:solidFill>
            <a:srgbClr val="FFFF00"/>
          </a:solidFill>
        </p:spPr>
        <p:txBody>
          <a:bodyPr wrap="none" rtlCol="0">
            <a:spAutoFit/>
          </a:bodyPr>
          <a:lstStyle/>
          <a:p>
            <a:r>
              <a:rPr lang="en-US" b="1" dirty="0">
                <a:solidFill>
                  <a:srgbClr val="C00000"/>
                </a:solidFill>
              </a:rPr>
              <a:t>Q</a:t>
            </a:r>
            <a:r>
              <a:rPr lang="en-US" sz="1400" b="1" dirty="0">
                <a:solidFill>
                  <a:srgbClr val="C00000"/>
                </a:solidFill>
              </a:rPr>
              <a:t>1</a:t>
            </a:r>
            <a:r>
              <a:rPr lang="en-US" b="1" dirty="0">
                <a:solidFill>
                  <a:srgbClr val="C00000"/>
                </a:solidFill>
              </a:rPr>
              <a:t>(t)</a:t>
            </a:r>
          </a:p>
        </p:txBody>
      </p:sp>
      <p:sp>
        <p:nvSpPr>
          <p:cNvPr id="9" name="TextBox 8"/>
          <p:cNvSpPr txBox="1"/>
          <p:nvPr/>
        </p:nvSpPr>
        <p:spPr>
          <a:xfrm>
            <a:off x="3124200" y="1992868"/>
            <a:ext cx="659155" cy="369332"/>
          </a:xfrm>
          <a:prstGeom prst="rect">
            <a:avLst/>
          </a:prstGeom>
          <a:solidFill>
            <a:srgbClr val="FFFF00"/>
          </a:solidFill>
        </p:spPr>
        <p:txBody>
          <a:bodyPr wrap="none" rtlCol="0">
            <a:spAutoFit/>
          </a:bodyPr>
          <a:lstStyle/>
          <a:p>
            <a:r>
              <a:rPr lang="en-US" b="1" dirty="0">
                <a:solidFill>
                  <a:srgbClr val="C00000"/>
                </a:solidFill>
              </a:rPr>
              <a:t>Q</a:t>
            </a:r>
            <a:r>
              <a:rPr lang="en-US" sz="1400" b="1" dirty="0">
                <a:solidFill>
                  <a:srgbClr val="C00000"/>
                </a:solidFill>
              </a:rPr>
              <a:t>2</a:t>
            </a:r>
            <a:r>
              <a:rPr lang="en-US" b="1" dirty="0">
                <a:solidFill>
                  <a:srgbClr val="C00000"/>
                </a:solidFill>
              </a:rPr>
              <a:t>(t)</a:t>
            </a:r>
          </a:p>
        </p:txBody>
      </p:sp>
      <p:sp>
        <p:nvSpPr>
          <p:cNvPr id="10" name="TextBox 9"/>
          <p:cNvSpPr txBox="1"/>
          <p:nvPr/>
        </p:nvSpPr>
        <p:spPr>
          <a:xfrm>
            <a:off x="1371600" y="1992868"/>
            <a:ext cx="659155" cy="369332"/>
          </a:xfrm>
          <a:prstGeom prst="rect">
            <a:avLst/>
          </a:prstGeom>
          <a:solidFill>
            <a:srgbClr val="FFFF00"/>
          </a:solidFill>
        </p:spPr>
        <p:txBody>
          <a:bodyPr wrap="none" rtlCol="0">
            <a:spAutoFit/>
          </a:bodyPr>
          <a:lstStyle/>
          <a:p>
            <a:r>
              <a:rPr lang="en-US" b="1" dirty="0">
                <a:solidFill>
                  <a:srgbClr val="C00000"/>
                </a:solidFill>
              </a:rPr>
              <a:t>Q</a:t>
            </a:r>
            <a:r>
              <a:rPr lang="en-US" sz="1400" b="1" dirty="0">
                <a:solidFill>
                  <a:srgbClr val="C00000"/>
                </a:solidFill>
              </a:rPr>
              <a:t>3</a:t>
            </a:r>
            <a:r>
              <a:rPr lang="en-US" b="1" dirty="0">
                <a:solidFill>
                  <a:srgbClr val="C00000"/>
                </a:solidFill>
              </a:rPr>
              <a:t>(t)</a:t>
            </a:r>
          </a:p>
        </p:txBody>
      </p:sp>
      <p:sp>
        <p:nvSpPr>
          <p:cNvPr id="11" name="TextBox 10"/>
          <p:cNvSpPr txBox="1"/>
          <p:nvPr/>
        </p:nvSpPr>
        <p:spPr>
          <a:xfrm>
            <a:off x="6553200" y="4419600"/>
            <a:ext cx="891591" cy="369332"/>
          </a:xfrm>
          <a:prstGeom prst="rect">
            <a:avLst/>
          </a:prstGeom>
          <a:solidFill>
            <a:srgbClr val="FFFF00"/>
          </a:solidFill>
        </p:spPr>
        <p:txBody>
          <a:bodyPr wrap="none" rtlCol="0">
            <a:spAutoFit/>
          </a:bodyPr>
          <a:lstStyle/>
          <a:p>
            <a:r>
              <a:rPr lang="en-US" b="1" dirty="0">
                <a:solidFill>
                  <a:srgbClr val="C00000"/>
                </a:solidFill>
              </a:rPr>
              <a:t>Q</a:t>
            </a:r>
            <a:r>
              <a:rPr lang="en-US" sz="1400" b="1" dirty="0">
                <a:solidFill>
                  <a:srgbClr val="C00000"/>
                </a:solidFill>
              </a:rPr>
              <a:t>0</a:t>
            </a:r>
            <a:r>
              <a:rPr lang="en-US" b="1" dirty="0">
                <a:solidFill>
                  <a:srgbClr val="C00000"/>
                </a:solidFill>
              </a:rPr>
              <a:t>(t+1)</a:t>
            </a:r>
          </a:p>
        </p:txBody>
      </p:sp>
      <p:sp>
        <p:nvSpPr>
          <p:cNvPr id="12" name="TextBox 11"/>
          <p:cNvSpPr txBox="1"/>
          <p:nvPr/>
        </p:nvSpPr>
        <p:spPr>
          <a:xfrm>
            <a:off x="4724400" y="4419600"/>
            <a:ext cx="891591" cy="369332"/>
          </a:xfrm>
          <a:prstGeom prst="rect">
            <a:avLst/>
          </a:prstGeom>
          <a:solidFill>
            <a:srgbClr val="FFFF00"/>
          </a:solidFill>
        </p:spPr>
        <p:txBody>
          <a:bodyPr wrap="none" rtlCol="0">
            <a:spAutoFit/>
          </a:bodyPr>
          <a:lstStyle/>
          <a:p>
            <a:r>
              <a:rPr lang="en-US" b="1" dirty="0">
                <a:solidFill>
                  <a:srgbClr val="C00000"/>
                </a:solidFill>
              </a:rPr>
              <a:t>Q</a:t>
            </a:r>
            <a:r>
              <a:rPr lang="en-US" sz="1400" b="1" dirty="0">
                <a:solidFill>
                  <a:srgbClr val="C00000"/>
                </a:solidFill>
              </a:rPr>
              <a:t>1</a:t>
            </a:r>
            <a:r>
              <a:rPr lang="en-US" b="1" dirty="0">
                <a:solidFill>
                  <a:srgbClr val="C00000"/>
                </a:solidFill>
              </a:rPr>
              <a:t>(t+1)</a:t>
            </a:r>
          </a:p>
        </p:txBody>
      </p:sp>
      <p:sp>
        <p:nvSpPr>
          <p:cNvPr id="13" name="TextBox 12"/>
          <p:cNvSpPr txBox="1"/>
          <p:nvPr/>
        </p:nvSpPr>
        <p:spPr>
          <a:xfrm>
            <a:off x="2971800" y="4419600"/>
            <a:ext cx="891591" cy="369332"/>
          </a:xfrm>
          <a:prstGeom prst="rect">
            <a:avLst/>
          </a:prstGeom>
          <a:solidFill>
            <a:srgbClr val="FFFF00"/>
          </a:solidFill>
        </p:spPr>
        <p:txBody>
          <a:bodyPr wrap="none" rtlCol="0">
            <a:spAutoFit/>
          </a:bodyPr>
          <a:lstStyle/>
          <a:p>
            <a:r>
              <a:rPr lang="en-US" b="1" dirty="0">
                <a:solidFill>
                  <a:srgbClr val="C00000"/>
                </a:solidFill>
              </a:rPr>
              <a:t>Q</a:t>
            </a:r>
            <a:r>
              <a:rPr lang="en-US" sz="1400" b="1" dirty="0">
                <a:solidFill>
                  <a:srgbClr val="C00000"/>
                </a:solidFill>
              </a:rPr>
              <a:t>2</a:t>
            </a:r>
            <a:r>
              <a:rPr lang="en-US" b="1" dirty="0">
                <a:solidFill>
                  <a:srgbClr val="C00000"/>
                </a:solidFill>
              </a:rPr>
              <a:t>(t+1)</a:t>
            </a:r>
          </a:p>
        </p:txBody>
      </p:sp>
      <p:sp>
        <p:nvSpPr>
          <p:cNvPr id="14" name="TextBox 13"/>
          <p:cNvSpPr txBox="1"/>
          <p:nvPr/>
        </p:nvSpPr>
        <p:spPr>
          <a:xfrm>
            <a:off x="1219200" y="4419600"/>
            <a:ext cx="891591" cy="369332"/>
          </a:xfrm>
          <a:prstGeom prst="rect">
            <a:avLst/>
          </a:prstGeom>
          <a:solidFill>
            <a:srgbClr val="FFFF00"/>
          </a:solidFill>
        </p:spPr>
        <p:txBody>
          <a:bodyPr wrap="none" rtlCol="0">
            <a:spAutoFit/>
          </a:bodyPr>
          <a:lstStyle/>
          <a:p>
            <a:r>
              <a:rPr lang="en-US" b="1" dirty="0">
                <a:solidFill>
                  <a:srgbClr val="C00000"/>
                </a:solidFill>
              </a:rPr>
              <a:t>Q</a:t>
            </a:r>
            <a:r>
              <a:rPr lang="en-US" sz="1400" b="1" dirty="0">
                <a:solidFill>
                  <a:srgbClr val="C00000"/>
                </a:solidFill>
              </a:rPr>
              <a:t>3</a:t>
            </a:r>
            <a:r>
              <a:rPr lang="en-US" b="1" dirty="0">
                <a:solidFill>
                  <a:srgbClr val="C00000"/>
                </a:solidFill>
              </a:rPr>
              <a:t>(t+1)</a:t>
            </a:r>
          </a:p>
        </p:txBody>
      </p:sp>
      <p:sp>
        <p:nvSpPr>
          <p:cNvPr id="15" name="TextBox 14"/>
          <p:cNvSpPr txBox="1"/>
          <p:nvPr/>
        </p:nvSpPr>
        <p:spPr>
          <a:xfrm>
            <a:off x="1443014" y="3200400"/>
            <a:ext cx="470000" cy="369332"/>
          </a:xfrm>
          <a:prstGeom prst="rect">
            <a:avLst/>
          </a:prstGeom>
          <a:noFill/>
        </p:spPr>
        <p:txBody>
          <a:bodyPr wrap="none" rtlCol="0">
            <a:spAutoFit/>
          </a:bodyPr>
          <a:lstStyle/>
          <a:p>
            <a:r>
              <a:rPr lang="en-US" b="1" dirty="0"/>
              <a:t>HA</a:t>
            </a:r>
          </a:p>
        </p:txBody>
      </p:sp>
      <p:sp>
        <p:nvSpPr>
          <p:cNvPr id="16" name="TextBox 15"/>
          <p:cNvSpPr txBox="1"/>
          <p:nvPr/>
        </p:nvSpPr>
        <p:spPr>
          <a:xfrm>
            <a:off x="3187600" y="3200400"/>
            <a:ext cx="470000" cy="369332"/>
          </a:xfrm>
          <a:prstGeom prst="rect">
            <a:avLst/>
          </a:prstGeom>
          <a:noFill/>
        </p:spPr>
        <p:txBody>
          <a:bodyPr wrap="none" rtlCol="0">
            <a:spAutoFit/>
          </a:bodyPr>
          <a:lstStyle/>
          <a:p>
            <a:r>
              <a:rPr lang="en-US" b="1" dirty="0"/>
              <a:t>HA</a:t>
            </a:r>
          </a:p>
        </p:txBody>
      </p:sp>
      <p:sp>
        <p:nvSpPr>
          <p:cNvPr id="17" name="TextBox 16"/>
          <p:cNvSpPr txBox="1"/>
          <p:nvPr/>
        </p:nvSpPr>
        <p:spPr>
          <a:xfrm>
            <a:off x="4940200" y="3200400"/>
            <a:ext cx="470000" cy="369332"/>
          </a:xfrm>
          <a:prstGeom prst="rect">
            <a:avLst/>
          </a:prstGeom>
          <a:noFill/>
        </p:spPr>
        <p:txBody>
          <a:bodyPr wrap="none" rtlCol="0">
            <a:spAutoFit/>
          </a:bodyPr>
          <a:lstStyle/>
          <a:p>
            <a:r>
              <a:rPr lang="en-US" b="1" dirty="0"/>
              <a:t>HA</a:t>
            </a:r>
          </a:p>
        </p:txBody>
      </p:sp>
      <p:sp>
        <p:nvSpPr>
          <p:cNvPr id="18" name="TextBox 17"/>
          <p:cNvSpPr txBox="1"/>
          <p:nvPr/>
        </p:nvSpPr>
        <p:spPr>
          <a:xfrm>
            <a:off x="6692800" y="3200400"/>
            <a:ext cx="470000" cy="369332"/>
          </a:xfrm>
          <a:prstGeom prst="rect">
            <a:avLst/>
          </a:prstGeom>
          <a:noFill/>
        </p:spPr>
        <p:txBody>
          <a:bodyPr wrap="none" rtlCol="0">
            <a:spAutoFit/>
          </a:bodyPr>
          <a:lstStyle/>
          <a:p>
            <a:r>
              <a:rPr lang="en-US" b="1" dirty="0"/>
              <a:t>HA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Half Adder</a:t>
            </a:r>
          </a:p>
        </p:txBody>
      </p:sp>
      <p:pic>
        <p:nvPicPr>
          <p:cNvPr id="1027" name="Picture 3"/>
          <p:cNvPicPr>
            <a:picLocks noChangeAspect="1" noChangeArrowheads="1"/>
          </p:cNvPicPr>
          <p:nvPr/>
        </p:nvPicPr>
        <p:blipFill>
          <a:blip r:embed="rId2">
            <a:lum bright="-20000" contrast="40000"/>
          </a:blip>
          <a:srcRect/>
          <a:stretch>
            <a:fillRect/>
          </a:stretch>
        </p:blipFill>
        <p:spPr bwMode="auto">
          <a:xfrm>
            <a:off x="2514600" y="2819400"/>
            <a:ext cx="3581402" cy="1737360"/>
          </a:xfrm>
          <a:prstGeom prst="rect">
            <a:avLst/>
          </a:prstGeom>
          <a:noFill/>
          <a:ln w="9525">
            <a:noFill/>
            <a:miter lim="800000"/>
            <a:headEnd/>
            <a:tailEnd/>
          </a:ln>
          <a:effectLst/>
        </p:spPr>
      </p:pic>
      <p:sp>
        <p:nvSpPr>
          <p:cNvPr id="8" name="Rectangle 7"/>
          <p:cNvSpPr/>
          <p:nvPr/>
        </p:nvSpPr>
        <p:spPr>
          <a:xfrm>
            <a:off x="3048002" y="2743200"/>
            <a:ext cx="2438400" cy="1905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09600"/>
          </a:xfrm>
        </p:spPr>
        <p:txBody>
          <a:bodyPr>
            <a:normAutofit fontScale="90000"/>
          </a:bodyPr>
          <a:lstStyle/>
          <a:p>
            <a:r>
              <a:rPr lang="en-US" dirty="0"/>
              <a:t>Serial Counter</a:t>
            </a:r>
          </a:p>
        </p:txBody>
      </p:sp>
      <p:pic>
        <p:nvPicPr>
          <p:cNvPr id="1026" name="Picture 2"/>
          <p:cNvPicPr>
            <a:picLocks noChangeAspect="1" noChangeArrowheads="1"/>
          </p:cNvPicPr>
          <p:nvPr/>
        </p:nvPicPr>
        <p:blipFill>
          <a:blip r:embed="rId3">
            <a:lum bright="-20000" contrast="40000"/>
          </a:blip>
          <a:srcRect/>
          <a:stretch>
            <a:fillRect/>
          </a:stretch>
        </p:blipFill>
        <p:spPr bwMode="auto">
          <a:xfrm>
            <a:off x="1676397" y="807720"/>
            <a:ext cx="5797828" cy="566928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09600"/>
          </a:xfrm>
        </p:spPr>
        <p:txBody>
          <a:bodyPr>
            <a:normAutofit fontScale="90000"/>
          </a:bodyPr>
          <a:lstStyle/>
          <a:p>
            <a:r>
              <a:rPr lang="en-US" dirty="0"/>
              <a:t>Serial Counter</a:t>
            </a:r>
          </a:p>
        </p:txBody>
      </p:sp>
      <p:pic>
        <p:nvPicPr>
          <p:cNvPr id="1026" name="Picture 2"/>
          <p:cNvPicPr>
            <a:picLocks noChangeAspect="1" noChangeArrowheads="1"/>
          </p:cNvPicPr>
          <p:nvPr/>
        </p:nvPicPr>
        <p:blipFill>
          <a:blip r:embed="rId2">
            <a:lum bright="-20000" contrast="40000"/>
          </a:blip>
          <a:srcRect/>
          <a:stretch>
            <a:fillRect/>
          </a:stretch>
        </p:blipFill>
        <p:spPr bwMode="auto">
          <a:xfrm>
            <a:off x="1676397" y="807720"/>
            <a:ext cx="5797828" cy="5669280"/>
          </a:xfrm>
          <a:prstGeom prst="rect">
            <a:avLst/>
          </a:prstGeom>
          <a:noFill/>
          <a:ln w="9525">
            <a:noFill/>
            <a:miter lim="800000"/>
            <a:headEnd/>
            <a:tailEnd/>
          </a:ln>
          <a:effectLst/>
        </p:spPr>
      </p:pic>
      <p:sp>
        <p:nvSpPr>
          <p:cNvPr id="5" name="Rectangle 4"/>
          <p:cNvSpPr/>
          <p:nvPr/>
        </p:nvSpPr>
        <p:spPr>
          <a:xfrm>
            <a:off x="3352800" y="1219200"/>
            <a:ext cx="1600200" cy="1066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352800" y="2438400"/>
            <a:ext cx="1600200" cy="1066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352800" y="3657600"/>
            <a:ext cx="1600200" cy="1066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352800" y="4876800"/>
            <a:ext cx="1600200" cy="10668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57200" y="3276600"/>
            <a:ext cx="1299138" cy="369332"/>
          </a:xfrm>
          <a:prstGeom prst="rect">
            <a:avLst/>
          </a:prstGeom>
          <a:noFill/>
        </p:spPr>
        <p:txBody>
          <a:bodyPr wrap="none" rtlCol="0">
            <a:spAutoFit/>
          </a:bodyPr>
          <a:lstStyle/>
          <a:p>
            <a:r>
              <a:rPr lang="en-US" b="1" dirty="0">
                <a:solidFill>
                  <a:srgbClr val="C00000"/>
                </a:solidFill>
              </a:rPr>
              <a:t>Half Adders</a:t>
            </a:r>
          </a:p>
        </p:txBody>
      </p:sp>
      <p:cxnSp>
        <p:nvCxnSpPr>
          <p:cNvPr id="11" name="Straight Arrow Connector 10"/>
          <p:cNvCxnSpPr/>
          <p:nvPr/>
        </p:nvCxnSpPr>
        <p:spPr>
          <a:xfrm flipV="1">
            <a:off x="1600200" y="1905000"/>
            <a:ext cx="1600200" cy="1371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1752600" y="2895600"/>
            <a:ext cx="13716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1752600" y="3581400"/>
            <a:ext cx="12954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447800" y="3657600"/>
            <a:ext cx="1828800" cy="1676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09600"/>
          </a:xfrm>
        </p:spPr>
        <p:txBody>
          <a:bodyPr>
            <a:normAutofit fontScale="90000"/>
          </a:bodyPr>
          <a:lstStyle/>
          <a:p>
            <a:r>
              <a:rPr lang="en-US" dirty="0"/>
              <a:t>Serial Counter</a:t>
            </a:r>
          </a:p>
        </p:txBody>
      </p:sp>
      <p:pic>
        <p:nvPicPr>
          <p:cNvPr id="1026" name="Picture 2"/>
          <p:cNvPicPr>
            <a:picLocks noChangeAspect="1" noChangeArrowheads="1"/>
          </p:cNvPicPr>
          <p:nvPr/>
        </p:nvPicPr>
        <p:blipFill>
          <a:blip r:embed="rId2">
            <a:lum bright="-20000" contrast="40000"/>
          </a:blip>
          <a:srcRect/>
          <a:stretch>
            <a:fillRect/>
          </a:stretch>
        </p:blipFill>
        <p:spPr bwMode="auto">
          <a:xfrm>
            <a:off x="1676397" y="807720"/>
            <a:ext cx="5797828" cy="5669280"/>
          </a:xfrm>
          <a:prstGeom prst="rect">
            <a:avLst/>
          </a:prstGeom>
          <a:noFill/>
          <a:ln w="9525">
            <a:noFill/>
            <a:miter lim="800000"/>
            <a:headEnd/>
            <a:tailEnd/>
          </a:ln>
          <a:effectLst/>
        </p:spPr>
      </p:pic>
      <p:sp>
        <p:nvSpPr>
          <p:cNvPr id="13" name="TextBox 12"/>
          <p:cNvSpPr txBox="1"/>
          <p:nvPr/>
        </p:nvSpPr>
        <p:spPr>
          <a:xfrm>
            <a:off x="4876800" y="1066800"/>
            <a:ext cx="381836" cy="369332"/>
          </a:xfrm>
          <a:prstGeom prst="rect">
            <a:avLst/>
          </a:prstGeom>
          <a:noFill/>
        </p:spPr>
        <p:txBody>
          <a:bodyPr wrap="none" rtlCol="0">
            <a:spAutoFit/>
          </a:bodyPr>
          <a:lstStyle/>
          <a:p>
            <a:r>
              <a:rPr lang="en-US" b="1" dirty="0"/>
              <a:t>S</a:t>
            </a:r>
            <a:r>
              <a:rPr lang="en-US" sz="1400" b="1" dirty="0"/>
              <a:t>0</a:t>
            </a:r>
            <a:endParaRPr lang="en-US" b="1" dirty="0"/>
          </a:p>
        </p:txBody>
      </p:sp>
      <p:sp>
        <p:nvSpPr>
          <p:cNvPr id="15" name="TextBox 14"/>
          <p:cNvSpPr txBox="1"/>
          <p:nvPr/>
        </p:nvSpPr>
        <p:spPr>
          <a:xfrm>
            <a:off x="4800600" y="2297668"/>
            <a:ext cx="385042" cy="369332"/>
          </a:xfrm>
          <a:prstGeom prst="rect">
            <a:avLst/>
          </a:prstGeom>
          <a:noFill/>
        </p:spPr>
        <p:txBody>
          <a:bodyPr wrap="none" rtlCol="0">
            <a:spAutoFit/>
          </a:bodyPr>
          <a:lstStyle/>
          <a:p>
            <a:r>
              <a:rPr lang="en-US" b="1" dirty="0"/>
              <a:t>S</a:t>
            </a:r>
            <a:r>
              <a:rPr lang="en-US" sz="1400" b="1" dirty="0"/>
              <a:t>1</a:t>
            </a:r>
            <a:endParaRPr lang="en-US" b="1" dirty="0"/>
          </a:p>
        </p:txBody>
      </p:sp>
      <p:sp>
        <p:nvSpPr>
          <p:cNvPr id="17" name="TextBox 16"/>
          <p:cNvSpPr txBox="1"/>
          <p:nvPr/>
        </p:nvSpPr>
        <p:spPr>
          <a:xfrm>
            <a:off x="4800600" y="3505200"/>
            <a:ext cx="385042" cy="369332"/>
          </a:xfrm>
          <a:prstGeom prst="rect">
            <a:avLst/>
          </a:prstGeom>
          <a:noFill/>
        </p:spPr>
        <p:txBody>
          <a:bodyPr wrap="none" rtlCol="0">
            <a:spAutoFit/>
          </a:bodyPr>
          <a:lstStyle/>
          <a:p>
            <a:r>
              <a:rPr lang="en-US" b="1" dirty="0"/>
              <a:t>S</a:t>
            </a:r>
            <a:r>
              <a:rPr lang="en-US" sz="1400" b="1" dirty="0"/>
              <a:t>2</a:t>
            </a:r>
            <a:endParaRPr lang="en-US" b="1" dirty="0"/>
          </a:p>
        </p:txBody>
      </p:sp>
      <p:sp>
        <p:nvSpPr>
          <p:cNvPr id="18" name="TextBox 17"/>
          <p:cNvSpPr txBox="1"/>
          <p:nvPr/>
        </p:nvSpPr>
        <p:spPr>
          <a:xfrm>
            <a:off x="4800600" y="4800600"/>
            <a:ext cx="385042" cy="369332"/>
          </a:xfrm>
          <a:prstGeom prst="rect">
            <a:avLst/>
          </a:prstGeom>
          <a:noFill/>
        </p:spPr>
        <p:txBody>
          <a:bodyPr wrap="none" rtlCol="0">
            <a:spAutoFit/>
          </a:bodyPr>
          <a:lstStyle/>
          <a:p>
            <a:r>
              <a:rPr lang="en-US" b="1" dirty="0"/>
              <a:t>S</a:t>
            </a:r>
            <a:r>
              <a:rPr lang="en-US" sz="1400" b="1" dirty="0"/>
              <a:t>3</a:t>
            </a:r>
            <a:endParaRPr lang="en-US" b="1" dirty="0"/>
          </a:p>
        </p:txBody>
      </p:sp>
      <p:sp>
        <p:nvSpPr>
          <p:cNvPr id="20" name="TextBox 19"/>
          <p:cNvSpPr txBox="1"/>
          <p:nvPr/>
        </p:nvSpPr>
        <p:spPr>
          <a:xfrm>
            <a:off x="3048000" y="2209800"/>
            <a:ext cx="397866" cy="369332"/>
          </a:xfrm>
          <a:prstGeom prst="rect">
            <a:avLst/>
          </a:prstGeom>
          <a:noFill/>
        </p:spPr>
        <p:txBody>
          <a:bodyPr wrap="none" rtlCol="0">
            <a:spAutoFit/>
          </a:bodyPr>
          <a:lstStyle/>
          <a:p>
            <a:r>
              <a:rPr lang="en-US" b="1" dirty="0"/>
              <a:t>C</a:t>
            </a:r>
            <a:r>
              <a:rPr lang="en-US" sz="1400" b="1" dirty="0"/>
              <a:t>1</a:t>
            </a:r>
            <a:endParaRPr lang="en-US" b="1" dirty="0"/>
          </a:p>
        </p:txBody>
      </p:sp>
      <p:sp>
        <p:nvSpPr>
          <p:cNvPr id="21" name="TextBox 20"/>
          <p:cNvSpPr txBox="1"/>
          <p:nvPr/>
        </p:nvSpPr>
        <p:spPr>
          <a:xfrm>
            <a:off x="3048000" y="3364468"/>
            <a:ext cx="397866" cy="369332"/>
          </a:xfrm>
          <a:prstGeom prst="rect">
            <a:avLst/>
          </a:prstGeom>
          <a:noFill/>
        </p:spPr>
        <p:txBody>
          <a:bodyPr wrap="none" rtlCol="0">
            <a:spAutoFit/>
          </a:bodyPr>
          <a:lstStyle/>
          <a:p>
            <a:r>
              <a:rPr lang="en-US" b="1" dirty="0"/>
              <a:t>C</a:t>
            </a:r>
            <a:r>
              <a:rPr lang="en-US" sz="1400" b="1" dirty="0"/>
              <a:t>2</a:t>
            </a:r>
            <a:endParaRPr lang="en-US" b="1" dirty="0"/>
          </a:p>
        </p:txBody>
      </p:sp>
      <p:sp>
        <p:nvSpPr>
          <p:cNvPr id="22" name="TextBox 21"/>
          <p:cNvSpPr txBox="1"/>
          <p:nvPr/>
        </p:nvSpPr>
        <p:spPr>
          <a:xfrm>
            <a:off x="3124200" y="4659868"/>
            <a:ext cx="397866" cy="369332"/>
          </a:xfrm>
          <a:prstGeom prst="rect">
            <a:avLst/>
          </a:prstGeom>
          <a:noFill/>
        </p:spPr>
        <p:txBody>
          <a:bodyPr wrap="none" rtlCol="0">
            <a:spAutoFit/>
          </a:bodyPr>
          <a:lstStyle/>
          <a:p>
            <a:r>
              <a:rPr lang="en-US" b="1" dirty="0"/>
              <a:t>C</a:t>
            </a:r>
            <a:r>
              <a:rPr lang="en-US" sz="1400" b="1" dirty="0"/>
              <a:t>3</a:t>
            </a:r>
            <a:endParaRPr lang="en-US" b="1" dirty="0"/>
          </a:p>
        </p:txBody>
      </p:sp>
      <p:sp>
        <p:nvSpPr>
          <p:cNvPr id="23" name="TextBox 22"/>
          <p:cNvSpPr txBox="1"/>
          <p:nvPr/>
        </p:nvSpPr>
        <p:spPr>
          <a:xfrm>
            <a:off x="3335934" y="5879068"/>
            <a:ext cx="397866" cy="369332"/>
          </a:xfrm>
          <a:prstGeom prst="rect">
            <a:avLst/>
          </a:prstGeom>
          <a:noFill/>
        </p:spPr>
        <p:txBody>
          <a:bodyPr wrap="none" rtlCol="0">
            <a:spAutoFit/>
          </a:bodyPr>
          <a:lstStyle/>
          <a:p>
            <a:r>
              <a:rPr lang="en-US" b="1" dirty="0"/>
              <a:t>C</a:t>
            </a:r>
            <a:r>
              <a:rPr lang="en-US" sz="1400" b="1" dirty="0"/>
              <a:t>4</a:t>
            </a:r>
            <a:endParaRPr lang="en-US"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09600"/>
          </a:xfrm>
        </p:spPr>
        <p:txBody>
          <a:bodyPr>
            <a:normAutofit fontScale="90000"/>
          </a:bodyPr>
          <a:lstStyle/>
          <a:p>
            <a:r>
              <a:rPr lang="en-US" dirty="0"/>
              <a:t>Serial Counter</a:t>
            </a:r>
          </a:p>
        </p:txBody>
      </p:sp>
      <p:pic>
        <p:nvPicPr>
          <p:cNvPr id="1026" name="Picture 2"/>
          <p:cNvPicPr>
            <a:picLocks noChangeAspect="1" noChangeArrowheads="1"/>
          </p:cNvPicPr>
          <p:nvPr/>
        </p:nvPicPr>
        <p:blipFill>
          <a:blip r:embed="rId2">
            <a:lum bright="-20000" contrast="40000"/>
          </a:blip>
          <a:srcRect/>
          <a:stretch>
            <a:fillRect/>
          </a:stretch>
        </p:blipFill>
        <p:spPr bwMode="auto">
          <a:xfrm>
            <a:off x="1676397" y="807720"/>
            <a:ext cx="5797828" cy="5669280"/>
          </a:xfrm>
          <a:prstGeom prst="rect">
            <a:avLst/>
          </a:prstGeom>
          <a:noFill/>
          <a:ln w="9525">
            <a:noFill/>
            <a:miter lim="800000"/>
            <a:headEnd/>
            <a:tailEnd/>
          </a:ln>
          <a:effectLst/>
        </p:spPr>
      </p:pic>
      <p:sp>
        <p:nvSpPr>
          <p:cNvPr id="4" name="TextBox 3"/>
          <p:cNvSpPr txBox="1"/>
          <p:nvPr/>
        </p:nvSpPr>
        <p:spPr>
          <a:xfrm>
            <a:off x="228600" y="3276600"/>
            <a:ext cx="2573653" cy="646331"/>
          </a:xfrm>
          <a:prstGeom prst="rect">
            <a:avLst/>
          </a:prstGeom>
          <a:noFill/>
        </p:spPr>
        <p:txBody>
          <a:bodyPr wrap="none" rtlCol="0">
            <a:spAutoFit/>
          </a:bodyPr>
          <a:lstStyle/>
          <a:p>
            <a:r>
              <a:rPr lang="en-US" b="1" dirty="0"/>
              <a:t>If EN = 0, Hold Data</a:t>
            </a:r>
          </a:p>
          <a:p>
            <a:r>
              <a:rPr lang="en-US" b="1" dirty="0"/>
              <a:t>If EN = 1, Increment by 1</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09600"/>
          </a:xfrm>
        </p:spPr>
        <p:txBody>
          <a:bodyPr>
            <a:normAutofit fontScale="90000"/>
          </a:bodyPr>
          <a:lstStyle/>
          <a:p>
            <a:r>
              <a:rPr lang="en-US" dirty="0"/>
              <a:t>How Serial Counter Works?</a:t>
            </a:r>
          </a:p>
        </p:txBody>
      </p:sp>
      <p:pic>
        <p:nvPicPr>
          <p:cNvPr id="1026" name="Picture 2"/>
          <p:cNvPicPr>
            <a:picLocks noChangeAspect="1" noChangeArrowheads="1"/>
          </p:cNvPicPr>
          <p:nvPr/>
        </p:nvPicPr>
        <p:blipFill>
          <a:blip r:embed="rId2">
            <a:lum bright="-20000" contrast="40000"/>
          </a:blip>
          <a:srcRect/>
          <a:stretch>
            <a:fillRect/>
          </a:stretch>
        </p:blipFill>
        <p:spPr bwMode="auto">
          <a:xfrm>
            <a:off x="1676397" y="807720"/>
            <a:ext cx="5797828" cy="5669280"/>
          </a:xfrm>
          <a:prstGeom prst="rect">
            <a:avLst/>
          </a:prstGeom>
          <a:noFill/>
          <a:ln w="9525">
            <a:noFill/>
            <a:miter lim="800000"/>
            <a:headEnd/>
            <a:tailEnd/>
          </a:ln>
          <a:effectLst/>
        </p:spPr>
      </p:pic>
      <p:sp>
        <p:nvSpPr>
          <p:cNvPr id="5" name="TextBox 4"/>
          <p:cNvSpPr txBox="1"/>
          <p:nvPr/>
        </p:nvSpPr>
        <p:spPr>
          <a:xfrm>
            <a:off x="7010400" y="1295400"/>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7" name="TextBox 6"/>
          <p:cNvSpPr txBox="1"/>
          <p:nvPr/>
        </p:nvSpPr>
        <p:spPr>
          <a:xfrm>
            <a:off x="7010400" y="2450068"/>
            <a:ext cx="301686" cy="369332"/>
          </a:xfrm>
          <a:prstGeom prst="rect">
            <a:avLst/>
          </a:prstGeom>
          <a:solidFill>
            <a:srgbClr val="FFFF00"/>
          </a:solidFill>
        </p:spPr>
        <p:txBody>
          <a:bodyPr wrap="none" rtlCol="0">
            <a:spAutoFit/>
          </a:bodyPr>
          <a:lstStyle/>
          <a:p>
            <a:r>
              <a:rPr lang="en-US" b="1" dirty="0">
                <a:solidFill>
                  <a:srgbClr val="C00000"/>
                </a:solidFill>
              </a:rPr>
              <a:t>1</a:t>
            </a:r>
          </a:p>
        </p:txBody>
      </p:sp>
      <p:sp>
        <p:nvSpPr>
          <p:cNvPr id="9" name="TextBox 8"/>
          <p:cNvSpPr txBox="1"/>
          <p:nvPr/>
        </p:nvSpPr>
        <p:spPr>
          <a:xfrm>
            <a:off x="7086600" y="3669268"/>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10" name="TextBox 9"/>
          <p:cNvSpPr txBox="1"/>
          <p:nvPr/>
        </p:nvSpPr>
        <p:spPr>
          <a:xfrm>
            <a:off x="7089714" y="4964668"/>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11" name="TextBox 10"/>
          <p:cNvSpPr txBox="1"/>
          <p:nvPr/>
        </p:nvSpPr>
        <p:spPr>
          <a:xfrm>
            <a:off x="76200" y="5449669"/>
            <a:ext cx="3488840" cy="646331"/>
          </a:xfrm>
          <a:prstGeom prst="rect">
            <a:avLst/>
          </a:prstGeom>
          <a:noFill/>
        </p:spPr>
        <p:txBody>
          <a:bodyPr wrap="none" rtlCol="0">
            <a:spAutoFit/>
          </a:bodyPr>
          <a:lstStyle/>
          <a:p>
            <a:r>
              <a:rPr lang="en-US" b="1" dirty="0">
                <a:solidFill>
                  <a:srgbClr val="C00000"/>
                </a:solidFill>
              </a:rPr>
              <a:t>Value at time t = 0010</a:t>
            </a:r>
          </a:p>
          <a:p>
            <a:r>
              <a:rPr lang="en-US" b="1" dirty="0">
                <a:solidFill>
                  <a:srgbClr val="C00000"/>
                </a:solidFill>
              </a:rPr>
              <a:t>What will be the value at time t+1 </a:t>
            </a:r>
          </a:p>
        </p:txBody>
      </p:sp>
      <p:sp>
        <p:nvSpPr>
          <p:cNvPr id="12" name="TextBox 11"/>
          <p:cNvSpPr txBox="1"/>
          <p:nvPr/>
        </p:nvSpPr>
        <p:spPr>
          <a:xfrm>
            <a:off x="2743200" y="990600"/>
            <a:ext cx="301686" cy="369332"/>
          </a:xfrm>
          <a:prstGeom prst="rect">
            <a:avLst/>
          </a:prstGeom>
          <a:solidFill>
            <a:srgbClr val="FFFF00"/>
          </a:solidFill>
        </p:spPr>
        <p:txBody>
          <a:bodyPr wrap="none" rtlCol="0">
            <a:spAutoFit/>
          </a:bodyPr>
          <a:lstStyle/>
          <a:p>
            <a:r>
              <a:rPr lang="en-US" b="1" dirty="0">
                <a:solidFill>
                  <a:srgbClr val="C00000"/>
                </a:solidFill>
              </a:rPr>
              <a:t>1</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09600"/>
          </a:xfrm>
        </p:spPr>
        <p:txBody>
          <a:bodyPr>
            <a:normAutofit fontScale="90000"/>
          </a:bodyPr>
          <a:lstStyle/>
          <a:p>
            <a:r>
              <a:rPr lang="en-US" dirty="0"/>
              <a:t>How Serial Counter Works?</a:t>
            </a:r>
          </a:p>
        </p:txBody>
      </p:sp>
      <p:pic>
        <p:nvPicPr>
          <p:cNvPr id="1026" name="Picture 2"/>
          <p:cNvPicPr>
            <a:picLocks noChangeAspect="1" noChangeArrowheads="1"/>
          </p:cNvPicPr>
          <p:nvPr/>
        </p:nvPicPr>
        <p:blipFill>
          <a:blip r:embed="rId2">
            <a:lum bright="-20000" contrast="40000"/>
          </a:blip>
          <a:srcRect/>
          <a:stretch>
            <a:fillRect/>
          </a:stretch>
        </p:blipFill>
        <p:spPr bwMode="auto">
          <a:xfrm>
            <a:off x="1676397" y="807720"/>
            <a:ext cx="5797828" cy="5669280"/>
          </a:xfrm>
          <a:prstGeom prst="rect">
            <a:avLst/>
          </a:prstGeom>
          <a:noFill/>
          <a:ln w="9525">
            <a:noFill/>
            <a:miter lim="800000"/>
            <a:headEnd/>
            <a:tailEnd/>
          </a:ln>
          <a:effectLst/>
        </p:spPr>
      </p:pic>
      <p:sp>
        <p:nvSpPr>
          <p:cNvPr id="5" name="TextBox 4"/>
          <p:cNvSpPr txBox="1"/>
          <p:nvPr/>
        </p:nvSpPr>
        <p:spPr>
          <a:xfrm>
            <a:off x="4343400" y="762000"/>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7" name="TextBox 6"/>
          <p:cNvSpPr txBox="1"/>
          <p:nvPr/>
        </p:nvSpPr>
        <p:spPr>
          <a:xfrm>
            <a:off x="4343400" y="2057400"/>
            <a:ext cx="301686" cy="369332"/>
          </a:xfrm>
          <a:prstGeom prst="rect">
            <a:avLst/>
          </a:prstGeom>
          <a:solidFill>
            <a:srgbClr val="FFFF00"/>
          </a:solidFill>
        </p:spPr>
        <p:txBody>
          <a:bodyPr wrap="none" rtlCol="0">
            <a:spAutoFit/>
          </a:bodyPr>
          <a:lstStyle/>
          <a:p>
            <a:r>
              <a:rPr lang="en-US" b="1" dirty="0">
                <a:solidFill>
                  <a:srgbClr val="C00000"/>
                </a:solidFill>
              </a:rPr>
              <a:t>1</a:t>
            </a:r>
          </a:p>
        </p:txBody>
      </p:sp>
      <p:sp>
        <p:nvSpPr>
          <p:cNvPr id="9" name="TextBox 8"/>
          <p:cNvSpPr txBox="1"/>
          <p:nvPr/>
        </p:nvSpPr>
        <p:spPr>
          <a:xfrm>
            <a:off x="4419600" y="3276600"/>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10" name="TextBox 9"/>
          <p:cNvSpPr txBox="1"/>
          <p:nvPr/>
        </p:nvSpPr>
        <p:spPr>
          <a:xfrm>
            <a:off x="4419600" y="4495800"/>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12" name="TextBox 11"/>
          <p:cNvSpPr txBox="1"/>
          <p:nvPr/>
        </p:nvSpPr>
        <p:spPr>
          <a:xfrm>
            <a:off x="2743200" y="990600"/>
            <a:ext cx="301686" cy="369332"/>
          </a:xfrm>
          <a:prstGeom prst="rect">
            <a:avLst/>
          </a:prstGeom>
          <a:solidFill>
            <a:srgbClr val="FFFF00"/>
          </a:solidFill>
        </p:spPr>
        <p:txBody>
          <a:bodyPr wrap="none" rtlCol="0">
            <a:spAutoFit/>
          </a:bodyPr>
          <a:lstStyle/>
          <a:p>
            <a:r>
              <a:rPr lang="en-US" b="1" dirty="0">
                <a:solidFill>
                  <a:srgbClr val="C00000"/>
                </a:solidFill>
              </a:rPr>
              <a:t>1</a:t>
            </a:r>
          </a:p>
        </p:txBody>
      </p:sp>
      <p:sp>
        <p:nvSpPr>
          <p:cNvPr id="11" name="TextBox 10"/>
          <p:cNvSpPr txBox="1"/>
          <p:nvPr/>
        </p:nvSpPr>
        <p:spPr>
          <a:xfrm>
            <a:off x="76200" y="5449669"/>
            <a:ext cx="2252348" cy="646331"/>
          </a:xfrm>
          <a:prstGeom prst="rect">
            <a:avLst/>
          </a:prstGeom>
          <a:noFill/>
        </p:spPr>
        <p:txBody>
          <a:bodyPr wrap="none" rtlCol="0">
            <a:spAutoFit/>
          </a:bodyPr>
          <a:lstStyle/>
          <a:p>
            <a:r>
              <a:rPr lang="en-US" b="1" dirty="0" err="1">
                <a:solidFill>
                  <a:srgbClr val="C00000"/>
                </a:solidFill>
              </a:rPr>
              <a:t>Qi</a:t>
            </a:r>
            <a:r>
              <a:rPr lang="en-US" b="1" dirty="0">
                <a:solidFill>
                  <a:srgbClr val="C00000"/>
                </a:solidFill>
              </a:rPr>
              <a:t> outputs coming to </a:t>
            </a:r>
          </a:p>
          <a:p>
            <a:r>
              <a:rPr lang="en-US" b="1" dirty="0">
                <a:solidFill>
                  <a:srgbClr val="C00000"/>
                </a:solidFill>
              </a:rPr>
              <a:t>XORs and ANDs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09600"/>
          </a:xfrm>
        </p:spPr>
        <p:txBody>
          <a:bodyPr>
            <a:normAutofit fontScale="90000"/>
          </a:bodyPr>
          <a:lstStyle/>
          <a:p>
            <a:r>
              <a:rPr lang="en-US" dirty="0"/>
              <a:t>How Serial Counter Works?</a:t>
            </a:r>
          </a:p>
        </p:txBody>
      </p:sp>
      <p:pic>
        <p:nvPicPr>
          <p:cNvPr id="1026" name="Picture 2"/>
          <p:cNvPicPr>
            <a:picLocks noChangeAspect="1" noChangeArrowheads="1"/>
          </p:cNvPicPr>
          <p:nvPr/>
        </p:nvPicPr>
        <p:blipFill>
          <a:blip r:embed="rId2">
            <a:lum bright="-20000" contrast="40000"/>
          </a:blip>
          <a:srcRect/>
          <a:stretch>
            <a:fillRect/>
          </a:stretch>
        </p:blipFill>
        <p:spPr bwMode="auto">
          <a:xfrm>
            <a:off x="1676397" y="807720"/>
            <a:ext cx="5797828" cy="5669280"/>
          </a:xfrm>
          <a:prstGeom prst="rect">
            <a:avLst/>
          </a:prstGeom>
          <a:noFill/>
          <a:ln w="9525">
            <a:noFill/>
            <a:miter lim="800000"/>
            <a:headEnd/>
            <a:tailEnd/>
          </a:ln>
          <a:effectLst/>
        </p:spPr>
      </p:pic>
      <p:sp>
        <p:nvSpPr>
          <p:cNvPr id="5" name="TextBox 4"/>
          <p:cNvSpPr txBox="1"/>
          <p:nvPr/>
        </p:nvSpPr>
        <p:spPr>
          <a:xfrm>
            <a:off x="4343400" y="762000"/>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7" name="TextBox 6"/>
          <p:cNvSpPr txBox="1"/>
          <p:nvPr/>
        </p:nvSpPr>
        <p:spPr>
          <a:xfrm>
            <a:off x="4343400" y="2057400"/>
            <a:ext cx="301686" cy="369332"/>
          </a:xfrm>
          <a:prstGeom prst="rect">
            <a:avLst/>
          </a:prstGeom>
          <a:solidFill>
            <a:srgbClr val="FFFF00"/>
          </a:solidFill>
        </p:spPr>
        <p:txBody>
          <a:bodyPr wrap="none" rtlCol="0">
            <a:spAutoFit/>
          </a:bodyPr>
          <a:lstStyle/>
          <a:p>
            <a:r>
              <a:rPr lang="en-US" b="1" dirty="0">
                <a:solidFill>
                  <a:srgbClr val="C00000"/>
                </a:solidFill>
              </a:rPr>
              <a:t>1</a:t>
            </a:r>
          </a:p>
        </p:txBody>
      </p:sp>
      <p:sp>
        <p:nvSpPr>
          <p:cNvPr id="9" name="TextBox 8"/>
          <p:cNvSpPr txBox="1"/>
          <p:nvPr/>
        </p:nvSpPr>
        <p:spPr>
          <a:xfrm>
            <a:off x="4419600" y="3276600"/>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10" name="TextBox 9"/>
          <p:cNvSpPr txBox="1"/>
          <p:nvPr/>
        </p:nvSpPr>
        <p:spPr>
          <a:xfrm>
            <a:off x="4419600" y="4495800"/>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12" name="TextBox 11"/>
          <p:cNvSpPr txBox="1"/>
          <p:nvPr/>
        </p:nvSpPr>
        <p:spPr>
          <a:xfrm>
            <a:off x="2743200" y="990600"/>
            <a:ext cx="301686" cy="369332"/>
          </a:xfrm>
          <a:prstGeom prst="rect">
            <a:avLst/>
          </a:prstGeom>
          <a:solidFill>
            <a:srgbClr val="FFFF00"/>
          </a:solidFill>
        </p:spPr>
        <p:txBody>
          <a:bodyPr wrap="none" rtlCol="0">
            <a:spAutoFit/>
          </a:bodyPr>
          <a:lstStyle/>
          <a:p>
            <a:r>
              <a:rPr lang="en-US" b="1" dirty="0">
                <a:solidFill>
                  <a:srgbClr val="C00000"/>
                </a:solidFill>
              </a:rPr>
              <a:t>1</a:t>
            </a:r>
          </a:p>
        </p:txBody>
      </p:sp>
      <p:sp>
        <p:nvSpPr>
          <p:cNvPr id="13" name="TextBox 12"/>
          <p:cNvSpPr txBox="1"/>
          <p:nvPr/>
        </p:nvSpPr>
        <p:spPr>
          <a:xfrm>
            <a:off x="5029200" y="1219200"/>
            <a:ext cx="301686" cy="369332"/>
          </a:xfrm>
          <a:prstGeom prst="rect">
            <a:avLst/>
          </a:prstGeom>
          <a:solidFill>
            <a:srgbClr val="FFFF00"/>
          </a:solidFill>
        </p:spPr>
        <p:txBody>
          <a:bodyPr wrap="none" rtlCol="0">
            <a:spAutoFit/>
          </a:bodyPr>
          <a:lstStyle/>
          <a:p>
            <a:r>
              <a:rPr lang="en-US" b="1" dirty="0">
                <a:solidFill>
                  <a:srgbClr val="C00000"/>
                </a:solidFill>
              </a:rPr>
              <a:t>1</a:t>
            </a:r>
          </a:p>
        </p:txBody>
      </p:sp>
      <p:sp>
        <p:nvSpPr>
          <p:cNvPr id="14" name="TextBox 13"/>
          <p:cNvSpPr txBox="1"/>
          <p:nvPr/>
        </p:nvSpPr>
        <p:spPr>
          <a:xfrm>
            <a:off x="3200400" y="2209800"/>
            <a:ext cx="301686" cy="369332"/>
          </a:xfrm>
          <a:prstGeom prst="rect">
            <a:avLst/>
          </a:prstGeom>
          <a:solidFill>
            <a:srgbClr val="FFFF00"/>
          </a:solidFill>
        </p:spPr>
        <p:txBody>
          <a:bodyPr wrap="none" rtlCol="0">
            <a:spAutoFit/>
          </a:bodyPr>
          <a:lstStyle/>
          <a:p>
            <a:r>
              <a:rPr lang="en-US" b="1" dirty="0">
                <a:solidFill>
                  <a:srgbClr val="C00000"/>
                </a:solidFill>
              </a:rPr>
              <a:t>0</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09600"/>
          </a:xfrm>
        </p:spPr>
        <p:txBody>
          <a:bodyPr>
            <a:normAutofit fontScale="90000"/>
          </a:bodyPr>
          <a:lstStyle/>
          <a:p>
            <a:r>
              <a:rPr lang="en-US" dirty="0"/>
              <a:t>How Serial Counter Works?</a:t>
            </a:r>
          </a:p>
        </p:txBody>
      </p:sp>
      <p:pic>
        <p:nvPicPr>
          <p:cNvPr id="1026" name="Picture 2"/>
          <p:cNvPicPr>
            <a:picLocks noChangeAspect="1" noChangeArrowheads="1"/>
          </p:cNvPicPr>
          <p:nvPr/>
        </p:nvPicPr>
        <p:blipFill>
          <a:blip r:embed="rId2">
            <a:lum bright="-20000" contrast="40000"/>
          </a:blip>
          <a:srcRect/>
          <a:stretch>
            <a:fillRect/>
          </a:stretch>
        </p:blipFill>
        <p:spPr bwMode="auto">
          <a:xfrm>
            <a:off x="1676397" y="807720"/>
            <a:ext cx="5797828" cy="5669280"/>
          </a:xfrm>
          <a:prstGeom prst="rect">
            <a:avLst/>
          </a:prstGeom>
          <a:noFill/>
          <a:ln w="9525">
            <a:noFill/>
            <a:miter lim="800000"/>
            <a:headEnd/>
            <a:tailEnd/>
          </a:ln>
          <a:effectLst/>
        </p:spPr>
      </p:pic>
      <p:sp>
        <p:nvSpPr>
          <p:cNvPr id="5" name="TextBox 4"/>
          <p:cNvSpPr txBox="1"/>
          <p:nvPr/>
        </p:nvSpPr>
        <p:spPr>
          <a:xfrm>
            <a:off x="4343400" y="762000"/>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7" name="TextBox 6"/>
          <p:cNvSpPr txBox="1"/>
          <p:nvPr/>
        </p:nvSpPr>
        <p:spPr>
          <a:xfrm>
            <a:off x="4343400" y="2057400"/>
            <a:ext cx="301686" cy="369332"/>
          </a:xfrm>
          <a:prstGeom prst="rect">
            <a:avLst/>
          </a:prstGeom>
          <a:solidFill>
            <a:srgbClr val="FFFF00"/>
          </a:solidFill>
        </p:spPr>
        <p:txBody>
          <a:bodyPr wrap="none" rtlCol="0">
            <a:spAutoFit/>
          </a:bodyPr>
          <a:lstStyle/>
          <a:p>
            <a:r>
              <a:rPr lang="en-US" b="1" dirty="0">
                <a:solidFill>
                  <a:srgbClr val="C00000"/>
                </a:solidFill>
              </a:rPr>
              <a:t>1</a:t>
            </a:r>
          </a:p>
        </p:txBody>
      </p:sp>
      <p:sp>
        <p:nvSpPr>
          <p:cNvPr id="9" name="TextBox 8"/>
          <p:cNvSpPr txBox="1"/>
          <p:nvPr/>
        </p:nvSpPr>
        <p:spPr>
          <a:xfrm>
            <a:off x="4419600" y="3276600"/>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10" name="TextBox 9"/>
          <p:cNvSpPr txBox="1"/>
          <p:nvPr/>
        </p:nvSpPr>
        <p:spPr>
          <a:xfrm>
            <a:off x="4419600" y="4495800"/>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12" name="TextBox 11"/>
          <p:cNvSpPr txBox="1"/>
          <p:nvPr/>
        </p:nvSpPr>
        <p:spPr>
          <a:xfrm>
            <a:off x="2743200" y="990600"/>
            <a:ext cx="301686" cy="369332"/>
          </a:xfrm>
          <a:prstGeom prst="rect">
            <a:avLst/>
          </a:prstGeom>
          <a:solidFill>
            <a:srgbClr val="FFFF00"/>
          </a:solidFill>
        </p:spPr>
        <p:txBody>
          <a:bodyPr wrap="none" rtlCol="0">
            <a:spAutoFit/>
          </a:bodyPr>
          <a:lstStyle/>
          <a:p>
            <a:r>
              <a:rPr lang="en-US" b="1" dirty="0">
                <a:solidFill>
                  <a:srgbClr val="C00000"/>
                </a:solidFill>
              </a:rPr>
              <a:t>1</a:t>
            </a:r>
          </a:p>
        </p:txBody>
      </p:sp>
      <p:sp>
        <p:nvSpPr>
          <p:cNvPr id="13" name="TextBox 12"/>
          <p:cNvSpPr txBox="1"/>
          <p:nvPr/>
        </p:nvSpPr>
        <p:spPr>
          <a:xfrm>
            <a:off x="5029200" y="1219200"/>
            <a:ext cx="301686" cy="369332"/>
          </a:xfrm>
          <a:prstGeom prst="rect">
            <a:avLst/>
          </a:prstGeom>
          <a:solidFill>
            <a:srgbClr val="FFFF00"/>
          </a:solidFill>
        </p:spPr>
        <p:txBody>
          <a:bodyPr wrap="none" rtlCol="0">
            <a:spAutoFit/>
          </a:bodyPr>
          <a:lstStyle/>
          <a:p>
            <a:r>
              <a:rPr lang="en-US" b="1" dirty="0">
                <a:solidFill>
                  <a:srgbClr val="C00000"/>
                </a:solidFill>
              </a:rPr>
              <a:t>1</a:t>
            </a:r>
          </a:p>
        </p:txBody>
      </p:sp>
      <p:sp>
        <p:nvSpPr>
          <p:cNvPr id="14" name="TextBox 13"/>
          <p:cNvSpPr txBox="1"/>
          <p:nvPr/>
        </p:nvSpPr>
        <p:spPr>
          <a:xfrm>
            <a:off x="3200400" y="2209800"/>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15" name="TextBox 14"/>
          <p:cNvSpPr txBox="1"/>
          <p:nvPr/>
        </p:nvSpPr>
        <p:spPr>
          <a:xfrm>
            <a:off x="4956114" y="2373868"/>
            <a:ext cx="301686" cy="369332"/>
          </a:xfrm>
          <a:prstGeom prst="rect">
            <a:avLst/>
          </a:prstGeom>
          <a:solidFill>
            <a:srgbClr val="FFFF00"/>
          </a:solidFill>
        </p:spPr>
        <p:txBody>
          <a:bodyPr wrap="none" rtlCol="0">
            <a:spAutoFit/>
          </a:bodyPr>
          <a:lstStyle/>
          <a:p>
            <a:r>
              <a:rPr lang="en-US" b="1" dirty="0">
                <a:solidFill>
                  <a:srgbClr val="C00000"/>
                </a:solidFill>
              </a:rPr>
              <a:t>1</a:t>
            </a:r>
          </a:p>
        </p:txBody>
      </p:sp>
      <p:sp>
        <p:nvSpPr>
          <p:cNvPr id="16" name="TextBox 15"/>
          <p:cNvSpPr txBox="1"/>
          <p:nvPr/>
        </p:nvSpPr>
        <p:spPr>
          <a:xfrm>
            <a:off x="3200400" y="3516868"/>
            <a:ext cx="301686" cy="369332"/>
          </a:xfrm>
          <a:prstGeom prst="rect">
            <a:avLst/>
          </a:prstGeom>
          <a:solidFill>
            <a:srgbClr val="FFFF00"/>
          </a:solidFill>
        </p:spPr>
        <p:txBody>
          <a:bodyPr wrap="none" rtlCol="0">
            <a:spAutoFit/>
          </a:bodyPr>
          <a:lstStyle/>
          <a:p>
            <a:r>
              <a:rPr lang="en-US" b="1" dirty="0">
                <a:solidFill>
                  <a:srgbClr val="C00000"/>
                </a:solidFill>
              </a:rPr>
              <a:t>0</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6948" y="-159987"/>
            <a:ext cx="8229600" cy="762000"/>
          </a:xfrm>
        </p:spPr>
        <p:txBody>
          <a:bodyPr/>
          <a:lstStyle/>
          <a:p>
            <a:r>
              <a:rPr lang="en-US" dirty="0"/>
              <a:t>4-bit Ripple Counter</a:t>
            </a:r>
          </a:p>
        </p:txBody>
      </p:sp>
      <p:pic>
        <p:nvPicPr>
          <p:cNvPr id="1026" name="Picture 2"/>
          <p:cNvPicPr>
            <a:picLocks noChangeAspect="1" noChangeArrowheads="1"/>
          </p:cNvPicPr>
          <p:nvPr/>
        </p:nvPicPr>
        <p:blipFill>
          <a:blip r:embed="rId3">
            <a:lum bright="-20000" contrast="40000"/>
          </a:blip>
          <a:srcRect/>
          <a:stretch>
            <a:fillRect/>
          </a:stretch>
        </p:blipFill>
        <p:spPr bwMode="auto">
          <a:xfrm>
            <a:off x="1221682" y="609600"/>
            <a:ext cx="2588318" cy="5303520"/>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a:lum bright="-20000" contrast="40000"/>
          </a:blip>
          <a:srcRect/>
          <a:stretch>
            <a:fillRect/>
          </a:stretch>
        </p:blipFill>
        <p:spPr bwMode="auto">
          <a:xfrm>
            <a:off x="6184929" y="772624"/>
            <a:ext cx="2774867" cy="5120640"/>
          </a:xfrm>
          <a:prstGeom prst="rect">
            <a:avLst/>
          </a:prstGeom>
          <a:noFill/>
          <a:ln w="9525">
            <a:noFill/>
            <a:miter lim="800000"/>
            <a:headEnd/>
            <a:tailEnd/>
          </a:ln>
          <a:effectLst/>
        </p:spPr>
      </p:pic>
      <p:sp>
        <p:nvSpPr>
          <p:cNvPr id="6" name="TextBox 5"/>
          <p:cNvSpPr txBox="1"/>
          <p:nvPr/>
        </p:nvSpPr>
        <p:spPr>
          <a:xfrm>
            <a:off x="533400" y="6019800"/>
            <a:ext cx="6092309" cy="369332"/>
          </a:xfrm>
          <a:prstGeom prst="rect">
            <a:avLst/>
          </a:prstGeom>
          <a:noFill/>
        </p:spPr>
        <p:txBody>
          <a:bodyPr wrap="none" rtlCol="0">
            <a:spAutoFit/>
          </a:bodyPr>
          <a:lstStyle/>
          <a:p>
            <a:r>
              <a:rPr lang="en-US" b="1" dirty="0">
                <a:solidFill>
                  <a:srgbClr val="C00000"/>
                </a:solidFill>
              </a:rPr>
              <a:t>What will be the state of counter on positive edge after 1111?</a:t>
            </a:r>
          </a:p>
        </p:txBody>
      </p:sp>
      <p:sp>
        <p:nvSpPr>
          <p:cNvPr id="3" name="TextBox 2"/>
          <p:cNvSpPr txBox="1"/>
          <p:nvPr/>
        </p:nvSpPr>
        <p:spPr>
          <a:xfrm>
            <a:off x="3295502" y="892463"/>
            <a:ext cx="284052" cy="307777"/>
          </a:xfrm>
          <a:prstGeom prst="rect">
            <a:avLst/>
          </a:prstGeom>
          <a:noFill/>
        </p:spPr>
        <p:txBody>
          <a:bodyPr wrap="none" rtlCol="0">
            <a:spAutoFit/>
          </a:bodyPr>
          <a:lstStyle/>
          <a:p>
            <a:r>
              <a:rPr lang="en-US" sz="1400" b="1" dirty="0">
                <a:solidFill>
                  <a:srgbClr val="FF0000"/>
                </a:solidFill>
                <a:latin typeface="Arial" panose="020B0604020202020204" pitchFamily="34" charset="0"/>
                <a:cs typeface="Arial" panose="020B0604020202020204" pitchFamily="34" charset="0"/>
              </a:rPr>
              <a:t>0</a:t>
            </a:r>
          </a:p>
        </p:txBody>
      </p:sp>
      <p:sp>
        <p:nvSpPr>
          <p:cNvPr id="7" name="TextBox 6"/>
          <p:cNvSpPr txBox="1"/>
          <p:nvPr/>
        </p:nvSpPr>
        <p:spPr>
          <a:xfrm>
            <a:off x="3287661" y="2140242"/>
            <a:ext cx="284052" cy="307777"/>
          </a:xfrm>
          <a:prstGeom prst="rect">
            <a:avLst/>
          </a:prstGeom>
          <a:noFill/>
        </p:spPr>
        <p:txBody>
          <a:bodyPr wrap="none" rtlCol="0">
            <a:spAutoFit/>
          </a:bodyPr>
          <a:lstStyle/>
          <a:p>
            <a:r>
              <a:rPr lang="en-US" sz="1400" b="1" dirty="0">
                <a:solidFill>
                  <a:srgbClr val="FF0000"/>
                </a:solidFill>
                <a:latin typeface="Arial" panose="020B0604020202020204" pitchFamily="34" charset="0"/>
                <a:cs typeface="Arial" panose="020B0604020202020204" pitchFamily="34" charset="0"/>
              </a:rPr>
              <a:t>0</a:t>
            </a:r>
          </a:p>
        </p:txBody>
      </p:sp>
      <p:sp>
        <p:nvSpPr>
          <p:cNvPr id="8" name="TextBox 7"/>
          <p:cNvSpPr txBox="1"/>
          <p:nvPr/>
        </p:nvSpPr>
        <p:spPr>
          <a:xfrm>
            <a:off x="3349075" y="3366414"/>
            <a:ext cx="284052" cy="307777"/>
          </a:xfrm>
          <a:prstGeom prst="rect">
            <a:avLst/>
          </a:prstGeom>
          <a:noFill/>
        </p:spPr>
        <p:txBody>
          <a:bodyPr wrap="none" rtlCol="0">
            <a:spAutoFit/>
          </a:bodyPr>
          <a:lstStyle/>
          <a:p>
            <a:r>
              <a:rPr lang="en-US" sz="1400" b="1" dirty="0">
                <a:solidFill>
                  <a:srgbClr val="FF0000"/>
                </a:solidFill>
                <a:latin typeface="Arial" panose="020B0604020202020204" pitchFamily="34" charset="0"/>
                <a:cs typeface="Arial" panose="020B0604020202020204" pitchFamily="34" charset="0"/>
              </a:rPr>
              <a:t>0</a:t>
            </a:r>
          </a:p>
        </p:txBody>
      </p:sp>
      <p:sp>
        <p:nvSpPr>
          <p:cNvPr id="9" name="TextBox 8"/>
          <p:cNvSpPr txBox="1"/>
          <p:nvPr/>
        </p:nvSpPr>
        <p:spPr>
          <a:xfrm>
            <a:off x="3349075" y="4592586"/>
            <a:ext cx="284052" cy="307777"/>
          </a:xfrm>
          <a:prstGeom prst="rect">
            <a:avLst/>
          </a:prstGeom>
          <a:noFill/>
        </p:spPr>
        <p:txBody>
          <a:bodyPr wrap="none" rtlCol="0">
            <a:spAutoFit/>
          </a:bodyPr>
          <a:lstStyle/>
          <a:p>
            <a:r>
              <a:rPr lang="en-US" sz="1400" b="1" dirty="0">
                <a:solidFill>
                  <a:srgbClr val="FF0000"/>
                </a:solidFill>
                <a:latin typeface="Arial" panose="020B0604020202020204" pitchFamily="34" charset="0"/>
                <a:cs typeface="Arial" panose="020B0604020202020204" pitchFamily="34" charset="0"/>
              </a:rPr>
              <a:t>0</a:t>
            </a:r>
          </a:p>
        </p:txBody>
      </p:sp>
      <p:sp>
        <p:nvSpPr>
          <p:cNvPr id="10" name="TextBox 9"/>
          <p:cNvSpPr txBox="1"/>
          <p:nvPr/>
        </p:nvSpPr>
        <p:spPr>
          <a:xfrm>
            <a:off x="2231789" y="2561115"/>
            <a:ext cx="284052" cy="307777"/>
          </a:xfrm>
          <a:prstGeom prst="rect">
            <a:avLst/>
          </a:prstGeom>
          <a:noFill/>
        </p:spPr>
        <p:txBody>
          <a:bodyPr wrap="none" rtlCol="0">
            <a:spAutoFit/>
          </a:bodyPr>
          <a:lstStyle/>
          <a:p>
            <a:r>
              <a:rPr lang="en-US" sz="1400" b="1" dirty="0">
                <a:solidFill>
                  <a:srgbClr val="00B0F0"/>
                </a:solidFill>
                <a:latin typeface="Arial" panose="020B0604020202020204" pitchFamily="34" charset="0"/>
                <a:cs typeface="Arial" panose="020B0604020202020204" pitchFamily="34" charset="0"/>
              </a:rPr>
              <a:t>0</a:t>
            </a:r>
          </a:p>
        </p:txBody>
      </p:sp>
      <p:sp>
        <p:nvSpPr>
          <p:cNvPr id="11" name="TextBox 10"/>
          <p:cNvSpPr txBox="1"/>
          <p:nvPr/>
        </p:nvSpPr>
        <p:spPr>
          <a:xfrm>
            <a:off x="3662664" y="1430450"/>
            <a:ext cx="284052" cy="307777"/>
          </a:xfrm>
          <a:prstGeom prst="rect">
            <a:avLst/>
          </a:prstGeom>
          <a:noFill/>
        </p:spPr>
        <p:txBody>
          <a:bodyPr wrap="none" rtlCol="0">
            <a:spAutoFit/>
          </a:bodyPr>
          <a:lstStyle/>
          <a:p>
            <a:r>
              <a:rPr lang="en-US" sz="1400" b="1" dirty="0">
                <a:solidFill>
                  <a:srgbClr val="00B0F0"/>
                </a:solidFill>
                <a:latin typeface="Arial" panose="020B0604020202020204" pitchFamily="34" charset="0"/>
                <a:cs typeface="Arial" panose="020B0604020202020204" pitchFamily="34" charset="0"/>
              </a:rPr>
              <a:t>0</a:t>
            </a:r>
          </a:p>
        </p:txBody>
      </p:sp>
      <p:sp>
        <p:nvSpPr>
          <p:cNvPr id="12" name="TextBox 11"/>
          <p:cNvSpPr txBox="1"/>
          <p:nvPr/>
        </p:nvSpPr>
        <p:spPr>
          <a:xfrm>
            <a:off x="2045607" y="899160"/>
            <a:ext cx="284052" cy="307777"/>
          </a:xfrm>
          <a:prstGeom prst="rect">
            <a:avLst/>
          </a:prstGeom>
          <a:noFill/>
        </p:spPr>
        <p:txBody>
          <a:bodyPr wrap="none" rtlCol="0">
            <a:spAutoFit/>
          </a:bodyPr>
          <a:lstStyle/>
          <a:p>
            <a:r>
              <a:rPr lang="en-US" sz="1400" b="1" dirty="0">
                <a:solidFill>
                  <a:srgbClr val="00B0F0"/>
                </a:solidFill>
                <a:latin typeface="Arial" panose="020B0604020202020204" pitchFamily="34" charset="0"/>
                <a:cs typeface="Arial" panose="020B0604020202020204" pitchFamily="34" charset="0"/>
              </a:rPr>
              <a:t>1</a:t>
            </a:r>
          </a:p>
        </p:txBody>
      </p:sp>
      <p:sp>
        <p:nvSpPr>
          <p:cNvPr id="13" name="TextBox 12"/>
          <p:cNvSpPr txBox="1"/>
          <p:nvPr/>
        </p:nvSpPr>
        <p:spPr>
          <a:xfrm>
            <a:off x="3624320" y="913420"/>
            <a:ext cx="284052" cy="307777"/>
          </a:xfrm>
          <a:prstGeom prst="rect">
            <a:avLst/>
          </a:prstGeom>
          <a:noFill/>
        </p:spPr>
        <p:txBody>
          <a:bodyPr wrap="none" rtlCol="0">
            <a:spAutoFit/>
          </a:bodyPr>
          <a:lstStyle/>
          <a:p>
            <a:r>
              <a:rPr lang="en-US" sz="1400" b="1" dirty="0">
                <a:solidFill>
                  <a:srgbClr val="00B0F0"/>
                </a:solidFill>
                <a:latin typeface="Arial" panose="020B0604020202020204" pitchFamily="34" charset="0"/>
                <a:cs typeface="Arial" panose="020B0604020202020204" pitchFamily="34" charset="0"/>
              </a:rPr>
              <a:t>1</a:t>
            </a:r>
          </a:p>
        </p:txBody>
      </p:sp>
      <p:sp>
        <p:nvSpPr>
          <p:cNvPr id="14" name="TextBox 13"/>
          <p:cNvSpPr txBox="1"/>
          <p:nvPr/>
        </p:nvSpPr>
        <p:spPr>
          <a:xfrm>
            <a:off x="3379295" y="479206"/>
            <a:ext cx="850790" cy="461665"/>
          </a:xfrm>
          <a:prstGeom prst="rect">
            <a:avLst/>
          </a:prstGeom>
          <a:noFill/>
        </p:spPr>
        <p:txBody>
          <a:bodyPr wrap="square" rtlCol="0">
            <a:spAutoFit/>
          </a:bodyPr>
          <a:lstStyle/>
          <a:p>
            <a:pPr algn="ctr"/>
            <a:r>
              <a:rPr lang="en-US" sz="1200" b="1" dirty="0">
                <a:solidFill>
                  <a:srgbClr val="00B0F0"/>
                </a:solidFill>
                <a:latin typeface="Arial" panose="020B0604020202020204" pitchFamily="34" charset="0"/>
                <a:cs typeface="Arial" panose="020B0604020202020204" pitchFamily="34" charset="0"/>
              </a:rPr>
              <a:t>1</a:t>
            </a:r>
            <a:r>
              <a:rPr lang="en-US" sz="1200" b="1" baseline="30000" dirty="0">
                <a:solidFill>
                  <a:srgbClr val="00B0F0"/>
                </a:solidFill>
                <a:latin typeface="Arial" panose="020B0604020202020204" pitchFamily="34" charset="0"/>
                <a:cs typeface="Arial" panose="020B0604020202020204" pitchFamily="34" charset="0"/>
              </a:rPr>
              <a:t>st</a:t>
            </a:r>
            <a:r>
              <a:rPr lang="en-US" sz="1200" b="1" dirty="0">
                <a:solidFill>
                  <a:srgbClr val="00B0F0"/>
                </a:solidFill>
                <a:latin typeface="Arial" panose="020B0604020202020204" pitchFamily="34" charset="0"/>
                <a:cs typeface="Arial" panose="020B0604020202020204" pitchFamily="34" charset="0"/>
              </a:rPr>
              <a:t> +</a:t>
            </a:r>
            <a:r>
              <a:rPr lang="en-US" sz="1200" b="1" dirty="0" err="1">
                <a:solidFill>
                  <a:srgbClr val="00B0F0"/>
                </a:solidFill>
                <a:latin typeface="Arial" panose="020B0604020202020204" pitchFamily="34" charset="0"/>
                <a:cs typeface="Arial" panose="020B0604020202020204" pitchFamily="34" charset="0"/>
              </a:rPr>
              <a:t>ve</a:t>
            </a:r>
            <a:r>
              <a:rPr lang="en-US" sz="1200" b="1" dirty="0">
                <a:solidFill>
                  <a:srgbClr val="00B0F0"/>
                </a:solidFill>
                <a:latin typeface="Arial" panose="020B0604020202020204" pitchFamily="34" charset="0"/>
                <a:cs typeface="Arial" panose="020B0604020202020204" pitchFamily="34" charset="0"/>
              </a:rPr>
              <a:t> edge</a:t>
            </a:r>
          </a:p>
        </p:txBody>
      </p:sp>
      <p:sp>
        <p:nvSpPr>
          <p:cNvPr id="15" name="TextBox 14"/>
          <p:cNvSpPr txBox="1"/>
          <p:nvPr/>
        </p:nvSpPr>
        <p:spPr>
          <a:xfrm>
            <a:off x="4086742" y="488452"/>
            <a:ext cx="850790" cy="461665"/>
          </a:xfrm>
          <a:prstGeom prst="rect">
            <a:avLst/>
          </a:prstGeom>
          <a:noFill/>
        </p:spPr>
        <p:txBody>
          <a:bodyPr wrap="square" rtlCol="0">
            <a:spAutoFit/>
          </a:bodyPr>
          <a:lstStyle/>
          <a:p>
            <a:pPr algn="ctr"/>
            <a:r>
              <a:rPr lang="en-US" sz="1200" b="1" dirty="0">
                <a:solidFill>
                  <a:srgbClr val="00B050"/>
                </a:solidFill>
                <a:latin typeface="Arial" panose="020B0604020202020204" pitchFamily="34" charset="0"/>
                <a:cs typeface="Arial" panose="020B0604020202020204" pitchFamily="34" charset="0"/>
              </a:rPr>
              <a:t>2</a:t>
            </a:r>
            <a:r>
              <a:rPr lang="en-US" sz="1200" b="1" baseline="30000" dirty="0">
                <a:solidFill>
                  <a:srgbClr val="00B050"/>
                </a:solidFill>
                <a:latin typeface="Arial" panose="020B0604020202020204" pitchFamily="34" charset="0"/>
                <a:cs typeface="Arial" panose="020B0604020202020204" pitchFamily="34" charset="0"/>
              </a:rPr>
              <a:t>nd</a:t>
            </a:r>
            <a:r>
              <a:rPr lang="en-US" sz="1200" b="1" dirty="0">
                <a:solidFill>
                  <a:srgbClr val="00B050"/>
                </a:solidFill>
                <a:latin typeface="Arial" panose="020B0604020202020204" pitchFamily="34" charset="0"/>
                <a:cs typeface="Arial" panose="020B0604020202020204" pitchFamily="34" charset="0"/>
              </a:rPr>
              <a:t> +</a:t>
            </a:r>
            <a:r>
              <a:rPr lang="en-US" sz="1200" b="1" dirty="0" err="1">
                <a:solidFill>
                  <a:srgbClr val="00B050"/>
                </a:solidFill>
                <a:latin typeface="Arial" panose="020B0604020202020204" pitchFamily="34" charset="0"/>
                <a:cs typeface="Arial" panose="020B0604020202020204" pitchFamily="34" charset="0"/>
              </a:rPr>
              <a:t>ve</a:t>
            </a:r>
            <a:r>
              <a:rPr lang="en-US" sz="1200" b="1" dirty="0">
                <a:solidFill>
                  <a:srgbClr val="00B050"/>
                </a:solidFill>
                <a:latin typeface="Arial" panose="020B0604020202020204" pitchFamily="34" charset="0"/>
                <a:cs typeface="Arial" panose="020B0604020202020204" pitchFamily="34" charset="0"/>
              </a:rPr>
              <a:t> edge</a:t>
            </a:r>
          </a:p>
        </p:txBody>
      </p:sp>
      <p:sp>
        <p:nvSpPr>
          <p:cNvPr id="16" name="TextBox 15"/>
          <p:cNvSpPr txBox="1"/>
          <p:nvPr/>
        </p:nvSpPr>
        <p:spPr>
          <a:xfrm>
            <a:off x="1759904" y="879863"/>
            <a:ext cx="284052" cy="307777"/>
          </a:xfrm>
          <a:prstGeom prst="rect">
            <a:avLst/>
          </a:prstGeom>
          <a:noFill/>
        </p:spPr>
        <p:txBody>
          <a:bodyPr wrap="none" rtlCol="0">
            <a:spAutoFit/>
          </a:bodyPr>
          <a:lstStyle/>
          <a:p>
            <a:r>
              <a:rPr lang="en-US" sz="1400" b="1" dirty="0">
                <a:solidFill>
                  <a:srgbClr val="00B050"/>
                </a:solidFill>
                <a:latin typeface="Arial" panose="020B0604020202020204" pitchFamily="34" charset="0"/>
                <a:cs typeface="Arial" panose="020B0604020202020204" pitchFamily="34" charset="0"/>
              </a:rPr>
              <a:t>0</a:t>
            </a:r>
          </a:p>
        </p:txBody>
      </p:sp>
      <p:sp>
        <p:nvSpPr>
          <p:cNvPr id="17" name="TextBox 16"/>
          <p:cNvSpPr txBox="1"/>
          <p:nvPr/>
        </p:nvSpPr>
        <p:spPr>
          <a:xfrm>
            <a:off x="4370111" y="1466696"/>
            <a:ext cx="284052" cy="307777"/>
          </a:xfrm>
          <a:prstGeom prst="rect">
            <a:avLst/>
          </a:prstGeom>
          <a:noFill/>
        </p:spPr>
        <p:txBody>
          <a:bodyPr wrap="none" rtlCol="0">
            <a:spAutoFit/>
          </a:bodyPr>
          <a:lstStyle/>
          <a:p>
            <a:r>
              <a:rPr lang="en-US" sz="1400" b="1" dirty="0">
                <a:solidFill>
                  <a:srgbClr val="00B050"/>
                </a:solidFill>
                <a:latin typeface="Arial" panose="020B0604020202020204" pitchFamily="34" charset="0"/>
                <a:cs typeface="Arial" panose="020B0604020202020204" pitchFamily="34" charset="0"/>
              </a:rPr>
              <a:t>1</a:t>
            </a:r>
          </a:p>
        </p:txBody>
      </p:sp>
      <p:sp>
        <p:nvSpPr>
          <p:cNvPr id="18" name="TextBox 17"/>
          <p:cNvSpPr txBox="1"/>
          <p:nvPr/>
        </p:nvSpPr>
        <p:spPr>
          <a:xfrm>
            <a:off x="4350293" y="913420"/>
            <a:ext cx="406664"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0</a:t>
            </a:r>
          </a:p>
        </p:txBody>
      </p:sp>
      <p:sp>
        <p:nvSpPr>
          <p:cNvPr id="19" name="TextBox 18"/>
          <p:cNvSpPr txBox="1"/>
          <p:nvPr/>
        </p:nvSpPr>
        <p:spPr>
          <a:xfrm>
            <a:off x="1991391" y="2557370"/>
            <a:ext cx="284052" cy="307777"/>
          </a:xfrm>
          <a:prstGeom prst="rect">
            <a:avLst/>
          </a:prstGeom>
          <a:noFill/>
        </p:spPr>
        <p:txBody>
          <a:bodyPr wrap="none" rtlCol="0">
            <a:spAutoFit/>
          </a:bodyPr>
          <a:lstStyle/>
          <a:p>
            <a:r>
              <a:rPr lang="en-US" sz="1400" b="1" dirty="0">
                <a:solidFill>
                  <a:srgbClr val="00B050"/>
                </a:solidFill>
                <a:latin typeface="Arial" panose="020B0604020202020204" pitchFamily="34" charset="0"/>
                <a:cs typeface="Arial" panose="020B0604020202020204" pitchFamily="34" charset="0"/>
              </a:rPr>
              <a:t>1</a:t>
            </a:r>
          </a:p>
        </p:txBody>
      </p:sp>
      <p:sp>
        <p:nvSpPr>
          <p:cNvPr id="21" name="TextBox 20"/>
          <p:cNvSpPr txBox="1"/>
          <p:nvPr/>
        </p:nvSpPr>
        <p:spPr>
          <a:xfrm>
            <a:off x="4326752" y="2112150"/>
            <a:ext cx="274996"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1</a:t>
            </a:r>
          </a:p>
        </p:txBody>
      </p:sp>
      <p:sp>
        <p:nvSpPr>
          <p:cNvPr id="22" name="TextBox 21"/>
          <p:cNvSpPr txBox="1"/>
          <p:nvPr/>
        </p:nvSpPr>
        <p:spPr>
          <a:xfrm>
            <a:off x="4350293" y="2647339"/>
            <a:ext cx="284052" cy="307777"/>
          </a:xfrm>
          <a:prstGeom prst="rect">
            <a:avLst/>
          </a:prstGeom>
          <a:noFill/>
        </p:spPr>
        <p:txBody>
          <a:bodyPr wrap="none" rtlCol="0">
            <a:spAutoFit/>
          </a:bodyPr>
          <a:lstStyle/>
          <a:p>
            <a:r>
              <a:rPr lang="en-US" sz="1400" b="1" dirty="0">
                <a:solidFill>
                  <a:srgbClr val="00B050"/>
                </a:solidFill>
                <a:latin typeface="Arial" panose="020B0604020202020204" pitchFamily="34" charset="0"/>
                <a:cs typeface="Arial" panose="020B0604020202020204" pitchFamily="34" charset="0"/>
              </a:rPr>
              <a:t>0</a:t>
            </a:r>
          </a:p>
        </p:txBody>
      </p:sp>
      <p:sp>
        <p:nvSpPr>
          <p:cNvPr id="23" name="TextBox 22"/>
          <p:cNvSpPr txBox="1"/>
          <p:nvPr/>
        </p:nvSpPr>
        <p:spPr>
          <a:xfrm>
            <a:off x="2275443" y="3763767"/>
            <a:ext cx="284052" cy="307777"/>
          </a:xfrm>
          <a:prstGeom prst="rect">
            <a:avLst/>
          </a:prstGeom>
          <a:noFill/>
        </p:spPr>
        <p:txBody>
          <a:bodyPr wrap="none" rtlCol="0">
            <a:spAutoFit/>
          </a:bodyPr>
          <a:lstStyle/>
          <a:p>
            <a:r>
              <a:rPr lang="en-US" sz="1400" b="1" dirty="0">
                <a:solidFill>
                  <a:srgbClr val="00B050"/>
                </a:solidFill>
                <a:latin typeface="Arial" panose="020B0604020202020204" pitchFamily="34" charset="0"/>
                <a:cs typeface="Arial" panose="020B0604020202020204" pitchFamily="34" charset="0"/>
              </a:rPr>
              <a:t>0</a:t>
            </a:r>
          </a:p>
        </p:txBody>
      </p:sp>
      <p:sp>
        <p:nvSpPr>
          <p:cNvPr id="4" name="Oval 3"/>
          <p:cNvSpPr/>
          <p:nvPr/>
        </p:nvSpPr>
        <p:spPr>
          <a:xfrm>
            <a:off x="3620606" y="922057"/>
            <a:ext cx="322396" cy="316570"/>
          </a:xfrm>
          <a:prstGeom prst="ellipse">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5" name="Oval 24"/>
          <p:cNvSpPr/>
          <p:nvPr/>
        </p:nvSpPr>
        <p:spPr>
          <a:xfrm>
            <a:off x="3643492" y="2127313"/>
            <a:ext cx="322396" cy="316570"/>
          </a:xfrm>
          <a:prstGeom prst="ellipse">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6" name="Oval 25"/>
          <p:cNvSpPr/>
          <p:nvPr/>
        </p:nvSpPr>
        <p:spPr>
          <a:xfrm>
            <a:off x="3697988" y="3362017"/>
            <a:ext cx="322396" cy="316570"/>
          </a:xfrm>
          <a:prstGeom prst="ellipse">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7" name="Oval 26"/>
          <p:cNvSpPr/>
          <p:nvPr/>
        </p:nvSpPr>
        <p:spPr>
          <a:xfrm>
            <a:off x="3685298" y="4583793"/>
            <a:ext cx="322396" cy="316570"/>
          </a:xfrm>
          <a:prstGeom prst="ellipse">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8" name="TextBox 27"/>
          <p:cNvSpPr txBox="1"/>
          <p:nvPr/>
        </p:nvSpPr>
        <p:spPr>
          <a:xfrm>
            <a:off x="3668832" y="2140241"/>
            <a:ext cx="357720" cy="307777"/>
          </a:xfrm>
          <a:prstGeom prst="rect">
            <a:avLst/>
          </a:prstGeom>
          <a:noFill/>
        </p:spPr>
        <p:txBody>
          <a:bodyPr wrap="square" rtlCol="0">
            <a:spAutoFit/>
          </a:bodyPr>
          <a:lstStyle/>
          <a:p>
            <a:r>
              <a:rPr lang="en-US" sz="1400" b="1" dirty="0">
                <a:solidFill>
                  <a:srgbClr val="FF0000"/>
                </a:solidFill>
                <a:latin typeface="Arial" panose="020B0604020202020204" pitchFamily="34" charset="0"/>
                <a:cs typeface="Arial" panose="020B0604020202020204" pitchFamily="34" charset="0"/>
              </a:rPr>
              <a:t>0</a:t>
            </a:r>
          </a:p>
        </p:txBody>
      </p:sp>
      <p:sp>
        <p:nvSpPr>
          <p:cNvPr id="29" name="TextBox 28"/>
          <p:cNvSpPr txBox="1"/>
          <p:nvPr/>
        </p:nvSpPr>
        <p:spPr>
          <a:xfrm>
            <a:off x="3704470" y="3374402"/>
            <a:ext cx="284052" cy="307777"/>
          </a:xfrm>
          <a:prstGeom prst="rect">
            <a:avLst/>
          </a:prstGeom>
          <a:noFill/>
        </p:spPr>
        <p:txBody>
          <a:bodyPr wrap="none" rtlCol="0">
            <a:spAutoFit/>
          </a:bodyPr>
          <a:lstStyle/>
          <a:p>
            <a:r>
              <a:rPr lang="en-US" sz="1400" b="1" dirty="0">
                <a:solidFill>
                  <a:srgbClr val="FF0000"/>
                </a:solidFill>
                <a:latin typeface="Arial" panose="020B0604020202020204" pitchFamily="34" charset="0"/>
                <a:cs typeface="Arial" panose="020B0604020202020204" pitchFamily="34" charset="0"/>
              </a:rPr>
              <a:t>0</a:t>
            </a:r>
          </a:p>
        </p:txBody>
      </p:sp>
      <p:sp>
        <p:nvSpPr>
          <p:cNvPr id="30" name="TextBox 29"/>
          <p:cNvSpPr txBox="1"/>
          <p:nvPr/>
        </p:nvSpPr>
        <p:spPr>
          <a:xfrm>
            <a:off x="3689011" y="4579658"/>
            <a:ext cx="284052" cy="307777"/>
          </a:xfrm>
          <a:prstGeom prst="rect">
            <a:avLst/>
          </a:prstGeom>
          <a:noFill/>
        </p:spPr>
        <p:txBody>
          <a:bodyPr wrap="none" rtlCol="0">
            <a:spAutoFit/>
          </a:bodyPr>
          <a:lstStyle/>
          <a:p>
            <a:r>
              <a:rPr lang="en-US" sz="1400" b="1" dirty="0">
                <a:solidFill>
                  <a:srgbClr val="FF0000"/>
                </a:solidFill>
                <a:latin typeface="Arial" panose="020B0604020202020204" pitchFamily="34" charset="0"/>
                <a:cs typeface="Arial" panose="020B0604020202020204" pitchFamily="34" charset="0"/>
              </a:rPr>
              <a:t>0</a:t>
            </a:r>
          </a:p>
        </p:txBody>
      </p:sp>
      <p:sp>
        <p:nvSpPr>
          <p:cNvPr id="31" name="Oval 30"/>
          <p:cNvSpPr/>
          <p:nvPr/>
        </p:nvSpPr>
        <p:spPr>
          <a:xfrm>
            <a:off x="4335095" y="920375"/>
            <a:ext cx="322396" cy="316570"/>
          </a:xfrm>
          <a:prstGeom prst="ellipse">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2" name="Oval 31"/>
          <p:cNvSpPr/>
          <p:nvPr/>
        </p:nvSpPr>
        <p:spPr>
          <a:xfrm>
            <a:off x="4304232" y="2102488"/>
            <a:ext cx="322396" cy="316570"/>
          </a:xfrm>
          <a:prstGeom prst="ellipse">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3" name="Oval 32"/>
          <p:cNvSpPr/>
          <p:nvPr/>
        </p:nvSpPr>
        <p:spPr>
          <a:xfrm>
            <a:off x="4328613" y="3349632"/>
            <a:ext cx="322396" cy="316570"/>
          </a:xfrm>
          <a:prstGeom prst="ellipse">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4" name="TextBox 33"/>
          <p:cNvSpPr txBox="1"/>
          <p:nvPr/>
        </p:nvSpPr>
        <p:spPr>
          <a:xfrm>
            <a:off x="4351704" y="3368543"/>
            <a:ext cx="330206" cy="307777"/>
          </a:xfrm>
          <a:prstGeom prst="rect">
            <a:avLst/>
          </a:prstGeom>
          <a:noFill/>
        </p:spPr>
        <p:txBody>
          <a:bodyPr wrap="square" rtlCol="0">
            <a:spAutoFit/>
          </a:bodyPr>
          <a:lstStyle/>
          <a:p>
            <a:r>
              <a:rPr lang="en-US" sz="1400" b="1" dirty="0">
                <a:solidFill>
                  <a:srgbClr val="00B050"/>
                </a:solidFill>
                <a:latin typeface="Arial" panose="020B0604020202020204" pitchFamily="34" charset="0"/>
                <a:cs typeface="Arial" panose="020B0604020202020204" pitchFamily="34" charset="0"/>
              </a:rPr>
              <a:t>0</a:t>
            </a:r>
          </a:p>
        </p:txBody>
      </p:sp>
      <p:sp>
        <p:nvSpPr>
          <p:cNvPr id="35" name="Oval 34"/>
          <p:cNvSpPr/>
          <p:nvPr/>
        </p:nvSpPr>
        <p:spPr>
          <a:xfrm>
            <a:off x="4317346" y="4567273"/>
            <a:ext cx="322396" cy="316570"/>
          </a:xfrm>
          <a:prstGeom prst="ellipse">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36" name="TextBox 35"/>
          <p:cNvSpPr txBox="1"/>
          <p:nvPr/>
        </p:nvSpPr>
        <p:spPr>
          <a:xfrm>
            <a:off x="4323828" y="4579658"/>
            <a:ext cx="284052" cy="307777"/>
          </a:xfrm>
          <a:prstGeom prst="rect">
            <a:avLst/>
          </a:prstGeom>
          <a:noFill/>
        </p:spPr>
        <p:txBody>
          <a:bodyPr wrap="none" rtlCol="0">
            <a:spAutoFit/>
          </a:bodyPr>
          <a:lstStyle/>
          <a:p>
            <a:r>
              <a:rPr lang="en-US" sz="1400" b="1" dirty="0">
                <a:solidFill>
                  <a:srgbClr val="00B050"/>
                </a:solidFill>
                <a:latin typeface="Arial" panose="020B0604020202020204" pitchFamily="34" charset="0"/>
                <a:cs typeface="Arial" panose="020B0604020202020204" pitchFamily="34" charset="0"/>
              </a:rPr>
              <a:t>0</a:t>
            </a:r>
          </a:p>
        </p:txBody>
      </p:sp>
      <p:sp>
        <p:nvSpPr>
          <p:cNvPr id="37" name="TextBox 36"/>
          <p:cNvSpPr txBox="1"/>
          <p:nvPr/>
        </p:nvSpPr>
        <p:spPr>
          <a:xfrm>
            <a:off x="4961467" y="479205"/>
            <a:ext cx="850790" cy="461665"/>
          </a:xfrm>
          <a:prstGeom prst="rect">
            <a:avLst/>
          </a:prstGeom>
          <a:noFill/>
        </p:spPr>
        <p:txBody>
          <a:bodyPr wrap="square" rtlCol="0">
            <a:spAutoFit/>
          </a:bodyPr>
          <a:lstStyle/>
          <a:p>
            <a:pPr algn="ctr"/>
            <a:r>
              <a:rPr lang="en-US" sz="1200" b="1" dirty="0">
                <a:solidFill>
                  <a:srgbClr val="ED77E7"/>
                </a:solidFill>
                <a:latin typeface="Arial" panose="020B0604020202020204" pitchFamily="34" charset="0"/>
                <a:cs typeface="Arial" panose="020B0604020202020204" pitchFamily="34" charset="0"/>
              </a:rPr>
              <a:t>3</a:t>
            </a:r>
            <a:r>
              <a:rPr lang="en-US" sz="1200" b="1" baseline="30000" dirty="0">
                <a:solidFill>
                  <a:srgbClr val="ED77E7"/>
                </a:solidFill>
                <a:latin typeface="Arial" panose="020B0604020202020204" pitchFamily="34" charset="0"/>
                <a:cs typeface="Arial" panose="020B0604020202020204" pitchFamily="34" charset="0"/>
              </a:rPr>
              <a:t>rd</a:t>
            </a:r>
            <a:r>
              <a:rPr lang="en-US" sz="1200" b="1" dirty="0">
                <a:solidFill>
                  <a:srgbClr val="ED77E7"/>
                </a:solidFill>
                <a:latin typeface="Arial" panose="020B0604020202020204" pitchFamily="34" charset="0"/>
                <a:cs typeface="Arial" panose="020B0604020202020204" pitchFamily="34" charset="0"/>
              </a:rPr>
              <a:t> +</a:t>
            </a:r>
            <a:r>
              <a:rPr lang="en-US" sz="1200" b="1" dirty="0" err="1">
                <a:solidFill>
                  <a:srgbClr val="ED77E7"/>
                </a:solidFill>
                <a:latin typeface="Arial" panose="020B0604020202020204" pitchFamily="34" charset="0"/>
                <a:cs typeface="Arial" panose="020B0604020202020204" pitchFamily="34" charset="0"/>
              </a:rPr>
              <a:t>ve</a:t>
            </a:r>
            <a:r>
              <a:rPr lang="en-US" sz="1200" b="1" dirty="0">
                <a:solidFill>
                  <a:srgbClr val="ED77E7"/>
                </a:solidFill>
                <a:latin typeface="Arial" panose="020B0604020202020204" pitchFamily="34" charset="0"/>
                <a:cs typeface="Arial" panose="020B0604020202020204" pitchFamily="34" charset="0"/>
              </a:rPr>
              <a:t> edge</a:t>
            </a:r>
          </a:p>
        </p:txBody>
      </p:sp>
      <p:sp>
        <p:nvSpPr>
          <p:cNvPr id="38" name="TextBox 37"/>
          <p:cNvSpPr txBox="1"/>
          <p:nvPr/>
        </p:nvSpPr>
        <p:spPr>
          <a:xfrm>
            <a:off x="1362817" y="879863"/>
            <a:ext cx="284052" cy="307777"/>
          </a:xfrm>
          <a:prstGeom prst="rect">
            <a:avLst/>
          </a:prstGeom>
          <a:noFill/>
        </p:spPr>
        <p:txBody>
          <a:bodyPr wrap="none" rtlCol="0">
            <a:spAutoFit/>
          </a:bodyPr>
          <a:lstStyle/>
          <a:p>
            <a:r>
              <a:rPr lang="en-US" sz="1400" b="1" dirty="0">
                <a:solidFill>
                  <a:srgbClr val="ED77E7"/>
                </a:solidFill>
                <a:latin typeface="Arial" panose="020B0604020202020204" pitchFamily="34" charset="0"/>
                <a:cs typeface="Arial" panose="020B0604020202020204" pitchFamily="34" charset="0"/>
              </a:rPr>
              <a:t>1</a:t>
            </a:r>
          </a:p>
        </p:txBody>
      </p:sp>
      <p:sp>
        <p:nvSpPr>
          <p:cNvPr id="39" name="TextBox 38"/>
          <p:cNvSpPr txBox="1"/>
          <p:nvPr/>
        </p:nvSpPr>
        <p:spPr>
          <a:xfrm>
            <a:off x="5215007" y="925056"/>
            <a:ext cx="284052" cy="307777"/>
          </a:xfrm>
          <a:prstGeom prst="rect">
            <a:avLst/>
          </a:prstGeom>
          <a:noFill/>
        </p:spPr>
        <p:txBody>
          <a:bodyPr wrap="none" rtlCol="0">
            <a:spAutoFit/>
          </a:bodyPr>
          <a:lstStyle/>
          <a:p>
            <a:r>
              <a:rPr lang="en-US" sz="1400" b="1" dirty="0">
                <a:solidFill>
                  <a:srgbClr val="ED77E7"/>
                </a:solidFill>
                <a:latin typeface="Arial" panose="020B0604020202020204" pitchFamily="34" charset="0"/>
                <a:cs typeface="Arial" panose="020B0604020202020204" pitchFamily="34" charset="0"/>
              </a:rPr>
              <a:t>1</a:t>
            </a:r>
          </a:p>
        </p:txBody>
      </p:sp>
      <p:sp>
        <p:nvSpPr>
          <p:cNvPr id="40" name="TextBox 39"/>
          <p:cNvSpPr txBox="1"/>
          <p:nvPr/>
        </p:nvSpPr>
        <p:spPr>
          <a:xfrm>
            <a:off x="5228446" y="1457546"/>
            <a:ext cx="284052" cy="307777"/>
          </a:xfrm>
          <a:prstGeom prst="rect">
            <a:avLst/>
          </a:prstGeom>
          <a:noFill/>
        </p:spPr>
        <p:txBody>
          <a:bodyPr wrap="none" rtlCol="0">
            <a:spAutoFit/>
          </a:bodyPr>
          <a:lstStyle/>
          <a:p>
            <a:r>
              <a:rPr lang="en-US" sz="1400" b="1" dirty="0">
                <a:solidFill>
                  <a:srgbClr val="ED77E7"/>
                </a:solidFill>
                <a:latin typeface="Arial" panose="020B0604020202020204" pitchFamily="34" charset="0"/>
                <a:cs typeface="Arial" panose="020B0604020202020204" pitchFamily="34" charset="0"/>
              </a:rPr>
              <a:t>0</a:t>
            </a:r>
          </a:p>
        </p:txBody>
      </p:sp>
      <p:sp>
        <p:nvSpPr>
          <p:cNvPr id="41" name="TextBox 40"/>
          <p:cNvSpPr txBox="1"/>
          <p:nvPr/>
        </p:nvSpPr>
        <p:spPr>
          <a:xfrm>
            <a:off x="1708037" y="2557369"/>
            <a:ext cx="284052" cy="307777"/>
          </a:xfrm>
          <a:prstGeom prst="rect">
            <a:avLst/>
          </a:prstGeom>
          <a:noFill/>
        </p:spPr>
        <p:txBody>
          <a:bodyPr wrap="none" rtlCol="0">
            <a:spAutoFit/>
          </a:bodyPr>
          <a:lstStyle/>
          <a:p>
            <a:r>
              <a:rPr lang="en-US" sz="1400" b="1" dirty="0">
                <a:solidFill>
                  <a:srgbClr val="ED77E7"/>
                </a:solidFill>
                <a:latin typeface="Arial" panose="020B0604020202020204" pitchFamily="34" charset="0"/>
                <a:cs typeface="Arial" panose="020B0604020202020204" pitchFamily="34" charset="0"/>
              </a:rPr>
              <a:t>0</a:t>
            </a:r>
          </a:p>
        </p:txBody>
      </p:sp>
      <p:sp>
        <p:nvSpPr>
          <p:cNvPr id="42" name="TextBox 41"/>
          <p:cNvSpPr txBox="1"/>
          <p:nvPr/>
        </p:nvSpPr>
        <p:spPr>
          <a:xfrm>
            <a:off x="5226867" y="2112150"/>
            <a:ext cx="274996" cy="307777"/>
          </a:xfrm>
          <a:prstGeom prst="rect">
            <a:avLst/>
          </a:prstGeom>
          <a:noFill/>
        </p:spPr>
        <p:txBody>
          <a:bodyPr wrap="square" rtlCol="0">
            <a:spAutoFit/>
          </a:bodyPr>
          <a:lstStyle/>
          <a:p>
            <a:r>
              <a:rPr lang="en-US" sz="1400" b="1" dirty="0">
                <a:solidFill>
                  <a:srgbClr val="ED77E7"/>
                </a:solidFill>
                <a:latin typeface="Arial" panose="020B0604020202020204" pitchFamily="34" charset="0"/>
                <a:cs typeface="Arial" panose="020B0604020202020204" pitchFamily="34" charset="0"/>
              </a:rPr>
              <a:t>1</a:t>
            </a:r>
          </a:p>
        </p:txBody>
      </p:sp>
      <p:sp>
        <p:nvSpPr>
          <p:cNvPr id="43" name="Oval 42"/>
          <p:cNvSpPr/>
          <p:nvPr/>
        </p:nvSpPr>
        <p:spPr>
          <a:xfrm>
            <a:off x="5213081" y="2116675"/>
            <a:ext cx="322396" cy="316570"/>
          </a:xfrm>
          <a:prstGeom prst="ellipse">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rgbClr val="ED77E7"/>
              </a:solidFill>
            </a:endParaRPr>
          </a:p>
        </p:txBody>
      </p:sp>
      <p:sp>
        <p:nvSpPr>
          <p:cNvPr id="44" name="TextBox 43"/>
          <p:cNvSpPr txBox="1"/>
          <p:nvPr/>
        </p:nvSpPr>
        <p:spPr>
          <a:xfrm>
            <a:off x="5255506" y="2640243"/>
            <a:ext cx="284052" cy="307777"/>
          </a:xfrm>
          <a:prstGeom prst="rect">
            <a:avLst/>
          </a:prstGeom>
          <a:noFill/>
        </p:spPr>
        <p:txBody>
          <a:bodyPr wrap="none" rtlCol="0">
            <a:spAutoFit/>
          </a:bodyPr>
          <a:lstStyle/>
          <a:p>
            <a:r>
              <a:rPr lang="en-US" sz="1400" b="1" dirty="0">
                <a:solidFill>
                  <a:srgbClr val="ED77E7"/>
                </a:solidFill>
                <a:latin typeface="Arial" panose="020B0604020202020204" pitchFamily="34" charset="0"/>
                <a:cs typeface="Arial" panose="020B0604020202020204" pitchFamily="34" charset="0"/>
              </a:rPr>
              <a:t>0</a:t>
            </a:r>
          </a:p>
        </p:txBody>
      </p:sp>
      <p:sp>
        <p:nvSpPr>
          <p:cNvPr id="45" name="TextBox 44"/>
          <p:cNvSpPr txBox="1"/>
          <p:nvPr/>
        </p:nvSpPr>
        <p:spPr>
          <a:xfrm>
            <a:off x="1954895" y="3763766"/>
            <a:ext cx="284052" cy="307777"/>
          </a:xfrm>
          <a:prstGeom prst="rect">
            <a:avLst/>
          </a:prstGeom>
          <a:noFill/>
        </p:spPr>
        <p:txBody>
          <a:bodyPr wrap="none" rtlCol="0">
            <a:spAutoFit/>
          </a:bodyPr>
          <a:lstStyle/>
          <a:p>
            <a:r>
              <a:rPr lang="en-US" sz="1400" b="1" dirty="0">
                <a:solidFill>
                  <a:srgbClr val="ED77E7"/>
                </a:solidFill>
                <a:latin typeface="Arial" panose="020B0604020202020204" pitchFamily="34" charset="0"/>
                <a:cs typeface="Arial" panose="020B0604020202020204" pitchFamily="34" charset="0"/>
              </a:rPr>
              <a:t>0</a:t>
            </a:r>
          </a:p>
        </p:txBody>
      </p:sp>
      <p:sp>
        <p:nvSpPr>
          <p:cNvPr id="46" name="TextBox 45"/>
          <p:cNvSpPr txBox="1"/>
          <p:nvPr/>
        </p:nvSpPr>
        <p:spPr>
          <a:xfrm>
            <a:off x="5237907" y="3362016"/>
            <a:ext cx="234123" cy="307777"/>
          </a:xfrm>
          <a:prstGeom prst="rect">
            <a:avLst/>
          </a:prstGeom>
          <a:noFill/>
        </p:spPr>
        <p:txBody>
          <a:bodyPr wrap="square" rtlCol="0">
            <a:spAutoFit/>
          </a:bodyPr>
          <a:lstStyle/>
          <a:p>
            <a:r>
              <a:rPr lang="en-US" sz="1400" b="1" dirty="0">
                <a:solidFill>
                  <a:srgbClr val="ED77E7"/>
                </a:solidFill>
                <a:latin typeface="Arial" panose="020B0604020202020204" pitchFamily="34" charset="0"/>
                <a:cs typeface="Arial" panose="020B0604020202020204" pitchFamily="34" charset="0"/>
              </a:rPr>
              <a:t>0</a:t>
            </a:r>
          </a:p>
        </p:txBody>
      </p:sp>
      <p:sp>
        <p:nvSpPr>
          <p:cNvPr id="47" name="TextBox 46"/>
          <p:cNvSpPr txBox="1"/>
          <p:nvPr/>
        </p:nvSpPr>
        <p:spPr>
          <a:xfrm>
            <a:off x="5253410" y="4567273"/>
            <a:ext cx="234123" cy="307777"/>
          </a:xfrm>
          <a:prstGeom prst="rect">
            <a:avLst/>
          </a:prstGeom>
          <a:noFill/>
        </p:spPr>
        <p:txBody>
          <a:bodyPr wrap="square" rtlCol="0">
            <a:spAutoFit/>
          </a:bodyPr>
          <a:lstStyle/>
          <a:p>
            <a:r>
              <a:rPr lang="en-US" sz="1400" b="1" dirty="0">
                <a:solidFill>
                  <a:srgbClr val="ED77E7"/>
                </a:solidFill>
                <a:latin typeface="Arial" panose="020B0604020202020204" pitchFamily="34" charset="0"/>
                <a:cs typeface="Arial" panose="020B0604020202020204" pitchFamily="34" charset="0"/>
              </a:rPr>
              <a:t>0</a:t>
            </a:r>
          </a:p>
        </p:txBody>
      </p:sp>
      <p:sp>
        <p:nvSpPr>
          <p:cNvPr id="48" name="Oval 47"/>
          <p:cNvSpPr/>
          <p:nvPr/>
        </p:nvSpPr>
        <p:spPr>
          <a:xfrm>
            <a:off x="5227029" y="3371378"/>
            <a:ext cx="322396" cy="316570"/>
          </a:xfrm>
          <a:prstGeom prst="ellipse">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rgbClr val="ED77E7"/>
              </a:solidFill>
            </a:endParaRPr>
          </a:p>
        </p:txBody>
      </p:sp>
      <p:sp>
        <p:nvSpPr>
          <p:cNvPr id="49" name="Oval 48"/>
          <p:cNvSpPr/>
          <p:nvPr/>
        </p:nvSpPr>
        <p:spPr>
          <a:xfrm>
            <a:off x="5227583" y="4579658"/>
            <a:ext cx="322396" cy="316570"/>
          </a:xfrm>
          <a:prstGeom prst="ellipse">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rgbClr val="ED77E7"/>
              </a:solidFill>
            </a:endParaRPr>
          </a:p>
        </p:txBody>
      </p:sp>
      <p:sp>
        <p:nvSpPr>
          <p:cNvPr id="50" name="Oval 49"/>
          <p:cNvSpPr/>
          <p:nvPr/>
        </p:nvSpPr>
        <p:spPr>
          <a:xfrm>
            <a:off x="5209950" y="917355"/>
            <a:ext cx="322396" cy="316570"/>
          </a:xfrm>
          <a:prstGeom prst="ellipse">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rgbClr val="ED77E7"/>
              </a:solidFill>
            </a:endParaRPr>
          </a:p>
        </p:txBody>
      </p:sp>
      <p:sp>
        <p:nvSpPr>
          <p:cNvPr id="51" name="TextBox 50"/>
          <p:cNvSpPr txBox="1"/>
          <p:nvPr/>
        </p:nvSpPr>
        <p:spPr>
          <a:xfrm>
            <a:off x="2339342" y="2083640"/>
            <a:ext cx="284052" cy="307777"/>
          </a:xfrm>
          <a:prstGeom prst="rect">
            <a:avLst/>
          </a:prstGeom>
          <a:noFill/>
        </p:spPr>
        <p:txBody>
          <a:bodyPr wrap="none" rtlCol="0">
            <a:spAutoFit/>
          </a:bodyPr>
          <a:lstStyle/>
          <a:p>
            <a:r>
              <a:rPr lang="en-US" sz="1400" b="1" dirty="0">
                <a:solidFill>
                  <a:srgbClr val="00B050"/>
                </a:solidFill>
                <a:latin typeface="Arial" panose="020B0604020202020204" pitchFamily="34" charset="0"/>
                <a:cs typeface="Arial" panose="020B0604020202020204" pitchFamily="34" charset="0"/>
              </a:rPr>
              <a:t>1</a:t>
            </a:r>
          </a:p>
        </p:txBody>
      </p:sp>
    </p:spTree>
    <p:extLst>
      <p:ext uri="{BB962C8B-B14F-4D97-AF65-F5344CB8AC3E}">
        <p14:creationId xmlns:p14="http://schemas.microsoft.com/office/powerpoint/2010/main" val="1282249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750"/>
                                        <p:tgtEl>
                                          <p:spTgt spid="3"/>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750"/>
                                        <p:tgtEl>
                                          <p:spTgt spid="7"/>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750"/>
                                        <p:tgtEl>
                                          <p:spTgt spid="8"/>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down)">
                                      <p:cBhvr>
                                        <p:cTn id="16" dur="75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down)">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16" fill="hold" grpId="0"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circle(in)">
                                      <p:cBhvr>
                                        <p:cTn id="26" dur="75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down)">
                                      <p:cBhvr>
                                        <p:cTn id="31" dur="750"/>
                                        <p:tgtEl>
                                          <p:spTgt spid="13"/>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barn(inVertical)">
                                      <p:cBhvr>
                                        <p:cTn id="36" dur="75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wipe(down)">
                                      <p:cBhvr>
                                        <p:cTn id="41" dur="75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wipe(down)">
                                      <p:cBhvr>
                                        <p:cTn id="46" dur="750"/>
                                        <p:tgtEl>
                                          <p:spTgt spid="28"/>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wipe(down)">
                                      <p:cBhvr>
                                        <p:cTn id="51" dur="750"/>
                                        <p:tgtEl>
                                          <p:spTgt spid="29"/>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wipe(down)">
                                      <p:cBhvr>
                                        <p:cTn id="56" dur="750"/>
                                        <p:tgtEl>
                                          <p:spTgt spid="30"/>
                                        </p:tgtEl>
                                      </p:cBhvr>
                                    </p:animEffect>
                                  </p:childTnLst>
                                </p:cTn>
                              </p:par>
                            </p:childTnLst>
                          </p:cTn>
                        </p:par>
                      </p:childTnLst>
                    </p:cTn>
                  </p:par>
                  <p:par>
                    <p:cTn id="57" fill="hold">
                      <p:stCondLst>
                        <p:cond delay="indefinite"/>
                      </p:stCondLst>
                      <p:childTnLst>
                        <p:par>
                          <p:cTn id="58" fill="hold">
                            <p:stCondLst>
                              <p:cond delay="0"/>
                            </p:stCondLst>
                            <p:childTnLst>
                              <p:par>
                                <p:cTn id="59" presetID="6" presetClass="entr" presetSubtype="16" fill="hold" grpId="0" nodeType="click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circle(in)">
                                      <p:cBhvr>
                                        <p:cTn id="61" dur="1000"/>
                                        <p:tgtEl>
                                          <p:spTgt spid="25"/>
                                        </p:tgtEl>
                                      </p:cBhvr>
                                    </p:animEffect>
                                  </p:childTnLst>
                                </p:cTn>
                              </p:par>
                              <p:par>
                                <p:cTn id="62" presetID="6" presetClass="entr" presetSubtype="16" fill="hold" grpId="0" nodeType="withEffect">
                                  <p:stCondLst>
                                    <p:cond delay="0"/>
                                  </p:stCondLst>
                                  <p:childTnLst>
                                    <p:set>
                                      <p:cBhvr>
                                        <p:cTn id="63" dur="1" fill="hold">
                                          <p:stCondLst>
                                            <p:cond delay="0"/>
                                          </p:stCondLst>
                                        </p:cTn>
                                        <p:tgtEl>
                                          <p:spTgt spid="4"/>
                                        </p:tgtEl>
                                        <p:attrNameLst>
                                          <p:attrName>style.visibility</p:attrName>
                                        </p:attrNameLst>
                                      </p:cBhvr>
                                      <p:to>
                                        <p:strVal val="visible"/>
                                      </p:to>
                                    </p:set>
                                    <p:animEffect transition="in" filter="circle(in)">
                                      <p:cBhvr>
                                        <p:cTn id="64" dur="1000"/>
                                        <p:tgtEl>
                                          <p:spTgt spid="4"/>
                                        </p:tgtEl>
                                      </p:cBhvr>
                                    </p:animEffect>
                                  </p:childTnLst>
                                </p:cTn>
                              </p:par>
                              <p:par>
                                <p:cTn id="65" presetID="6" presetClass="entr" presetSubtype="16" fill="hold" grpId="0" nodeType="withEffect">
                                  <p:stCondLst>
                                    <p:cond delay="0"/>
                                  </p:stCondLst>
                                  <p:childTnLst>
                                    <p:set>
                                      <p:cBhvr>
                                        <p:cTn id="66" dur="1" fill="hold">
                                          <p:stCondLst>
                                            <p:cond delay="0"/>
                                          </p:stCondLst>
                                        </p:cTn>
                                        <p:tgtEl>
                                          <p:spTgt spid="26"/>
                                        </p:tgtEl>
                                        <p:attrNameLst>
                                          <p:attrName>style.visibility</p:attrName>
                                        </p:attrNameLst>
                                      </p:cBhvr>
                                      <p:to>
                                        <p:strVal val="visible"/>
                                      </p:to>
                                    </p:set>
                                    <p:animEffect transition="in" filter="circle(in)">
                                      <p:cBhvr>
                                        <p:cTn id="67" dur="1000"/>
                                        <p:tgtEl>
                                          <p:spTgt spid="26"/>
                                        </p:tgtEl>
                                      </p:cBhvr>
                                    </p:animEffect>
                                  </p:childTnLst>
                                </p:cTn>
                              </p:par>
                              <p:par>
                                <p:cTn id="68" presetID="6" presetClass="entr" presetSubtype="16" fill="hold" grpId="0" nodeType="withEffect">
                                  <p:stCondLst>
                                    <p:cond delay="0"/>
                                  </p:stCondLst>
                                  <p:childTnLst>
                                    <p:set>
                                      <p:cBhvr>
                                        <p:cTn id="69" dur="1" fill="hold">
                                          <p:stCondLst>
                                            <p:cond delay="0"/>
                                          </p:stCondLst>
                                        </p:cTn>
                                        <p:tgtEl>
                                          <p:spTgt spid="27"/>
                                        </p:tgtEl>
                                        <p:attrNameLst>
                                          <p:attrName>style.visibility</p:attrName>
                                        </p:attrNameLst>
                                      </p:cBhvr>
                                      <p:to>
                                        <p:strVal val="visible"/>
                                      </p:to>
                                    </p:set>
                                    <p:animEffect transition="in" filter="circle(in)">
                                      <p:cBhvr>
                                        <p:cTn id="70" dur="1000"/>
                                        <p:tgtEl>
                                          <p:spTgt spid="27"/>
                                        </p:tgtEl>
                                      </p:cBhvr>
                                    </p:animEffect>
                                  </p:childTnLst>
                                </p:cTn>
                              </p:par>
                            </p:childTnLst>
                          </p:cTn>
                        </p:par>
                      </p:childTnLst>
                    </p:cTn>
                  </p:par>
                  <p:par>
                    <p:cTn id="71" fill="hold">
                      <p:stCondLst>
                        <p:cond delay="indefinite"/>
                      </p:stCondLst>
                      <p:childTnLst>
                        <p:par>
                          <p:cTn id="72" fill="hold">
                            <p:stCondLst>
                              <p:cond delay="0"/>
                            </p:stCondLst>
                            <p:childTnLst>
                              <p:par>
                                <p:cTn id="73" presetID="16" presetClass="entr" presetSubtype="21" fill="hold" grpId="0" nodeType="clickEffect">
                                  <p:stCondLst>
                                    <p:cond delay="0"/>
                                  </p:stCondLst>
                                  <p:childTnLst>
                                    <p:set>
                                      <p:cBhvr>
                                        <p:cTn id="74" dur="1" fill="hold">
                                          <p:stCondLst>
                                            <p:cond delay="0"/>
                                          </p:stCondLst>
                                        </p:cTn>
                                        <p:tgtEl>
                                          <p:spTgt spid="15"/>
                                        </p:tgtEl>
                                        <p:attrNameLst>
                                          <p:attrName>style.visibility</p:attrName>
                                        </p:attrNameLst>
                                      </p:cBhvr>
                                      <p:to>
                                        <p:strVal val="visible"/>
                                      </p:to>
                                    </p:set>
                                    <p:animEffect transition="in" filter="barn(inVertical)">
                                      <p:cBhvr>
                                        <p:cTn id="75" dur="750"/>
                                        <p:tgtEl>
                                          <p:spTgt spid="15"/>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grpId="0" nodeType="clickEffect">
                                  <p:stCondLst>
                                    <p:cond delay="0"/>
                                  </p:stCondLst>
                                  <p:childTnLst>
                                    <p:set>
                                      <p:cBhvr>
                                        <p:cTn id="79" dur="1" fill="hold">
                                          <p:stCondLst>
                                            <p:cond delay="0"/>
                                          </p:stCondLst>
                                        </p:cTn>
                                        <p:tgtEl>
                                          <p:spTgt spid="16"/>
                                        </p:tgtEl>
                                        <p:attrNameLst>
                                          <p:attrName>style.visibility</p:attrName>
                                        </p:attrNameLst>
                                      </p:cBhvr>
                                      <p:to>
                                        <p:strVal val="visible"/>
                                      </p:to>
                                    </p:set>
                                    <p:animEffect transition="in" filter="wipe(down)">
                                      <p:cBhvr>
                                        <p:cTn id="80" dur="750"/>
                                        <p:tgtEl>
                                          <p:spTgt spid="16"/>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grpId="0" nodeType="clickEffect">
                                  <p:stCondLst>
                                    <p:cond delay="0"/>
                                  </p:stCondLst>
                                  <p:childTnLst>
                                    <p:set>
                                      <p:cBhvr>
                                        <p:cTn id="84" dur="1" fill="hold">
                                          <p:stCondLst>
                                            <p:cond delay="0"/>
                                          </p:stCondLst>
                                        </p:cTn>
                                        <p:tgtEl>
                                          <p:spTgt spid="18"/>
                                        </p:tgtEl>
                                        <p:attrNameLst>
                                          <p:attrName>style.visibility</p:attrName>
                                        </p:attrNameLst>
                                      </p:cBhvr>
                                      <p:to>
                                        <p:strVal val="visible"/>
                                      </p:to>
                                    </p:set>
                                    <p:animEffect transition="in" filter="wipe(down)">
                                      <p:cBhvr>
                                        <p:cTn id="85" dur="500"/>
                                        <p:tgtEl>
                                          <p:spTgt spid="18"/>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4" fill="hold" grpId="0" nodeType="clickEffect">
                                  <p:stCondLst>
                                    <p:cond delay="0"/>
                                  </p:stCondLst>
                                  <p:childTnLst>
                                    <p:set>
                                      <p:cBhvr>
                                        <p:cTn id="89" dur="1" fill="hold">
                                          <p:stCondLst>
                                            <p:cond delay="0"/>
                                          </p:stCondLst>
                                        </p:cTn>
                                        <p:tgtEl>
                                          <p:spTgt spid="17"/>
                                        </p:tgtEl>
                                        <p:attrNameLst>
                                          <p:attrName>style.visibility</p:attrName>
                                        </p:attrNameLst>
                                      </p:cBhvr>
                                      <p:to>
                                        <p:strVal val="visible"/>
                                      </p:to>
                                    </p:set>
                                    <p:animEffect transition="in" filter="wipe(down)">
                                      <p:cBhvr>
                                        <p:cTn id="90" dur="500"/>
                                        <p:tgtEl>
                                          <p:spTgt spid="17"/>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grpId="0" nodeType="clickEffect">
                                  <p:stCondLst>
                                    <p:cond delay="0"/>
                                  </p:stCondLst>
                                  <p:childTnLst>
                                    <p:set>
                                      <p:cBhvr>
                                        <p:cTn id="94" dur="1" fill="hold">
                                          <p:stCondLst>
                                            <p:cond delay="0"/>
                                          </p:stCondLst>
                                        </p:cTn>
                                        <p:tgtEl>
                                          <p:spTgt spid="19"/>
                                        </p:tgtEl>
                                        <p:attrNameLst>
                                          <p:attrName>style.visibility</p:attrName>
                                        </p:attrNameLst>
                                      </p:cBhvr>
                                      <p:to>
                                        <p:strVal val="visible"/>
                                      </p:to>
                                    </p:set>
                                    <p:animEffect transition="in" filter="wipe(down)">
                                      <p:cBhvr>
                                        <p:cTn id="95" dur="750"/>
                                        <p:tgtEl>
                                          <p:spTgt spid="19"/>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4" fill="hold" grpId="0" nodeType="clickEffect">
                                  <p:stCondLst>
                                    <p:cond delay="0"/>
                                  </p:stCondLst>
                                  <p:childTnLst>
                                    <p:set>
                                      <p:cBhvr>
                                        <p:cTn id="99" dur="1" fill="hold">
                                          <p:stCondLst>
                                            <p:cond delay="0"/>
                                          </p:stCondLst>
                                        </p:cTn>
                                        <p:tgtEl>
                                          <p:spTgt spid="51"/>
                                        </p:tgtEl>
                                        <p:attrNameLst>
                                          <p:attrName>style.visibility</p:attrName>
                                        </p:attrNameLst>
                                      </p:cBhvr>
                                      <p:to>
                                        <p:strVal val="visible"/>
                                      </p:to>
                                    </p:set>
                                    <p:animEffect transition="in" filter="wipe(down)">
                                      <p:cBhvr>
                                        <p:cTn id="100" dur="500"/>
                                        <p:tgtEl>
                                          <p:spTgt spid="51"/>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4" fill="hold" grpId="0" nodeType="clickEffect">
                                  <p:stCondLst>
                                    <p:cond delay="0"/>
                                  </p:stCondLst>
                                  <p:childTnLst>
                                    <p:set>
                                      <p:cBhvr>
                                        <p:cTn id="104" dur="1" fill="hold">
                                          <p:stCondLst>
                                            <p:cond delay="0"/>
                                          </p:stCondLst>
                                        </p:cTn>
                                        <p:tgtEl>
                                          <p:spTgt spid="21"/>
                                        </p:tgtEl>
                                        <p:attrNameLst>
                                          <p:attrName>style.visibility</p:attrName>
                                        </p:attrNameLst>
                                      </p:cBhvr>
                                      <p:to>
                                        <p:strVal val="visible"/>
                                      </p:to>
                                    </p:set>
                                    <p:animEffect transition="in" filter="wipe(down)">
                                      <p:cBhvr>
                                        <p:cTn id="105" dur="750"/>
                                        <p:tgtEl>
                                          <p:spTgt spid="21"/>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4" fill="hold" grpId="0" nodeType="clickEffect">
                                  <p:stCondLst>
                                    <p:cond delay="0"/>
                                  </p:stCondLst>
                                  <p:childTnLst>
                                    <p:set>
                                      <p:cBhvr>
                                        <p:cTn id="109" dur="1" fill="hold">
                                          <p:stCondLst>
                                            <p:cond delay="0"/>
                                          </p:stCondLst>
                                        </p:cTn>
                                        <p:tgtEl>
                                          <p:spTgt spid="22"/>
                                        </p:tgtEl>
                                        <p:attrNameLst>
                                          <p:attrName>style.visibility</p:attrName>
                                        </p:attrNameLst>
                                      </p:cBhvr>
                                      <p:to>
                                        <p:strVal val="visible"/>
                                      </p:to>
                                    </p:set>
                                    <p:animEffect transition="in" filter="wipe(down)">
                                      <p:cBhvr>
                                        <p:cTn id="110" dur="750"/>
                                        <p:tgtEl>
                                          <p:spTgt spid="22"/>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4" fill="hold" grpId="0" nodeType="clickEffect">
                                  <p:stCondLst>
                                    <p:cond delay="0"/>
                                  </p:stCondLst>
                                  <p:childTnLst>
                                    <p:set>
                                      <p:cBhvr>
                                        <p:cTn id="114" dur="1" fill="hold">
                                          <p:stCondLst>
                                            <p:cond delay="0"/>
                                          </p:stCondLst>
                                        </p:cTn>
                                        <p:tgtEl>
                                          <p:spTgt spid="23"/>
                                        </p:tgtEl>
                                        <p:attrNameLst>
                                          <p:attrName>style.visibility</p:attrName>
                                        </p:attrNameLst>
                                      </p:cBhvr>
                                      <p:to>
                                        <p:strVal val="visible"/>
                                      </p:to>
                                    </p:set>
                                    <p:animEffect transition="in" filter="wipe(down)">
                                      <p:cBhvr>
                                        <p:cTn id="115" dur="500"/>
                                        <p:tgtEl>
                                          <p:spTgt spid="23"/>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4" fill="hold" grpId="0" nodeType="clickEffect">
                                  <p:stCondLst>
                                    <p:cond delay="0"/>
                                  </p:stCondLst>
                                  <p:childTnLst>
                                    <p:set>
                                      <p:cBhvr>
                                        <p:cTn id="119" dur="1" fill="hold">
                                          <p:stCondLst>
                                            <p:cond delay="0"/>
                                          </p:stCondLst>
                                        </p:cTn>
                                        <p:tgtEl>
                                          <p:spTgt spid="34"/>
                                        </p:tgtEl>
                                        <p:attrNameLst>
                                          <p:attrName>style.visibility</p:attrName>
                                        </p:attrNameLst>
                                      </p:cBhvr>
                                      <p:to>
                                        <p:strVal val="visible"/>
                                      </p:to>
                                    </p:set>
                                    <p:animEffect transition="in" filter="wipe(down)">
                                      <p:cBhvr>
                                        <p:cTn id="120" dur="500"/>
                                        <p:tgtEl>
                                          <p:spTgt spid="34"/>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4" fill="hold" grpId="0" nodeType="clickEffect">
                                  <p:stCondLst>
                                    <p:cond delay="0"/>
                                  </p:stCondLst>
                                  <p:childTnLst>
                                    <p:set>
                                      <p:cBhvr>
                                        <p:cTn id="124" dur="1" fill="hold">
                                          <p:stCondLst>
                                            <p:cond delay="0"/>
                                          </p:stCondLst>
                                        </p:cTn>
                                        <p:tgtEl>
                                          <p:spTgt spid="36"/>
                                        </p:tgtEl>
                                        <p:attrNameLst>
                                          <p:attrName>style.visibility</p:attrName>
                                        </p:attrNameLst>
                                      </p:cBhvr>
                                      <p:to>
                                        <p:strVal val="visible"/>
                                      </p:to>
                                    </p:set>
                                    <p:animEffect transition="in" filter="wipe(down)">
                                      <p:cBhvr>
                                        <p:cTn id="125" dur="500"/>
                                        <p:tgtEl>
                                          <p:spTgt spid="36"/>
                                        </p:tgtEl>
                                      </p:cBhvr>
                                    </p:animEffect>
                                  </p:childTnLst>
                                </p:cTn>
                              </p:par>
                            </p:childTnLst>
                          </p:cTn>
                        </p:par>
                      </p:childTnLst>
                    </p:cTn>
                  </p:par>
                  <p:par>
                    <p:cTn id="126" fill="hold">
                      <p:stCondLst>
                        <p:cond delay="indefinite"/>
                      </p:stCondLst>
                      <p:childTnLst>
                        <p:par>
                          <p:cTn id="127" fill="hold">
                            <p:stCondLst>
                              <p:cond delay="0"/>
                            </p:stCondLst>
                            <p:childTnLst>
                              <p:par>
                                <p:cTn id="128" presetID="6" presetClass="entr" presetSubtype="16" fill="hold" grpId="0" nodeType="clickEffect">
                                  <p:stCondLst>
                                    <p:cond delay="0"/>
                                  </p:stCondLst>
                                  <p:childTnLst>
                                    <p:set>
                                      <p:cBhvr>
                                        <p:cTn id="129" dur="1" fill="hold">
                                          <p:stCondLst>
                                            <p:cond delay="0"/>
                                          </p:stCondLst>
                                        </p:cTn>
                                        <p:tgtEl>
                                          <p:spTgt spid="33"/>
                                        </p:tgtEl>
                                        <p:attrNameLst>
                                          <p:attrName>style.visibility</p:attrName>
                                        </p:attrNameLst>
                                      </p:cBhvr>
                                      <p:to>
                                        <p:strVal val="visible"/>
                                      </p:to>
                                    </p:set>
                                    <p:animEffect transition="in" filter="circle(in)">
                                      <p:cBhvr>
                                        <p:cTn id="130" dur="1250"/>
                                        <p:tgtEl>
                                          <p:spTgt spid="33"/>
                                        </p:tgtEl>
                                      </p:cBhvr>
                                    </p:animEffect>
                                  </p:childTnLst>
                                </p:cTn>
                              </p:par>
                              <p:par>
                                <p:cTn id="131" presetID="6" presetClass="entr" presetSubtype="16" fill="hold" grpId="0" nodeType="withEffect">
                                  <p:stCondLst>
                                    <p:cond delay="0"/>
                                  </p:stCondLst>
                                  <p:childTnLst>
                                    <p:set>
                                      <p:cBhvr>
                                        <p:cTn id="132" dur="1" fill="hold">
                                          <p:stCondLst>
                                            <p:cond delay="0"/>
                                          </p:stCondLst>
                                        </p:cTn>
                                        <p:tgtEl>
                                          <p:spTgt spid="32"/>
                                        </p:tgtEl>
                                        <p:attrNameLst>
                                          <p:attrName>style.visibility</p:attrName>
                                        </p:attrNameLst>
                                      </p:cBhvr>
                                      <p:to>
                                        <p:strVal val="visible"/>
                                      </p:to>
                                    </p:set>
                                    <p:animEffect transition="in" filter="circle(in)">
                                      <p:cBhvr>
                                        <p:cTn id="133" dur="1250"/>
                                        <p:tgtEl>
                                          <p:spTgt spid="32"/>
                                        </p:tgtEl>
                                      </p:cBhvr>
                                    </p:animEffect>
                                  </p:childTnLst>
                                </p:cTn>
                              </p:par>
                              <p:par>
                                <p:cTn id="134" presetID="6" presetClass="entr" presetSubtype="16" fill="hold" grpId="0" nodeType="withEffect">
                                  <p:stCondLst>
                                    <p:cond delay="0"/>
                                  </p:stCondLst>
                                  <p:childTnLst>
                                    <p:set>
                                      <p:cBhvr>
                                        <p:cTn id="135" dur="1" fill="hold">
                                          <p:stCondLst>
                                            <p:cond delay="0"/>
                                          </p:stCondLst>
                                        </p:cTn>
                                        <p:tgtEl>
                                          <p:spTgt spid="31"/>
                                        </p:tgtEl>
                                        <p:attrNameLst>
                                          <p:attrName>style.visibility</p:attrName>
                                        </p:attrNameLst>
                                      </p:cBhvr>
                                      <p:to>
                                        <p:strVal val="visible"/>
                                      </p:to>
                                    </p:set>
                                    <p:animEffect transition="in" filter="circle(in)">
                                      <p:cBhvr>
                                        <p:cTn id="136" dur="1250"/>
                                        <p:tgtEl>
                                          <p:spTgt spid="31"/>
                                        </p:tgtEl>
                                      </p:cBhvr>
                                    </p:animEffect>
                                  </p:childTnLst>
                                </p:cTn>
                              </p:par>
                              <p:par>
                                <p:cTn id="137" presetID="6" presetClass="entr" presetSubtype="16" fill="hold" grpId="0" nodeType="withEffect">
                                  <p:stCondLst>
                                    <p:cond delay="0"/>
                                  </p:stCondLst>
                                  <p:childTnLst>
                                    <p:set>
                                      <p:cBhvr>
                                        <p:cTn id="138" dur="1" fill="hold">
                                          <p:stCondLst>
                                            <p:cond delay="0"/>
                                          </p:stCondLst>
                                        </p:cTn>
                                        <p:tgtEl>
                                          <p:spTgt spid="35"/>
                                        </p:tgtEl>
                                        <p:attrNameLst>
                                          <p:attrName>style.visibility</p:attrName>
                                        </p:attrNameLst>
                                      </p:cBhvr>
                                      <p:to>
                                        <p:strVal val="visible"/>
                                      </p:to>
                                    </p:set>
                                    <p:animEffect transition="in" filter="circle(in)">
                                      <p:cBhvr>
                                        <p:cTn id="139" dur="1250"/>
                                        <p:tgtEl>
                                          <p:spTgt spid="35"/>
                                        </p:tgtEl>
                                      </p:cBhvr>
                                    </p:animEffect>
                                  </p:childTnLst>
                                </p:cTn>
                              </p:par>
                            </p:childTnLst>
                          </p:cTn>
                        </p:par>
                      </p:childTnLst>
                    </p:cTn>
                  </p:par>
                  <p:par>
                    <p:cTn id="140" fill="hold">
                      <p:stCondLst>
                        <p:cond delay="indefinite"/>
                      </p:stCondLst>
                      <p:childTnLst>
                        <p:par>
                          <p:cTn id="141" fill="hold">
                            <p:stCondLst>
                              <p:cond delay="0"/>
                            </p:stCondLst>
                            <p:childTnLst>
                              <p:par>
                                <p:cTn id="142" presetID="14" presetClass="entr" presetSubtype="10" fill="hold" grpId="0" nodeType="clickEffect">
                                  <p:stCondLst>
                                    <p:cond delay="0"/>
                                  </p:stCondLst>
                                  <p:childTnLst>
                                    <p:set>
                                      <p:cBhvr>
                                        <p:cTn id="143" dur="1" fill="hold">
                                          <p:stCondLst>
                                            <p:cond delay="0"/>
                                          </p:stCondLst>
                                        </p:cTn>
                                        <p:tgtEl>
                                          <p:spTgt spid="37"/>
                                        </p:tgtEl>
                                        <p:attrNameLst>
                                          <p:attrName>style.visibility</p:attrName>
                                        </p:attrNameLst>
                                      </p:cBhvr>
                                      <p:to>
                                        <p:strVal val="visible"/>
                                      </p:to>
                                    </p:set>
                                    <p:animEffect transition="in" filter="randombar(horizontal)">
                                      <p:cBhvr>
                                        <p:cTn id="144" dur="750"/>
                                        <p:tgtEl>
                                          <p:spTgt spid="37"/>
                                        </p:tgtEl>
                                      </p:cBhvr>
                                    </p:animEffect>
                                  </p:childTnLst>
                                </p:cTn>
                              </p:par>
                            </p:childTnLst>
                          </p:cTn>
                        </p:par>
                      </p:childTnLst>
                    </p:cTn>
                  </p:par>
                  <p:par>
                    <p:cTn id="145" fill="hold">
                      <p:stCondLst>
                        <p:cond delay="indefinite"/>
                      </p:stCondLst>
                      <p:childTnLst>
                        <p:par>
                          <p:cTn id="146" fill="hold">
                            <p:stCondLst>
                              <p:cond delay="0"/>
                            </p:stCondLst>
                            <p:childTnLst>
                              <p:par>
                                <p:cTn id="147" presetID="22" presetClass="entr" presetSubtype="4" fill="hold" grpId="0" nodeType="clickEffect">
                                  <p:stCondLst>
                                    <p:cond delay="0"/>
                                  </p:stCondLst>
                                  <p:childTnLst>
                                    <p:set>
                                      <p:cBhvr>
                                        <p:cTn id="148" dur="1" fill="hold">
                                          <p:stCondLst>
                                            <p:cond delay="0"/>
                                          </p:stCondLst>
                                        </p:cTn>
                                        <p:tgtEl>
                                          <p:spTgt spid="38"/>
                                        </p:tgtEl>
                                        <p:attrNameLst>
                                          <p:attrName>style.visibility</p:attrName>
                                        </p:attrNameLst>
                                      </p:cBhvr>
                                      <p:to>
                                        <p:strVal val="visible"/>
                                      </p:to>
                                    </p:set>
                                    <p:animEffect transition="in" filter="wipe(down)">
                                      <p:cBhvr>
                                        <p:cTn id="149" dur="500"/>
                                        <p:tgtEl>
                                          <p:spTgt spid="38"/>
                                        </p:tgtEl>
                                      </p:cBhvr>
                                    </p:animEffect>
                                  </p:childTnLst>
                                </p:cTn>
                              </p:par>
                            </p:childTnLst>
                          </p:cTn>
                        </p:par>
                      </p:childTnLst>
                    </p:cTn>
                  </p:par>
                  <p:par>
                    <p:cTn id="150" fill="hold">
                      <p:stCondLst>
                        <p:cond delay="indefinite"/>
                      </p:stCondLst>
                      <p:childTnLst>
                        <p:par>
                          <p:cTn id="151" fill="hold">
                            <p:stCondLst>
                              <p:cond delay="0"/>
                            </p:stCondLst>
                            <p:childTnLst>
                              <p:par>
                                <p:cTn id="152" presetID="22" presetClass="entr" presetSubtype="4" fill="hold" grpId="0" nodeType="clickEffect">
                                  <p:stCondLst>
                                    <p:cond delay="0"/>
                                  </p:stCondLst>
                                  <p:childTnLst>
                                    <p:set>
                                      <p:cBhvr>
                                        <p:cTn id="153" dur="1" fill="hold">
                                          <p:stCondLst>
                                            <p:cond delay="0"/>
                                          </p:stCondLst>
                                        </p:cTn>
                                        <p:tgtEl>
                                          <p:spTgt spid="39"/>
                                        </p:tgtEl>
                                        <p:attrNameLst>
                                          <p:attrName>style.visibility</p:attrName>
                                        </p:attrNameLst>
                                      </p:cBhvr>
                                      <p:to>
                                        <p:strVal val="visible"/>
                                      </p:to>
                                    </p:set>
                                    <p:animEffect transition="in" filter="wipe(down)">
                                      <p:cBhvr>
                                        <p:cTn id="154" dur="500"/>
                                        <p:tgtEl>
                                          <p:spTgt spid="39"/>
                                        </p:tgtEl>
                                      </p:cBhvr>
                                    </p:animEffect>
                                  </p:childTnLst>
                                </p:cTn>
                              </p:par>
                              <p:par>
                                <p:cTn id="155" presetID="22" presetClass="entr" presetSubtype="4" fill="hold" grpId="0" nodeType="withEffect">
                                  <p:stCondLst>
                                    <p:cond delay="0"/>
                                  </p:stCondLst>
                                  <p:childTnLst>
                                    <p:set>
                                      <p:cBhvr>
                                        <p:cTn id="156" dur="1" fill="hold">
                                          <p:stCondLst>
                                            <p:cond delay="0"/>
                                          </p:stCondLst>
                                        </p:cTn>
                                        <p:tgtEl>
                                          <p:spTgt spid="40"/>
                                        </p:tgtEl>
                                        <p:attrNameLst>
                                          <p:attrName>style.visibility</p:attrName>
                                        </p:attrNameLst>
                                      </p:cBhvr>
                                      <p:to>
                                        <p:strVal val="visible"/>
                                      </p:to>
                                    </p:set>
                                    <p:animEffect transition="in" filter="wipe(down)">
                                      <p:cBhvr>
                                        <p:cTn id="157" dur="500"/>
                                        <p:tgtEl>
                                          <p:spTgt spid="40"/>
                                        </p:tgtEl>
                                      </p:cBhvr>
                                    </p:animEffect>
                                  </p:childTnLst>
                                </p:cTn>
                              </p:par>
                            </p:childTnLst>
                          </p:cTn>
                        </p:par>
                      </p:childTnLst>
                    </p:cTn>
                  </p:par>
                  <p:par>
                    <p:cTn id="158" fill="hold">
                      <p:stCondLst>
                        <p:cond delay="indefinite"/>
                      </p:stCondLst>
                      <p:childTnLst>
                        <p:par>
                          <p:cTn id="159" fill="hold">
                            <p:stCondLst>
                              <p:cond delay="0"/>
                            </p:stCondLst>
                            <p:childTnLst>
                              <p:par>
                                <p:cTn id="160" presetID="22" presetClass="entr" presetSubtype="4" fill="hold" grpId="0" nodeType="clickEffect">
                                  <p:stCondLst>
                                    <p:cond delay="0"/>
                                  </p:stCondLst>
                                  <p:childTnLst>
                                    <p:set>
                                      <p:cBhvr>
                                        <p:cTn id="161" dur="1" fill="hold">
                                          <p:stCondLst>
                                            <p:cond delay="0"/>
                                          </p:stCondLst>
                                        </p:cTn>
                                        <p:tgtEl>
                                          <p:spTgt spid="41"/>
                                        </p:tgtEl>
                                        <p:attrNameLst>
                                          <p:attrName>style.visibility</p:attrName>
                                        </p:attrNameLst>
                                      </p:cBhvr>
                                      <p:to>
                                        <p:strVal val="visible"/>
                                      </p:to>
                                    </p:set>
                                    <p:animEffect transition="in" filter="wipe(down)">
                                      <p:cBhvr>
                                        <p:cTn id="162" dur="500"/>
                                        <p:tgtEl>
                                          <p:spTgt spid="41"/>
                                        </p:tgtEl>
                                      </p:cBhvr>
                                    </p:animEffect>
                                  </p:childTnLst>
                                </p:cTn>
                              </p:par>
                            </p:childTnLst>
                          </p:cTn>
                        </p:par>
                      </p:childTnLst>
                    </p:cTn>
                  </p:par>
                  <p:par>
                    <p:cTn id="163" fill="hold">
                      <p:stCondLst>
                        <p:cond delay="indefinite"/>
                      </p:stCondLst>
                      <p:childTnLst>
                        <p:par>
                          <p:cTn id="164" fill="hold">
                            <p:stCondLst>
                              <p:cond delay="0"/>
                            </p:stCondLst>
                            <p:childTnLst>
                              <p:par>
                                <p:cTn id="165" presetID="22" presetClass="entr" presetSubtype="4" fill="hold" grpId="0" nodeType="clickEffect">
                                  <p:stCondLst>
                                    <p:cond delay="0"/>
                                  </p:stCondLst>
                                  <p:childTnLst>
                                    <p:set>
                                      <p:cBhvr>
                                        <p:cTn id="166" dur="1" fill="hold">
                                          <p:stCondLst>
                                            <p:cond delay="0"/>
                                          </p:stCondLst>
                                        </p:cTn>
                                        <p:tgtEl>
                                          <p:spTgt spid="42"/>
                                        </p:tgtEl>
                                        <p:attrNameLst>
                                          <p:attrName>style.visibility</p:attrName>
                                        </p:attrNameLst>
                                      </p:cBhvr>
                                      <p:to>
                                        <p:strVal val="visible"/>
                                      </p:to>
                                    </p:set>
                                    <p:animEffect transition="in" filter="wipe(down)">
                                      <p:cBhvr>
                                        <p:cTn id="167" dur="500"/>
                                        <p:tgtEl>
                                          <p:spTgt spid="42"/>
                                        </p:tgtEl>
                                      </p:cBhvr>
                                    </p:animEffect>
                                  </p:childTnLst>
                                </p:cTn>
                              </p:par>
                              <p:par>
                                <p:cTn id="168" presetID="22" presetClass="entr" presetSubtype="4" fill="hold" grpId="0" nodeType="withEffect">
                                  <p:stCondLst>
                                    <p:cond delay="0"/>
                                  </p:stCondLst>
                                  <p:childTnLst>
                                    <p:set>
                                      <p:cBhvr>
                                        <p:cTn id="169" dur="1" fill="hold">
                                          <p:stCondLst>
                                            <p:cond delay="0"/>
                                          </p:stCondLst>
                                        </p:cTn>
                                        <p:tgtEl>
                                          <p:spTgt spid="44"/>
                                        </p:tgtEl>
                                        <p:attrNameLst>
                                          <p:attrName>style.visibility</p:attrName>
                                        </p:attrNameLst>
                                      </p:cBhvr>
                                      <p:to>
                                        <p:strVal val="visible"/>
                                      </p:to>
                                    </p:set>
                                    <p:animEffect transition="in" filter="wipe(down)">
                                      <p:cBhvr>
                                        <p:cTn id="170" dur="500"/>
                                        <p:tgtEl>
                                          <p:spTgt spid="44"/>
                                        </p:tgtEl>
                                      </p:cBhvr>
                                    </p:animEffect>
                                  </p:childTnLst>
                                </p:cTn>
                              </p:par>
                            </p:childTnLst>
                          </p:cTn>
                        </p:par>
                      </p:childTnLst>
                    </p:cTn>
                  </p:par>
                  <p:par>
                    <p:cTn id="171" fill="hold">
                      <p:stCondLst>
                        <p:cond delay="indefinite"/>
                      </p:stCondLst>
                      <p:childTnLst>
                        <p:par>
                          <p:cTn id="172" fill="hold">
                            <p:stCondLst>
                              <p:cond delay="0"/>
                            </p:stCondLst>
                            <p:childTnLst>
                              <p:par>
                                <p:cTn id="173" presetID="22" presetClass="entr" presetSubtype="4" fill="hold" grpId="0" nodeType="clickEffect">
                                  <p:stCondLst>
                                    <p:cond delay="0"/>
                                  </p:stCondLst>
                                  <p:childTnLst>
                                    <p:set>
                                      <p:cBhvr>
                                        <p:cTn id="174" dur="1" fill="hold">
                                          <p:stCondLst>
                                            <p:cond delay="0"/>
                                          </p:stCondLst>
                                        </p:cTn>
                                        <p:tgtEl>
                                          <p:spTgt spid="45"/>
                                        </p:tgtEl>
                                        <p:attrNameLst>
                                          <p:attrName>style.visibility</p:attrName>
                                        </p:attrNameLst>
                                      </p:cBhvr>
                                      <p:to>
                                        <p:strVal val="visible"/>
                                      </p:to>
                                    </p:set>
                                    <p:animEffect transition="in" filter="wipe(down)">
                                      <p:cBhvr>
                                        <p:cTn id="175" dur="500"/>
                                        <p:tgtEl>
                                          <p:spTgt spid="45"/>
                                        </p:tgtEl>
                                      </p:cBhvr>
                                    </p:animEffect>
                                  </p:childTnLst>
                                </p:cTn>
                              </p:par>
                            </p:childTnLst>
                          </p:cTn>
                        </p:par>
                      </p:childTnLst>
                    </p:cTn>
                  </p:par>
                  <p:par>
                    <p:cTn id="176" fill="hold">
                      <p:stCondLst>
                        <p:cond delay="indefinite"/>
                      </p:stCondLst>
                      <p:childTnLst>
                        <p:par>
                          <p:cTn id="177" fill="hold">
                            <p:stCondLst>
                              <p:cond delay="0"/>
                            </p:stCondLst>
                            <p:childTnLst>
                              <p:par>
                                <p:cTn id="178" presetID="22" presetClass="entr" presetSubtype="4" fill="hold" grpId="0" nodeType="clickEffect">
                                  <p:stCondLst>
                                    <p:cond delay="0"/>
                                  </p:stCondLst>
                                  <p:childTnLst>
                                    <p:set>
                                      <p:cBhvr>
                                        <p:cTn id="179" dur="1" fill="hold">
                                          <p:stCondLst>
                                            <p:cond delay="0"/>
                                          </p:stCondLst>
                                        </p:cTn>
                                        <p:tgtEl>
                                          <p:spTgt spid="46"/>
                                        </p:tgtEl>
                                        <p:attrNameLst>
                                          <p:attrName>style.visibility</p:attrName>
                                        </p:attrNameLst>
                                      </p:cBhvr>
                                      <p:to>
                                        <p:strVal val="visible"/>
                                      </p:to>
                                    </p:set>
                                    <p:animEffect transition="in" filter="wipe(down)">
                                      <p:cBhvr>
                                        <p:cTn id="180" dur="500"/>
                                        <p:tgtEl>
                                          <p:spTgt spid="46"/>
                                        </p:tgtEl>
                                      </p:cBhvr>
                                    </p:animEffect>
                                  </p:childTnLst>
                                </p:cTn>
                              </p:par>
                            </p:childTnLst>
                          </p:cTn>
                        </p:par>
                      </p:childTnLst>
                    </p:cTn>
                  </p:par>
                  <p:par>
                    <p:cTn id="181" fill="hold">
                      <p:stCondLst>
                        <p:cond delay="indefinite"/>
                      </p:stCondLst>
                      <p:childTnLst>
                        <p:par>
                          <p:cTn id="182" fill="hold">
                            <p:stCondLst>
                              <p:cond delay="0"/>
                            </p:stCondLst>
                            <p:childTnLst>
                              <p:par>
                                <p:cTn id="183" presetID="22" presetClass="entr" presetSubtype="4" fill="hold" grpId="0" nodeType="clickEffect">
                                  <p:stCondLst>
                                    <p:cond delay="0"/>
                                  </p:stCondLst>
                                  <p:childTnLst>
                                    <p:set>
                                      <p:cBhvr>
                                        <p:cTn id="184" dur="1" fill="hold">
                                          <p:stCondLst>
                                            <p:cond delay="0"/>
                                          </p:stCondLst>
                                        </p:cTn>
                                        <p:tgtEl>
                                          <p:spTgt spid="47"/>
                                        </p:tgtEl>
                                        <p:attrNameLst>
                                          <p:attrName>style.visibility</p:attrName>
                                        </p:attrNameLst>
                                      </p:cBhvr>
                                      <p:to>
                                        <p:strVal val="visible"/>
                                      </p:to>
                                    </p:set>
                                    <p:animEffect transition="in" filter="wipe(down)">
                                      <p:cBhvr>
                                        <p:cTn id="185" dur="500"/>
                                        <p:tgtEl>
                                          <p:spTgt spid="47"/>
                                        </p:tgtEl>
                                      </p:cBhvr>
                                    </p:animEffect>
                                  </p:childTnLst>
                                </p:cTn>
                              </p:par>
                            </p:childTnLst>
                          </p:cTn>
                        </p:par>
                      </p:childTnLst>
                    </p:cTn>
                  </p:par>
                  <p:par>
                    <p:cTn id="186" fill="hold">
                      <p:stCondLst>
                        <p:cond delay="indefinite"/>
                      </p:stCondLst>
                      <p:childTnLst>
                        <p:par>
                          <p:cTn id="187" fill="hold">
                            <p:stCondLst>
                              <p:cond delay="0"/>
                            </p:stCondLst>
                            <p:childTnLst>
                              <p:par>
                                <p:cTn id="188" presetID="6" presetClass="entr" presetSubtype="16" fill="hold" grpId="0" nodeType="clickEffect">
                                  <p:stCondLst>
                                    <p:cond delay="0"/>
                                  </p:stCondLst>
                                  <p:childTnLst>
                                    <p:set>
                                      <p:cBhvr>
                                        <p:cTn id="189" dur="1" fill="hold">
                                          <p:stCondLst>
                                            <p:cond delay="0"/>
                                          </p:stCondLst>
                                        </p:cTn>
                                        <p:tgtEl>
                                          <p:spTgt spid="50"/>
                                        </p:tgtEl>
                                        <p:attrNameLst>
                                          <p:attrName>style.visibility</p:attrName>
                                        </p:attrNameLst>
                                      </p:cBhvr>
                                      <p:to>
                                        <p:strVal val="visible"/>
                                      </p:to>
                                    </p:set>
                                    <p:animEffect transition="in" filter="circle(in)">
                                      <p:cBhvr>
                                        <p:cTn id="190" dur="750"/>
                                        <p:tgtEl>
                                          <p:spTgt spid="50"/>
                                        </p:tgtEl>
                                      </p:cBhvr>
                                    </p:animEffect>
                                  </p:childTnLst>
                                </p:cTn>
                              </p:par>
                              <p:par>
                                <p:cTn id="191" presetID="6" presetClass="entr" presetSubtype="16" fill="hold" grpId="0" nodeType="withEffect">
                                  <p:stCondLst>
                                    <p:cond delay="0"/>
                                  </p:stCondLst>
                                  <p:childTnLst>
                                    <p:set>
                                      <p:cBhvr>
                                        <p:cTn id="192" dur="1" fill="hold">
                                          <p:stCondLst>
                                            <p:cond delay="0"/>
                                          </p:stCondLst>
                                        </p:cTn>
                                        <p:tgtEl>
                                          <p:spTgt spid="43"/>
                                        </p:tgtEl>
                                        <p:attrNameLst>
                                          <p:attrName>style.visibility</p:attrName>
                                        </p:attrNameLst>
                                      </p:cBhvr>
                                      <p:to>
                                        <p:strVal val="visible"/>
                                      </p:to>
                                    </p:set>
                                    <p:animEffect transition="in" filter="circle(in)">
                                      <p:cBhvr>
                                        <p:cTn id="193" dur="750"/>
                                        <p:tgtEl>
                                          <p:spTgt spid="43"/>
                                        </p:tgtEl>
                                      </p:cBhvr>
                                    </p:animEffect>
                                  </p:childTnLst>
                                </p:cTn>
                              </p:par>
                              <p:par>
                                <p:cTn id="194" presetID="6" presetClass="entr" presetSubtype="16" fill="hold" grpId="0" nodeType="withEffect">
                                  <p:stCondLst>
                                    <p:cond delay="0"/>
                                  </p:stCondLst>
                                  <p:childTnLst>
                                    <p:set>
                                      <p:cBhvr>
                                        <p:cTn id="195" dur="1" fill="hold">
                                          <p:stCondLst>
                                            <p:cond delay="0"/>
                                          </p:stCondLst>
                                        </p:cTn>
                                        <p:tgtEl>
                                          <p:spTgt spid="48"/>
                                        </p:tgtEl>
                                        <p:attrNameLst>
                                          <p:attrName>style.visibility</p:attrName>
                                        </p:attrNameLst>
                                      </p:cBhvr>
                                      <p:to>
                                        <p:strVal val="visible"/>
                                      </p:to>
                                    </p:set>
                                    <p:animEffect transition="in" filter="circle(in)">
                                      <p:cBhvr>
                                        <p:cTn id="196" dur="750"/>
                                        <p:tgtEl>
                                          <p:spTgt spid="48"/>
                                        </p:tgtEl>
                                      </p:cBhvr>
                                    </p:animEffect>
                                  </p:childTnLst>
                                </p:cTn>
                              </p:par>
                              <p:par>
                                <p:cTn id="197" presetID="6" presetClass="entr" presetSubtype="16" fill="hold" grpId="0" nodeType="withEffect">
                                  <p:stCondLst>
                                    <p:cond delay="0"/>
                                  </p:stCondLst>
                                  <p:childTnLst>
                                    <p:set>
                                      <p:cBhvr>
                                        <p:cTn id="198" dur="1" fill="hold">
                                          <p:stCondLst>
                                            <p:cond delay="0"/>
                                          </p:stCondLst>
                                        </p:cTn>
                                        <p:tgtEl>
                                          <p:spTgt spid="49"/>
                                        </p:tgtEl>
                                        <p:attrNameLst>
                                          <p:attrName>style.visibility</p:attrName>
                                        </p:attrNameLst>
                                      </p:cBhvr>
                                      <p:to>
                                        <p:strVal val="visible"/>
                                      </p:to>
                                    </p:set>
                                    <p:animEffect transition="in" filter="circle(in)">
                                      <p:cBhvr>
                                        <p:cTn id="199" dur="75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8" grpId="0"/>
      <p:bldP spid="9" grpId="0"/>
      <p:bldP spid="10" grpId="0"/>
      <p:bldP spid="11" grpId="0"/>
      <p:bldP spid="12" grpId="0"/>
      <p:bldP spid="13" grpId="0"/>
      <p:bldP spid="14" grpId="0"/>
      <p:bldP spid="15" grpId="0"/>
      <p:bldP spid="16" grpId="0"/>
      <p:bldP spid="17" grpId="0"/>
      <p:bldP spid="18" grpId="0"/>
      <p:bldP spid="19" grpId="0"/>
      <p:bldP spid="21" grpId="0"/>
      <p:bldP spid="22" grpId="0"/>
      <p:bldP spid="23" grpId="0"/>
      <p:bldP spid="4" grpId="0" animBg="1"/>
      <p:bldP spid="25" grpId="0" animBg="1"/>
      <p:bldP spid="26" grpId="0" animBg="1"/>
      <p:bldP spid="27" grpId="0" animBg="1"/>
      <p:bldP spid="28" grpId="0"/>
      <p:bldP spid="29" grpId="0"/>
      <p:bldP spid="30" grpId="0"/>
      <p:bldP spid="31" grpId="0" animBg="1"/>
      <p:bldP spid="32" grpId="0" animBg="1"/>
      <p:bldP spid="33" grpId="0" animBg="1"/>
      <p:bldP spid="34" grpId="0"/>
      <p:bldP spid="35" grpId="0" animBg="1"/>
      <p:bldP spid="36" grpId="0"/>
      <p:bldP spid="37" grpId="0"/>
      <p:bldP spid="38" grpId="0"/>
      <p:bldP spid="39" grpId="0"/>
      <p:bldP spid="40" grpId="0"/>
      <p:bldP spid="41" grpId="0"/>
      <p:bldP spid="42" grpId="0"/>
      <p:bldP spid="43" grpId="0" animBg="1"/>
      <p:bldP spid="44" grpId="0"/>
      <p:bldP spid="45" grpId="0"/>
      <p:bldP spid="46" grpId="0"/>
      <p:bldP spid="47" grpId="0"/>
      <p:bldP spid="48" grpId="0" animBg="1"/>
      <p:bldP spid="49" grpId="0" animBg="1"/>
      <p:bldP spid="50" grpId="0" animBg="1"/>
      <p:bldP spid="5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09600"/>
          </a:xfrm>
        </p:spPr>
        <p:txBody>
          <a:bodyPr>
            <a:normAutofit fontScale="90000"/>
          </a:bodyPr>
          <a:lstStyle/>
          <a:p>
            <a:r>
              <a:rPr lang="en-US" dirty="0"/>
              <a:t>How Serial Counter Works?</a:t>
            </a:r>
          </a:p>
        </p:txBody>
      </p:sp>
      <p:pic>
        <p:nvPicPr>
          <p:cNvPr id="1026" name="Picture 2"/>
          <p:cNvPicPr>
            <a:picLocks noChangeAspect="1" noChangeArrowheads="1"/>
          </p:cNvPicPr>
          <p:nvPr/>
        </p:nvPicPr>
        <p:blipFill>
          <a:blip r:embed="rId2">
            <a:lum bright="-20000" contrast="40000"/>
          </a:blip>
          <a:srcRect/>
          <a:stretch>
            <a:fillRect/>
          </a:stretch>
        </p:blipFill>
        <p:spPr bwMode="auto">
          <a:xfrm>
            <a:off x="1676397" y="807720"/>
            <a:ext cx="5797828" cy="5669280"/>
          </a:xfrm>
          <a:prstGeom prst="rect">
            <a:avLst/>
          </a:prstGeom>
          <a:noFill/>
          <a:ln w="9525">
            <a:noFill/>
            <a:miter lim="800000"/>
            <a:headEnd/>
            <a:tailEnd/>
          </a:ln>
          <a:effectLst/>
        </p:spPr>
      </p:pic>
      <p:sp>
        <p:nvSpPr>
          <p:cNvPr id="5" name="TextBox 4"/>
          <p:cNvSpPr txBox="1"/>
          <p:nvPr/>
        </p:nvSpPr>
        <p:spPr>
          <a:xfrm>
            <a:off x="4343400" y="762000"/>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7" name="TextBox 6"/>
          <p:cNvSpPr txBox="1"/>
          <p:nvPr/>
        </p:nvSpPr>
        <p:spPr>
          <a:xfrm>
            <a:off x="4343400" y="2057400"/>
            <a:ext cx="301686" cy="369332"/>
          </a:xfrm>
          <a:prstGeom prst="rect">
            <a:avLst/>
          </a:prstGeom>
          <a:solidFill>
            <a:srgbClr val="FFFF00"/>
          </a:solidFill>
        </p:spPr>
        <p:txBody>
          <a:bodyPr wrap="none" rtlCol="0">
            <a:spAutoFit/>
          </a:bodyPr>
          <a:lstStyle/>
          <a:p>
            <a:r>
              <a:rPr lang="en-US" b="1" dirty="0">
                <a:solidFill>
                  <a:srgbClr val="C00000"/>
                </a:solidFill>
              </a:rPr>
              <a:t>1</a:t>
            </a:r>
          </a:p>
        </p:txBody>
      </p:sp>
      <p:sp>
        <p:nvSpPr>
          <p:cNvPr id="9" name="TextBox 8"/>
          <p:cNvSpPr txBox="1"/>
          <p:nvPr/>
        </p:nvSpPr>
        <p:spPr>
          <a:xfrm>
            <a:off x="4419600" y="3276600"/>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10" name="TextBox 9"/>
          <p:cNvSpPr txBox="1"/>
          <p:nvPr/>
        </p:nvSpPr>
        <p:spPr>
          <a:xfrm>
            <a:off x="4419600" y="4495800"/>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12" name="TextBox 11"/>
          <p:cNvSpPr txBox="1"/>
          <p:nvPr/>
        </p:nvSpPr>
        <p:spPr>
          <a:xfrm>
            <a:off x="2743200" y="990600"/>
            <a:ext cx="301686" cy="369332"/>
          </a:xfrm>
          <a:prstGeom prst="rect">
            <a:avLst/>
          </a:prstGeom>
          <a:solidFill>
            <a:srgbClr val="FFFF00"/>
          </a:solidFill>
        </p:spPr>
        <p:txBody>
          <a:bodyPr wrap="none" rtlCol="0">
            <a:spAutoFit/>
          </a:bodyPr>
          <a:lstStyle/>
          <a:p>
            <a:r>
              <a:rPr lang="en-US" b="1" dirty="0">
                <a:solidFill>
                  <a:srgbClr val="C00000"/>
                </a:solidFill>
              </a:rPr>
              <a:t>1</a:t>
            </a:r>
          </a:p>
        </p:txBody>
      </p:sp>
      <p:sp>
        <p:nvSpPr>
          <p:cNvPr id="13" name="TextBox 12"/>
          <p:cNvSpPr txBox="1"/>
          <p:nvPr/>
        </p:nvSpPr>
        <p:spPr>
          <a:xfrm>
            <a:off x="5029200" y="1219200"/>
            <a:ext cx="301686" cy="369332"/>
          </a:xfrm>
          <a:prstGeom prst="rect">
            <a:avLst/>
          </a:prstGeom>
          <a:solidFill>
            <a:srgbClr val="FFFF00"/>
          </a:solidFill>
        </p:spPr>
        <p:txBody>
          <a:bodyPr wrap="none" rtlCol="0">
            <a:spAutoFit/>
          </a:bodyPr>
          <a:lstStyle/>
          <a:p>
            <a:r>
              <a:rPr lang="en-US" b="1" dirty="0">
                <a:solidFill>
                  <a:srgbClr val="C00000"/>
                </a:solidFill>
              </a:rPr>
              <a:t>1</a:t>
            </a:r>
          </a:p>
        </p:txBody>
      </p:sp>
      <p:sp>
        <p:nvSpPr>
          <p:cNvPr id="14" name="TextBox 13"/>
          <p:cNvSpPr txBox="1"/>
          <p:nvPr/>
        </p:nvSpPr>
        <p:spPr>
          <a:xfrm>
            <a:off x="3200400" y="2209800"/>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15" name="TextBox 14"/>
          <p:cNvSpPr txBox="1"/>
          <p:nvPr/>
        </p:nvSpPr>
        <p:spPr>
          <a:xfrm>
            <a:off x="4956114" y="2373868"/>
            <a:ext cx="301686" cy="369332"/>
          </a:xfrm>
          <a:prstGeom prst="rect">
            <a:avLst/>
          </a:prstGeom>
          <a:solidFill>
            <a:srgbClr val="FFFF00"/>
          </a:solidFill>
        </p:spPr>
        <p:txBody>
          <a:bodyPr wrap="none" rtlCol="0">
            <a:spAutoFit/>
          </a:bodyPr>
          <a:lstStyle/>
          <a:p>
            <a:r>
              <a:rPr lang="en-US" b="1" dirty="0">
                <a:solidFill>
                  <a:srgbClr val="C00000"/>
                </a:solidFill>
              </a:rPr>
              <a:t>1</a:t>
            </a:r>
          </a:p>
        </p:txBody>
      </p:sp>
      <p:sp>
        <p:nvSpPr>
          <p:cNvPr id="16" name="TextBox 15"/>
          <p:cNvSpPr txBox="1"/>
          <p:nvPr/>
        </p:nvSpPr>
        <p:spPr>
          <a:xfrm>
            <a:off x="3200400" y="3516868"/>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17" name="TextBox 16"/>
          <p:cNvSpPr txBox="1"/>
          <p:nvPr/>
        </p:nvSpPr>
        <p:spPr>
          <a:xfrm>
            <a:off x="5029200" y="3657600"/>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18" name="TextBox 17"/>
          <p:cNvSpPr txBox="1"/>
          <p:nvPr/>
        </p:nvSpPr>
        <p:spPr>
          <a:xfrm>
            <a:off x="3200400" y="4724400"/>
            <a:ext cx="301686" cy="369332"/>
          </a:xfrm>
          <a:prstGeom prst="rect">
            <a:avLst/>
          </a:prstGeom>
          <a:solidFill>
            <a:srgbClr val="FFFF00"/>
          </a:solidFill>
        </p:spPr>
        <p:txBody>
          <a:bodyPr wrap="none" rtlCol="0">
            <a:spAutoFit/>
          </a:bodyPr>
          <a:lstStyle/>
          <a:p>
            <a:r>
              <a:rPr lang="en-US" b="1" dirty="0">
                <a:solidFill>
                  <a:srgbClr val="C00000"/>
                </a:solidFill>
              </a:rPr>
              <a:t>0</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09600"/>
          </a:xfrm>
        </p:spPr>
        <p:txBody>
          <a:bodyPr>
            <a:normAutofit fontScale="90000"/>
          </a:bodyPr>
          <a:lstStyle/>
          <a:p>
            <a:r>
              <a:rPr lang="en-US" dirty="0"/>
              <a:t>How Serial Counter Works?</a:t>
            </a:r>
          </a:p>
        </p:txBody>
      </p:sp>
      <p:pic>
        <p:nvPicPr>
          <p:cNvPr id="1026" name="Picture 2"/>
          <p:cNvPicPr>
            <a:picLocks noChangeAspect="1" noChangeArrowheads="1"/>
          </p:cNvPicPr>
          <p:nvPr/>
        </p:nvPicPr>
        <p:blipFill>
          <a:blip r:embed="rId2">
            <a:lum bright="-20000" contrast="40000"/>
          </a:blip>
          <a:srcRect/>
          <a:stretch>
            <a:fillRect/>
          </a:stretch>
        </p:blipFill>
        <p:spPr bwMode="auto">
          <a:xfrm>
            <a:off x="1676397" y="807720"/>
            <a:ext cx="5797828" cy="5669280"/>
          </a:xfrm>
          <a:prstGeom prst="rect">
            <a:avLst/>
          </a:prstGeom>
          <a:noFill/>
          <a:ln w="9525">
            <a:noFill/>
            <a:miter lim="800000"/>
            <a:headEnd/>
            <a:tailEnd/>
          </a:ln>
          <a:effectLst/>
        </p:spPr>
      </p:pic>
      <p:sp>
        <p:nvSpPr>
          <p:cNvPr id="5" name="TextBox 4"/>
          <p:cNvSpPr txBox="1"/>
          <p:nvPr/>
        </p:nvSpPr>
        <p:spPr>
          <a:xfrm>
            <a:off x="4343400" y="762000"/>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7" name="TextBox 6"/>
          <p:cNvSpPr txBox="1"/>
          <p:nvPr/>
        </p:nvSpPr>
        <p:spPr>
          <a:xfrm>
            <a:off x="4343400" y="2057400"/>
            <a:ext cx="301686" cy="369332"/>
          </a:xfrm>
          <a:prstGeom prst="rect">
            <a:avLst/>
          </a:prstGeom>
          <a:solidFill>
            <a:srgbClr val="FFFF00"/>
          </a:solidFill>
        </p:spPr>
        <p:txBody>
          <a:bodyPr wrap="none" rtlCol="0">
            <a:spAutoFit/>
          </a:bodyPr>
          <a:lstStyle/>
          <a:p>
            <a:r>
              <a:rPr lang="en-US" b="1" dirty="0">
                <a:solidFill>
                  <a:srgbClr val="C00000"/>
                </a:solidFill>
              </a:rPr>
              <a:t>1</a:t>
            </a:r>
          </a:p>
        </p:txBody>
      </p:sp>
      <p:sp>
        <p:nvSpPr>
          <p:cNvPr id="9" name="TextBox 8"/>
          <p:cNvSpPr txBox="1"/>
          <p:nvPr/>
        </p:nvSpPr>
        <p:spPr>
          <a:xfrm>
            <a:off x="4419600" y="3276600"/>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10" name="TextBox 9"/>
          <p:cNvSpPr txBox="1"/>
          <p:nvPr/>
        </p:nvSpPr>
        <p:spPr>
          <a:xfrm>
            <a:off x="4419600" y="4495800"/>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12" name="TextBox 11"/>
          <p:cNvSpPr txBox="1"/>
          <p:nvPr/>
        </p:nvSpPr>
        <p:spPr>
          <a:xfrm>
            <a:off x="2743200" y="990600"/>
            <a:ext cx="301686" cy="369332"/>
          </a:xfrm>
          <a:prstGeom prst="rect">
            <a:avLst/>
          </a:prstGeom>
          <a:solidFill>
            <a:srgbClr val="FFFF00"/>
          </a:solidFill>
        </p:spPr>
        <p:txBody>
          <a:bodyPr wrap="none" rtlCol="0">
            <a:spAutoFit/>
          </a:bodyPr>
          <a:lstStyle/>
          <a:p>
            <a:r>
              <a:rPr lang="en-US" b="1" dirty="0">
                <a:solidFill>
                  <a:srgbClr val="C00000"/>
                </a:solidFill>
              </a:rPr>
              <a:t>1</a:t>
            </a:r>
          </a:p>
        </p:txBody>
      </p:sp>
      <p:sp>
        <p:nvSpPr>
          <p:cNvPr id="13" name="TextBox 12"/>
          <p:cNvSpPr txBox="1"/>
          <p:nvPr/>
        </p:nvSpPr>
        <p:spPr>
          <a:xfrm>
            <a:off x="5029200" y="1219200"/>
            <a:ext cx="301686" cy="369332"/>
          </a:xfrm>
          <a:prstGeom prst="rect">
            <a:avLst/>
          </a:prstGeom>
          <a:solidFill>
            <a:srgbClr val="FFFF00"/>
          </a:solidFill>
        </p:spPr>
        <p:txBody>
          <a:bodyPr wrap="none" rtlCol="0">
            <a:spAutoFit/>
          </a:bodyPr>
          <a:lstStyle/>
          <a:p>
            <a:r>
              <a:rPr lang="en-US" b="1" dirty="0">
                <a:solidFill>
                  <a:srgbClr val="C00000"/>
                </a:solidFill>
              </a:rPr>
              <a:t>1</a:t>
            </a:r>
          </a:p>
        </p:txBody>
      </p:sp>
      <p:sp>
        <p:nvSpPr>
          <p:cNvPr id="14" name="TextBox 13"/>
          <p:cNvSpPr txBox="1"/>
          <p:nvPr/>
        </p:nvSpPr>
        <p:spPr>
          <a:xfrm>
            <a:off x="3200400" y="2209800"/>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15" name="TextBox 14"/>
          <p:cNvSpPr txBox="1"/>
          <p:nvPr/>
        </p:nvSpPr>
        <p:spPr>
          <a:xfrm>
            <a:off x="4956114" y="2373868"/>
            <a:ext cx="301686" cy="369332"/>
          </a:xfrm>
          <a:prstGeom prst="rect">
            <a:avLst/>
          </a:prstGeom>
          <a:solidFill>
            <a:srgbClr val="FFFF00"/>
          </a:solidFill>
        </p:spPr>
        <p:txBody>
          <a:bodyPr wrap="none" rtlCol="0">
            <a:spAutoFit/>
          </a:bodyPr>
          <a:lstStyle/>
          <a:p>
            <a:r>
              <a:rPr lang="en-US" b="1" dirty="0">
                <a:solidFill>
                  <a:srgbClr val="C00000"/>
                </a:solidFill>
              </a:rPr>
              <a:t>1</a:t>
            </a:r>
          </a:p>
        </p:txBody>
      </p:sp>
      <p:sp>
        <p:nvSpPr>
          <p:cNvPr id="16" name="TextBox 15"/>
          <p:cNvSpPr txBox="1"/>
          <p:nvPr/>
        </p:nvSpPr>
        <p:spPr>
          <a:xfrm>
            <a:off x="3200400" y="3516868"/>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17" name="TextBox 16"/>
          <p:cNvSpPr txBox="1"/>
          <p:nvPr/>
        </p:nvSpPr>
        <p:spPr>
          <a:xfrm>
            <a:off x="5029200" y="3657600"/>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18" name="TextBox 17"/>
          <p:cNvSpPr txBox="1"/>
          <p:nvPr/>
        </p:nvSpPr>
        <p:spPr>
          <a:xfrm>
            <a:off x="3200400" y="4724400"/>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19" name="TextBox 18"/>
          <p:cNvSpPr txBox="1"/>
          <p:nvPr/>
        </p:nvSpPr>
        <p:spPr>
          <a:xfrm>
            <a:off x="5029200" y="4953000"/>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20" name="TextBox 19"/>
          <p:cNvSpPr txBox="1"/>
          <p:nvPr/>
        </p:nvSpPr>
        <p:spPr>
          <a:xfrm>
            <a:off x="4495800" y="5867400"/>
            <a:ext cx="301686" cy="369332"/>
          </a:xfrm>
          <a:prstGeom prst="rect">
            <a:avLst/>
          </a:prstGeom>
          <a:solidFill>
            <a:srgbClr val="FFFF00"/>
          </a:solidFill>
        </p:spPr>
        <p:txBody>
          <a:bodyPr wrap="none" rtlCol="0">
            <a:spAutoFit/>
          </a:bodyPr>
          <a:lstStyle/>
          <a:p>
            <a:r>
              <a:rPr lang="en-US" b="1" dirty="0">
                <a:solidFill>
                  <a:srgbClr val="C00000"/>
                </a:solidFill>
              </a:rPr>
              <a:t>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09600"/>
          </a:xfrm>
        </p:spPr>
        <p:txBody>
          <a:bodyPr>
            <a:normAutofit fontScale="90000"/>
          </a:bodyPr>
          <a:lstStyle/>
          <a:p>
            <a:r>
              <a:rPr lang="en-US" dirty="0"/>
              <a:t>How Serial Counter Works?</a:t>
            </a:r>
          </a:p>
        </p:txBody>
      </p:sp>
      <p:pic>
        <p:nvPicPr>
          <p:cNvPr id="1026" name="Picture 2"/>
          <p:cNvPicPr>
            <a:picLocks noChangeAspect="1" noChangeArrowheads="1"/>
          </p:cNvPicPr>
          <p:nvPr/>
        </p:nvPicPr>
        <p:blipFill>
          <a:blip r:embed="rId2">
            <a:lum bright="-20000" contrast="40000"/>
          </a:blip>
          <a:srcRect/>
          <a:stretch>
            <a:fillRect/>
          </a:stretch>
        </p:blipFill>
        <p:spPr bwMode="auto">
          <a:xfrm>
            <a:off x="1676397" y="807720"/>
            <a:ext cx="5797828" cy="5669280"/>
          </a:xfrm>
          <a:prstGeom prst="rect">
            <a:avLst/>
          </a:prstGeom>
          <a:noFill/>
          <a:ln w="9525">
            <a:noFill/>
            <a:miter lim="800000"/>
            <a:headEnd/>
            <a:tailEnd/>
          </a:ln>
          <a:effectLst/>
        </p:spPr>
      </p:pic>
      <p:sp>
        <p:nvSpPr>
          <p:cNvPr id="5" name="TextBox 4"/>
          <p:cNvSpPr txBox="1"/>
          <p:nvPr/>
        </p:nvSpPr>
        <p:spPr>
          <a:xfrm>
            <a:off x="4343400" y="762000"/>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7" name="TextBox 6"/>
          <p:cNvSpPr txBox="1"/>
          <p:nvPr/>
        </p:nvSpPr>
        <p:spPr>
          <a:xfrm>
            <a:off x="4343400" y="2057400"/>
            <a:ext cx="301686" cy="369332"/>
          </a:xfrm>
          <a:prstGeom prst="rect">
            <a:avLst/>
          </a:prstGeom>
          <a:solidFill>
            <a:srgbClr val="FFFF00"/>
          </a:solidFill>
        </p:spPr>
        <p:txBody>
          <a:bodyPr wrap="none" rtlCol="0">
            <a:spAutoFit/>
          </a:bodyPr>
          <a:lstStyle/>
          <a:p>
            <a:r>
              <a:rPr lang="en-US" b="1" dirty="0">
                <a:solidFill>
                  <a:srgbClr val="C00000"/>
                </a:solidFill>
              </a:rPr>
              <a:t>1</a:t>
            </a:r>
          </a:p>
        </p:txBody>
      </p:sp>
      <p:sp>
        <p:nvSpPr>
          <p:cNvPr id="9" name="TextBox 8"/>
          <p:cNvSpPr txBox="1"/>
          <p:nvPr/>
        </p:nvSpPr>
        <p:spPr>
          <a:xfrm>
            <a:off x="4419600" y="3276600"/>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10" name="TextBox 9"/>
          <p:cNvSpPr txBox="1"/>
          <p:nvPr/>
        </p:nvSpPr>
        <p:spPr>
          <a:xfrm>
            <a:off x="4419600" y="4495800"/>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12" name="TextBox 11"/>
          <p:cNvSpPr txBox="1"/>
          <p:nvPr/>
        </p:nvSpPr>
        <p:spPr>
          <a:xfrm>
            <a:off x="2743200" y="990600"/>
            <a:ext cx="301686" cy="369332"/>
          </a:xfrm>
          <a:prstGeom prst="rect">
            <a:avLst/>
          </a:prstGeom>
          <a:solidFill>
            <a:srgbClr val="FFFF00"/>
          </a:solidFill>
        </p:spPr>
        <p:txBody>
          <a:bodyPr wrap="none" rtlCol="0">
            <a:spAutoFit/>
          </a:bodyPr>
          <a:lstStyle/>
          <a:p>
            <a:r>
              <a:rPr lang="en-US" b="1" dirty="0">
                <a:solidFill>
                  <a:srgbClr val="C00000"/>
                </a:solidFill>
              </a:rPr>
              <a:t>1</a:t>
            </a:r>
          </a:p>
        </p:txBody>
      </p:sp>
      <p:sp>
        <p:nvSpPr>
          <p:cNvPr id="13" name="TextBox 12"/>
          <p:cNvSpPr txBox="1"/>
          <p:nvPr/>
        </p:nvSpPr>
        <p:spPr>
          <a:xfrm>
            <a:off x="5029200" y="1219200"/>
            <a:ext cx="301686" cy="369332"/>
          </a:xfrm>
          <a:prstGeom prst="rect">
            <a:avLst/>
          </a:prstGeom>
          <a:solidFill>
            <a:srgbClr val="FFFF00"/>
          </a:solidFill>
        </p:spPr>
        <p:txBody>
          <a:bodyPr wrap="none" rtlCol="0">
            <a:spAutoFit/>
          </a:bodyPr>
          <a:lstStyle/>
          <a:p>
            <a:r>
              <a:rPr lang="en-US" b="1" dirty="0">
                <a:solidFill>
                  <a:srgbClr val="C00000"/>
                </a:solidFill>
              </a:rPr>
              <a:t>1</a:t>
            </a:r>
          </a:p>
        </p:txBody>
      </p:sp>
      <p:sp>
        <p:nvSpPr>
          <p:cNvPr id="14" name="TextBox 13"/>
          <p:cNvSpPr txBox="1"/>
          <p:nvPr/>
        </p:nvSpPr>
        <p:spPr>
          <a:xfrm>
            <a:off x="3200400" y="2209800"/>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15" name="TextBox 14"/>
          <p:cNvSpPr txBox="1"/>
          <p:nvPr/>
        </p:nvSpPr>
        <p:spPr>
          <a:xfrm>
            <a:off x="4956114" y="2373868"/>
            <a:ext cx="301686" cy="369332"/>
          </a:xfrm>
          <a:prstGeom prst="rect">
            <a:avLst/>
          </a:prstGeom>
          <a:solidFill>
            <a:srgbClr val="FFFF00"/>
          </a:solidFill>
        </p:spPr>
        <p:txBody>
          <a:bodyPr wrap="none" rtlCol="0">
            <a:spAutoFit/>
          </a:bodyPr>
          <a:lstStyle/>
          <a:p>
            <a:r>
              <a:rPr lang="en-US" b="1" dirty="0">
                <a:solidFill>
                  <a:srgbClr val="C00000"/>
                </a:solidFill>
              </a:rPr>
              <a:t>1</a:t>
            </a:r>
          </a:p>
        </p:txBody>
      </p:sp>
      <p:sp>
        <p:nvSpPr>
          <p:cNvPr id="16" name="TextBox 15"/>
          <p:cNvSpPr txBox="1"/>
          <p:nvPr/>
        </p:nvSpPr>
        <p:spPr>
          <a:xfrm>
            <a:off x="3200400" y="3516868"/>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17" name="TextBox 16"/>
          <p:cNvSpPr txBox="1"/>
          <p:nvPr/>
        </p:nvSpPr>
        <p:spPr>
          <a:xfrm>
            <a:off x="5029200" y="3657600"/>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18" name="TextBox 17"/>
          <p:cNvSpPr txBox="1"/>
          <p:nvPr/>
        </p:nvSpPr>
        <p:spPr>
          <a:xfrm>
            <a:off x="3200400" y="4724400"/>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19" name="TextBox 18"/>
          <p:cNvSpPr txBox="1"/>
          <p:nvPr/>
        </p:nvSpPr>
        <p:spPr>
          <a:xfrm>
            <a:off x="5029200" y="4953000"/>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20" name="TextBox 19"/>
          <p:cNvSpPr txBox="1"/>
          <p:nvPr/>
        </p:nvSpPr>
        <p:spPr>
          <a:xfrm>
            <a:off x="4495800" y="5867400"/>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21" name="Oval 20"/>
          <p:cNvSpPr/>
          <p:nvPr/>
        </p:nvSpPr>
        <p:spPr>
          <a:xfrm>
            <a:off x="3048000" y="5334000"/>
            <a:ext cx="2590800" cy="12954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228600" y="4114800"/>
            <a:ext cx="2730299" cy="923330"/>
          </a:xfrm>
          <a:prstGeom prst="rect">
            <a:avLst/>
          </a:prstGeom>
          <a:noFill/>
        </p:spPr>
        <p:txBody>
          <a:bodyPr wrap="none" rtlCol="0">
            <a:spAutoFit/>
          </a:bodyPr>
          <a:lstStyle/>
          <a:p>
            <a:r>
              <a:rPr lang="en-US" b="1" dirty="0">
                <a:solidFill>
                  <a:srgbClr val="C00000"/>
                </a:solidFill>
              </a:rPr>
              <a:t>Value of this AND depends</a:t>
            </a:r>
          </a:p>
          <a:p>
            <a:r>
              <a:rPr lang="en-US" b="1" dirty="0">
                <a:solidFill>
                  <a:srgbClr val="C00000"/>
                </a:solidFill>
              </a:rPr>
              <a:t>On three ANDs in previous</a:t>
            </a:r>
          </a:p>
          <a:p>
            <a:r>
              <a:rPr lang="en-US" b="1" dirty="0">
                <a:solidFill>
                  <a:srgbClr val="C00000"/>
                </a:solidFill>
              </a:rPr>
              <a:t>Levels of gating</a:t>
            </a:r>
          </a:p>
        </p:txBody>
      </p:sp>
      <p:cxnSp>
        <p:nvCxnSpPr>
          <p:cNvPr id="24" name="Straight Arrow Connector 23"/>
          <p:cNvCxnSpPr/>
          <p:nvPr/>
        </p:nvCxnSpPr>
        <p:spPr>
          <a:xfrm>
            <a:off x="1447800" y="5105400"/>
            <a:ext cx="2057400" cy="6858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09600"/>
          </a:xfrm>
        </p:spPr>
        <p:txBody>
          <a:bodyPr>
            <a:normAutofit fontScale="90000"/>
          </a:bodyPr>
          <a:lstStyle/>
          <a:p>
            <a:r>
              <a:rPr lang="en-US" dirty="0"/>
              <a:t>How Serial Counter Works?</a:t>
            </a:r>
          </a:p>
        </p:txBody>
      </p:sp>
      <p:pic>
        <p:nvPicPr>
          <p:cNvPr id="1026" name="Picture 2"/>
          <p:cNvPicPr>
            <a:picLocks noChangeAspect="1" noChangeArrowheads="1"/>
          </p:cNvPicPr>
          <p:nvPr/>
        </p:nvPicPr>
        <p:blipFill>
          <a:blip r:embed="rId2">
            <a:lum bright="-20000" contrast="40000"/>
          </a:blip>
          <a:srcRect/>
          <a:stretch>
            <a:fillRect/>
          </a:stretch>
        </p:blipFill>
        <p:spPr bwMode="auto">
          <a:xfrm>
            <a:off x="1676397" y="807720"/>
            <a:ext cx="5797828" cy="5669280"/>
          </a:xfrm>
          <a:prstGeom prst="rect">
            <a:avLst/>
          </a:prstGeom>
          <a:noFill/>
          <a:ln w="9525">
            <a:noFill/>
            <a:miter lim="800000"/>
            <a:headEnd/>
            <a:tailEnd/>
          </a:ln>
          <a:effectLst/>
        </p:spPr>
      </p:pic>
      <p:sp>
        <p:nvSpPr>
          <p:cNvPr id="5" name="TextBox 4"/>
          <p:cNvSpPr txBox="1"/>
          <p:nvPr/>
        </p:nvSpPr>
        <p:spPr>
          <a:xfrm>
            <a:off x="4343400" y="762000"/>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7" name="TextBox 6"/>
          <p:cNvSpPr txBox="1"/>
          <p:nvPr/>
        </p:nvSpPr>
        <p:spPr>
          <a:xfrm>
            <a:off x="4343400" y="2057400"/>
            <a:ext cx="301686" cy="369332"/>
          </a:xfrm>
          <a:prstGeom prst="rect">
            <a:avLst/>
          </a:prstGeom>
          <a:solidFill>
            <a:srgbClr val="FFFF00"/>
          </a:solidFill>
        </p:spPr>
        <p:txBody>
          <a:bodyPr wrap="none" rtlCol="0">
            <a:spAutoFit/>
          </a:bodyPr>
          <a:lstStyle/>
          <a:p>
            <a:r>
              <a:rPr lang="en-US" b="1" dirty="0">
                <a:solidFill>
                  <a:srgbClr val="C00000"/>
                </a:solidFill>
              </a:rPr>
              <a:t>1</a:t>
            </a:r>
          </a:p>
        </p:txBody>
      </p:sp>
      <p:sp>
        <p:nvSpPr>
          <p:cNvPr id="9" name="TextBox 8"/>
          <p:cNvSpPr txBox="1"/>
          <p:nvPr/>
        </p:nvSpPr>
        <p:spPr>
          <a:xfrm>
            <a:off x="4419600" y="3276600"/>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10" name="TextBox 9"/>
          <p:cNvSpPr txBox="1"/>
          <p:nvPr/>
        </p:nvSpPr>
        <p:spPr>
          <a:xfrm>
            <a:off x="4419600" y="4495800"/>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11" name="TextBox 10"/>
          <p:cNvSpPr txBox="1"/>
          <p:nvPr/>
        </p:nvSpPr>
        <p:spPr>
          <a:xfrm>
            <a:off x="76200" y="5449669"/>
            <a:ext cx="2096151" cy="646331"/>
          </a:xfrm>
          <a:prstGeom prst="rect">
            <a:avLst/>
          </a:prstGeom>
          <a:noFill/>
        </p:spPr>
        <p:txBody>
          <a:bodyPr wrap="none" rtlCol="0">
            <a:spAutoFit/>
          </a:bodyPr>
          <a:lstStyle/>
          <a:p>
            <a:r>
              <a:rPr lang="en-US" dirty="0"/>
              <a:t>This data will be </a:t>
            </a:r>
          </a:p>
          <a:p>
            <a:r>
              <a:rPr lang="en-US" dirty="0"/>
              <a:t>available at next tick</a:t>
            </a:r>
          </a:p>
        </p:txBody>
      </p:sp>
      <p:sp>
        <p:nvSpPr>
          <p:cNvPr id="12" name="TextBox 11"/>
          <p:cNvSpPr txBox="1"/>
          <p:nvPr/>
        </p:nvSpPr>
        <p:spPr>
          <a:xfrm>
            <a:off x="2743200" y="990600"/>
            <a:ext cx="301686" cy="369332"/>
          </a:xfrm>
          <a:prstGeom prst="rect">
            <a:avLst/>
          </a:prstGeom>
          <a:solidFill>
            <a:srgbClr val="FFFF00"/>
          </a:solidFill>
        </p:spPr>
        <p:txBody>
          <a:bodyPr wrap="none" rtlCol="0">
            <a:spAutoFit/>
          </a:bodyPr>
          <a:lstStyle/>
          <a:p>
            <a:r>
              <a:rPr lang="en-US" b="1" dirty="0">
                <a:solidFill>
                  <a:srgbClr val="C00000"/>
                </a:solidFill>
              </a:rPr>
              <a:t>1</a:t>
            </a:r>
          </a:p>
        </p:txBody>
      </p:sp>
      <p:sp>
        <p:nvSpPr>
          <p:cNvPr id="13" name="TextBox 12"/>
          <p:cNvSpPr txBox="1"/>
          <p:nvPr/>
        </p:nvSpPr>
        <p:spPr>
          <a:xfrm>
            <a:off x="5029200" y="1219200"/>
            <a:ext cx="301686" cy="369332"/>
          </a:xfrm>
          <a:prstGeom prst="rect">
            <a:avLst/>
          </a:prstGeom>
          <a:solidFill>
            <a:srgbClr val="FFFF00"/>
          </a:solidFill>
        </p:spPr>
        <p:txBody>
          <a:bodyPr wrap="none" rtlCol="0">
            <a:spAutoFit/>
          </a:bodyPr>
          <a:lstStyle/>
          <a:p>
            <a:r>
              <a:rPr lang="en-US" b="1" dirty="0">
                <a:solidFill>
                  <a:srgbClr val="C00000"/>
                </a:solidFill>
              </a:rPr>
              <a:t>1</a:t>
            </a:r>
          </a:p>
        </p:txBody>
      </p:sp>
      <p:sp>
        <p:nvSpPr>
          <p:cNvPr id="14" name="TextBox 13"/>
          <p:cNvSpPr txBox="1"/>
          <p:nvPr/>
        </p:nvSpPr>
        <p:spPr>
          <a:xfrm>
            <a:off x="3200400" y="2209800"/>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15" name="TextBox 14"/>
          <p:cNvSpPr txBox="1"/>
          <p:nvPr/>
        </p:nvSpPr>
        <p:spPr>
          <a:xfrm>
            <a:off x="4956114" y="2373868"/>
            <a:ext cx="301686" cy="369332"/>
          </a:xfrm>
          <a:prstGeom prst="rect">
            <a:avLst/>
          </a:prstGeom>
          <a:solidFill>
            <a:srgbClr val="FFFF00"/>
          </a:solidFill>
        </p:spPr>
        <p:txBody>
          <a:bodyPr wrap="none" rtlCol="0">
            <a:spAutoFit/>
          </a:bodyPr>
          <a:lstStyle/>
          <a:p>
            <a:r>
              <a:rPr lang="en-US" b="1" dirty="0">
                <a:solidFill>
                  <a:srgbClr val="C00000"/>
                </a:solidFill>
              </a:rPr>
              <a:t>1</a:t>
            </a:r>
          </a:p>
        </p:txBody>
      </p:sp>
      <p:sp>
        <p:nvSpPr>
          <p:cNvPr id="16" name="TextBox 15"/>
          <p:cNvSpPr txBox="1"/>
          <p:nvPr/>
        </p:nvSpPr>
        <p:spPr>
          <a:xfrm>
            <a:off x="3200400" y="3516868"/>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17" name="TextBox 16"/>
          <p:cNvSpPr txBox="1"/>
          <p:nvPr/>
        </p:nvSpPr>
        <p:spPr>
          <a:xfrm>
            <a:off x="5029200" y="3657600"/>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18" name="TextBox 17"/>
          <p:cNvSpPr txBox="1"/>
          <p:nvPr/>
        </p:nvSpPr>
        <p:spPr>
          <a:xfrm>
            <a:off x="3200400" y="4724400"/>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19" name="TextBox 18"/>
          <p:cNvSpPr txBox="1"/>
          <p:nvPr/>
        </p:nvSpPr>
        <p:spPr>
          <a:xfrm>
            <a:off x="5029200" y="4953000"/>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20" name="TextBox 19"/>
          <p:cNvSpPr txBox="1"/>
          <p:nvPr/>
        </p:nvSpPr>
        <p:spPr>
          <a:xfrm>
            <a:off x="4495800" y="5867400"/>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21" name="Oval 20"/>
          <p:cNvSpPr/>
          <p:nvPr/>
        </p:nvSpPr>
        <p:spPr>
          <a:xfrm>
            <a:off x="4876800" y="838200"/>
            <a:ext cx="685800" cy="51816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p:cNvCxnSpPr/>
          <p:nvPr/>
        </p:nvCxnSpPr>
        <p:spPr>
          <a:xfrm flipV="1">
            <a:off x="990600" y="2895600"/>
            <a:ext cx="4114800" cy="24384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09600"/>
          </a:xfrm>
        </p:spPr>
        <p:txBody>
          <a:bodyPr>
            <a:normAutofit fontScale="90000"/>
          </a:bodyPr>
          <a:lstStyle/>
          <a:p>
            <a:r>
              <a:rPr lang="en-US" dirty="0"/>
              <a:t>How Serial Counter Works?</a:t>
            </a:r>
          </a:p>
        </p:txBody>
      </p:sp>
      <p:pic>
        <p:nvPicPr>
          <p:cNvPr id="1026" name="Picture 2"/>
          <p:cNvPicPr>
            <a:picLocks noChangeAspect="1" noChangeArrowheads="1"/>
          </p:cNvPicPr>
          <p:nvPr/>
        </p:nvPicPr>
        <p:blipFill>
          <a:blip r:embed="rId2">
            <a:lum bright="-20000" contrast="40000"/>
          </a:blip>
          <a:srcRect/>
          <a:stretch>
            <a:fillRect/>
          </a:stretch>
        </p:blipFill>
        <p:spPr bwMode="auto">
          <a:xfrm>
            <a:off x="1676397" y="807720"/>
            <a:ext cx="5797828" cy="5669280"/>
          </a:xfrm>
          <a:prstGeom prst="rect">
            <a:avLst/>
          </a:prstGeom>
          <a:noFill/>
          <a:ln w="9525">
            <a:noFill/>
            <a:miter lim="800000"/>
            <a:headEnd/>
            <a:tailEnd/>
          </a:ln>
          <a:effectLst/>
        </p:spPr>
      </p:pic>
      <p:sp>
        <p:nvSpPr>
          <p:cNvPr id="12" name="TextBox 11"/>
          <p:cNvSpPr txBox="1"/>
          <p:nvPr/>
        </p:nvSpPr>
        <p:spPr>
          <a:xfrm>
            <a:off x="2743200" y="990600"/>
            <a:ext cx="301686" cy="369332"/>
          </a:xfrm>
          <a:prstGeom prst="rect">
            <a:avLst/>
          </a:prstGeom>
          <a:solidFill>
            <a:srgbClr val="FFFF00"/>
          </a:solidFill>
        </p:spPr>
        <p:txBody>
          <a:bodyPr wrap="none" rtlCol="0">
            <a:spAutoFit/>
          </a:bodyPr>
          <a:lstStyle/>
          <a:p>
            <a:r>
              <a:rPr lang="en-US" b="1" dirty="0">
                <a:solidFill>
                  <a:srgbClr val="C00000"/>
                </a:solidFill>
              </a:rPr>
              <a:t>1</a:t>
            </a:r>
          </a:p>
        </p:txBody>
      </p:sp>
      <p:sp>
        <p:nvSpPr>
          <p:cNvPr id="13" name="TextBox 12"/>
          <p:cNvSpPr txBox="1"/>
          <p:nvPr/>
        </p:nvSpPr>
        <p:spPr>
          <a:xfrm>
            <a:off x="7086600" y="1219200"/>
            <a:ext cx="301686" cy="369332"/>
          </a:xfrm>
          <a:prstGeom prst="rect">
            <a:avLst/>
          </a:prstGeom>
          <a:solidFill>
            <a:srgbClr val="FFFF00"/>
          </a:solidFill>
        </p:spPr>
        <p:txBody>
          <a:bodyPr wrap="none" rtlCol="0">
            <a:spAutoFit/>
          </a:bodyPr>
          <a:lstStyle/>
          <a:p>
            <a:r>
              <a:rPr lang="en-US" b="1" dirty="0">
                <a:solidFill>
                  <a:srgbClr val="C00000"/>
                </a:solidFill>
              </a:rPr>
              <a:t>1</a:t>
            </a:r>
          </a:p>
        </p:txBody>
      </p:sp>
      <p:sp>
        <p:nvSpPr>
          <p:cNvPr id="15" name="TextBox 14"/>
          <p:cNvSpPr txBox="1"/>
          <p:nvPr/>
        </p:nvSpPr>
        <p:spPr>
          <a:xfrm>
            <a:off x="7013514" y="2373868"/>
            <a:ext cx="301686" cy="369332"/>
          </a:xfrm>
          <a:prstGeom prst="rect">
            <a:avLst/>
          </a:prstGeom>
          <a:solidFill>
            <a:srgbClr val="FFFF00"/>
          </a:solidFill>
        </p:spPr>
        <p:txBody>
          <a:bodyPr wrap="none" rtlCol="0">
            <a:spAutoFit/>
          </a:bodyPr>
          <a:lstStyle/>
          <a:p>
            <a:r>
              <a:rPr lang="en-US" b="1" dirty="0">
                <a:solidFill>
                  <a:srgbClr val="C00000"/>
                </a:solidFill>
              </a:rPr>
              <a:t>1</a:t>
            </a:r>
          </a:p>
        </p:txBody>
      </p:sp>
      <p:sp>
        <p:nvSpPr>
          <p:cNvPr id="17" name="TextBox 16"/>
          <p:cNvSpPr txBox="1"/>
          <p:nvPr/>
        </p:nvSpPr>
        <p:spPr>
          <a:xfrm>
            <a:off x="7086600" y="3657600"/>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19" name="TextBox 18"/>
          <p:cNvSpPr txBox="1"/>
          <p:nvPr/>
        </p:nvSpPr>
        <p:spPr>
          <a:xfrm>
            <a:off x="7086600" y="4953000"/>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21" name="Oval 20"/>
          <p:cNvSpPr/>
          <p:nvPr/>
        </p:nvSpPr>
        <p:spPr>
          <a:xfrm>
            <a:off x="6934200" y="838200"/>
            <a:ext cx="685800" cy="51816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lstStyle/>
          <a:p>
            <a:r>
              <a:rPr lang="en-US" dirty="0"/>
              <a:t>Parallel Counter</a:t>
            </a:r>
          </a:p>
        </p:txBody>
      </p:sp>
      <p:pic>
        <p:nvPicPr>
          <p:cNvPr id="2050" name="Picture 2"/>
          <p:cNvPicPr>
            <a:picLocks noChangeAspect="1" noChangeArrowheads="1"/>
          </p:cNvPicPr>
          <p:nvPr/>
        </p:nvPicPr>
        <p:blipFill>
          <a:blip r:embed="rId3">
            <a:lum bright="-20000" contrast="40000"/>
          </a:blip>
          <a:srcRect/>
          <a:stretch>
            <a:fillRect/>
          </a:stretch>
        </p:blipFill>
        <p:spPr bwMode="auto">
          <a:xfrm>
            <a:off x="1829954" y="1109662"/>
            <a:ext cx="4951846" cy="5394960"/>
          </a:xfrm>
          <a:prstGeom prst="rect">
            <a:avLst/>
          </a:prstGeom>
          <a:noFill/>
          <a:ln w="9525">
            <a:noFill/>
            <a:miter lim="800000"/>
            <a:headEnd/>
            <a:tailEnd/>
          </a:ln>
          <a:effectLst/>
        </p:spPr>
      </p:pic>
      <p:sp>
        <p:nvSpPr>
          <p:cNvPr id="5" name="TextBox 4"/>
          <p:cNvSpPr txBox="1"/>
          <p:nvPr/>
        </p:nvSpPr>
        <p:spPr>
          <a:xfrm>
            <a:off x="4038600" y="6324600"/>
            <a:ext cx="692818" cy="369332"/>
          </a:xfrm>
          <a:prstGeom prst="rect">
            <a:avLst/>
          </a:prstGeom>
          <a:noFill/>
        </p:spPr>
        <p:txBody>
          <a:bodyPr wrap="none" rtlCol="0">
            <a:spAutoFit/>
          </a:bodyPr>
          <a:lstStyle/>
          <a:p>
            <a:r>
              <a:rPr lang="en-US" b="1" dirty="0"/>
              <a:t>Clock</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lstStyle/>
          <a:p>
            <a:r>
              <a:rPr lang="en-US" dirty="0"/>
              <a:t>How Parallel Counter works?</a:t>
            </a:r>
          </a:p>
        </p:txBody>
      </p:sp>
      <p:pic>
        <p:nvPicPr>
          <p:cNvPr id="2050" name="Picture 2"/>
          <p:cNvPicPr>
            <a:picLocks noChangeAspect="1" noChangeArrowheads="1"/>
          </p:cNvPicPr>
          <p:nvPr/>
        </p:nvPicPr>
        <p:blipFill>
          <a:blip r:embed="rId3">
            <a:lum bright="-20000" contrast="40000"/>
          </a:blip>
          <a:srcRect/>
          <a:stretch>
            <a:fillRect/>
          </a:stretch>
        </p:blipFill>
        <p:spPr bwMode="auto">
          <a:xfrm>
            <a:off x="3582554" y="1109662"/>
            <a:ext cx="4951846" cy="5394960"/>
          </a:xfrm>
          <a:prstGeom prst="rect">
            <a:avLst/>
          </a:prstGeom>
          <a:noFill/>
          <a:ln w="9525">
            <a:noFill/>
            <a:miter lim="800000"/>
            <a:headEnd/>
            <a:tailEnd/>
          </a:ln>
          <a:effectLst/>
        </p:spPr>
      </p:pic>
      <p:sp>
        <p:nvSpPr>
          <p:cNvPr id="5" name="TextBox 4"/>
          <p:cNvSpPr txBox="1"/>
          <p:nvPr/>
        </p:nvSpPr>
        <p:spPr>
          <a:xfrm>
            <a:off x="5867400" y="6324600"/>
            <a:ext cx="692818" cy="369332"/>
          </a:xfrm>
          <a:prstGeom prst="rect">
            <a:avLst/>
          </a:prstGeom>
          <a:noFill/>
        </p:spPr>
        <p:txBody>
          <a:bodyPr wrap="none" rtlCol="0">
            <a:spAutoFit/>
          </a:bodyPr>
          <a:lstStyle/>
          <a:p>
            <a:r>
              <a:rPr lang="en-US" b="1" dirty="0"/>
              <a:t>Clock</a:t>
            </a:r>
          </a:p>
        </p:txBody>
      </p:sp>
      <p:sp>
        <p:nvSpPr>
          <p:cNvPr id="6" name="TextBox 5"/>
          <p:cNvSpPr txBox="1"/>
          <p:nvPr/>
        </p:nvSpPr>
        <p:spPr>
          <a:xfrm>
            <a:off x="76200" y="5449669"/>
            <a:ext cx="3488840" cy="646331"/>
          </a:xfrm>
          <a:prstGeom prst="rect">
            <a:avLst/>
          </a:prstGeom>
          <a:noFill/>
        </p:spPr>
        <p:txBody>
          <a:bodyPr wrap="none" rtlCol="0">
            <a:spAutoFit/>
          </a:bodyPr>
          <a:lstStyle/>
          <a:p>
            <a:r>
              <a:rPr lang="en-US" b="1" dirty="0">
                <a:solidFill>
                  <a:srgbClr val="C00000"/>
                </a:solidFill>
              </a:rPr>
              <a:t>Value at time t = 0010</a:t>
            </a:r>
          </a:p>
          <a:p>
            <a:r>
              <a:rPr lang="en-US" b="1" dirty="0">
                <a:solidFill>
                  <a:srgbClr val="C00000"/>
                </a:solidFill>
              </a:rPr>
              <a:t>What will be the value at time t+1 </a:t>
            </a:r>
          </a:p>
        </p:txBody>
      </p:sp>
      <p:sp>
        <p:nvSpPr>
          <p:cNvPr id="7" name="TextBox 6"/>
          <p:cNvSpPr txBox="1"/>
          <p:nvPr/>
        </p:nvSpPr>
        <p:spPr>
          <a:xfrm>
            <a:off x="8080314" y="1383268"/>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8" name="TextBox 7"/>
          <p:cNvSpPr txBox="1"/>
          <p:nvPr/>
        </p:nvSpPr>
        <p:spPr>
          <a:xfrm>
            <a:off x="8083428" y="2537936"/>
            <a:ext cx="301686" cy="369332"/>
          </a:xfrm>
          <a:prstGeom prst="rect">
            <a:avLst/>
          </a:prstGeom>
          <a:solidFill>
            <a:srgbClr val="FFFF00"/>
          </a:solidFill>
        </p:spPr>
        <p:txBody>
          <a:bodyPr wrap="none" rtlCol="0">
            <a:spAutoFit/>
          </a:bodyPr>
          <a:lstStyle/>
          <a:p>
            <a:r>
              <a:rPr lang="en-US" b="1" dirty="0">
                <a:solidFill>
                  <a:srgbClr val="C00000"/>
                </a:solidFill>
              </a:rPr>
              <a:t>1</a:t>
            </a:r>
          </a:p>
        </p:txBody>
      </p:sp>
      <p:sp>
        <p:nvSpPr>
          <p:cNvPr id="9" name="TextBox 8"/>
          <p:cNvSpPr txBox="1"/>
          <p:nvPr/>
        </p:nvSpPr>
        <p:spPr>
          <a:xfrm>
            <a:off x="8156514" y="3657600"/>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10" name="TextBox 9"/>
          <p:cNvSpPr txBox="1"/>
          <p:nvPr/>
        </p:nvSpPr>
        <p:spPr>
          <a:xfrm>
            <a:off x="8156514" y="4648200"/>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11" name="TextBox 10"/>
          <p:cNvSpPr txBox="1"/>
          <p:nvPr/>
        </p:nvSpPr>
        <p:spPr>
          <a:xfrm>
            <a:off x="3352800" y="1143000"/>
            <a:ext cx="301686" cy="369332"/>
          </a:xfrm>
          <a:prstGeom prst="rect">
            <a:avLst/>
          </a:prstGeom>
          <a:solidFill>
            <a:srgbClr val="FFFF00"/>
          </a:solidFill>
        </p:spPr>
        <p:txBody>
          <a:bodyPr wrap="none" rtlCol="0">
            <a:spAutoFit/>
          </a:bodyPr>
          <a:lstStyle/>
          <a:p>
            <a:r>
              <a:rPr lang="en-US" b="1" dirty="0">
                <a:solidFill>
                  <a:srgbClr val="C00000"/>
                </a:solidFill>
              </a:rPr>
              <a:t>1</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lstStyle/>
          <a:p>
            <a:r>
              <a:rPr lang="en-US" dirty="0"/>
              <a:t>How Parallel Counter works?</a:t>
            </a:r>
          </a:p>
        </p:txBody>
      </p:sp>
      <p:pic>
        <p:nvPicPr>
          <p:cNvPr id="2050" name="Picture 2"/>
          <p:cNvPicPr>
            <a:picLocks noChangeAspect="1" noChangeArrowheads="1"/>
          </p:cNvPicPr>
          <p:nvPr/>
        </p:nvPicPr>
        <p:blipFill>
          <a:blip r:embed="rId3">
            <a:lum bright="-20000" contrast="40000"/>
          </a:blip>
          <a:srcRect/>
          <a:stretch>
            <a:fillRect/>
          </a:stretch>
        </p:blipFill>
        <p:spPr bwMode="auto">
          <a:xfrm>
            <a:off x="3582554" y="1109662"/>
            <a:ext cx="4951846" cy="5394960"/>
          </a:xfrm>
          <a:prstGeom prst="rect">
            <a:avLst/>
          </a:prstGeom>
          <a:noFill/>
          <a:ln w="9525">
            <a:noFill/>
            <a:miter lim="800000"/>
            <a:headEnd/>
            <a:tailEnd/>
          </a:ln>
          <a:effectLst/>
        </p:spPr>
      </p:pic>
      <p:sp>
        <p:nvSpPr>
          <p:cNvPr id="5" name="TextBox 4"/>
          <p:cNvSpPr txBox="1"/>
          <p:nvPr/>
        </p:nvSpPr>
        <p:spPr>
          <a:xfrm>
            <a:off x="5867400" y="6324600"/>
            <a:ext cx="692818" cy="369332"/>
          </a:xfrm>
          <a:prstGeom prst="rect">
            <a:avLst/>
          </a:prstGeom>
          <a:noFill/>
        </p:spPr>
        <p:txBody>
          <a:bodyPr wrap="none" rtlCol="0">
            <a:spAutoFit/>
          </a:bodyPr>
          <a:lstStyle/>
          <a:p>
            <a:r>
              <a:rPr lang="en-US" b="1" dirty="0"/>
              <a:t>Clock</a:t>
            </a:r>
          </a:p>
        </p:txBody>
      </p:sp>
      <p:sp>
        <p:nvSpPr>
          <p:cNvPr id="7" name="TextBox 6"/>
          <p:cNvSpPr txBox="1"/>
          <p:nvPr/>
        </p:nvSpPr>
        <p:spPr>
          <a:xfrm>
            <a:off x="5715000" y="1013936"/>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8" name="TextBox 7"/>
          <p:cNvSpPr txBox="1"/>
          <p:nvPr/>
        </p:nvSpPr>
        <p:spPr>
          <a:xfrm>
            <a:off x="5718114" y="2057400"/>
            <a:ext cx="301686" cy="369332"/>
          </a:xfrm>
          <a:prstGeom prst="rect">
            <a:avLst/>
          </a:prstGeom>
          <a:solidFill>
            <a:srgbClr val="FFFF00"/>
          </a:solidFill>
        </p:spPr>
        <p:txBody>
          <a:bodyPr wrap="none" rtlCol="0">
            <a:spAutoFit/>
          </a:bodyPr>
          <a:lstStyle/>
          <a:p>
            <a:r>
              <a:rPr lang="en-US" b="1" dirty="0">
                <a:solidFill>
                  <a:srgbClr val="C00000"/>
                </a:solidFill>
              </a:rPr>
              <a:t>1</a:t>
            </a:r>
          </a:p>
        </p:txBody>
      </p:sp>
      <p:sp>
        <p:nvSpPr>
          <p:cNvPr id="9" name="TextBox 8"/>
          <p:cNvSpPr txBox="1"/>
          <p:nvPr/>
        </p:nvSpPr>
        <p:spPr>
          <a:xfrm>
            <a:off x="5791200" y="3124200"/>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10" name="TextBox 9"/>
          <p:cNvSpPr txBox="1"/>
          <p:nvPr/>
        </p:nvSpPr>
        <p:spPr>
          <a:xfrm>
            <a:off x="5791200" y="4278868"/>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11" name="TextBox 10"/>
          <p:cNvSpPr txBox="1"/>
          <p:nvPr/>
        </p:nvSpPr>
        <p:spPr>
          <a:xfrm>
            <a:off x="3352800" y="1143000"/>
            <a:ext cx="301686" cy="369332"/>
          </a:xfrm>
          <a:prstGeom prst="rect">
            <a:avLst/>
          </a:prstGeom>
          <a:solidFill>
            <a:srgbClr val="FFFF00"/>
          </a:solidFill>
        </p:spPr>
        <p:txBody>
          <a:bodyPr wrap="none" rtlCol="0">
            <a:spAutoFit/>
          </a:bodyPr>
          <a:lstStyle/>
          <a:p>
            <a:r>
              <a:rPr lang="en-US" b="1" dirty="0">
                <a:solidFill>
                  <a:srgbClr val="C00000"/>
                </a:solidFill>
              </a:rPr>
              <a:t>1</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lstStyle/>
          <a:p>
            <a:r>
              <a:rPr lang="en-US" dirty="0"/>
              <a:t>How Parallel Counter works?</a:t>
            </a:r>
          </a:p>
        </p:txBody>
      </p:sp>
      <p:pic>
        <p:nvPicPr>
          <p:cNvPr id="2050" name="Picture 2"/>
          <p:cNvPicPr>
            <a:picLocks noChangeAspect="1" noChangeArrowheads="1"/>
          </p:cNvPicPr>
          <p:nvPr/>
        </p:nvPicPr>
        <p:blipFill>
          <a:blip r:embed="rId3">
            <a:lum bright="-20000" contrast="40000"/>
          </a:blip>
          <a:srcRect/>
          <a:stretch>
            <a:fillRect/>
          </a:stretch>
        </p:blipFill>
        <p:spPr bwMode="auto">
          <a:xfrm>
            <a:off x="3582554" y="1109662"/>
            <a:ext cx="4951846" cy="5394960"/>
          </a:xfrm>
          <a:prstGeom prst="rect">
            <a:avLst/>
          </a:prstGeom>
          <a:noFill/>
          <a:ln w="9525">
            <a:noFill/>
            <a:miter lim="800000"/>
            <a:headEnd/>
            <a:tailEnd/>
          </a:ln>
          <a:effectLst/>
        </p:spPr>
      </p:pic>
      <p:sp>
        <p:nvSpPr>
          <p:cNvPr id="5" name="TextBox 4"/>
          <p:cNvSpPr txBox="1"/>
          <p:nvPr/>
        </p:nvSpPr>
        <p:spPr>
          <a:xfrm>
            <a:off x="5867400" y="6324600"/>
            <a:ext cx="692818" cy="369332"/>
          </a:xfrm>
          <a:prstGeom prst="rect">
            <a:avLst/>
          </a:prstGeom>
          <a:noFill/>
        </p:spPr>
        <p:txBody>
          <a:bodyPr wrap="none" rtlCol="0">
            <a:spAutoFit/>
          </a:bodyPr>
          <a:lstStyle/>
          <a:p>
            <a:r>
              <a:rPr lang="en-US" b="1" dirty="0"/>
              <a:t>Clock</a:t>
            </a:r>
          </a:p>
        </p:txBody>
      </p:sp>
      <p:sp>
        <p:nvSpPr>
          <p:cNvPr id="7" name="TextBox 6"/>
          <p:cNvSpPr txBox="1"/>
          <p:nvPr/>
        </p:nvSpPr>
        <p:spPr>
          <a:xfrm>
            <a:off x="5715000" y="1013936"/>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8" name="TextBox 7"/>
          <p:cNvSpPr txBox="1"/>
          <p:nvPr/>
        </p:nvSpPr>
        <p:spPr>
          <a:xfrm>
            <a:off x="5718114" y="2057400"/>
            <a:ext cx="301686" cy="369332"/>
          </a:xfrm>
          <a:prstGeom prst="rect">
            <a:avLst/>
          </a:prstGeom>
          <a:solidFill>
            <a:srgbClr val="FFFF00"/>
          </a:solidFill>
        </p:spPr>
        <p:txBody>
          <a:bodyPr wrap="none" rtlCol="0">
            <a:spAutoFit/>
          </a:bodyPr>
          <a:lstStyle/>
          <a:p>
            <a:r>
              <a:rPr lang="en-US" b="1" dirty="0">
                <a:solidFill>
                  <a:srgbClr val="C00000"/>
                </a:solidFill>
              </a:rPr>
              <a:t>1</a:t>
            </a:r>
          </a:p>
        </p:txBody>
      </p:sp>
      <p:sp>
        <p:nvSpPr>
          <p:cNvPr id="9" name="TextBox 8"/>
          <p:cNvSpPr txBox="1"/>
          <p:nvPr/>
        </p:nvSpPr>
        <p:spPr>
          <a:xfrm>
            <a:off x="5791200" y="3124200"/>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10" name="TextBox 9"/>
          <p:cNvSpPr txBox="1"/>
          <p:nvPr/>
        </p:nvSpPr>
        <p:spPr>
          <a:xfrm>
            <a:off x="5791200" y="4278868"/>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11" name="TextBox 10"/>
          <p:cNvSpPr txBox="1"/>
          <p:nvPr/>
        </p:nvSpPr>
        <p:spPr>
          <a:xfrm>
            <a:off x="3352800" y="1143000"/>
            <a:ext cx="301686" cy="369332"/>
          </a:xfrm>
          <a:prstGeom prst="rect">
            <a:avLst/>
          </a:prstGeom>
          <a:solidFill>
            <a:srgbClr val="FFFF00"/>
          </a:solidFill>
        </p:spPr>
        <p:txBody>
          <a:bodyPr wrap="none" rtlCol="0">
            <a:spAutoFit/>
          </a:bodyPr>
          <a:lstStyle/>
          <a:p>
            <a:r>
              <a:rPr lang="en-US" b="1" dirty="0">
                <a:solidFill>
                  <a:srgbClr val="C00000"/>
                </a:solidFill>
              </a:rPr>
              <a:t>1</a:t>
            </a:r>
          </a:p>
        </p:txBody>
      </p:sp>
      <p:sp>
        <p:nvSpPr>
          <p:cNvPr id="12" name="TextBox 11"/>
          <p:cNvSpPr txBox="1"/>
          <p:nvPr/>
        </p:nvSpPr>
        <p:spPr>
          <a:xfrm>
            <a:off x="4727514" y="2754868"/>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13" name="TextBox 12"/>
          <p:cNvSpPr txBox="1"/>
          <p:nvPr/>
        </p:nvSpPr>
        <p:spPr>
          <a:xfrm>
            <a:off x="4724400" y="3897868"/>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14" name="TextBox 13"/>
          <p:cNvSpPr txBox="1"/>
          <p:nvPr/>
        </p:nvSpPr>
        <p:spPr>
          <a:xfrm>
            <a:off x="4724400" y="4964668"/>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15" name="TextBox 14"/>
          <p:cNvSpPr txBox="1"/>
          <p:nvPr/>
        </p:nvSpPr>
        <p:spPr>
          <a:xfrm>
            <a:off x="4724400" y="6031468"/>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20" name="TextBox 19"/>
          <p:cNvSpPr txBox="1"/>
          <p:nvPr/>
        </p:nvSpPr>
        <p:spPr>
          <a:xfrm>
            <a:off x="228600" y="3810000"/>
            <a:ext cx="3086871" cy="369332"/>
          </a:xfrm>
          <a:prstGeom prst="rect">
            <a:avLst/>
          </a:prstGeom>
          <a:noFill/>
        </p:spPr>
        <p:txBody>
          <a:bodyPr wrap="none" rtlCol="0">
            <a:spAutoFit/>
          </a:bodyPr>
          <a:lstStyle/>
          <a:p>
            <a:r>
              <a:rPr lang="en-US" b="1" dirty="0">
                <a:solidFill>
                  <a:srgbClr val="C00000"/>
                </a:solidFill>
              </a:rPr>
              <a:t>This signal 0 is coming from Q</a:t>
            </a:r>
            <a:r>
              <a:rPr lang="en-US" sz="1200" b="1" dirty="0">
                <a:solidFill>
                  <a:srgbClr val="C00000"/>
                </a:solidFill>
              </a:rPr>
              <a:t>0</a:t>
            </a:r>
            <a:endParaRPr lang="en-US" b="1" dirty="0">
              <a:solidFill>
                <a:srgbClr val="C00000"/>
              </a:solidFill>
            </a:endParaRPr>
          </a:p>
        </p:txBody>
      </p:sp>
      <p:cxnSp>
        <p:nvCxnSpPr>
          <p:cNvPr id="22" name="Straight Arrow Connector 21"/>
          <p:cNvCxnSpPr/>
          <p:nvPr/>
        </p:nvCxnSpPr>
        <p:spPr>
          <a:xfrm flipV="1">
            <a:off x="3276600" y="3048000"/>
            <a:ext cx="13716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276600" y="3962400"/>
            <a:ext cx="13716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3048000" y="4191000"/>
            <a:ext cx="16002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16200000" flipH="1">
            <a:off x="2743200" y="4419600"/>
            <a:ext cx="1905000" cy="16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2971800" y="1295400"/>
            <a:ext cx="2590800" cy="2286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260914" y="1676400"/>
            <a:ext cx="301686" cy="369332"/>
          </a:xfrm>
          <a:prstGeom prst="rect">
            <a:avLst/>
          </a:prstGeom>
          <a:solidFill>
            <a:srgbClr val="FFFF00"/>
          </a:solidFill>
        </p:spPr>
        <p:txBody>
          <a:bodyPr wrap="none" rtlCol="0">
            <a:spAutoFit/>
          </a:bodyPr>
          <a:lstStyle/>
          <a:p>
            <a:r>
              <a:rPr lang="en-US" b="1" dirty="0">
                <a:solidFill>
                  <a:srgbClr val="C00000"/>
                </a:solidFill>
              </a:rPr>
              <a:t>1</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lstStyle/>
          <a:p>
            <a:r>
              <a:rPr lang="en-US" dirty="0"/>
              <a:t>How Parallel Counter works?</a:t>
            </a:r>
          </a:p>
        </p:txBody>
      </p:sp>
      <p:pic>
        <p:nvPicPr>
          <p:cNvPr id="2050" name="Picture 2"/>
          <p:cNvPicPr>
            <a:picLocks noChangeAspect="1" noChangeArrowheads="1"/>
          </p:cNvPicPr>
          <p:nvPr/>
        </p:nvPicPr>
        <p:blipFill>
          <a:blip r:embed="rId3">
            <a:lum bright="-20000" contrast="40000"/>
          </a:blip>
          <a:srcRect/>
          <a:stretch>
            <a:fillRect/>
          </a:stretch>
        </p:blipFill>
        <p:spPr bwMode="auto">
          <a:xfrm>
            <a:off x="3582554" y="1109662"/>
            <a:ext cx="4951846" cy="5394960"/>
          </a:xfrm>
          <a:prstGeom prst="rect">
            <a:avLst/>
          </a:prstGeom>
          <a:noFill/>
          <a:ln w="9525">
            <a:noFill/>
            <a:miter lim="800000"/>
            <a:headEnd/>
            <a:tailEnd/>
          </a:ln>
          <a:effectLst/>
        </p:spPr>
      </p:pic>
      <p:sp>
        <p:nvSpPr>
          <p:cNvPr id="5" name="TextBox 4"/>
          <p:cNvSpPr txBox="1"/>
          <p:nvPr/>
        </p:nvSpPr>
        <p:spPr>
          <a:xfrm>
            <a:off x="5867400" y="6324600"/>
            <a:ext cx="692818" cy="369332"/>
          </a:xfrm>
          <a:prstGeom prst="rect">
            <a:avLst/>
          </a:prstGeom>
          <a:noFill/>
        </p:spPr>
        <p:txBody>
          <a:bodyPr wrap="none" rtlCol="0">
            <a:spAutoFit/>
          </a:bodyPr>
          <a:lstStyle/>
          <a:p>
            <a:r>
              <a:rPr lang="en-US" b="1" dirty="0"/>
              <a:t>Clock</a:t>
            </a:r>
          </a:p>
        </p:txBody>
      </p:sp>
      <p:sp>
        <p:nvSpPr>
          <p:cNvPr id="7" name="TextBox 6"/>
          <p:cNvSpPr txBox="1"/>
          <p:nvPr/>
        </p:nvSpPr>
        <p:spPr>
          <a:xfrm>
            <a:off x="5715000" y="1013936"/>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8" name="TextBox 7"/>
          <p:cNvSpPr txBox="1"/>
          <p:nvPr/>
        </p:nvSpPr>
        <p:spPr>
          <a:xfrm>
            <a:off x="5718114" y="2057400"/>
            <a:ext cx="301686" cy="369332"/>
          </a:xfrm>
          <a:prstGeom prst="rect">
            <a:avLst/>
          </a:prstGeom>
          <a:solidFill>
            <a:srgbClr val="FFFF00"/>
          </a:solidFill>
        </p:spPr>
        <p:txBody>
          <a:bodyPr wrap="none" rtlCol="0">
            <a:spAutoFit/>
          </a:bodyPr>
          <a:lstStyle/>
          <a:p>
            <a:r>
              <a:rPr lang="en-US" b="1" dirty="0">
                <a:solidFill>
                  <a:srgbClr val="C00000"/>
                </a:solidFill>
              </a:rPr>
              <a:t>1</a:t>
            </a:r>
          </a:p>
        </p:txBody>
      </p:sp>
      <p:sp>
        <p:nvSpPr>
          <p:cNvPr id="9" name="TextBox 8"/>
          <p:cNvSpPr txBox="1"/>
          <p:nvPr/>
        </p:nvSpPr>
        <p:spPr>
          <a:xfrm>
            <a:off x="5791200" y="3124200"/>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10" name="TextBox 9"/>
          <p:cNvSpPr txBox="1"/>
          <p:nvPr/>
        </p:nvSpPr>
        <p:spPr>
          <a:xfrm>
            <a:off x="5791200" y="4278868"/>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11" name="TextBox 10"/>
          <p:cNvSpPr txBox="1"/>
          <p:nvPr/>
        </p:nvSpPr>
        <p:spPr>
          <a:xfrm>
            <a:off x="3352800" y="1143000"/>
            <a:ext cx="301686" cy="369332"/>
          </a:xfrm>
          <a:prstGeom prst="rect">
            <a:avLst/>
          </a:prstGeom>
          <a:solidFill>
            <a:srgbClr val="FFFF00"/>
          </a:solidFill>
        </p:spPr>
        <p:txBody>
          <a:bodyPr wrap="none" rtlCol="0">
            <a:spAutoFit/>
          </a:bodyPr>
          <a:lstStyle/>
          <a:p>
            <a:r>
              <a:rPr lang="en-US" b="1" dirty="0">
                <a:solidFill>
                  <a:srgbClr val="C00000"/>
                </a:solidFill>
              </a:rPr>
              <a:t>1</a:t>
            </a:r>
          </a:p>
        </p:txBody>
      </p:sp>
      <p:sp>
        <p:nvSpPr>
          <p:cNvPr id="12" name="TextBox 11"/>
          <p:cNvSpPr txBox="1"/>
          <p:nvPr/>
        </p:nvSpPr>
        <p:spPr>
          <a:xfrm>
            <a:off x="5413314" y="2831068"/>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13" name="TextBox 12"/>
          <p:cNvSpPr txBox="1"/>
          <p:nvPr/>
        </p:nvSpPr>
        <p:spPr>
          <a:xfrm>
            <a:off x="5410200" y="3974068"/>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14" name="TextBox 13"/>
          <p:cNvSpPr txBox="1"/>
          <p:nvPr/>
        </p:nvSpPr>
        <p:spPr>
          <a:xfrm>
            <a:off x="5410200" y="5117068"/>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15" name="TextBox 14"/>
          <p:cNvSpPr txBox="1"/>
          <p:nvPr/>
        </p:nvSpPr>
        <p:spPr>
          <a:xfrm>
            <a:off x="5565714" y="6031468"/>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20" name="TextBox 19"/>
          <p:cNvSpPr txBox="1"/>
          <p:nvPr/>
        </p:nvSpPr>
        <p:spPr>
          <a:xfrm>
            <a:off x="228600" y="3810000"/>
            <a:ext cx="2546851" cy="646331"/>
          </a:xfrm>
          <a:prstGeom prst="rect">
            <a:avLst/>
          </a:prstGeom>
          <a:noFill/>
        </p:spPr>
        <p:txBody>
          <a:bodyPr wrap="none" rtlCol="0">
            <a:spAutoFit/>
          </a:bodyPr>
          <a:lstStyle/>
          <a:p>
            <a:r>
              <a:rPr lang="en-US" b="1" dirty="0">
                <a:solidFill>
                  <a:srgbClr val="C00000"/>
                </a:solidFill>
              </a:rPr>
              <a:t>All the ANDs which got 0</a:t>
            </a:r>
          </a:p>
          <a:p>
            <a:r>
              <a:rPr lang="en-US" b="1" dirty="0">
                <a:solidFill>
                  <a:srgbClr val="C00000"/>
                </a:solidFill>
              </a:rPr>
              <a:t>Gave output 0</a:t>
            </a:r>
          </a:p>
        </p:txBody>
      </p:sp>
      <p:cxnSp>
        <p:nvCxnSpPr>
          <p:cNvPr id="22" name="Straight Arrow Connector 21"/>
          <p:cNvCxnSpPr/>
          <p:nvPr/>
        </p:nvCxnSpPr>
        <p:spPr>
          <a:xfrm flipV="1">
            <a:off x="3276600" y="3048000"/>
            <a:ext cx="13716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3276600" y="3962400"/>
            <a:ext cx="1371600" cy="76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3048000" y="4191000"/>
            <a:ext cx="1600200"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rot="16200000" flipH="1">
            <a:off x="2743200" y="4419600"/>
            <a:ext cx="1905000" cy="16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2971800" y="1295400"/>
            <a:ext cx="2590800" cy="2286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260914" y="1676400"/>
            <a:ext cx="301686" cy="369332"/>
          </a:xfrm>
          <a:prstGeom prst="rect">
            <a:avLst/>
          </a:prstGeom>
          <a:solidFill>
            <a:srgbClr val="FFFF00"/>
          </a:solidFill>
        </p:spPr>
        <p:txBody>
          <a:bodyPr wrap="none" rtlCol="0">
            <a:spAutoFit/>
          </a:bodyPr>
          <a:lstStyle/>
          <a:p>
            <a:r>
              <a:rPr lang="en-US" b="1" dirty="0">
                <a:solidFill>
                  <a:srgbClr val="C00000"/>
                </a:solidFill>
              </a:rPr>
              <a:t>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4-bit Ripple Counter</a:t>
            </a:r>
          </a:p>
        </p:txBody>
      </p:sp>
      <p:sp>
        <p:nvSpPr>
          <p:cNvPr id="3" name="Content Placeholder 2"/>
          <p:cNvSpPr>
            <a:spLocks noGrp="1"/>
          </p:cNvSpPr>
          <p:nvPr>
            <p:ph idx="1"/>
          </p:nvPr>
        </p:nvSpPr>
        <p:spPr>
          <a:xfrm>
            <a:off x="457200" y="1600200"/>
            <a:ext cx="4419600" cy="4525963"/>
          </a:xfrm>
        </p:spPr>
        <p:txBody>
          <a:bodyPr/>
          <a:lstStyle/>
          <a:p>
            <a:pPr algn="just"/>
            <a:r>
              <a:rPr lang="en-US" dirty="0"/>
              <a:t>Design a 4-bit ripple counter for downward counting</a:t>
            </a:r>
          </a:p>
        </p:txBody>
      </p:sp>
      <p:pic>
        <p:nvPicPr>
          <p:cNvPr id="2051" name="Picture 3"/>
          <p:cNvPicPr>
            <a:picLocks noChangeAspect="1" noChangeArrowheads="1"/>
          </p:cNvPicPr>
          <p:nvPr/>
        </p:nvPicPr>
        <p:blipFill>
          <a:blip r:embed="rId2">
            <a:lum bright="-20000" contrast="40000"/>
          </a:blip>
          <a:srcRect/>
          <a:stretch>
            <a:fillRect/>
          </a:stretch>
        </p:blipFill>
        <p:spPr bwMode="auto">
          <a:xfrm>
            <a:off x="5562600" y="1676400"/>
            <a:ext cx="2685828" cy="4480560"/>
          </a:xfrm>
          <a:prstGeom prst="rect">
            <a:avLst/>
          </a:prstGeom>
          <a:noFill/>
          <a:ln w="9525">
            <a:noFill/>
            <a:miter lim="800000"/>
            <a:headEnd/>
            <a:tailEnd/>
          </a:ln>
          <a:effectLst/>
        </p:spPr>
      </p:pic>
      <p:sp>
        <p:nvSpPr>
          <p:cNvPr id="5" name="TextBox 4"/>
          <p:cNvSpPr txBox="1"/>
          <p:nvPr/>
        </p:nvSpPr>
        <p:spPr>
          <a:xfrm>
            <a:off x="609600" y="3657600"/>
            <a:ext cx="4243854" cy="646331"/>
          </a:xfrm>
          <a:prstGeom prst="rect">
            <a:avLst/>
          </a:prstGeom>
          <a:noFill/>
        </p:spPr>
        <p:txBody>
          <a:bodyPr wrap="none" rtlCol="0">
            <a:spAutoFit/>
          </a:bodyPr>
          <a:lstStyle/>
          <a:p>
            <a:r>
              <a:rPr lang="en-US" b="1" dirty="0">
                <a:solidFill>
                  <a:srgbClr val="C00000"/>
                </a:solidFill>
              </a:rPr>
              <a:t>Can you design an asynchronous Up-Down</a:t>
            </a:r>
          </a:p>
          <a:p>
            <a:r>
              <a:rPr lang="en-US" b="1" dirty="0">
                <a:solidFill>
                  <a:srgbClr val="C00000"/>
                </a:solidFill>
              </a:rPr>
              <a:t>Counter with Selection Input?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lstStyle/>
          <a:p>
            <a:r>
              <a:rPr lang="en-US" dirty="0"/>
              <a:t>How Parallel Counter works?</a:t>
            </a:r>
          </a:p>
        </p:txBody>
      </p:sp>
      <p:pic>
        <p:nvPicPr>
          <p:cNvPr id="2050" name="Picture 2"/>
          <p:cNvPicPr>
            <a:picLocks noChangeAspect="1" noChangeArrowheads="1"/>
          </p:cNvPicPr>
          <p:nvPr/>
        </p:nvPicPr>
        <p:blipFill>
          <a:blip r:embed="rId3">
            <a:lum bright="-20000" contrast="40000"/>
          </a:blip>
          <a:srcRect/>
          <a:stretch>
            <a:fillRect/>
          </a:stretch>
        </p:blipFill>
        <p:spPr bwMode="auto">
          <a:xfrm>
            <a:off x="3582554" y="1109662"/>
            <a:ext cx="4951846" cy="5394960"/>
          </a:xfrm>
          <a:prstGeom prst="rect">
            <a:avLst/>
          </a:prstGeom>
          <a:noFill/>
          <a:ln w="9525">
            <a:noFill/>
            <a:miter lim="800000"/>
            <a:headEnd/>
            <a:tailEnd/>
          </a:ln>
          <a:effectLst/>
        </p:spPr>
      </p:pic>
      <p:sp>
        <p:nvSpPr>
          <p:cNvPr id="5" name="TextBox 4"/>
          <p:cNvSpPr txBox="1"/>
          <p:nvPr/>
        </p:nvSpPr>
        <p:spPr>
          <a:xfrm>
            <a:off x="5867400" y="6324600"/>
            <a:ext cx="692818" cy="369332"/>
          </a:xfrm>
          <a:prstGeom prst="rect">
            <a:avLst/>
          </a:prstGeom>
          <a:noFill/>
        </p:spPr>
        <p:txBody>
          <a:bodyPr wrap="none" rtlCol="0">
            <a:spAutoFit/>
          </a:bodyPr>
          <a:lstStyle/>
          <a:p>
            <a:r>
              <a:rPr lang="en-US" b="1" dirty="0"/>
              <a:t>Clock</a:t>
            </a:r>
          </a:p>
        </p:txBody>
      </p:sp>
      <p:sp>
        <p:nvSpPr>
          <p:cNvPr id="8" name="TextBox 7"/>
          <p:cNvSpPr txBox="1"/>
          <p:nvPr/>
        </p:nvSpPr>
        <p:spPr>
          <a:xfrm>
            <a:off x="6324600" y="2514600"/>
            <a:ext cx="301686" cy="369332"/>
          </a:xfrm>
          <a:prstGeom prst="rect">
            <a:avLst/>
          </a:prstGeom>
          <a:solidFill>
            <a:srgbClr val="FFFF00"/>
          </a:solidFill>
        </p:spPr>
        <p:txBody>
          <a:bodyPr wrap="none" rtlCol="0">
            <a:spAutoFit/>
          </a:bodyPr>
          <a:lstStyle/>
          <a:p>
            <a:r>
              <a:rPr lang="en-US" b="1" dirty="0">
                <a:solidFill>
                  <a:srgbClr val="C00000"/>
                </a:solidFill>
              </a:rPr>
              <a:t>1</a:t>
            </a:r>
          </a:p>
        </p:txBody>
      </p:sp>
      <p:sp>
        <p:nvSpPr>
          <p:cNvPr id="9" name="TextBox 8"/>
          <p:cNvSpPr txBox="1"/>
          <p:nvPr/>
        </p:nvSpPr>
        <p:spPr>
          <a:xfrm>
            <a:off x="6324600" y="3581400"/>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10" name="TextBox 9"/>
          <p:cNvSpPr txBox="1"/>
          <p:nvPr/>
        </p:nvSpPr>
        <p:spPr>
          <a:xfrm>
            <a:off x="6400800" y="4648200"/>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11" name="TextBox 10"/>
          <p:cNvSpPr txBox="1"/>
          <p:nvPr/>
        </p:nvSpPr>
        <p:spPr>
          <a:xfrm>
            <a:off x="3352800" y="1143000"/>
            <a:ext cx="301686" cy="369332"/>
          </a:xfrm>
          <a:prstGeom prst="rect">
            <a:avLst/>
          </a:prstGeom>
          <a:solidFill>
            <a:srgbClr val="FFFF00"/>
          </a:solidFill>
        </p:spPr>
        <p:txBody>
          <a:bodyPr wrap="none" rtlCol="0">
            <a:spAutoFit/>
          </a:bodyPr>
          <a:lstStyle/>
          <a:p>
            <a:r>
              <a:rPr lang="en-US" b="1" dirty="0">
                <a:solidFill>
                  <a:srgbClr val="C00000"/>
                </a:solidFill>
              </a:rPr>
              <a:t>1</a:t>
            </a:r>
          </a:p>
        </p:txBody>
      </p:sp>
      <p:sp>
        <p:nvSpPr>
          <p:cNvPr id="15" name="TextBox 14"/>
          <p:cNvSpPr txBox="1"/>
          <p:nvPr/>
        </p:nvSpPr>
        <p:spPr>
          <a:xfrm>
            <a:off x="6400800" y="5867400"/>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20" name="TextBox 19"/>
          <p:cNvSpPr txBox="1"/>
          <p:nvPr/>
        </p:nvSpPr>
        <p:spPr>
          <a:xfrm>
            <a:off x="228600" y="3810000"/>
            <a:ext cx="1343125" cy="646331"/>
          </a:xfrm>
          <a:prstGeom prst="rect">
            <a:avLst/>
          </a:prstGeom>
          <a:noFill/>
        </p:spPr>
        <p:txBody>
          <a:bodyPr wrap="none" rtlCol="0">
            <a:spAutoFit/>
          </a:bodyPr>
          <a:lstStyle/>
          <a:p>
            <a:r>
              <a:rPr lang="en-US" b="1" dirty="0">
                <a:solidFill>
                  <a:srgbClr val="C00000"/>
                </a:solidFill>
              </a:rPr>
              <a:t>X XOR 1 = X’</a:t>
            </a:r>
          </a:p>
          <a:p>
            <a:r>
              <a:rPr lang="en-US" b="1" dirty="0">
                <a:solidFill>
                  <a:srgbClr val="C00000"/>
                </a:solidFill>
              </a:rPr>
              <a:t>X XOR 0 = X</a:t>
            </a:r>
          </a:p>
        </p:txBody>
      </p:sp>
      <p:sp>
        <p:nvSpPr>
          <p:cNvPr id="21" name="TextBox 20"/>
          <p:cNvSpPr txBox="1"/>
          <p:nvPr/>
        </p:nvSpPr>
        <p:spPr>
          <a:xfrm>
            <a:off x="6324600" y="1447800"/>
            <a:ext cx="301686" cy="369332"/>
          </a:xfrm>
          <a:prstGeom prst="rect">
            <a:avLst/>
          </a:prstGeom>
          <a:solidFill>
            <a:srgbClr val="FFFF00"/>
          </a:solidFill>
        </p:spPr>
        <p:txBody>
          <a:bodyPr wrap="none" rtlCol="0">
            <a:spAutoFit/>
          </a:bodyPr>
          <a:lstStyle/>
          <a:p>
            <a:r>
              <a:rPr lang="en-US" b="1" dirty="0">
                <a:solidFill>
                  <a:srgbClr val="C00000"/>
                </a:solidFill>
              </a:rPr>
              <a:t>1</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lstStyle/>
          <a:p>
            <a:r>
              <a:rPr lang="en-US" dirty="0"/>
              <a:t>How Parallel Counter works?</a:t>
            </a:r>
          </a:p>
        </p:txBody>
      </p:sp>
      <p:pic>
        <p:nvPicPr>
          <p:cNvPr id="2050" name="Picture 2"/>
          <p:cNvPicPr>
            <a:picLocks noChangeAspect="1" noChangeArrowheads="1"/>
          </p:cNvPicPr>
          <p:nvPr/>
        </p:nvPicPr>
        <p:blipFill>
          <a:blip r:embed="rId3">
            <a:lum bright="-20000" contrast="40000"/>
          </a:blip>
          <a:srcRect/>
          <a:stretch>
            <a:fillRect/>
          </a:stretch>
        </p:blipFill>
        <p:spPr bwMode="auto">
          <a:xfrm>
            <a:off x="3582554" y="1109662"/>
            <a:ext cx="4951846" cy="5394960"/>
          </a:xfrm>
          <a:prstGeom prst="rect">
            <a:avLst/>
          </a:prstGeom>
          <a:noFill/>
          <a:ln w="9525">
            <a:noFill/>
            <a:miter lim="800000"/>
            <a:headEnd/>
            <a:tailEnd/>
          </a:ln>
          <a:effectLst/>
        </p:spPr>
      </p:pic>
      <p:sp>
        <p:nvSpPr>
          <p:cNvPr id="5" name="TextBox 4"/>
          <p:cNvSpPr txBox="1"/>
          <p:nvPr/>
        </p:nvSpPr>
        <p:spPr>
          <a:xfrm>
            <a:off x="5867400" y="6324600"/>
            <a:ext cx="692818" cy="369332"/>
          </a:xfrm>
          <a:prstGeom prst="rect">
            <a:avLst/>
          </a:prstGeom>
          <a:noFill/>
        </p:spPr>
        <p:txBody>
          <a:bodyPr wrap="none" rtlCol="0">
            <a:spAutoFit/>
          </a:bodyPr>
          <a:lstStyle/>
          <a:p>
            <a:r>
              <a:rPr lang="en-US" b="1" dirty="0"/>
              <a:t>Clock</a:t>
            </a:r>
          </a:p>
        </p:txBody>
      </p:sp>
      <p:sp>
        <p:nvSpPr>
          <p:cNvPr id="8" name="TextBox 7"/>
          <p:cNvSpPr txBox="1"/>
          <p:nvPr/>
        </p:nvSpPr>
        <p:spPr>
          <a:xfrm>
            <a:off x="6324600" y="2514600"/>
            <a:ext cx="301686" cy="369332"/>
          </a:xfrm>
          <a:prstGeom prst="rect">
            <a:avLst/>
          </a:prstGeom>
          <a:solidFill>
            <a:srgbClr val="FFFF00"/>
          </a:solidFill>
        </p:spPr>
        <p:txBody>
          <a:bodyPr wrap="none" rtlCol="0">
            <a:spAutoFit/>
          </a:bodyPr>
          <a:lstStyle/>
          <a:p>
            <a:r>
              <a:rPr lang="en-US" b="1" dirty="0">
                <a:solidFill>
                  <a:srgbClr val="C00000"/>
                </a:solidFill>
              </a:rPr>
              <a:t>1</a:t>
            </a:r>
          </a:p>
        </p:txBody>
      </p:sp>
      <p:sp>
        <p:nvSpPr>
          <p:cNvPr id="9" name="TextBox 8"/>
          <p:cNvSpPr txBox="1"/>
          <p:nvPr/>
        </p:nvSpPr>
        <p:spPr>
          <a:xfrm>
            <a:off x="6324600" y="3581400"/>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10" name="TextBox 9"/>
          <p:cNvSpPr txBox="1"/>
          <p:nvPr/>
        </p:nvSpPr>
        <p:spPr>
          <a:xfrm>
            <a:off x="6400800" y="4648200"/>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11" name="TextBox 10"/>
          <p:cNvSpPr txBox="1"/>
          <p:nvPr/>
        </p:nvSpPr>
        <p:spPr>
          <a:xfrm>
            <a:off x="3352800" y="1143000"/>
            <a:ext cx="301686" cy="369332"/>
          </a:xfrm>
          <a:prstGeom prst="rect">
            <a:avLst/>
          </a:prstGeom>
          <a:solidFill>
            <a:srgbClr val="FFFF00"/>
          </a:solidFill>
        </p:spPr>
        <p:txBody>
          <a:bodyPr wrap="none" rtlCol="0">
            <a:spAutoFit/>
          </a:bodyPr>
          <a:lstStyle/>
          <a:p>
            <a:r>
              <a:rPr lang="en-US" b="1" dirty="0">
                <a:solidFill>
                  <a:srgbClr val="C00000"/>
                </a:solidFill>
              </a:rPr>
              <a:t>1</a:t>
            </a:r>
          </a:p>
        </p:txBody>
      </p:sp>
      <p:sp>
        <p:nvSpPr>
          <p:cNvPr id="15" name="TextBox 14"/>
          <p:cNvSpPr txBox="1"/>
          <p:nvPr/>
        </p:nvSpPr>
        <p:spPr>
          <a:xfrm>
            <a:off x="6400800" y="5867400"/>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20" name="TextBox 19"/>
          <p:cNvSpPr txBox="1"/>
          <p:nvPr/>
        </p:nvSpPr>
        <p:spPr>
          <a:xfrm>
            <a:off x="228600" y="3810000"/>
            <a:ext cx="3063467" cy="646331"/>
          </a:xfrm>
          <a:prstGeom prst="rect">
            <a:avLst/>
          </a:prstGeom>
          <a:noFill/>
        </p:spPr>
        <p:txBody>
          <a:bodyPr wrap="none" rtlCol="0">
            <a:spAutoFit/>
          </a:bodyPr>
          <a:lstStyle/>
          <a:p>
            <a:r>
              <a:rPr lang="en-US" b="1" dirty="0">
                <a:solidFill>
                  <a:srgbClr val="C00000"/>
                </a:solidFill>
              </a:rPr>
              <a:t>This data will be available</a:t>
            </a:r>
          </a:p>
          <a:p>
            <a:r>
              <a:rPr lang="en-US" b="1" dirty="0">
                <a:solidFill>
                  <a:srgbClr val="C00000"/>
                </a:solidFill>
              </a:rPr>
              <a:t>On counter output at time t+1</a:t>
            </a:r>
          </a:p>
        </p:txBody>
      </p:sp>
      <p:sp>
        <p:nvSpPr>
          <p:cNvPr id="21" name="TextBox 20"/>
          <p:cNvSpPr txBox="1"/>
          <p:nvPr/>
        </p:nvSpPr>
        <p:spPr>
          <a:xfrm>
            <a:off x="6324600" y="1447800"/>
            <a:ext cx="301686" cy="369332"/>
          </a:xfrm>
          <a:prstGeom prst="rect">
            <a:avLst/>
          </a:prstGeom>
          <a:solidFill>
            <a:srgbClr val="FFFF00"/>
          </a:solidFill>
        </p:spPr>
        <p:txBody>
          <a:bodyPr wrap="none" rtlCol="0">
            <a:spAutoFit/>
          </a:bodyPr>
          <a:lstStyle/>
          <a:p>
            <a:r>
              <a:rPr lang="en-US" b="1" dirty="0">
                <a:solidFill>
                  <a:srgbClr val="C00000"/>
                </a:solidFill>
              </a:rPr>
              <a:t>1</a:t>
            </a:r>
          </a:p>
        </p:txBody>
      </p:sp>
      <p:sp>
        <p:nvSpPr>
          <p:cNvPr id="12" name="Oval 11"/>
          <p:cNvSpPr/>
          <p:nvPr/>
        </p:nvSpPr>
        <p:spPr>
          <a:xfrm>
            <a:off x="6096000" y="990600"/>
            <a:ext cx="914400" cy="4648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14400"/>
          </a:xfrm>
        </p:spPr>
        <p:txBody>
          <a:bodyPr/>
          <a:lstStyle/>
          <a:p>
            <a:r>
              <a:rPr lang="en-US" dirty="0"/>
              <a:t>How Parallel Counter works?</a:t>
            </a:r>
          </a:p>
        </p:txBody>
      </p:sp>
      <p:pic>
        <p:nvPicPr>
          <p:cNvPr id="2050" name="Picture 2"/>
          <p:cNvPicPr>
            <a:picLocks noChangeAspect="1" noChangeArrowheads="1"/>
          </p:cNvPicPr>
          <p:nvPr/>
        </p:nvPicPr>
        <p:blipFill>
          <a:blip r:embed="rId3">
            <a:lum bright="-20000" contrast="40000"/>
          </a:blip>
          <a:srcRect/>
          <a:stretch>
            <a:fillRect/>
          </a:stretch>
        </p:blipFill>
        <p:spPr bwMode="auto">
          <a:xfrm>
            <a:off x="3582554" y="1109662"/>
            <a:ext cx="4951846" cy="5394960"/>
          </a:xfrm>
          <a:prstGeom prst="rect">
            <a:avLst/>
          </a:prstGeom>
          <a:noFill/>
          <a:ln w="9525">
            <a:noFill/>
            <a:miter lim="800000"/>
            <a:headEnd/>
            <a:tailEnd/>
          </a:ln>
          <a:effectLst/>
        </p:spPr>
      </p:pic>
      <p:sp>
        <p:nvSpPr>
          <p:cNvPr id="5" name="TextBox 4"/>
          <p:cNvSpPr txBox="1"/>
          <p:nvPr/>
        </p:nvSpPr>
        <p:spPr>
          <a:xfrm>
            <a:off x="5867400" y="6324600"/>
            <a:ext cx="692818" cy="369332"/>
          </a:xfrm>
          <a:prstGeom prst="rect">
            <a:avLst/>
          </a:prstGeom>
          <a:noFill/>
        </p:spPr>
        <p:txBody>
          <a:bodyPr wrap="none" rtlCol="0">
            <a:spAutoFit/>
          </a:bodyPr>
          <a:lstStyle/>
          <a:p>
            <a:r>
              <a:rPr lang="en-US" b="1" dirty="0"/>
              <a:t>Clock</a:t>
            </a:r>
          </a:p>
        </p:txBody>
      </p:sp>
      <p:sp>
        <p:nvSpPr>
          <p:cNvPr id="8" name="TextBox 7"/>
          <p:cNvSpPr txBox="1"/>
          <p:nvPr/>
        </p:nvSpPr>
        <p:spPr>
          <a:xfrm>
            <a:off x="8305800" y="2514600"/>
            <a:ext cx="301686" cy="369332"/>
          </a:xfrm>
          <a:prstGeom prst="rect">
            <a:avLst/>
          </a:prstGeom>
          <a:solidFill>
            <a:srgbClr val="FFFF00"/>
          </a:solidFill>
        </p:spPr>
        <p:txBody>
          <a:bodyPr wrap="none" rtlCol="0">
            <a:spAutoFit/>
          </a:bodyPr>
          <a:lstStyle/>
          <a:p>
            <a:r>
              <a:rPr lang="en-US" b="1" dirty="0">
                <a:solidFill>
                  <a:srgbClr val="C00000"/>
                </a:solidFill>
              </a:rPr>
              <a:t>1</a:t>
            </a:r>
          </a:p>
        </p:txBody>
      </p:sp>
      <p:sp>
        <p:nvSpPr>
          <p:cNvPr id="9" name="TextBox 8"/>
          <p:cNvSpPr txBox="1"/>
          <p:nvPr/>
        </p:nvSpPr>
        <p:spPr>
          <a:xfrm>
            <a:off x="8305800" y="3581400"/>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10" name="TextBox 9"/>
          <p:cNvSpPr txBox="1"/>
          <p:nvPr/>
        </p:nvSpPr>
        <p:spPr>
          <a:xfrm>
            <a:off x="8382000" y="4648200"/>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11" name="TextBox 10"/>
          <p:cNvSpPr txBox="1"/>
          <p:nvPr/>
        </p:nvSpPr>
        <p:spPr>
          <a:xfrm>
            <a:off x="3352800" y="1143000"/>
            <a:ext cx="301686" cy="369332"/>
          </a:xfrm>
          <a:prstGeom prst="rect">
            <a:avLst/>
          </a:prstGeom>
          <a:solidFill>
            <a:srgbClr val="FFFF00"/>
          </a:solidFill>
        </p:spPr>
        <p:txBody>
          <a:bodyPr wrap="none" rtlCol="0">
            <a:spAutoFit/>
          </a:bodyPr>
          <a:lstStyle/>
          <a:p>
            <a:r>
              <a:rPr lang="en-US" b="1" dirty="0">
                <a:solidFill>
                  <a:srgbClr val="C00000"/>
                </a:solidFill>
              </a:rPr>
              <a:t>1</a:t>
            </a:r>
          </a:p>
        </p:txBody>
      </p:sp>
      <p:sp>
        <p:nvSpPr>
          <p:cNvPr id="15" name="TextBox 14"/>
          <p:cNvSpPr txBox="1"/>
          <p:nvPr/>
        </p:nvSpPr>
        <p:spPr>
          <a:xfrm>
            <a:off x="6400800" y="5867400"/>
            <a:ext cx="301686" cy="369332"/>
          </a:xfrm>
          <a:prstGeom prst="rect">
            <a:avLst/>
          </a:prstGeom>
          <a:solidFill>
            <a:srgbClr val="FFFF00"/>
          </a:solidFill>
        </p:spPr>
        <p:txBody>
          <a:bodyPr wrap="none" rtlCol="0">
            <a:spAutoFit/>
          </a:bodyPr>
          <a:lstStyle/>
          <a:p>
            <a:r>
              <a:rPr lang="en-US" b="1" dirty="0">
                <a:solidFill>
                  <a:srgbClr val="C00000"/>
                </a:solidFill>
              </a:rPr>
              <a:t>0</a:t>
            </a:r>
          </a:p>
        </p:txBody>
      </p:sp>
      <p:sp>
        <p:nvSpPr>
          <p:cNvPr id="20" name="TextBox 19"/>
          <p:cNvSpPr txBox="1"/>
          <p:nvPr/>
        </p:nvSpPr>
        <p:spPr>
          <a:xfrm>
            <a:off x="228600" y="3810000"/>
            <a:ext cx="2051524" cy="369332"/>
          </a:xfrm>
          <a:prstGeom prst="rect">
            <a:avLst/>
          </a:prstGeom>
          <a:noFill/>
        </p:spPr>
        <p:txBody>
          <a:bodyPr wrap="none" rtlCol="0">
            <a:spAutoFit/>
          </a:bodyPr>
          <a:lstStyle/>
          <a:p>
            <a:r>
              <a:rPr lang="en-US" b="1" dirty="0">
                <a:solidFill>
                  <a:srgbClr val="C00000"/>
                </a:solidFill>
              </a:rPr>
              <a:t>Counter at time t+1</a:t>
            </a:r>
          </a:p>
        </p:txBody>
      </p:sp>
      <p:sp>
        <p:nvSpPr>
          <p:cNvPr id="21" name="TextBox 20"/>
          <p:cNvSpPr txBox="1"/>
          <p:nvPr/>
        </p:nvSpPr>
        <p:spPr>
          <a:xfrm>
            <a:off x="8305800" y="1447800"/>
            <a:ext cx="301686" cy="369332"/>
          </a:xfrm>
          <a:prstGeom prst="rect">
            <a:avLst/>
          </a:prstGeom>
          <a:solidFill>
            <a:srgbClr val="FFFF00"/>
          </a:solidFill>
        </p:spPr>
        <p:txBody>
          <a:bodyPr wrap="none" rtlCol="0">
            <a:spAutoFit/>
          </a:bodyPr>
          <a:lstStyle/>
          <a:p>
            <a:r>
              <a:rPr lang="en-US" b="1" dirty="0">
                <a:solidFill>
                  <a:srgbClr val="C00000"/>
                </a:solidFill>
              </a:rPr>
              <a:t>1</a:t>
            </a:r>
          </a:p>
        </p:txBody>
      </p:sp>
      <p:sp>
        <p:nvSpPr>
          <p:cNvPr id="12" name="Oval 11"/>
          <p:cNvSpPr/>
          <p:nvPr/>
        </p:nvSpPr>
        <p:spPr>
          <a:xfrm>
            <a:off x="8077200" y="990600"/>
            <a:ext cx="914400" cy="4648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4-Bit Synchronous Binary Counter</a:t>
            </a:r>
          </a:p>
        </p:txBody>
      </p:sp>
      <p:pic>
        <p:nvPicPr>
          <p:cNvPr id="3074" name="Picture 2"/>
          <p:cNvPicPr>
            <a:picLocks noChangeAspect="1" noChangeArrowheads="1"/>
          </p:cNvPicPr>
          <p:nvPr/>
        </p:nvPicPr>
        <p:blipFill>
          <a:blip r:embed="rId2">
            <a:lum bright="-20000" contrast="40000"/>
          </a:blip>
          <a:srcRect/>
          <a:stretch>
            <a:fillRect/>
          </a:stretch>
        </p:blipFill>
        <p:spPr bwMode="auto">
          <a:xfrm>
            <a:off x="3200400" y="2103120"/>
            <a:ext cx="2488039" cy="2926080"/>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a:t>Serial VS Parallel Counter</a:t>
            </a:r>
          </a:p>
        </p:txBody>
      </p:sp>
      <p:pic>
        <p:nvPicPr>
          <p:cNvPr id="4" name="Picture 2"/>
          <p:cNvPicPr>
            <a:picLocks noChangeAspect="1" noChangeArrowheads="1"/>
          </p:cNvPicPr>
          <p:nvPr/>
        </p:nvPicPr>
        <p:blipFill>
          <a:blip r:embed="rId2">
            <a:lum bright="-20000" contrast="40000"/>
          </a:blip>
          <a:srcRect/>
          <a:stretch>
            <a:fillRect/>
          </a:stretch>
        </p:blipFill>
        <p:spPr bwMode="auto">
          <a:xfrm>
            <a:off x="4795124" y="990600"/>
            <a:ext cx="4196476" cy="4572000"/>
          </a:xfrm>
          <a:prstGeom prst="rect">
            <a:avLst/>
          </a:prstGeom>
          <a:noFill/>
          <a:ln w="9525">
            <a:noFill/>
            <a:miter lim="800000"/>
            <a:headEnd/>
            <a:tailEnd/>
          </a:ln>
          <a:effectLst/>
        </p:spPr>
      </p:pic>
      <p:pic>
        <p:nvPicPr>
          <p:cNvPr id="5" name="Picture 2"/>
          <p:cNvPicPr>
            <a:picLocks noChangeAspect="1" noChangeArrowheads="1"/>
          </p:cNvPicPr>
          <p:nvPr/>
        </p:nvPicPr>
        <p:blipFill>
          <a:blip r:embed="rId3">
            <a:lum bright="-20000" contrast="40000"/>
          </a:blip>
          <a:srcRect/>
          <a:stretch>
            <a:fillRect/>
          </a:stretch>
        </p:blipFill>
        <p:spPr bwMode="auto">
          <a:xfrm>
            <a:off x="76200" y="1143000"/>
            <a:ext cx="4488646" cy="4389120"/>
          </a:xfrm>
          <a:prstGeom prst="rect">
            <a:avLst/>
          </a:prstGeom>
          <a:noFill/>
          <a:ln w="9525">
            <a:noFill/>
            <a:miter lim="800000"/>
            <a:headEnd/>
            <a:tailEnd/>
          </a:ln>
          <a:effectLst/>
        </p:spPr>
      </p:pic>
      <p:sp>
        <p:nvSpPr>
          <p:cNvPr id="6" name="TextBox 5"/>
          <p:cNvSpPr txBox="1"/>
          <p:nvPr/>
        </p:nvSpPr>
        <p:spPr>
          <a:xfrm>
            <a:off x="228600" y="5791200"/>
            <a:ext cx="7841249" cy="646331"/>
          </a:xfrm>
          <a:prstGeom prst="rect">
            <a:avLst/>
          </a:prstGeom>
          <a:noFill/>
        </p:spPr>
        <p:txBody>
          <a:bodyPr wrap="none" rtlCol="0">
            <a:spAutoFit/>
          </a:bodyPr>
          <a:lstStyle/>
          <a:p>
            <a:r>
              <a:rPr lang="en-US" b="1" dirty="0"/>
              <a:t>Gate delay being accumulated in Serial Counter as last AND is at level 4 of gating.</a:t>
            </a:r>
          </a:p>
          <a:p>
            <a:r>
              <a:rPr lang="en-US" b="1" dirty="0"/>
              <a:t>For example, going from state 1111 to state 0000.</a:t>
            </a:r>
          </a:p>
        </p:txBody>
      </p:sp>
      <p:sp>
        <p:nvSpPr>
          <p:cNvPr id="7" name="TextBox 6"/>
          <p:cNvSpPr txBox="1"/>
          <p:nvPr/>
        </p:nvSpPr>
        <p:spPr>
          <a:xfrm>
            <a:off x="6781800" y="5334000"/>
            <a:ext cx="574196" cy="307777"/>
          </a:xfrm>
          <a:prstGeom prst="rect">
            <a:avLst/>
          </a:prstGeom>
          <a:noFill/>
        </p:spPr>
        <p:txBody>
          <a:bodyPr wrap="none" rtlCol="0">
            <a:spAutoFit/>
          </a:bodyPr>
          <a:lstStyle/>
          <a:p>
            <a:r>
              <a:rPr lang="en-US" sz="1400" dirty="0"/>
              <a:t>Clock</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a:t>Serial VS Parallel Counter</a:t>
            </a:r>
          </a:p>
        </p:txBody>
      </p:sp>
      <p:pic>
        <p:nvPicPr>
          <p:cNvPr id="4" name="Picture 2"/>
          <p:cNvPicPr>
            <a:picLocks noChangeAspect="1" noChangeArrowheads="1"/>
          </p:cNvPicPr>
          <p:nvPr/>
        </p:nvPicPr>
        <p:blipFill>
          <a:blip r:embed="rId2">
            <a:lum bright="-20000" contrast="40000"/>
          </a:blip>
          <a:srcRect/>
          <a:stretch>
            <a:fillRect/>
          </a:stretch>
        </p:blipFill>
        <p:spPr bwMode="auto">
          <a:xfrm>
            <a:off x="4795124" y="990600"/>
            <a:ext cx="4196476" cy="4572000"/>
          </a:xfrm>
          <a:prstGeom prst="rect">
            <a:avLst/>
          </a:prstGeom>
          <a:noFill/>
          <a:ln w="9525">
            <a:noFill/>
            <a:miter lim="800000"/>
            <a:headEnd/>
            <a:tailEnd/>
          </a:ln>
          <a:effectLst/>
        </p:spPr>
      </p:pic>
      <p:pic>
        <p:nvPicPr>
          <p:cNvPr id="5" name="Picture 2"/>
          <p:cNvPicPr>
            <a:picLocks noChangeAspect="1" noChangeArrowheads="1"/>
          </p:cNvPicPr>
          <p:nvPr/>
        </p:nvPicPr>
        <p:blipFill>
          <a:blip r:embed="rId3">
            <a:lum bright="-20000" contrast="40000"/>
          </a:blip>
          <a:srcRect/>
          <a:stretch>
            <a:fillRect/>
          </a:stretch>
        </p:blipFill>
        <p:spPr bwMode="auto">
          <a:xfrm>
            <a:off x="76200" y="1143000"/>
            <a:ext cx="4488646" cy="4389120"/>
          </a:xfrm>
          <a:prstGeom prst="rect">
            <a:avLst/>
          </a:prstGeom>
          <a:noFill/>
          <a:ln w="9525">
            <a:noFill/>
            <a:miter lim="800000"/>
            <a:headEnd/>
            <a:tailEnd/>
          </a:ln>
          <a:effectLst/>
        </p:spPr>
      </p:pic>
      <p:sp>
        <p:nvSpPr>
          <p:cNvPr id="6" name="TextBox 5"/>
          <p:cNvSpPr txBox="1"/>
          <p:nvPr/>
        </p:nvSpPr>
        <p:spPr>
          <a:xfrm>
            <a:off x="228600" y="5715000"/>
            <a:ext cx="7278852" cy="646331"/>
          </a:xfrm>
          <a:prstGeom prst="rect">
            <a:avLst/>
          </a:prstGeom>
          <a:noFill/>
        </p:spPr>
        <p:txBody>
          <a:bodyPr wrap="none" rtlCol="0">
            <a:spAutoFit/>
          </a:bodyPr>
          <a:lstStyle/>
          <a:p>
            <a:r>
              <a:rPr lang="en-US" b="1" dirty="0"/>
              <a:t>Output of 4</a:t>
            </a:r>
            <a:r>
              <a:rPr lang="en-US" b="1" baseline="30000" dirty="0"/>
              <a:t>th</a:t>
            </a:r>
            <a:r>
              <a:rPr lang="en-US" b="1" dirty="0"/>
              <a:t> AND gate depends on the outputs of all previous AND gates. </a:t>
            </a:r>
          </a:p>
          <a:p>
            <a:r>
              <a:rPr lang="en-US" b="1" dirty="0"/>
              <a:t>i.e. Delay of four AND Gates being accumulated.</a:t>
            </a:r>
          </a:p>
        </p:txBody>
      </p:sp>
      <p:sp>
        <p:nvSpPr>
          <p:cNvPr id="7" name="Oval 6"/>
          <p:cNvSpPr/>
          <p:nvPr/>
        </p:nvSpPr>
        <p:spPr>
          <a:xfrm>
            <a:off x="1219200" y="1524000"/>
            <a:ext cx="838200" cy="38100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p:cNvCxnSpPr/>
          <p:nvPr/>
        </p:nvCxnSpPr>
        <p:spPr>
          <a:xfrm rot="5400000">
            <a:off x="609600" y="4876800"/>
            <a:ext cx="914400" cy="91440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781800" y="5334000"/>
            <a:ext cx="574196" cy="307777"/>
          </a:xfrm>
          <a:prstGeom prst="rect">
            <a:avLst/>
          </a:prstGeom>
          <a:noFill/>
        </p:spPr>
        <p:txBody>
          <a:bodyPr wrap="none" rtlCol="0">
            <a:spAutoFit/>
          </a:bodyPr>
          <a:lstStyle/>
          <a:p>
            <a:r>
              <a:rPr lang="en-US" sz="1400" dirty="0"/>
              <a:t>Clock</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Problems</a:t>
            </a:r>
          </a:p>
        </p:txBody>
      </p:sp>
      <p:sp>
        <p:nvSpPr>
          <p:cNvPr id="3" name="Content Placeholder 2"/>
          <p:cNvSpPr>
            <a:spLocks noGrp="1"/>
          </p:cNvSpPr>
          <p:nvPr>
            <p:ph idx="1"/>
          </p:nvPr>
        </p:nvSpPr>
        <p:spPr/>
        <p:txBody>
          <a:bodyPr>
            <a:normAutofit lnSpcReduction="10000"/>
          </a:bodyPr>
          <a:lstStyle/>
          <a:p>
            <a:pPr marL="514350" indent="-514350" algn="just">
              <a:buNone/>
            </a:pPr>
            <a:r>
              <a:rPr lang="en-US" b="1" dirty="0"/>
              <a:t>1.	</a:t>
            </a:r>
            <a:r>
              <a:rPr lang="en-US" b="1" u="sng" dirty="0"/>
              <a:t>Arbitrary Count Sequence:</a:t>
            </a:r>
            <a:r>
              <a:rPr lang="en-US" dirty="0"/>
              <a:t> Design a synchronous counter which follows sequence given below:</a:t>
            </a:r>
          </a:p>
          <a:p>
            <a:pPr algn="just">
              <a:buNone/>
            </a:pPr>
            <a:r>
              <a:rPr lang="en-US" dirty="0"/>
              <a:t>	0, 2, 4, 6, 8, 0, 2,…</a:t>
            </a:r>
          </a:p>
          <a:p>
            <a:pPr algn="just">
              <a:buNone/>
            </a:pPr>
            <a:endParaRPr lang="en-US" dirty="0"/>
          </a:p>
          <a:p>
            <a:pPr marL="514350" indent="-514350" algn="just">
              <a:buNone/>
            </a:pPr>
            <a:r>
              <a:rPr lang="en-US" b="1" dirty="0"/>
              <a:t>2. </a:t>
            </a:r>
            <a:r>
              <a:rPr lang="en-US" b="1" u="sng" dirty="0"/>
              <a:t>BCD Counter:</a:t>
            </a:r>
            <a:r>
              <a:rPr lang="en-US" dirty="0"/>
              <a:t> Design a BCD synchronous counter which follows the sequence given below:</a:t>
            </a:r>
          </a:p>
          <a:p>
            <a:pPr algn="just">
              <a:buNone/>
            </a:pPr>
            <a:r>
              <a:rPr lang="en-US" dirty="0"/>
              <a:t>	0,1,2,3,4,5,6,7,8,9,0,1,2,…</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a:t>Practice Problems</a:t>
            </a:r>
          </a:p>
        </p:txBody>
      </p:sp>
      <p:sp>
        <p:nvSpPr>
          <p:cNvPr id="3" name="Content Placeholder 2"/>
          <p:cNvSpPr>
            <a:spLocks noGrp="1"/>
          </p:cNvSpPr>
          <p:nvPr>
            <p:ph idx="1"/>
          </p:nvPr>
        </p:nvSpPr>
        <p:spPr>
          <a:xfrm>
            <a:off x="457200" y="1066800"/>
            <a:ext cx="8229600" cy="5334000"/>
          </a:xfrm>
        </p:spPr>
        <p:txBody>
          <a:bodyPr>
            <a:normAutofit/>
          </a:bodyPr>
          <a:lstStyle/>
          <a:p>
            <a:pPr algn="just">
              <a:buNone/>
            </a:pPr>
            <a:r>
              <a:rPr lang="en-US" b="1" dirty="0"/>
              <a:t>3. </a:t>
            </a:r>
            <a:r>
              <a:rPr lang="en-US" b="1" u="sng" dirty="0"/>
              <a:t>Modulo-7 Counter:</a:t>
            </a:r>
            <a:r>
              <a:rPr lang="en-US" dirty="0"/>
              <a:t> Which follows the sequence 0,1,2,3,4,5,6,0,1,2,…</a:t>
            </a:r>
          </a:p>
          <a:p>
            <a:pPr algn="just">
              <a:buNone/>
            </a:pPr>
            <a:endParaRPr lang="en-US" dirty="0"/>
          </a:p>
          <a:p>
            <a:pPr algn="just">
              <a:buNone/>
            </a:pPr>
            <a:r>
              <a:rPr lang="en-US" b="1" dirty="0"/>
              <a:t>4. Digital Watch</a:t>
            </a:r>
          </a:p>
          <a:p>
            <a:pPr algn="just">
              <a:buNone/>
            </a:pPr>
            <a:r>
              <a:rPr lang="en-US" dirty="0"/>
              <a:t>	For your convenience consider we have 64 seconds in one minute, 64 minutes in one hour and total 32 hours in a day.</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Problems</a:t>
            </a:r>
          </a:p>
        </p:txBody>
      </p:sp>
      <p:sp>
        <p:nvSpPr>
          <p:cNvPr id="3" name="Content Placeholder 2"/>
          <p:cNvSpPr>
            <a:spLocks noGrp="1"/>
          </p:cNvSpPr>
          <p:nvPr>
            <p:ph idx="1"/>
          </p:nvPr>
        </p:nvSpPr>
        <p:spPr/>
        <p:txBody>
          <a:bodyPr>
            <a:normAutofit fontScale="92500" lnSpcReduction="10000"/>
          </a:bodyPr>
          <a:lstStyle/>
          <a:p>
            <a:pPr algn="just">
              <a:buNone/>
            </a:pPr>
            <a:r>
              <a:rPr lang="en-US" b="1" dirty="0"/>
              <a:t>5. Automatic Parking Control</a:t>
            </a:r>
          </a:p>
          <a:p>
            <a:pPr algn="just">
              <a:buNone/>
            </a:pPr>
            <a:r>
              <a:rPr lang="en-US" dirty="0"/>
              <a:t>	Take </a:t>
            </a:r>
            <a:r>
              <a:rPr lang="en-US" dirty="0" err="1"/>
              <a:t>CarIn</a:t>
            </a:r>
            <a:r>
              <a:rPr lang="en-US" dirty="0"/>
              <a:t> and </a:t>
            </a:r>
            <a:r>
              <a:rPr lang="en-US" dirty="0" err="1"/>
              <a:t>CarOut</a:t>
            </a:r>
            <a:r>
              <a:rPr lang="en-US" dirty="0"/>
              <a:t> signals from sensors at Entry and Exit Gates respectively. Parking area has total capacity of 32 cars, when total count of cars in the plaza reaches 32 lock the Entry Door otherwise the door will remain unlocked.</a:t>
            </a:r>
          </a:p>
          <a:p>
            <a:pPr>
              <a:buNone/>
            </a:pPr>
            <a:r>
              <a:rPr lang="en-US" b="1" dirty="0"/>
              <a:t>6. Counter with Parallel Load</a:t>
            </a:r>
          </a:p>
          <a:p>
            <a:pPr algn="just">
              <a:buNone/>
            </a:pPr>
            <a:r>
              <a:rPr lang="en-US" dirty="0"/>
              <a:t>	Register composed of </a:t>
            </a:r>
            <a:r>
              <a:rPr lang="en-US" b="1" dirty="0"/>
              <a:t>D Flip-Flops </a:t>
            </a:r>
            <a:r>
              <a:rPr lang="en-US" dirty="0"/>
              <a:t>which loads the data if Load = 1 otherwise behaves like a binary counter.</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Problems</a:t>
            </a:r>
          </a:p>
        </p:txBody>
      </p:sp>
      <p:sp>
        <p:nvSpPr>
          <p:cNvPr id="3" name="Content Placeholder 2"/>
          <p:cNvSpPr>
            <a:spLocks noGrp="1"/>
          </p:cNvSpPr>
          <p:nvPr>
            <p:ph idx="1"/>
          </p:nvPr>
        </p:nvSpPr>
        <p:spPr/>
        <p:txBody>
          <a:bodyPr/>
          <a:lstStyle/>
          <a:p>
            <a:pPr algn="just">
              <a:buNone/>
            </a:pPr>
            <a:r>
              <a:rPr lang="en-US" b="1" dirty="0"/>
              <a:t>7. </a:t>
            </a:r>
            <a:r>
              <a:rPr lang="en-US" dirty="0"/>
              <a:t>Counter composed </a:t>
            </a:r>
            <a:r>
              <a:rPr lang="en-US"/>
              <a:t>of </a:t>
            </a:r>
            <a:r>
              <a:rPr lang="en-US" b="1" dirty="0"/>
              <a:t>D</a:t>
            </a:r>
            <a:r>
              <a:rPr lang="en-US" b="1"/>
              <a:t> </a:t>
            </a:r>
            <a:r>
              <a:rPr lang="en-US" b="1" dirty="0"/>
              <a:t>Flip-Flops </a:t>
            </a:r>
            <a:r>
              <a:rPr lang="en-US" dirty="0"/>
              <a:t>which takes X and Y selection inputs and performs following operations:</a:t>
            </a:r>
          </a:p>
          <a:p>
            <a:pPr algn="just">
              <a:buNone/>
            </a:pPr>
            <a:endParaRPr lang="en-US" dirty="0"/>
          </a:p>
        </p:txBody>
      </p:sp>
      <p:graphicFrame>
        <p:nvGraphicFramePr>
          <p:cNvPr id="4" name="Table 3"/>
          <p:cNvGraphicFramePr>
            <a:graphicFrameLocks noGrp="1"/>
          </p:cNvGraphicFramePr>
          <p:nvPr/>
        </p:nvGraphicFramePr>
        <p:xfrm>
          <a:off x="1524000" y="3352800"/>
          <a:ext cx="6096000" cy="18542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pPr algn="ctr"/>
                      <a:r>
                        <a:rPr lang="en-US" dirty="0"/>
                        <a:t>X</a:t>
                      </a:r>
                    </a:p>
                  </a:txBody>
                  <a:tcPr/>
                </a:tc>
                <a:tc>
                  <a:txBody>
                    <a:bodyPr/>
                    <a:lstStyle/>
                    <a:p>
                      <a:pPr algn="ctr"/>
                      <a:r>
                        <a:rPr lang="en-US" dirty="0"/>
                        <a:t>Y</a:t>
                      </a:r>
                    </a:p>
                  </a:txBody>
                  <a:tcPr/>
                </a:tc>
                <a:tc>
                  <a:txBody>
                    <a:bodyPr/>
                    <a:lstStyle/>
                    <a:p>
                      <a:pPr algn="ctr"/>
                      <a:r>
                        <a:rPr lang="en-US" dirty="0"/>
                        <a:t>Operation</a:t>
                      </a:r>
                    </a:p>
                  </a:txBody>
                  <a:tcPr/>
                </a:tc>
                <a:extLst>
                  <a:ext uri="{0D108BD9-81ED-4DB2-BD59-A6C34878D82A}">
                    <a16:rowId xmlns:a16="http://schemas.microsoft.com/office/drawing/2014/main" val="10000"/>
                  </a:ext>
                </a:extLst>
              </a:tr>
              <a:tr h="370840">
                <a:tc>
                  <a:txBody>
                    <a:bodyPr/>
                    <a:lstStyle/>
                    <a:p>
                      <a:pPr algn="ctr"/>
                      <a:r>
                        <a:rPr lang="en-US" dirty="0"/>
                        <a:t>0</a:t>
                      </a:r>
                    </a:p>
                  </a:txBody>
                  <a:tcPr/>
                </a:tc>
                <a:tc>
                  <a:txBody>
                    <a:bodyPr/>
                    <a:lstStyle/>
                    <a:p>
                      <a:pPr algn="ctr"/>
                      <a:r>
                        <a:rPr lang="en-US" dirty="0"/>
                        <a:t>0</a:t>
                      </a:r>
                    </a:p>
                  </a:txBody>
                  <a:tcPr/>
                </a:tc>
                <a:tc>
                  <a:txBody>
                    <a:bodyPr/>
                    <a:lstStyle/>
                    <a:p>
                      <a:pPr algn="ctr"/>
                      <a:r>
                        <a:rPr lang="en-US" dirty="0"/>
                        <a:t>Count</a:t>
                      </a:r>
                    </a:p>
                  </a:txBody>
                  <a:tcPr/>
                </a:tc>
                <a:extLst>
                  <a:ext uri="{0D108BD9-81ED-4DB2-BD59-A6C34878D82A}">
                    <a16:rowId xmlns:a16="http://schemas.microsoft.com/office/drawing/2014/main" val="10001"/>
                  </a:ext>
                </a:extLst>
              </a:tr>
              <a:tr h="370840">
                <a:tc>
                  <a:txBody>
                    <a:bodyPr/>
                    <a:lstStyle/>
                    <a:p>
                      <a:pPr algn="ctr"/>
                      <a:r>
                        <a:rPr lang="en-US" dirty="0"/>
                        <a:t>0</a:t>
                      </a:r>
                    </a:p>
                  </a:txBody>
                  <a:tcPr/>
                </a:tc>
                <a:tc>
                  <a:txBody>
                    <a:bodyPr/>
                    <a:lstStyle/>
                    <a:p>
                      <a:pPr algn="ctr"/>
                      <a:r>
                        <a:rPr lang="en-US" dirty="0"/>
                        <a:t>1</a:t>
                      </a:r>
                    </a:p>
                  </a:txBody>
                  <a:tcPr/>
                </a:tc>
                <a:tc>
                  <a:txBody>
                    <a:bodyPr/>
                    <a:lstStyle/>
                    <a:p>
                      <a:pPr algn="ctr"/>
                      <a:r>
                        <a:rPr lang="en-US" dirty="0"/>
                        <a:t>Shift Right</a:t>
                      </a:r>
                    </a:p>
                  </a:txBody>
                  <a:tcPr/>
                </a:tc>
                <a:extLst>
                  <a:ext uri="{0D108BD9-81ED-4DB2-BD59-A6C34878D82A}">
                    <a16:rowId xmlns:a16="http://schemas.microsoft.com/office/drawing/2014/main" val="10002"/>
                  </a:ext>
                </a:extLst>
              </a:tr>
              <a:tr h="370840">
                <a:tc>
                  <a:txBody>
                    <a:bodyPr/>
                    <a:lstStyle/>
                    <a:p>
                      <a:pPr algn="ctr"/>
                      <a:r>
                        <a:rPr lang="en-US" dirty="0"/>
                        <a:t>1</a:t>
                      </a:r>
                    </a:p>
                  </a:txBody>
                  <a:tcPr/>
                </a:tc>
                <a:tc>
                  <a:txBody>
                    <a:bodyPr/>
                    <a:lstStyle/>
                    <a:p>
                      <a:pPr algn="ctr"/>
                      <a:r>
                        <a:rPr lang="en-US" dirty="0"/>
                        <a:t>0</a:t>
                      </a:r>
                    </a:p>
                  </a:txBody>
                  <a:tcPr/>
                </a:tc>
                <a:tc>
                  <a:txBody>
                    <a:bodyPr/>
                    <a:lstStyle/>
                    <a:p>
                      <a:pPr algn="ctr"/>
                      <a:r>
                        <a:rPr lang="en-US" dirty="0"/>
                        <a:t>Shift Left</a:t>
                      </a:r>
                    </a:p>
                  </a:txBody>
                  <a:tcPr/>
                </a:tc>
                <a:extLst>
                  <a:ext uri="{0D108BD9-81ED-4DB2-BD59-A6C34878D82A}">
                    <a16:rowId xmlns:a16="http://schemas.microsoft.com/office/drawing/2014/main" val="10003"/>
                  </a:ext>
                </a:extLst>
              </a:tr>
              <a:tr h="370840">
                <a:tc>
                  <a:txBody>
                    <a:bodyPr/>
                    <a:lstStyle/>
                    <a:p>
                      <a:pPr algn="ctr"/>
                      <a:r>
                        <a:rPr lang="en-US" dirty="0"/>
                        <a:t>1</a:t>
                      </a:r>
                    </a:p>
                  </a:txBody>
                  <a:tcPr/>
                </a:tc>
                <a:tc>
                  <a:txBody>
                    <a:bodyPr/>
                    <a:lstStyle/>
                    <a:p>
                      <a:pPr algn="ctr"/>
                      <a:r>
                        <a:rPr lang="en-US" dirty="0"/>
                        <a:t>1</a:t>
                      </a:r>
                    </a:p>
                  </a:txBody>
                  <a:tcPr/>
                </a:tc>
                <a:tc>
                  <a:txBody>
                    <a:bodyPr/>
                    <a:lstStyle/>
                    <a:p>
                      <a:pPr algn="ctr"/>
                      <a:r>
                        <a:rPr lang="en-US" dirty="0"/>
                        <a:t>Parallel Load</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46F1673-FBCB-882C-6327-3A4BC10C5651}"/>
              </a:ext>
            </a:extLst>
          </p:cNvPr>
          <p:cNvSpPr txBox="1"/>
          <p:nvPr/>
        </p:nvSpPr>
        <p:spPr>
          <a:xfrm>
            <a:off x="914400" y="2514600"/>
            <a:ext cx="7919669" cy="523220"/>
          </a:xfrm>
          <a:prstGeom prst="rect">
            <a:avLst/>
          </a:prstGeom>
          <a:noFill/>
        </p:spPr>
        <p:txBody>
          <a:bodyPr wrap="none" rtlCol="0">
            <a:spAutoFit/>
          </a:bodyPr>
          <a:lstStyle/>
          <a:p>
            <a:r>
              <a:rPr lang="en-US" sz="2800" b="1" dirty="0"/>
              <a:t>Clock +</a:t>
            </a:r>
            <a:r>
              <a:rPr lang="en-US" sz="2800" b="1" dirty="0" err="1"/>
              <a:t>ve</a:t>
            </a:r>
            <a:r>
              <a:rPr lang="en-US" sz="2800" b="1" dirty="0"/>
              <a:t> edge &amp; -</a:t>
            </a:r>
            <a:r>
              <a:rPr lang="en-US" sz="2800" b="1" dirty="0" err="1"/>
              <a:t>ve</a:t>
            </a:r>
            <a:r>
              <a:rPr lang="en-US" sz="2800" b="1" dirty="0"/>
              <a:t> Edge difference in </a:t>
            </a:r>
            <a:r>
              <a:rPr lang="en-US" sz="2800" b="1" dirty="0" err="1"/>
              <a:t>Moris</a:t>
            </a:r>
            <a:r>
              <a:rPr lang="en-US" sz="2800" b="1" dirty="0"/>
              <a:t> Mano</a:t>
            </a:r>
            <a:endParaRPr lang="en-PK" sz="2800" b="1" dirty="0"/>
          </a:p>
        </p:txBody>
      </p:sp>
    </p:spTree>
    <p:extLst>
      <p:ext uri="{BB962C8B-B14F-4D97-AF65-F5344CB8AC3E}">
        <p14:creationId xmlns:p14="http://schemas.microsoft.com/office/powerpoint/2010/main" val="1943151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C7821AF-3B39-0C6E-AAEB-A4916ABC61C0}"/>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contrast="20000"/>
                    </a14:imgEffect>
                  </a14:imgLayer>
                </a14:imgProps>
              </a:ext>
            </a:extLst>
          </a:blip>
          <a:stretch>
            <a:fillRect/>
          </a:stretch>
        </p:blipFill>
        <p:spPr>
          <a:xfrm>
            <a:off x="0" y="495300"/>
            <a:ext cx="2600325" cy="5867400"/>
          </a:xfrm>
          <a:prstGeom prst="rect">
            <a:avLst/>
          </a:prstGeom>
        </p:spPr>
      </p:pic>
      <p:pic>
        <p:nvPicPr>
          <p:cNvPr id="7" name="Picture 6">
            <a:extLst>
              <a:ext uri="{FF2B5EF4-FFF2-40B4-BE49-F238E27FC236}">
                <a16:creationId xmlns:a16="http://schemas.microsoft.com/office/drawing/2014/main" id="{DFA4F570-2F5F-6DA9-030A-C9D3DD720F7D}"/>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contrast="20000"/>
                    </a14:imgEffect>
                  </a14:imgLayer>
                </a14:imgProps>
              </a:ext>
            </a:extLst>
          </a:blip>
          <a:stretch>
            <a:fillRect/>
          </a:stretch>
        </p:blipFill>
        <p:spPr>
          <a:xfrm>
            <a:off x="2833922" y="228600"/>
            <a:ext cx="6233878" cy="2819400"/>
          </a:xfrm>
          <a:prstGeom prst="rect">
            <a:avLst/>
          </a:prstGeom>
        </p:spPr>
      </p:pic>
      <p:pic>
        <p:nvPicPr>
          <p:cNvPr id="9" name="Picture 8">
            <a:extLst>
              <a:ext uri="{FF2B5EF4-FFF2-40B4-BE49-F238E27FC236}">
                <a16:creationId xmlns:a16="http://schemas.microsoft.com/office/drawing/2014/main" id="{E7832D3E-AA6E-DBDB-2C58-444A12630286}"/>
              </a:ext>
            </a:extLst>
          </p:cNvPr>
          <p:cNvPicPr>
            <a:picLocks noChangeAspect="1"/>
          </p:cNvPicPr>
          <p:nvPr/>
        </p:nvPicPr>
        <p:blipFill>
          <a:blip r:embed="rId6"/>
          <a:stretch>
            <a:fillRect/>
          </a:stretch>
        </p:blipFill>
        <p:spPr>
          <a:xfrm>
            <a:off x="3733800" y="4495800"/>
            <a:ext cx="4602708" cy="1447800"/>
          </a:xfrm>
          <a:prstGeom prst="rect">
            <a:avLst/>
          </a:prstGeom>
        </p:spPr>
      </p:pic>
    </p:spTree>
    <p:extLst>
      <p:ext uri="{BB962C8B-B14F-4D97-AF65-F5344CB8AC3E}">
        <p14:creationId xmlns:p14="http://schemas.microsoft.com/office/powerpoint/2010/main" val="1914264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B64DFF-5D14-745C-90DE-FF0B6612E546}"/>
              </a:ext>
            </a:extLst>
          </p:cNvPr>
          <p:cNvPicPr>
            <a:picLocks noChangeAspect="1"/>
          </p:cNvPicPr>
          <p:nvPr/>
        </p:nvPicPr>
        <p:blipFill>
          <a:blip r:embed="rId2"/>
          <a:stretch>
            <a:fillRect/>
          </a:stretch>
        </p:blipFill>
        <p:spPr>
          <a:xfrm>
            <a:off x="381000" y="2286000"/>
            <a:ext cx="2066925" cy="1752600"/>
          </a:xfrm>
          <a:prstGeom prst="rect">
            <a:avLst/>
          </a:prstGeom>
        </p:spPr>
      </p:pic>
      <p:pic>
        <p:nvPicPr>
          <p:cNvPr id="7" name="Picture 6">
            <a:extLst>
              <a:ext uri="{FF2B5EF4-FFF2-40B4-BE49-F238E27FC236}">
                <a16:creationId xmlns:a16="http://schemas.microsoft.com/office/drawing/2014/main" id="{96C0D2DC-48DF-E556-B299-7A4905F443A8}"/>
              </a:ext>
            </a:extLst>
          </p:cNvPr>
          <p:cNvPicPr>
            <a:picLocks noChangeAspect="1"/>
          </p:cNvPicPr>
          <p:nvPr/>
        </p:nvPicPr>
        <p:blipFill>
          <a:blip r:embed="rId3"/>
          <a:stretch>
            <a:fillRect/>
          </a:stretch>
        </p:blipFill>
        <p:spPr>
          <a:xfrm>
            <a:off x="2667000" y="942975"/>
            <a:ext cx="6272755" cy="4972050"/>
          </a:xfrm>
          <a:prstGeom prst="rect">
            <a:avLst/>
          </a:prstGeom>
        </p:spPr>
      </p:pic>
    </p:spTree>
    <p:extLst>
      <p:ext uri="{BB962C8B-B14F-4D97-AF65-F5344CB8AC3E}">
        <p14:creationId xmlns:p14="http://schemas.microsoft.com/office/powerpoint/2010/main" val="3610146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09800"/>
            <a:ext cx="8229600" cy="1143000"/>
          </a:xfrm>
        </p:spPr>
        <p:txBody>
          <a:bodyPr/>
          <a:lstStyle/>
          <a:p>
            <a:r>
              <a:rPr lang="en-US" dirty="0"/>
              <a:t>Synchronous Counters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3324" y="-120236"/>
            <a:ext cx="8229600" cy="806036"/>
          </a:xfrm>
        </p:spPr>
        <p:txBody>
          <a:bodyPr>
            <a:normAutofit fontScale="90000"/>
          </a:bodyPr>
          <a:lstStyle/>
          <a:p>
            <a:r>
              <a:rPr lang="en-US" dirty="0"/>
              <a:t>Synchronous 3-bit Up-Down Counter</a:t>
            </a:r>
          </a:p>
        </p:txBody>
      </p:sp>
      <p:pic>
        <p:nvPicPr>
          <p:cNvPr id="1026" name="Picture 2" descr="C:\Users\Samin\Desktop\20150517_162428.jpg"/>
          <p:cNvPicPr>
            <a:picLocks noChangeAspect="1" noChangeArrowheads="1"/>
          </p:cNvPicPr>
          <p:nvPr/>
        </p:nvPicPr>
        <p:blipFill>
          <a:blip r:embed="rId2" cstate="print">
            <a:lum contrast="40000"/>
          </a:blip>
          <a:srcRect/>
          <a:stretch>
            <a:fillRect/>
          </a:stretch>
        </p:blipFill>
        <p:spPr bwMode="auto">
          <a:xfrm>
            <a:off x="4598124" y="685800"/>
            <a:ext cx="4471849" cy="4572000"/>
          </a:xfrm>
          <a:prstGeom prst="rect">
            <a:avLst/>
          </a:prstGeom>
          <a:noFill/>
        </p:spPr>
      </p:pic>
      <p:sp>
        <p:nvSpPr>
          <p:cNvPr id="4" name="TextBox 3"/>
          <p:cNvSpPr txBox="1"/>
          <p:nvPr/>
        </p:nvSpPr>
        <p:spPr>
          <a:xfrm>
            <a:off x="366902" y="675807"/>
            <a:ext cx="4293331" cy="646331"/>
          </a:xfrm>
          <a:prstGeom prst="rect">
            <a:avLst/>
          </a:prstGeom>
          <a:noFill/>
        </p:spPr>
        <p:txBody>
          <a:bodyPr wrap="square" rtlCol="0">
            <a:spAutoFit/>
          </a:bodyPr>
          <a:lstStyle/>
          <a:p>
            <a:r>
              <a:rPr lang="en-US" b="1" dirty="0">
                <a:solidFill>
                  <a:srgbClr val="0070C0"/>
                </a:solidFill>
              </a:rPr>
              <a:t>For S=0  </a:t>
            </a:r>
            <a:r>
              <a:rPr lang="en-US" b="1" dirty="0">
                <a:solidFill>
                  <a:srgbClr val="0070C0"/>
                </a:solidFill>
                <a:sym typeface="Wingdings" panose="05000000000000000000" pitchFamily="2" charset="2"/>
              </a:rPr>
              <a:t> </a:t>
            </a:r>
            <a:r>
              <a:rPr lang="en-US" b="1" dirty="0">
                <a:solidFill>
                  <a:srgbClr val="0070C0"/>
                </a:solidFill>
              </a:rPr>
              <a:t>Count Upward</a:t>
            </a:r>
          </a:p>
          <a:p>
            <a:r>
              <a:rPr lang="en-US" b="1" dirty="0">
                <a:solidFill>
                  <a:srgbClr val="0070C0"/>
                </a:solidFill>
              </a:rPr>
              <a:t>For S=1 </a:t>
            </a:r>
            <a:r>
              <a:rPr lang="en-US" b="1" dirty="0">
                <a:solidFill>
                  <a:srgbClr val="0070C0"/>
                </a:solidFill>
                <a:sym typeface="Wingdings" panose="05000000000000000000" pitchFamily="2" charset="2"/>
              </a:rPr>
              <a:t> </a:t>
            </a:r>
            <a:r>
              <a:rPr lang="en-US" b="1" dirty="0">
                <a:solidFill>
                  <a:srgbClr val="0070C0"/>
                </a:solidFill>
              </a:rPr>
              <a:t>Count Downward</a:t>
            </a:r>
          </a:p>
        </p:txBody>
      </p:sp>
      <p:pic>
        <p:nvPicPr>
          <p:cNvPr id="3" name="Picture 2"/>
          <p:cNvPicPr>
            <a:picLocks noChangeAspect="1"/>
          </p:cNvPicPr>
          <p:nvPr/>
        </p:nvPicPr>
        <p:blipFill>
          <a:blip r:embed="rId3">
            <a:lum contrast="40000"/>
          </a:blip>
          <a:stretch>
            <a:fillRect/>
          </a:stretch>
        </p:blipFill>
        <p:spPr>
          <a:xfrm>
            <a:off x="1" y="1524000"/>
            <a:ext cx="4582884" cy="4876800"/>
          </a:xfrm>
          <a:prstGeom prst="rect">
            <a:avLst/>
          </a:prstGeom>
        </p:spPr>
      </p:pic>
      <p:sp>
        <p:nvSpPr>
          <p:cNvPr id="5" name="TextBox 4"/>
          <p:cNvSpPr txBox="1"/>
          <p:nvPr/>
        </p:nvSpPr>
        <p:spPr>
          <a:xfrm>
            <a:off x="7391400" y="2209800"/>
            <a:ext cx="522002" cy="276999"/>
          </a:xfrm>
          <a:prstGeom prst="rect">
            <a:avLst/>
          </a:prstGeom>
          <a:noFill/>
        </p:spPr>
        <p:txBody>
          <a:bodyPr wrap="none" rtlCol="0">
            <a:spAutoFit/>
          </a:bodyPr>
          <a:lstStyle/>
          <a:p>
            <a:r>
              <a:rPr lang="en-US" sz="1200" b="1" dirty="0">
                <a:solidFill>
                  <a:schemeClr val="accent1"/>
                </a:solidFill>
                <a:latin typeface="Arial" panose="020B0604020202020204" pitchFamily="34" charset="0"/>
                <a:cs typeface="Arial" panose="020B0604020202020204" pitchFamily="34" charset="0"/>
              </a:rPr>
              <a:t>FF A</a:t>
            </a:r>
          </a:p>
        </p:txBody>
      </p:sp>
      <p:sp>
        <p:nvSpPr>
          <p:cNvPr id="7" name="TextBox 6"/>
          <p:cNvSpPr txBox="1"/>
          <p:nvPr/>
        </p:nvSpPr>
        <p:spPr>
          <a:xfrm>
            <a:off x="7391400" y="3338899"/>
            <a:ext cx="527709" cy="276999"/>
          </a:xfrm>
          <a:prstGeom prst="rect">
            <a:avLst/>
          </a:prstGeom>
          <a:noFill/>
        </p:spPr>
        <p:txBody>
          <a:bodyPr wrap="none" rtlCol="0">
            <a:spAutoFit/>
          </a:bodyPr>
          <a:lstStyle/>
          <a:p>
            <a:r>
              <a:rPr lang="en-US" sz="1200" b="1" dirty="0">
                <a:solidFill>
                  <a:schemeClr val="accent1"/>
                </a:solidFill>
                <a:latin typeface="Arial" panose="020B0604020202020204" pitchFamily="34" charset="0"/>
                <a:cs typeface="Arial" panose="020B0604020202020204" pitchFamily="34" charset="0"/>
              </a:rPr>
              <a:t>FF B</a:t>
            </a:r>
          </a:p>
        </p:txBody>
      </p:sp>
      <p:sp>
        <p:nvSpPr>
          <p:cNvPr id="8" name="TextBox 7"/>
          <p:cNvSpPr txBox="1"/>
          <p:nvPr/>
        </p:nvSpPr>
        <p:spPr>
          <a:xfrm>
            <a:off x="7391400" y="4655149"/>
            <a:ext cx="527709" cy="276999"/>
          </a:xfrm>
          <a:prstGeom prst="rect">
            <a:avLst/>
          </a:prstGeom>
          <a:noFill/>
        </p:spPr>
        <p:txBody>
          <a:bodyPr wrap="none" rtlCol="0">
            <a:spAutoFit/>
          </a:bodyPr>
          <a:lstStyle/>
          <a:p>
            <a:r>
              <a:rPr lang="en-US" sz="1200" b="1" dirty="0">
                <a:solidFill>
                  <a:schemeClr val="accent1"/>
                </a:solidFill>
                <a:latin typeface="Arial" panose="020B0604020202020204" pitchFamily="34" charset="0"/>
                <a:cs typeface="Arial" panose="020B0604020202020204" pitchFamily="34" charset="0"/>
              </a:rPr>
              <a:t>FF C</a:t>
            </a:r>
          </a:p>
        </p:txBody>
      </p:sp>
      <p:sp>
        <p:nvSpPr>
          <p:cNvPr id="6" name="TextBox 5">
            <a:extLst>
              <a:ext uri="{FF2B5EF4-FFF2-40B4-BE49-F238E27FC236}">
                <a16:creationId xmlns:a16="http://schemas.microsoft.com/office/drawing/2014/main" id="{15E68E91-BE40-ECF5-55D8-9CC87FD6421B}"/>
              </a:ext>
            </a:extLst>
          </p:cNvPr>
          <p:cNvSpPr txBox="1"/>
          <p:nvPr/>
        </p:nvSpPr>
        <p:spPr>
          <a:xfrm>
            <a:off x="213655" y="2550028"/>
            <a:ext cx="306494" cy="400110"/>
          </a:xfrm>
          <a:prstGeom prst="rect">
            <a:avLst/>
          </a:prstGeom>
          <a:noFill/>
        </p:spPr>
        <p:txBody>
          <a:bodyPr wrap="none" rtlCol="0">
            <a:spAutoFit/>
          </a:bodyPr>
          <a:lstStyle/>
          <a:p>
            <a:r>
              <a:rPr lang="en-US" sz="2000" b="1" dirty="0"/>
              <a:t>S</a:t>
            </a:r>
            <a:endParaRPr lang="en-PK" sz="2000" b="1" dirty="0"/>
          </a:p>
        </p:txBody>
      </p:sp>
      <p:pic>
        <p:nvPicPr>
          <p:cNvPr id="10" name="Picture 9">
            <a:extLst>
              <a:ext uri="{FF2B5EF4-FFF2-40B4-BE49-F238E27FC236}">
                <a16:creationId xmlns:a16="http://schemas.microsoft.com/office/drawing/2014/main" id="{E654418A-10D5-C57B-016A-E842B0004A7A}"/>
              </a:ext>
            </a:extLst>
          </p:cNvPr>
          <p:cNvPicPr>
            <a:picLocks noChangeAspect="1"/>
          </p:cNvPicPr>
          <p:nvPr/>
        </p:nvPicPr>
        <p:blipFill>
          <a:blip r:embed="rId4"/>
          <a:stretch>
            <a:fillRect/>
          </a:stretch>
        </p:blipFill>
        <p:spPr>
          <a:xfrm>
            <a:off x="7281994" y="5479220"/>
            <a:ext cx="1787979" cy="1371600"/>
          </a:xfrm>
          <a:prstGeom prst="rect">
            <a:avLst/>
          </a:prstGeom>
        </p:spPr>
      </p:pic>
      <p:sp>
        <p:nvSpPr>
          <p:cNvPr id="12" name="TextBox 11">
            <a:extLst>
              <a:ext uri="{FF2B5EF4-FFF2-40B4-BE49-F238E27FC236}">
                <a16:creationId xmlns:a16="http://schemas.microsoft.com/office/drawing/2014/main" id="{5A24FE8D-49B4-D536-CC45-928D9D2A3F85}"/>
              </a:ext>
            </a:extLst>
          </p:cNvPr>
          <p:cNvSpPr txBox="1"/>
          <p:nvPr/>
        </p:nvSpPr>
        <p:spPr>
          <a:xfrm>
            <a:off x="8559677" y="762212"/>
            <a:ext cx="486030" cy="400110"/>
          </a:xfrm>
          <a:prstGeom prst="rect">
            <a:avLst/>
          </a:prstGeom>
          <a:noFill/>
        </p:spPr>
        <p:txBody>
          <a:bodyPr wrap="none" rtlCol="0">
            <a:spAutoFit/>
          </a:bodyPr>
          <a:lstStyle/>
          <a:p>
            <a:r>
              <a:rPr lang="en-US" sz="2000" b="1" dirty="0"/>
              <a:t>Q</a:t>
            </a:r>
            <a:r>
              <a:rPr lang="en-US" sz="1600" b="1" dirty="0"/>
              <a:t>A</a:t>
            </a:r>
            <a:endParaRPr lang="en-PK" sz="2000" b="1" dirty="0"/>
          </a:p>
        </p:txBody>
      </p:sp>
      <p:sp>
        <p:nvSpPr>
          <p:cNvPr id="13" name="TextBox 12">
            <a:extLst>
              <a:ext uri="{FF2B5EF4-FFF2-40B4-BE49-F238E27FC236}">
                <a16:creationId xmlns:a16="http://schemas.microsoft.com/office/drawing/2014/main" id="{AF993419-AEF1-F9AD-5CB9-FEDE114A3A22}"/>
              </a:ext>
            </a:extLst>
          </p:cNvPr>
          <p:cNvSpPr txBox="1"/>
          <p:nvPr/>
        </p:nvSpPr>
        <p:spPr>
          <a:xfrm>
            <a:off x="8544577" y="2149918"/>
            <a:ext cx="476412" cy="400110"/>
          </a:xfrm>
          <a:prstGeom prst="rect">
            <a:avLst/>
          </a:prstGeom>
          <a:noFill/>
        </p:spPr>
        <p:txBody>
          <a:bodyPr wrap="none" rtlCol="0">
            <a:spAutoFit/>
          </a:bodyPr>
          <a:lstStyle/>
          <a:p>
            <a:r>
              <a:rPr lang="en-US" sz="2000" b="1" dirty="0"/>
              <a:t>Q</a:t>
            </a:r>
            <a:r>
              <a:rPr lang="en-US" sz="1600" b="1" dirty="0"/>
              <a:t>B</a:t>
            </a:r>
            <a:endParaRPr lang="en-PK" sz="2000" b="1" dirty="0"/>
          </a:p>
        </p:txBody>
      </p:sp>
      <p:sp>
        <p:nvSpPr>
          <p:cNvPr id="14" name="TextBox 13">
            <a:extLst>
              <a:ext uri="{FF2B5EF4-FFF2-40B4-BE49-F238E27FC236}">
                <a16:creationId xmlns:a16="http://schemas.microsoft.com/office/drawing/2014/main" id="{244E4BD5-B0C8-84CF-7F2D-7A80FB57756A}"/>
              </a:ext>
            </a:extLst>
          </p:cNvPr>
          <p:cNvSpPr txBox="1"/>
          <p:nvPr/>
        </p:nvSpPr>
        <p:spPr>
          <a:xfrm>
            <a:off x="8674000" y="3313927"/>
            <a:ext cx="470000" cy="400110"/>
          </a:xfrm>
          <a:prstGeom prst="rect">
            <a:avLst/>
          </a:prstGeom>
          <a:noFill/>
        </p:spPr>
        <p:txBody>
          <a:bodyPr wrap="none" rtlCol="0">
            <a:spAutoFit/>
          </a:bodyPr>
          <a:lstStyle/>
          <a:p>
            <a:r>
              <a:rPr lang="en-US" sz="2000" b="1" dirty="0"/>
              <a:t>Q</a:t>
            </a:r>
            <a:r>
              <a:rPr lang="en-US" sz="1600" b="1" dirty="0"/>
              <a:t>C</a:t>
            </a:r>
            <a:endParaRPr lang="en-PK" sz="20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710F057-49C8-07D6-FDB7-19FFB67A21E2}"/>
              </a:ext>
            </a:extLst>
          </p:cNvPr>
          <p:cNvPicPr>
            <a:picLocks noChangeAspect="1"/>
          </p:cNvPicPr>
          <p:nvPr/>
        </p:nvPicPr>
        <p:blipFill>
          <a:blip r:embed="rId2"/>
          <a:stretch>
            <a:fillRect/>
          </a:stretch>
        </p:blipFill>
        <p:spPr>
          <a:xfrm>
            <a:off x="2133600" y="304800"/>
            <a:ext cx="3810000" cy="6400800"/>
          </a:xfrm>
          <a:prstGeom prst="rect">
            <a:avLst/>
          </a:prstGeom>
        </p:spPr>
      </p:pic>
    </p:spTree>
    <p:extLst>
      <p:ext uri="{BB962C8B-B14F-4D97-AF65-F5344CB8AC3E}">
        <p14:creationId xmlns:p14="http://schemas.microsoft.com/office/powerpoint/2010/main" val="41084598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658</TotalTime>
  <Words>982</Words>
  <Application>Microsoft Office PowerPoint</Application>
  <PresentationFormat>On-screen Show (4:3)</PresentationFormat>
  <Paragraphs>317</Paragraphs>
  <Slides>39</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39</vt:i4>
      </vt:variant>
    </vt:vector>
  </HeadingPairs>
  <TitlesOfParts>
    <vt:vector size="42" baseType="lpstr">
      <vt:lpstr>Arial</vt:lpstr>
      <vt:lpstr>Calibri</vt:lpstr>
      <vt:lpstr>Office Theme</vt:lpstr>
      <vt:lpstr>4-bit Ripple Counter</vt:lpstr>
      <vt:lpstr>4-bit Ripple Counter</vt:lpstr>
      <vt:lpstr>4-bit Ripple Counter</vt:lpstr>
      <vt:lpstr>PowerPoint Presentation</vt:lpstr>
      <vt:lpstr>PowerPoint Presentation</vt:lpstr>
      <vt:lpstr>PowerPoint Presentation</vt:lpstr>
      <vt:lpstr>Synchronous Counters</vt:lpstr>
      <vt:lpstr>Synchronous 3-bit Up-Down Counter</vt:lpstr>
      <vt:lpstr>PowerPoint Presentation</vt:lpstr>
      <vt:lpstr>Serial Counter</vt:lpstr>
      <vt:lpstr>Half Adder</vt:lpstr>
      <vt:lpstr>Serial Counter</vt:lpstr>
      <vt:lpstr>Serial Counter</vt:lpstr>
      <vt:lpstr>Serial Counter</vt:lpstr>
      <vt:lpstr>Serial Counter</vt:lpstr>
      <vt:lpstr>How Serial Counter Works?</vt:lpstr>
      <vt:lpstr>How Serial Counter Works?</vt:lpstr>
      <vt:lpstr>How Serial Counter Works?</vt:lpstr>
      <vt:lpstr>How Serial Counter Works?</vt:lpstr>
      <vt:lpstr>How Serial Counter Works?</vt:lpstr>
      <vt:lpstr>How Serial Counter Works?</vt:lpstr>
      <vt:lpstr>How Serial Counter Works?</vt:lpstr>
      <vt:lpstr>How Serial Counter Works?</vt:lpstr>
      <vt:lpstr>How Serial Counter Works?</vt:lpstr>
      <vt:lpstr>Parallel Counter</vt:lpstr>
      <vt:lpstr>How Parallel Counter works?</vt:lpstr>
      <vt:lpstr>How Parallel Counter works?</vt:lpstr>
      <vt:lpstr>How Parallel Counter works?</vt:lpstr>
      <vt:lpstr>How Parallel Counter works?</vt:lpstr>
      <vt:lpstr>How Parallel Counter works?</vt:lpstr>
      <vt:lpstr>How Parallel Counter works?</vt:lpstr>
      <vt:lpstr>How Parallel Counter works?</vt:lpstr>
      <vt:lpstr>4-Bit Synchronous Binary Counter</vt:lpstr>
      <vt:lpstr>Serial VS Parallel Counter</vt:lpstr>
      <vt:lpstr>Serial VS Parallel Counter</vt:lpstr>
      <vt:lpstr>Practice Problems</vt:lpstr>
      <vt:lpstr>Practice Problems</vt:lpstr>
      <vt:lpstr>Practice Problems</vt:lpstr>
      <vt:lpstr>Practice Problems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Counters</dc:title>
  <dc:creator>Samin</dc:creator>
  <cp:lastModifiedBy>Nazish Saleem</cp:lastModifiedBy>
  <cp:revision>231</cp:revision>
  <dcterms:created xsi:type="dcterms:W3CDTF">2006-08-16T00:00:00Z</dcterms:created>
  <dcterms:modified xsi:type="dcterms:W3CDTF">2022-05-21T20:59:00Z</dcterms:modified>
</cp:coreProperties>
</file>