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5" r:id="rId6"/>
    <p:sldId id="296" r:id="rId7"/>
    <p:sldId id="298" r:id="rId8"/>
    <p:sldId id="299" r:id="rId9"/>
    <p:sldId id="266" r:id="rId10"/>
    <p:sldId id="269" r:id="rId11"/>
    <p:sldId id="268" r:id="rId12"/>
    <p:sldId id="259" r:id="rId13"/>
    <p:sldId id="300" r:id="rId14"/>
    <p:sldId id="301" r:id="rId15"/>
    <p:sldId id="302" r:id="rId16"/>
    <p:sldId id="303" r:id="rId17"/>
    <p:sldId id="304" r:id="rId18"/>
    <p:sldId id="306" r:id="rId19"/>
    <p:sldId id="307" r:id="rId20"/>
    <p:sldId id="314" r:id="rId21"/>
    <p:sldId id="281" r:id="rId22"/>
    <p:sldId id="315" r:id="rId23"/>
    <p:sldId id="316" r:id="rId24"/>
    <p:sldId id="317" r:id="rId25"/>
    <p:sldId id="324" r:id="rId26"/>
    <p:sldId id="282" r:id="rId27"/>
    <p:sldId id="284" r:id="rId28"/>
    <p:sldId id="325" r:id="rId29"/>
    <p:sldId id="326" r:id="rId30"/>
    <p:sldId id="327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28" r:id="rId41"/>
    <p:sldId id="320" r:id="rId42"/>
    <p:sldId id="332" r:id="rId43"/>
    <p:sldId id="333" r:id="rId44"/>
    <p:sldId id="334" r:id="rId45"/>
    <p:sldId id="336" r:id="rId46"/>
    <p:sldId id="337" r:id="rId47"/>
    <p:sldId id="335" r:id="rId48"/>
    <p:sldId id="338" r:id="rId49"/>
    <p:sldId id="330" r:id="rId50"/>
    <p:sldId id="322" r:id="rId51"/>
    <p:sldId id="321" r:id="rId52"/>
    <p:sldId id="351" r:id="rId53"/>
    <p:sldId id="352" r:id="rId54"/>
    <p:sldId id="340" r:id="rId55"/>
    <p:sldId id="341" r:id="rId56"/>
    <p:sldId id="342" r:id="rId57"/>
    <p:sldId id="343" r:id="rId58"/>
    <p:sldId id="344" r:id="rId59"/>
    <p:sldId id="345" r:id="rId60"/>
    <p:sldId id="323" r:id="rId61"/>
    <p:sldId id="346" r:id="rId62"/>
    <p:sldId id="347" r:id="rId63"/>
    <p:sldId id="348" r:id="rId64"/>
    <p:sldId id="349" r:id="rId65"/>
    <p:sldId id="35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26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EC85-27A2-4A2B-9481-A4805EE75D4A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1BDF-BB1F-4445-A0E0-865FF04034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Decoders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Chapter 3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Combining all </a:t>
            </a:r>
            <a:r>
              <a:rPr lang="en-US" dirty="0" err="1" smtClean="0"/>
              <a:t>Minterms</a:t>
            </a:r>
            <a:r>
              <a:rPr lang="en-US" dirty="0" smtClean="0"/>
              <a:t> of 3 Variables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6248400"/>
            <a:ext cx="471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Circuit containing all the </a:t>
            </a:r>
            <a:r>
              <a:rPr lang="en-US" dirty="0" err="1" smtClean="0"/>
              <a:t>minterms</a:t>
            </a:r>
            <a:r>
              <a:rPr lang="en-US" dirty="0" smtClean="0"/>
              <a:t> of 3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Circuit to generate all </a:t>
            </a:r>
            <a:r>
              <a:rPr lang="en-US" dirty="0" err="1" smtClean="0"/>
              <a:t>Minterms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6096000"/>
            <a:ext cx="3453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This is called Decoder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3-to-8 Line Decoder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362628"/>
            <a:ext cx="4896534" cy="442857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400" y="1219200"/>
            <a:ext cx="3352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3-to-8 Line Decoder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002268"/>
            <a:ext cx="476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Which output signal will be </a:t>
            </a:r>
            <a:r>
              <a:rPr lang="en-US" b="1" dirty="0" smtClean="0">
                <a:solidFill>
                  <a:srgbClr val="C00000"/>
                </a:solidFill>
              </a:rPr>
              <a:t>ON for </a:t>
            </a:r>
            <a:r>
              <a:rPr lang="en-US" b="1" dirty="0" smtClean="0">
                <a:solidFill>
                  <a:srgbClr val="C00000"/>
                </a:solidFill>
              </a:rPr>
              <a:t>input (110)</a:t>
            </a:r>
            <a:r>
              <a:rPr lang="en-US" sz="11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4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3-to-8 Line Decoder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19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3-to-8 Line Decoder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" y="1002268"/>
            <a:ext cx="499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will be the behavior of other output signals?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19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64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6400" y="328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64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Combining all </a:t>
            </a:r>
            <a:r>
              <a:rPr lang="en-US" dirty="0" err="1" smtClean="0"/>
              <a:t>Minterms</a:t>
            </a:r>
            <a:r>
              <a:rPr lang="en-US" dirty="0" smtClean="0"/>
              <a:t> of 3 Variables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515028"/>
            <a:ext cx="4896534" cy="44285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991302" y="16002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1302" y="21336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2667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3288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0400" y="3821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4431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495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55742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m</a:t>
            </a:r>
            <a:r>
              <a:rPr lang="en-US" sz="1050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419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800" y="534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388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41914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19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388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38800" y="206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8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267200" y="20574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267200" y="4419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91000" y="5486400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</a:rPr>
              <a:t>?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28194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4-to-16</a:t>
            </a:r>
          </a:p>
          <a:p>
            <a:pPr algn="ctr"/>
            <a:r>
              <a:rPr lang="en-US" sz="3600" dirty="0" smtClean="0"/>
              <a:t>Decoder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8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267200" y="20574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8194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4-to-16</a:t>
            </a:r>
          </a:p>
          <a:p>
            <a:pPr algn="ctr"/>
            <a:r>
              <a:rPr lang="en-US" sz="3600" dirty="0" smtClean="0"/>
              <a:t>Decoder</a:t>
            </a:r>
            <a:endParaRPr lang="en-US" sz="3600" dirty="0"/>
          </a:p>
        </p:txBody>
      </p:sp>
      <p:sp>
        <p:nvSpPr>
          <p:cNvPr id="8" name="Down Arrow 7"/>
          <p:cNvSpPr/>
          <p:nvPr/>
        </p:nvSpPr>
        <p:spPr>
          <a:xfrm>
            <a:off x="4267200" y="4419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472440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(1110)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= (14)</a:t>
            </a:r>
            <a:r>
              <a:rPr lang="en-US" sz="1100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275" y="56504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66800" y="5486400"/>
          <a:ext cx="716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 smtClean="0">
                        <a:solidFill>
                          <a:srgbClr val="99CC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3817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267200" y="20574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819400"/>
            <a:ext cx="4800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4-to-16</a:t>
            </a:r>
          </a:p>
          <a:p>
            <a:pPr algn="ctr"/>
            <a:r>
              <a:rPr lang="en-US" sz="3600" dirty="0" smtClean="0"/>
              <a:t>Decoder</a:t>
            </a:r>
            <a:endParaRPr lang="en-US" sz="3600" dirty="0"/>
          </a:p>
        </p:txBody>
      </p:sp>
      <p:sp>
        <p:nvSpPr>
          <p:cNvPr id="8" name="Down Arrow 7"/>
          <p:cNvSpPr/>
          <p:nvPr/>
        </p:nvSpPr>
        <p:spPr>
          <a:xfrm>
            <a:off x="4267200" y="4419600"/>
            <a:ext cx="484632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91200" y="472440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(1110)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= (14)</a:t>
            </a:r>
            <a:r>
              <a:rPr lang="en-US" sz="1100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66800" y="5486400"/>
          <a:ext cx="716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  <a:gridCol w="4476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99CCF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9CCF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99CC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4275" y="565046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86475" y="2586831"/>
            <a:ext cx="20669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638800" y="3276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3581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3100" y="39624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n-1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3400" y="26670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3059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53400" y="3352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29600" y="4812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m-1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9600" y="3733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600" y="3429000"/>
            <a:ext cx="977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</a:t>
            </a:r>
            <a:r>
              <a:rPr lang="en-US" b="1" dirty="0" smtClean="0"/>
              <a:t> to 2</a:t>
            </a:r>
            <a:r>
              <a:rPr lang="en-US" b="1" baseline="30000" dirty="0" smtClean="0"/>
              <a:t>n</a:t>
            </a:r>
            <a:endParaRPr lang="en-US" b="1" dirty="0" smtClean="0"/>
          </a:p>
          <a:p>
            <a:pPr algn="ctr"/>
            <a:r>
              <a:rPr lang="en-US" b="1" dirty="0" smtClean="0"/>
              <a:t>Decoder</a:t>
            </a:r>
          </a:p>
          <a:p>
            <a:pPr algn="ctr"/>
            <a:r>
              <a:rPr lang="en-US" dirty="0" smtClean="0"/>
              <a:t>m = 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1600201"/>
            <a:ext cx="37167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Objective:</a:t>
            </a:r>
          </a:p>
          <a:p>
            <a:pPr algn="just"/>
            <a:endParaRPr lang="en-US" sz="2400" b="1" dirty="0" smtClean="0"/>
          </a:p>
          <a:p>
            <a:pPr algn="just">
              <a:buFontTx/>
              <a:buChar char="-"/>
            </a:pPr>
            <a:r>
              <a:rPr lang="en-US" sz="2400" dirty="0" smtClean="0"/>
              <a:t>Take n inputs</a:t>
            </a:r>
          </a:p>
          <a:p>
            <a:pPr algn="just">
              <a:buFontTx/>
              <a:buChar char="-"/>
            </a:pPr>
            <a:r>
              <a:rPr lang="en-US" sz="2400" dirty="0"/>
              <a:t> </a:t>
            </a:r>
            <a:r>
              <a:rPr lang="en-US" sz="2400" dirty="0" smtClean="0"/>
              <a:t>Generate 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(i.e. all possible product terms)</a:t>
            </a:r>
          </a:p>
          <a:p>
            <a:pPr algn="ctr"/>
            <a:r>
              <a:rPr lang="en-US" sz="2800" dirty="0" smtClean="0"/>
              <a:t>OR</a:t>
            </a:r>
          </a:p>
          <a:p>
            <a:pPr algn="just">
              <a:buFontTx/>
              <a:buChar char="-"/>
            </a:pPr>
            <a:r>
              <a:rPr lang="en-US" sz="2400" b="1" dirty="0" smtClean="0"/>
              <a:t> Take input signal = (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)</a:t>
            </a:r>
            <a:r>
              <a:rPr lang="en-US" sz="1400" b="1" dirty="0" smtClean="0"/>
              <a:t>10</a:t>
            </a:r>
            <a:endParaRPr lang="en-US" sz="2400" b="1" dirty="0" smtClean="0"/>
          </a:p>
          <a:p>
            <a:pPr algn="just">
              <a:buFontTx/>
              <a:buChar char="-"/>
            </a:pPr>
            <a:r>
              <a:rPr lang="en-US" sz="2400" b="1" dirty="0" smtClean="0"/>
              <a:t> Generate signal 1 at D</a:t>
            </a:r>
            <a:r>
              <a:rPr lang="en-US" sz="1600" b="1" dirty="0" smtClean="0"/>
              <a:t>i </a:t>
            </a:r>
            <a:r>
              <a:rPr lang="en-US" sz="2400" b="1" dirty="0" smtClean="0"/>
              <a:t>and 0 at rest of the outputs</a:t>
            </a:r>
            <a:endParaRPr lang="en-US" sz="2400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5295900" y="47625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75311" y="51816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inputs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8039100" y="53721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3711" y="5791200"/>
            <a:ext cx="134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Minterms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6019800"/>
            <a:ext cx="485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Only 1 </a:t>
            </a:r>
            <a:r>
              <a:rPr lang="en-US" dirty="0" err="1" smtClean="0"/>
              <a:t>minterm</a:t>
            </a:r>
            <a:r>
              <a:rPr lang="en-US" dirty="0"/>
              <a:t> </a:t>
            </a:r>
            <a:r>
              <a:rPr lang="en-US" dirty="0" smtClean="0"/>
              <a:t>will be 1 at a time, rest will be 0</a:t>
            </a:r>
          </a:p>
          <a:p>
            <a:r>
              <a:rPr lang="en-US" dirty="0" smtClean="0"/>
              <a:t>- D</a:t>
            </a:r>
            <a:r>
              <a:rPr lang="en-US" sz="1600" dirty="0" smtClean="0"/>
              <a:t>i</a:t>
            </a:r>
            <a:r>
              <a:rPr lang="en-US" dirty="0" smtClean="0"/>
              <a:t> will be 1 for its corresponding combination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Decoder with Enable 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Decoder with Enable Input</a:t>
            </a:r>
            <a:endParaRPr lang="en-US" dirty="0"/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2-to-4 Line Decoder with Enable Input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 Outputs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Enabling Circuit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Application:</a:t>
            </a:r>
            <a:r>
              <a:rPr lang="en-US" dirty="0" smtClean="0"/>
              <a:t> </a:t>
            </a:r>
            <a:r>
              <a:rPr lang="en-US" dirty="0" err="1" smtClean="0"/>
              <a:t>MagicBulb</a:t>
            </a:r>
            <a:r>
              <a:rPr lang="en-US" dirty="0" smtClean="0"/>
              <a:t> with Secret Switch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Decoder with Enable Input</a:t>
            </a:r>
            <a:endParaRPr lang="en-US" dirty="0"/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2-to-4 Line Decoder with Enable Input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 Outputs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Enabling Circuit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Application:</a:t>
            </a:r>
            <a:r>
              <a:rPr lang="en-US" dirty="0" smtClean="0"/>
              <a:t> </a:t>
            </a:r>
            <a:r>
              <a:rPr lang="en-US" dirty="0" err="1" smtClean="0"/>
              <a:t>MagicBulb</a:t>
            </a:r>
            <a:r>
              <a:rPr lang="en-US" dirty="0" smtClean="0"/>
              <a:t> with Secret Switch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9314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6200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62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Decoder with Enable Input</a:t>
            </a:r>
            <a:endParaRPr lang="en-US" dirty="0"/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2-to-4 Line Decoder with Enable Input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 Outputs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Enabling Circuit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Application:</a:t>
            </a:r>
            <a:r>
              <a:rPr lang="en-US" dirty="0" smtClean="0"/>
              <a:t> </a:t>
            </a:r>
            <a:r>
              <a:rPr lang="en-US" dirty="0" err="1" smtClean="0"/>
              <a:t>MagicBulb</a:t>
            </a:r>
            <a:r>
              <a:rPr lang="en-US" dirty="0" smtClean="0"/>
              <a:t> with Secret Switch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9314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6200" y="2983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96200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96200" y="4202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37514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3440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344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3440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67600" y="58674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 . X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Decoder with Enable Input</a:t>
            </a:r>
            <a:endParaRPr lang="en-US" dirty="0"/>
          </a:p>
        </p:txBody>
      </p:sp>
      <p:graphicFrame>
        <p:nvGraphicFramePr>
          <p:cNvPr id="4" name="Content Placeholder 25"/>
          <p:cNvGraphicFramePr>
            <a:graphicFrameLocks noGrp="1"/>
          </p:cNvGraphicFramePr>
          <p:nvPr>
            <p:ph idx="1"/>
          </p:nvPr>
        </p:nvGraphicFramePr>
        <p:xfrm>
          <a:off x="152400" y="2052320"/>
          <a:ext cx="38861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495800" y="15763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953000" y="15240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5334000"/>
            <a:ext cx="375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2-to-4 Line Decoder with Enable Input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6743700" y="1943100"/>
            <a:ext cx="1752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6323806" y="2286000"/>
            <a:ext cx="2362994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685800"/>
            <a:ext cx="1792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 Outputs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7810500" y="51435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86600" y="5486400"/>
            <a:ext cx="164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Enabling Circuit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6248400"/>
            <a:ext cx="412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Application:</a:t>
            </a:r>
            <a:r>
              <a:rPr lang="en-US" dirty="0" smtClean="0"/>
              <a:t> </a:t>
            </a:r>
            <a:r>
              <a:rPr lang="en-US" dirty="0" err="1" smtClean="0"/>
              <a:t>MagicBulb</a:t>
            </a:r>
            <a:r>
              <a:rPr lang="en-US" dirty="0" smtClean="0"/>
              <a:t> with Secret Switch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129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5867400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 . X = X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5838"/>
            <a:ext cx="8229600" cy="1706562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Functions using Decoder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Decoder-Based 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/>
              <a:t>Example: Decoder and OR-Gate Implementation of 1-Bit Binary Adder</a:t>
            </a:r>
            <a:endParaRPr lang="en-US" sz="2000" b="1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for 1-bit Binary Adder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1242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S(X,Y,Z) = ∑m(1,2,4,7)</a:t>
            </a:r>
          </a:p>
          <a:p>
            <a:r>
              <a:rPr lang="en-US" sz="2400" dirty="0" smtClean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3200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Decoder-Based 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/>
              <a:t>Example: Decoder and OR-Gate Implementation of 1-Bit Binary Adder</a:t>
            </a:r>
            <a:endParaRPr lang="en-US" sz="2000" b="1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for 1-bit Binary Adder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S(X,Y,Z) = ∑m(1,2,4,7)</a:t>
            </a:r>
          </a:p>
          <a:p>
            <a:r>
              <a:rPr lang="en-US" sz="2400" dirty="0" smtClean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Test circuit on any combination.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Decoder-Based 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/>
              <a:t>Example: Decoder and OR-Gate Implementation of 1-Bit Binary Adder</a:t>
            </a:r>
            <a:endParaRPr lang="en-US" sz="2000" b="1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for 1-bit Binary Adder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S(X,Y,Z) = ∑m(1,2,4,7)</a:t>
            </a:r>
          </a:p>
          <a:p>
            <a:r>
              <a:rPr lang="en-US" sz="2400" dirty="0" smtClean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Test circuit on any combination.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3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600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Decoder-Based 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/>
              <a:t>Example: Decoder and OR-Gate Implementation of 1-Bit Binary Adder</a:t>
            </a:r>
            <a:endParaRPr lang="en-US" sz="2000" b="1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for 1-bit Binary Adder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S(X,Y,Z) = ∑m(1,2,4,7)</a:t>
            </a:r>
          </a:p>
          <a:p>
            <a:r>
              <a:rPr lang="en-US" sz="2400" dirty="0" smtClean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Test circuit on any combination.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533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3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600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1-to-2 Line Decoder</a:t>
            </a:r>
            <a:endParaRPr lang="en-US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10932" y="1905000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229932" y="2362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77732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77732" y="2514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0932" y="2057400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1×2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36016" y="2221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1132" y="19928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111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3048000"/>
            <a:ext cx="153247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 Block</a:t>
            </a:r>
          </a:p>
          <a:p>
            <a:pPr algn="ctr"/>
            <a:r>
              <a:rPr lang="en-US" sz="1000" dirty="0" smtClean="0"/>
              <a:t>(High level Diagram)</a:t>
            </a:r>
            <a:endParaRPr lang="en-US" sz="1000" dirty="0"/>
          </a:p>
        </p:txBody>
      </p:sp>
      <p:sp>
        <p:nvSpPr>
          <p:cNvPr id="25" name="Right Arrow 24"/>
          <p:cNvSpPr/>
          <p:nvPr/>
        </p:nvSpPr>
        <p:spPr>
          <a:xfrm flipH="1">
            <a:off x="4191000" y="2209800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2057400" y="3886200"/>
            <a:ext cx="484632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5068669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</a:t>
            </a:r>
            <a:r>
              <a:rPr lang="en-US" sz="1400" b="1" dirty="0" smtClean="0"/>
              <a:t>0</a:t>
            </a:r>
            <a:r>
              <a:rPr lang="en-US" sz="2400" b="1" dirty="0" smtClean="0"/>
              <a:t> = A’      (i.e. m</a:t>
            </a:r>
            <a:r>
              <a:rPr lang="en-US" sz="1100" b="1" dirty="0" smtClean="0"/>
              <a:t>0</a:t>
            </a:r>
            <a:r>
              <a:rPr lang="en-US" sz="2400" b="1" dirty="0" smtClean="0"/>
              <a:t>)</a:t>
            </a:r>
          </a:p>
          <a:p>
            <a:pPr algn="ctr"/>
            <a:r>
              <a:rPr lang="en-US" sz="2400" b="1" dirty="0" smtClean="0"/>
              <a:t>D</a:t>
            </a:r>
            <a:r>
              <a:rPr lang="en-US" sz="1400" b="1" dirty="0" smtClean="0"/>
              <a:t>1</a:t>
            </a:r>
            <a:r>
              <a:rPr lang="en-US" sz="2400" b="1" dirty="0" smtClean="0"/>
              <a:t> = A       (i.e. m</a:t>
            </a:r>
            <a:r>
              <a:rPr lang="en-US" sz="1100" b="1" dirty="0" smtClean="0"/>
              <a:t>1</a:t>
            </a:r>
            <a:r>
              <a:rPr lang="en-US" sz="2400" b="1" dirty="0" smtClean="0"/>
              <a:t>)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err="1" smtClean="0"/>
              <a:t>Minterms</a:t>
            </a:r>
            <a:r>
              <a:rPr lang="en-US" sz="1100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53050" y="3962400"/>
            <a:ext cx="35623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5886450" y="4038600"/>
            <a:ext cx="18288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5943600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Detailed Logic Diagram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" y="3810000"/>
            <a:ext cx="191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need equation</a:t>
            </a:r>
          </a:p>
          <a:p>
            <a:r>
              <a:rPr lang="en-US" dirty="0" smtClean="0"/>
              <a:t> for every output</a:t>
            </a:r>
          </a:p>
          <a:p>
            <a:r>
              <a:rPr lang="en-US" dirty="0" smtClean="0"/>
              <a:t> wire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4114800" y="4925568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Decoder-Based Combinational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/>
              <a:t>Example: Decoder and OR-Gate Implementation of 1-Bit Binary Adder</a:t>
            </a:r>
            <a:endParaRPr lang="en-US" sz="2000" b="1" dirty="0"/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424545" y="1930400"/>
          <a:ext cx="277585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1"/>
                <a:gridCol w="555171"/>
                <a:gridCol w="555171"/>
                <a:gridCol w="555171"/>
                <a:gridCol w="555171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867400"/>
            <a:ext cx="33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for 1-bit Binary Adder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1676400"/>
            <a:ext cx="2825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S(X,Y,Z) = ∑m(1,2,4,7)</a:t>
            </a:r>
          </a:p>
          <a:p>
            <a:r>
              <a:rPr lang="en-US" sz="2400" dirty="0" smtClean="0"/>
              <a:t>C(X,Y,Z) = ∑m(3,5,6,7)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810000" y="20574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3200400"/>
            <a:ext cx="5520636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038600" y="3124200"/>
            <a:ext cx="4495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8800" y="63246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6324600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Test circuit on any combination.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4038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4583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3800" y="511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371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10600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Decoder-Based Combinational Circuit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To implement a function with n inputs and m </a:t>
            </a:r>
            <a:r>
              <a:rPr lang="en-US" dirty="0" smtClean="0"/>
              <a:t>outputs (cases) </a:t>
            </a:r>
            <a:r>
              <a:rPr lang="en-US" dirty="0" smtClean="0"/>
              <a:t>using Decoder and OR gates we need</a:t>
            </a:r>
          </a:p>
          <a:p>
            <a:pPr algn="just">
              <a:buFontTx/>
              <a:buChar char="-"/>
            </a:pPr>
            <a:r>
              <a:rPr lang="en-US" dirty="0" smtClean="0"/>
              <a:t>An n x 2^n Line Decoder</a:t>
            </a:r>
          </a:p>
          <a:p>
            <a:pPr algn="just">
              <a:buFontTx/>
              <a:buChar char="-"/>
            </a:pPr>
            <a:r>
              <a:rPr lang="en-US" dirty="0" smtClean="0"/>
              <a:t>m OR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A Digital function that performs inverse of a Decoder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3352800"/>
            <a:ext cx="3429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m-to-n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Encoder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(m = 2</a:t>
            </a:r>
            <a:r>
              <a:rPr lang="en-US" sz="2800" baseline="30000" dirty="0" smtClean="0">
                <a:solidFill>
                  <a:schemeClr val="tx1"/>
                </a:solidFill>
              </a:rPr>
              <a:t>n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657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9800" y="38846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4114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43418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52562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3434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55610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3657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38846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4114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48400" y="43418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48400" y="52562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8400" y="55610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5000" y="34290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36692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05000" y="3897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5345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dirty="0" err="1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34290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37454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34200" y="542186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100" dirty="0" err="1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Functionality:</a:t>
            </a:r>
          </a:p>
          <a:p>
            <a:pPr>
              <a:buFontTx/>
              <a:buChar char="-"/>
            </a:pPr>
            <a:r>
              <a:rPr lang="en-US" dirty="0" smtClean="0"/>
              <a:t>Take an octal digit</a:t>
            </a:r>
          </a:p>
          <a:p>
            <a:pPr>
              <a:buFontTx/>
              <a:buChar char="-"/>
            </a:pPr>
            <a:r>
              <a:rPr lang="en-US" dirty="0" smtClean="0"/>
              <a:t>Produce its Binary Equivalent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3810000"/>
            <a:ext cx="3429000" cy="2514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Octal-to-Binary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Encoder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41148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9800" y="43418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09800" y="45720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09800" y="47990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09800" y="57134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8006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09800" y="6018212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43434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494982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5562600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38862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2600" y="41264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52600" y="43550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58028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100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934200" y="4114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34200" y="48106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934200" y="534566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100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 Encoder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828800"/>
            <a:ext cx="81826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983069"/>
            <a:ext cx="560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Assumption:</a:t>
            </a:r>
            <a:r>
              <a:rPr lang="en-US" b="1" dirty="0" smtClean="0"/>
              <a:t> Only 1 input has value = 1 at any given time.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Can you write equations for A</a:t>
            </a:r>
            <a:r>
              <a:rPr lang="en-US" sz="1100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>
                <a:solidFill>
                  <a:srgbClr val="C00000"/>
                </a:solidFill>
              </a:rPr>
              <a:t>, A</a:t>
            </a:r>
            <a:r>
              <a:rPr lang="en-US" sz="11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and A</a:t>
            </a:r>
            <a:r>
              <a:rPr lang="en-US" sz="11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to Binary Encoder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828800"/>
            <a:ext cx="818266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791200"/>
            <a:ext cx="2185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r>
              <a:rPr lang="en-US" b="1" dirty="0" smtClean="0"/>
              <a:t> = D</a:t>
            </a:r>
            <a:r>
              <a:rPr lang="en-US" sz="1200" b="1" dirty="0" smtClean="0"/>
              <a:t>1</a:t>
            </a:r>
            <a:r>
              <a:rPr lang="en-US" b="1" dirty="0" smtClean="0"/>
              <a:t> + D</a:t>
            </a:r>
            <a:r>
              <a:rPr lang="en-US" sz="1200" b="1" dirty="0" smtClean="0"/>
              <a:t>3</a:t>
            </a:r>
            <a:r>
              <a:rPr lang="en-US" b="1" dirty="0" smtClean="0"/>
              <a:t> + D</a:t>
            </a:r>
            <a:r>
              <a:rPr lang="en-US" sz="1200" b="1" dirty="0" smtClean="0"/>
              <a:t>5</a:t>
            </a:r>
            <a:r>
              <a:rPr lang="en-US" b="1" dirty="0" smtClean="0"/>
              <a:t> + D</a:t>
            </a:r>
            <a:r>
              <a:rPr lang="en-US" sz="1200" b="1" dirty="0" smtClean="0"/>
              <a:t>7</a:t>
            </a:r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r>
              <a:rPr lang="en-US" b="1" dirty="0" smtClean="0"/>
              <a:t> = D</a:t>
            </a:r>
            <a:r>
              <a:rPr lang="en-US" sz="1200" b="1" dirty="0" smtClean="0"/>
              <a:t>2</a:t>
            </a:r>
            <a:r>
              <a:rPr lang="en-US" b="1" dirty="0" smtClean="0"/>
              <a:t> + D</a:t>
            </a:r>
            <a:r>
              <a:rPr lang="en-US" sz="1200" b="1" dirty="0" smtClean="0"/>
              <a:t>3</a:t>
            </a:r>
            <a:r>
              <a:rPr lang="en-US" b="1" dirty="0" smtClean="0"/>
              <a:t> + D</a:t>
            </a:r>
            <a:r>
              <a:rPr lang="en-US" sz="1200" b="1" dirty="0" smtClean="0"/>
              <a:t>6</a:t>
            </a:r>
            <a:r>
              <a:rPr lang="en-US" b="1" dirty="0" smtClean="0"/>
              <a:t> + D</a:t>
            </a:r>
            <a:r>
              <a:rPr lang="en-US" sz="1200" b="1" dirty="0" smtClean="0"/>
              <a:t>7</a:t>
            </a:r>
            <a:endParaRPr lang="en-US" b="1" dirty="0" smtClean="0"/>
          </a:p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= D</a:t>
            </a:r>
            <a:r>
              <a:rPr lang="en-US" sz="1200" b="1" dirty="0" smtClean="0"/>
              <a:t>4</a:t>
            </a:r>
            <a:r>
              <a:rPr lang="en-US" b="1" dirty="0" smtClean="0"/>
              <a:t> + D</a:t>
            </a:r>
            <a:r>
              <a:rPr lang="en-US" sz="1200" b="1" dirty="0" smtClean="0"/>
              <a:t>5</a:t>
            </a:r>
            <a:r>
              <a:rPr lang="en-US" b="1" dirty="0" smtClean="0"/>
              <a:t> + D</a:t>
            </a:r>
            <a:r>
              <a:rPr lang="en-US" sz="1200" b="1" dirty="0" smtClean="0"/>
              <a:t>6</a:t>
            </a:r>
            <a:r>
              <a:rPr lang="en-US" b="1" dirty="0" smtClean="0"/>
              <a:t> + 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57600" y="6248400"/>
            <a:ext cx="530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Can you make circuit for this Octal to Binary Encoder?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Limitations of Encoder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Only 1 input should be one at a time otherwise answer will be wrong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E.g. if D</a:t>
            </a:r>
            <a:r>
              <a:rPr lang="en-US" sz="1900" dirty="0" smtClean="0"/>
              <a:t>3</a:t>
            </a:r>
            <a:r>
              <a:rPr lang="en-US" dirty="0" smtClean="0"/>
              <a:t> = D</a:t>
            </a:r>
            <a:r>
              <a:rPr lang="en-US" sz="1700" dirty="0" smtClean="0"/>
              <a:t>6</a:t>
            </a:r>
            <a:r>
              <a:rPr lang="en-US" dirty="0" smtClean="0"/>
              <a:t> = 1</a:t>
            </a:r>
          </a:p>
          <a:p>
            <a:pPr algn="ctr">
              <a:buNone/>
            </a:pPr>
            <a:r>
              <a:rPr lang="en-US" dirty="0" smtClean="0"/>
              <a:t>A</a:t>
            </a:r>
            <a:r>
              <a:rPr lang="en-US" sz="2000" dirty="0" smtClean="0"/>
              <a:t>0</a:t>
            </a:r>
            <a:r>
              <a:rPr lang="en-US" dirty="0" smtClean="0"/>
              <a:t> = D</a:t>
            </a:r>
            <a:r>
              <a:rPr lang="en-US" sz="2000" dirty="0" smtClean="0"/>
              <a:t>1</a:t>
            </a:r>
            <a:r>
              <a:rPr lang="en-US" dirty="0" smtClean="0"/>
              <a:t> + D</a:t>
            </a:r>
            <a:r>
              <a:rPr lang="en-US" sz="2000" dirty="0" smtClean="0"/>
              <a:t>3</a:t>
            </a:r>
            <a:r>
              <a:rPr lang="en-US" dirty="0" smtClean="0"/>
              <a:t> + D</a:t>
            </a:r>
            <a:r>
              <a:rPr lang="en-US" sz="2000" dirty="0" smtClean="0"/>
              <a:t>5</a:t>
            </a:r>
            <a:r>
              <a:rPr lang="en-US" dirty="0" smtClean="0"/>
              <a:t> + D</a:t>
            </a:r>
            <a:r>
              <a:rPr lang="en-US" sz="2000" dirty="0" smtClean="0"/>
              <a:t>7</a:t>
            </a:r>
            <a:r>
              <a:rPr lang="en-US" dirty="0" smtClean="0"/>
              <a:t> = 0+1+0+0 = 1</a:t>
            </a:r>
          </a:p>
          <a:p>
            <a:pPr algn="ctr">
              <a:buNone/>
            </a:pPr>
            <a:r>
              <a:rPr lang="en-US" dirty="0" smtClean="0"/>
              <a:t>A</a:t>
            </a:r>
            <a:r>
              <a:rPr lang="en-US" sz="2000" dirty="0" smtClean="0"/>
              <a:t>1</a:t>
            </a:r>
            <a:r>
              <a:rPr lang="en-US" dirty="0" smtClean="0"/>
              <a:t> = D</a:t>
            </a:r>
            <a:r>
              <a:rPr lang="en-US" sz="2000" dirty="0" smtClean="0"/>
              <a:t>2</a:t>
            </a:r>
            <a:r>
              <a:rPr lang="en-US" dirty="0" smtClean="0"/>
              <a:t> + D</a:t>
            </a:r>
            <a:r>
              <a:rPr lang="en-US" sz="2000" dirty="0" smtClean="0"/>
              <a:t>3</a:t>
            </a:r>
            <a:r>
              <a:rPr lang="en-US" dirty="0" smtClean="0"/>
              <a:t> + D</a:t>
            </a:r>
            <a:r>
              <a:rPr lang="en-US" sz="2000" dirty="0" smtClean="0"/>
              <a:t>6</a:t>
            </a:r>
            <a:r>
              <a:rPr lang="en-US" dirty="0" smtClean="0"/>
              <a:t> + D</a:t>
            </a:r>
            <a:r>
              <a:rPr lang="en-US" sz="2000" dirty="0" smtClean="0"/>
              <a:t>7 </a:t>
            </a:r>
            <a:r>
              <a:rPr lang="en-US" dirty="0" smtClean="0"/>
              <a:t>= 0+1+1+0 = 1</a:t>
            </a:r>
          </a:p>
          <a:p>
            <a:pPr algn="ctr">
              <a:buNone/>
            </a:pPr>
            <a:r>
              <a:rPr lang="en-US" dirty="0" smtClean="0"/>
              <a:t>A</a:t>
            </a:r>
            <a:r>
              <a:rPr lang="en-US" sz="2000" dirty="0" smtClean="0"/>
              <a:t>2</a:t>
            </a:r>
            <a:r>
              <a:rPr lang="en-US" dirty="0" smtClean="0"/>
              <a:t> = D</a:t>
            </a:r>
            <a:r>
              <a:rPr lang="en-US" sz="2000" dirty="0" smtClean="0"/>
              <a:t>4</a:t>
            </a:r>
            <a:r>
              <a:rPr lang="en-US" dirty="0" smtClean="0"/>
              <a:t> + D</a:t>
            </a:r>
            <a:r>
              <a:rPr lang="en-US" sz="2000" dirty="0" smtClean="0"/>
              <a:t>5</a:t>
            </a:r>
            <a:r>
              <a:rPr lang="en-US" dirty="0" smtClean="0"/>
              <a:t> + D</a:t>
            </a:r>
            <a:r>
              <a:rPr lang="en-US" sz="2000" dirty="0" smtClean="0"/>
              <a:t>6</a:t>
            </a:r>
            <a:r>
              <a:rPr lang="en-US" dirty="0" smtClean="0"/>
              <a:t> + D</a:t>
            </a:r>
            <a:r>
              <a:rPr lang="en-US" sz="2000" dirty="0" smtClean="0"/>
              <a:t>7</a:t>
            </a:r>
            <a:r>
              <a:rPr lang="en-US" dirty="0" smtClean="0"/>
              <a:t> = 0+0+1+0 = 1</a:t>
            </a:r>
          </a:p>
          <a:p>
            <a:pPr algn="ctr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i.e. Encoder Output = (A</a:t>
            </a:r>
            <a:r>
              <a:rPr lang="en-US" sz="2000" dirty="0" smtClean="0"/>
              <a:t>2</a:t>
            </a:r>
            <a:r>
              <a:rPr lang="en-US" dirty="0" smtClean="0"/>
              <a:t>A</a:t>
            </a:r>
            <a:r>
              <a:rPr lang="en-US" sz="2000" dirty="0" smtClean="0"/>
              <a:t>1</a:t>
            </a:r>
            <a:r>
              <a:rPr lang="en-US" dirty="0" smtClean="0"/>
              <a:t>A</a:t>
            </a:r>
            <a:r>
              <a:rPr lang="en-US" sz="2000" dirty="0" smtClean="0"/>
              <a:t>0</a:t>
            </a:r>
            <a:r>
              <a:rPr lang="en-US" dirty="0" smtClean="0"/>
              <a:t>) = (111)</a:t>
            </a:r>
            <a:r>
              <a:rPr lang="en-US" sz="2000" dirty="0" smtClean="0"/>
              <a:t>2</a:t>
            </a:r>
            <a:r>
              <a:rPr lang="en-US" dirty="0" smtClean="0"/>
              <a:t> = (7)</a:t>
            </a:r>
            <a:r>
              <a:rPr lang="en-US" sz="2000" dirty="0" smtClean="0"/>
              <a:t>8</a:t>
            </a:r>
          </a:p>
          <a:p>
            <a:pPr algn="just">
              <a:buNone/>
            </a:pPr>
            <a:r>
              <a:rPr lang="en-US" sz="2000" dirty="0" smtClean="0"/>
              <a:t>Which is neither 3 nor 6</a:t>
            </a: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Solution:</a:t>
            </a:r>
            <a:r>
              <a:rPr lang="en-US" sz="2400" b="1" dirty="0" smtClean="0"/>
              <a:t> </a:t>
            </a:r>
            <a:r>
              <a:rPr lang="en-US" sz="2600" dirty="0" smtClean="0"/>
              <a:t>If D</a:t>
            </a:r>
            <a:r>
              <a:rPr lang="en-US" sz="1700" dirty="0" smtClean="0"/>
              <a:t>3</a:t>
            </a:r>
            <a:r>
              <a:rPr lang="en-US" sz="2600" dirty="0" smtClean="0"/>
              <a:t> and D</a:t>
            </a:r>
            <a:r>
              <a:rPr lang="en-US" sz="1700" dirty="0" smtClean="0"/>
              <a:t>6</a:t>
            </a:r>
            <a:r>
              <a:rPr lang="en-US" sz="2600" dirty="0" smtClean="0"/>
              <a:t> both are 1 at the same time, give priority to D</a:t>
            </a:r>
            <a:r>
              <a:rPr lang="en-US" sz="1700" dirty="0" smtClean="0"/>
              <a:t>6</a:t>
            </a:r>
            <a:r>
              <a:rPr lang="en-US" sz="2600" dirty="0" smtClean="0"/>
              <a:t> and output (110)</a:t>
            </a:r>
            <a:r>
              <a:rPr lang="en-US" sz="1700" dirty="0" smtClean="0"/>
              <a:t>2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 </a:t>
            </a:r>
            <a:r>
              <a:rPr lang="en-US" sz="2600" b="1" dirty="0" smtClean="0">
                <a:sym typeface="Wingdings" pitchFamily="2" charset="2"/>
              </a:rPr>
              <a:t>Priority Encoder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Encoder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09600" y="1905000"/>
            <a:ext cx="7839253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19400" y="5257800"/>
            <a:ext cx="385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for 4-input Priority Encoder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Encoder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2399" y="5257800"/>
            <a:ext cx="2636234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61488" y="1600200"/>
            <a:ext cx="726811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Encoder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2209800"/>
            <a:ext cx="6553328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981200" y="1905000"/>
            <a:ext cx="52578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43200" y="6248400"/>
            <a:ext cx="380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Logic Diagram </a:t>
            </a:r>
            <a:r>
              <a:rPr lang="en-US" dirty="0" smtClean="0"/>
              <a:t>of 4-Bit Priority Encoder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2-to-4 Line Decoder</a:t>
            </a:r>
            <a:endParaRPr lang="en-US" dirty="0"/>
          </a:p>
        </p:txBody>
      </p:sp>
      <p:graphicFrame>
        <p:nvGraphicFramePr>
          <p:cNvPr id="26" name="Content Placeholder 25"/>
          <p:cNvGraphicFramePr>
            <a:graphicFrameLocks noGrp="1"/>
          </p:cNvGraphicFramePr>
          <p:nvPr>
            <p:ph idx="1"/>
          </p:nvPr>
        </p:nvGraphicFramePr>
        <p:xfrm>
          <a:off x="228600" y="1371600"/>
          <a:ext cx="3886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  <a:gridCol w="647700"/>
                <a:gridCol w="6477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10932" y="1371600"/>
            <a:ext cx="1066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248400" y="2209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77732" y="2209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77732" y="2514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29400" y="1752600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2×4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54484" y="1981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211132" y="20690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11132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400800" y="3048000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Decoder Block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flipH="1">
            <a:off x="4495800" y="2133600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2057400" y="3810000"/>
            <a:ext cx="484632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8200" y="4800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</a:t>
            </a:r>
            <a:r>
              <a:rPr lang="en-US" sz="1400" b="1" dirty="0" smtClean="0"/>
              <a:t>0</a:t>
            </a:r>
            <a:r>
              <a:rPr lang="en-US" sz="2400" b="1" dirty="0" smtClean="0"/>
              <a:t> = A</a:t>
            </a:r>
            <a:r>
              <a:rPr lang="en-US" sz="1200" b="1" dirty="0" smtClean="0"/>
              <a:t>1</a:t>
            </a:r>
            <a:r>
              <a:rPr lang="en-US" sz="2400" b="1" dirty="0" smtClean="0"/>
              <a:t>’A</a:t>
            </a:r>
            <a:r>
              <a:rPr lang="en-US" sz="1200" b="1" dirty="0" smtClean="0"/>
              <a:t>0</a:t>
            </a:r>
            <a:r>
              <a:rPr lang="en-US" sz="2400" b="1" dirty="0" smtClean="0"/>
              <a:t>’</a:t>
            </a:r>
          </a:p>
          <a:p>
            <a:pPr algn="ctr"/>
            <a:r>
              <a:rPr lang="en-US" sz="2400" b="1" dirty="0" smtClean="0"/>
              <a:t>D</a:t>
            </a:r>
            <a:r>
              <a:rPr lang="en-US" sz="1400" b="1" dirty="0" smtClean="0"/>
              <a:t>1</a:t>
            </a:r>
            <a:r>
              <a:rPr lang="en-US" sz="2400" b="1" dirty="0" smtClean="0"/>
              <a:t> = A</a:t>
            </a:r>
            <a:r>
              <a:rPr lang="en-US" sz="1200" b="1" dirty="0" smtClean="0"/>
              <a:t>1</a:t>
            </a:r>
            <a:r>
              <a:rPr lang="en-US" sz="2400" b="1" dirty="0" smtClean="0"/>
              <a:t>’A</a:t>
            </a:r>
            <a:r>
              <a:rPr lang="en-US" sz="1200" b="1" dirty="0" smtClean="0"/>
              <a:t>0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D</a:t>
            </a:r>
            <a:r>
              <a:rPr lang="en-US" sz="1400" b="1" dirty="0" smtClean="0"/>
              <a:t>2</a:t>
            </a:r>
            <a:r>
              <a:rPr lang="en-US" sz="2400" b="1" dirty="0" smtClean="0"/>
              <a:t> = A</a:t>
            </a:r>
            <a:r>
              <a:rPr lang="en-US" sz="1200" b="1" dirty="0" smtClean="0"/>
              <a:t>1</a:t>
            </a:r>
            <a:r>
              <a:rPr lang="en-US" sz="2400" b="1" dirty="0" smtClean="0"/>
              <a:t>A</a:t>
            </a:r>
            <a:r>
              <a:rPr lang="en-US" sz="1200" b="1" dirty="0" smtClean="0"/>
              <a:t>0</a:t>
            </a:r>
            <a:r>
              <a:rPr lang="en-US" sz="2400" b="1" dirty="0" smtClean="0"/>
              <a:t>’</a:t>
            </a:r>
          </a:p>
          <a:p>
            <a:pPr algn="ctr"/>
            <a:r>
              <a:rPr lang="en-US" sz="2400" b="1" dirty="0" smtClean="0"/>
              <a:t>D</a:t>
            </a:r>
            <a:r>
              <a:rPr lang="en-US" sz="1400" b="1" dirty="0" smtClean="0"/>
              <a:t>3</a:t>
            </a:r>
            <a:r>
              <a:rPr lang="en-US" sz="2400" b="1" dirty="0" smtClean="0"/>
              <a:t> = A</a:t>
            </a:r>
            <a:r>
              <a:rPr lang="en-US" sz="1200" b="1" dirty="0" smtClean="0"/>
              <a:t>1</a:t>
            </a:r>
            <a:r>
              <a:rPr lang="en-US" sz="2400" b="1" dirty="0" smtClean="0"/>
              <a:t>A</a:t>
            </a:r>
            <a:r>
              <a:rPr lang="en-US" sz="1200" b="1" dirty="0" smtClean="0"/>
              <a:t>0</a:t>
            </a:r>
          </a:p>
          <a:p>
            <a:pPr algn="ctr"/>
            <a:r>
              <a:rPr lang="en-US" sz="1200" b="1" dirty="0" smtClean="0"/>
              <a:t>(All possible </a:t>
            </a:r>
            <a:r>
              <a:rPr lang="en-US" sz="1200" b="1" dirty="0" err="1" smtClean="0"/>
              <a:t>Minterms</a:t>
            </a:r>
            <a:r>
              <a:rPr lang="en-US" sz="1200" b="1" dirty="0" smtClean="0"/>
              <a:t>)</a:t>
            </a:r>
            <a:endParaRPr lang="en-US" sz="24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791200" y="6488668"/>
            <a:ext cx="233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Detailed Logic Diagram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696200" y="151233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6200" y="1840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229600" y="1371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229600" y="16880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1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6261316" y="16647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67400" y="1524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0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029200" y="3695700"/>
            <a:ext cx="3581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5410200" y="3733800"/>
            <a:ext cx="2133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3581400" y="5154168"/>
            <a:ext cx="1143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3-to-8 Line Decoder </a:t>
            </a:r>
            <a:r>
              <a:rPr lang="en-US" sz="2200" dirty="0" smtClean="0"/>
              <a:t>(Two-Level Implementation)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81200" y="1362628"/>
            <a:ext cx="4896534" cy="442857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38400" y="1219200"/>
            <a:ext cx="3352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3-to-8 Line Decoder </a:t>
            </a:r>
            <a:br>
              <a:rPr lang="en-US" dirty="0" smtClean="0"/>
            </a:br>
            <a:r>
              <a:rPr lang="en-US" sz="3100" dirty="0" smtClean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3-to-8 Line Decoder </a:t>
            </a:r>
            <a:br>
              <a:rPr lang="en-US" dirty="0" smtClean="0"/>
            </a:br>
            <a:r>
              <a:rPr lang="en-US" sz="3100" dirty="0" smtClean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108" y="1828800"/>
            <a:ext cx="332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2357735"/>
            <a:ext cx="42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25908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3962400"/>
            <a:ext cx="4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616" y="4495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3-to-8 Line Decoder </a:t>
            </a:r>
            <a:br>
              <a:rPr lang="en-US" dirty="0" smtClean="0"/>
            </a:br>
            <a:r>
              <a:rPr lang="en-US" sz="3100" dirty="0" smtClean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108" y="1828800"/>
            <a:ext cx="332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2357735"/>
            <a:ext cx="42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25908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3962400"/>
            <a:ext cx="4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616" y="4495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9193" y="1676400"/>
            <a:ext cx="66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Y’Z’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2884" y="2266890"/>
            <a:ext cx="5756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Y’Z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0473" y="2800290"/>
            <a:ext cx="57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3000" y="3333690"/>
            <a:ext cx="49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YZ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3-to-8 Line Decoder </a:t>
            </a:r>
            <a:br>
              <a:rPr lang="en-US" dirty="0" smtClean="0"/>
            </a:br>
            <a:r>
              <a:rPr lang="en-US" sz="3100" dirty="0" smtClean="0"/>
              <a:t>(Hierarchical Design)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295400"/>
            <a:ext cx="61460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1365096" y="1981200"/>
            <a:ext cx="29527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365096" y="2754868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65096" y="4419600"/>
            <a:ext cx="3113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152400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108" y="1828800"/>
            <a:ext cx="332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2357735"/>
            <a:ext cx="42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25908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3962400"/>
            <a:ext cx="4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55616" y="4495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9193" y="1676400"/>
            <a:ext cx="660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Y’Z’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12884" y="2266890"/>
            <a:ext cx="5756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Y’Z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0473" y="2800290"/>
            <a:ext cx="57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53000" y="3333690"/>
            <a:ext cx="49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YZ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92835" y="1828800"/>
            <a:ext cx="902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X’Y’Z’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6526" y="2419290"/>
            <a:ext cx="82567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X’Y’Z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84115" y="2952690"/>
            <a:ext cx="82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X’YZ’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26642" y="3486090"/>
            <a:ext cx="74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X’YZ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55581" y="3977045"/>
            <a:ext cx="8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XY’Z’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49272" y="4567535"/>
            <a:ext cx="7455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XY’Z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46861" y="5100935"/>
            <a:ext cx="7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XYZ’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89388" y="5634335"/>
            <a:ext cx="66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XYZ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6 x 64 Decoder </a:t>
            </a:r>
            <a:r>
              <a:rPr lang="en-US" sz="2000" dirty="0" smtClean="0"/>
              <a:t>(Non-Hierarchical Design)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8900" y="2362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0050" y="3059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8900" y="3897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90050" y="4648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53456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90050" y="61838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13500" y="2819400"/>
            <a:ext cx="247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937" y="1203960"/>
            <a:ext cx="4267814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513500" y="2667000"/>
            <a:ext cx="242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99500" y="1219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99500" y="1828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99500" y="25146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799500" y="63362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63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99500" y="57150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62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99500" y="51932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61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699104" y="914400"/>
            <a:ext cx="3657600" cy="586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27704" y="990600"/>
            <a:ext cx="101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Level 1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Inverters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56504" y="92606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Level 2 … ANDs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6-to-64 Decoder </a:t>
            </a:r>
            <a:r>
              <a:rPr lang="en-US" sz="2000" dirty="0" smtClean="0"/>
              <a:t>(Hierarchical Design)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1203960"/>
            <a:ext cx="7621336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Two-Level Implementation </a:t>
            </a:r>
            <a:br>
              <a:rPr lang="en-US" dirty="0" smtClean="0"/>
            </a:br>
            <a:r>
              <a:rPr lang="en-US" dirty="0" err="1" smtClean="0"/>
              <a:t>vs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Hierarchical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Input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Gate Input Cost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/>
              <a:t> + ∑ m × n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sz="2000" b="1" dirty="0" smtClean="0">
                <a:latin typeface="Centaur"/>
              </a:rPr>
              <a:t>I</a:t>
            </a:r>
            <a:r>
              <a:rPr lang="en-US" sz="2000" b="1" dirty="0" smtClean="0"/>
              <a:t> = Total No. of inverters</a:t>
            </a:r>
          </a:p>
          <a:p>
            <a:pPr>
              <a:buNone/>
            </a:pPr>
            <a:r>
              <a:rPr lang="en-US" sz="2000" b="1" dirty="0" smtClean="0"/>
              <a:t>m = Total gates </a:t>
            </a:r>
            <a:r>
              <a:rPr lang="en-US" sz="2000" dirty="0" smtClean="0"/>
              <a:t>each with</a:t>
            </a:r>
            <a:r>
              <a:rPr lang="en-US" sz="2000" b="1" dirty="0" smtClean="0"/>
              <a:t> n input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3-to-8 Line Decoder </a:t>
            </a:r>
            <a:br>
              <a:rPr lang="en-US" dirty="0" smtClean="0"/>
            </a:br>
            <a:r>
              <a:rPr lang="en-US" sz="3100" dirty="0" smtClean="0"/>
              <a:t>(Hierarchical Design)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90800" y="1234440"/>
            <a:ext cx="6339078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" y="1371600"/>
            <a:ext cx="24199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Gate Input Cost = 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= 3</a:t>
            </a:r>
          </a:p>
          <a:p>
            <a:r>
              <a:rPr lang="en-US" dirty="0" smtClean="0"/>
              <a:t>m = 8+4 = 12 ANDs</a:t>
            </a:r>
          </a:p>
          <a:p>
            <a:r>
              <a:rPr lang="en-US" dirty="0" smtClean="0"/>
              <a:t>n = 2 (2 inputs per gate)</a:t>
            </a:r>
          </a:p>
          <a:p>
            <a:endParaRPr lang="en-US" dirty="0" smtClean="0"/>
          </a:p>
          <a:p>
            <a:r>
              <a:rPr lang="en-US" dirty="0" smtClean="0"/>
              <a:t>Gate Input Cost = </a:t>
            </a:r>
          </a:p>
          <a:p>
            <a:r>
              <a:rPr lang="en-US" dirty="0" smtClean="0"/>
              <a:t>3 + (12 × 2)</a:t>
            </a:r>
          </a:p>
          <a:p>
            <a:r>
              <a:rPr lang="en-US" dirty="0" smtClean="0"/>
              <a:t>= 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err="1" smtClean="0"/>
              <a:t>Minterms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524000"/>
            <a:ext cx="6043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smtClean="0"/>
              <a:t>Total Variables = 3</a:t>
            </a:r>
          </a:p>
          <a:p>
            <a:pPr algn="just"/>
            <a:r>
              <a:rPr lang="en-US" dirty="0" smtClean="0"/>
              <a:t> All Possible </a:t>
            </a:r>
            <a:r>
              <a:rPr lang="en-US" dirty="0" err="1" smtClean="0"/>
              <a:t>Minterms</a:t>
            </a:r>
            <a:r>
              <a:rPr lang="en-US" dirty="0" smtClean="0"/>
              <a:t>/Combinations/Product Terms  = 2^3 = 8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05000" y="2286000"/>
            <a:ext cx="5271242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6 x 64 Decoder </a:t>
            </a:r>
            <a:r>
              <a:rPr lang="en-US" sz="2000" dirty="0" smtClean="0"/>
              <a:t>(Non-Hierarchical Design)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6996" y="2209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8146" y="2907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66996" y="37454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58146" y="4495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49296" y="51932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8146" y="60314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sz="1100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81596" y="2667000"/>
            <a:ext cx="2471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7033" y="1051560"/>
            <a:ext cx="4267814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6081596" y="2514600"/>
            <a:ext cx="242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67596" y="10668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67596" y="16764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67596" y="2362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/>
              <a:t>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367596" y="61838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63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367596" y="556260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62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67596" y="504086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r>
              <a:rPr lang="en-US" sz="1100" dirty="0" smtClean="0"/>
              <a:t>61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2057400"/>
            <a:ext cx="305814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Gate Input Cost = ?</a:t>
            </a:r>
          </a:p>
          <a:p>
            <a:endParaRPr lang="en-US" b="1" dirty="0"/>
          </a:p>
          <a:p>
            <a:r>
              <a:rPr lang="en-US" b="1" dirty="0" smtClean="0"/>
              <a:t>I = 6</a:t>
            </a:r>
          </a:p>
          <a:p>
            <a:r>
              <a:rPr lang="en-US" b="1" dirty="0" smtClean="0"/>
              <a:t>m = 64</a:t>
            </a:r>
          </a:p>
          <a:p>
            <a:r>
              <a:rPr lang="en-US" b="1" dirty="0" smtClean="0"/>
              <a:t>n = 6 (Each gate with 6 Inputs)</a:t>
            </a:r>
          </a:p>
          <a:p>
            <a:endParaRPr lang="en-US" b="1" dirty="0"/>
          </a:p>
          <a:p>
            <a:r>
              <a:rPr lang="en-US" b="1" dirty="0" smtClean="0"/>
              <a:t>Gate Input Cost =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/>
              <a:t> </a:t>
            </a:r>
            <a:r>
              <a:rPr lang="en-US" b="1" smtClean="0"/>
              <a:t>+ (</a:t>
            </a:r>
            <a:r>
              <a:rPr lang="en-US" b="1" dirty="0" smtClean="0"/>
              <a:t>n x m)</a:t>
            </a:r>
          </a:p>
          <a:p>
            <a:r>
              <a:rPr lang="en-US" b="1" dirty="0" smtClean="0"/>
              <a:t>= 6 + (64 x 6) = 390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4267200" y="762000"/>
            <a:ext cx="3657600" cy="586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95800" y="838200"/>
            <a:ext cx="101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Level 1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Inverters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24600" y="773668"/>
            <a:ext cx="161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Level 2 … ANDs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6-to-64 Decoder </a:t>
            </a:r>
            <a:r>
              <a:rPr lang="en-US" sz="2000" dirty="0" smtClean="0"/>
              <a:t>(Hierarchical Design)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24000" y="914400"/>
            <a:ext cx="7621336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1447800"/>
            <a:ext cx="241534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Gate Input Cost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/>
              <a:t> = 6</a:t>
            </a:r>
          </a:p>
          <a:p>
            <a:endParaRPr lang="en-US" b="1" dirty="0" smtClean="0"/>
          </a:p>
          <a:p>
            <a:r>
              <a:rPr lang="en-US" b="1" dirty="0" smtClean="0"/>
              <a:t>Total AND Gates:</a:t>
            </a:r>
          </a:p>
          <a:p>
            <a:r>
              <a:rPr lang="en-US" b="1" dirty="0" smtClean="0"/>
              <a:t>m = 64 + 2x8 +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2x4 = 88</a:t>
            </a:r>
          </a:p>
          <a:p>
            <a:endParaRPr lang="en-US" b="1" dirty="0" smtClean="0"/>
          </a:p>
          <a:p>
            <a:r>
              <a:rPr lang="en-US" b="1" dirty="0" smtClean="0"/>
              <a:t>n = 2 (Each AND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gate with 2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inputs)</a:t>
            </a:r>
          </a:p>
          <a:p>
            <a:endParaRPr lang="en-US" b="1" dirty="0"/>
          </a:p>
          <a:p>
            <a:r>
              <a:rPr lang="en-US" b="1" dirty="0" smtClean="0"/>
              <a:t>Gate Input Cost=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/>
              <a:t> + (n x m)</a:t>
            </a:r>
          </a:p>
          <a:p>
            <a:r>
              <a:rPr lang="en-US" b="1" dirty="0" smtClean="0"/>
              <a:t>= 6 + (2x88)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182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390 </a:t>
            </a:r>
            <a:r>
              <a:rPr lang="en-US" sz="2400" b="1" dirty="0" err="1" smtClean="0">
                <a:solidFill>
                  <a:srgbClr val="C00000"/>
                </a:solidFill>
              </a:rPr>
              <a:t>vs</a:t>
            </a:r>
            <a:r>
              <a:rPr lang="en-US" sz="2400" b="1" dirty="0" smtClean="0">
                <a:solidFill>
                  <a:srgbClr val="C00000"/>
                </a:solidFill>
              </a:rPr>
              <a:t> 182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Which design is better?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4x16</a:t>
            </a:r>
          </a:p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Decoder</a:t>
            </a:r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3122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2209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072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8600" y="1828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2436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48600" y="3048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8600" y="3568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848600" y="2133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48600" y="2741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48600" y="3276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8600" y="37967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848600" y="4114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600" y="4722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48600" y="5334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48600" y="5854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48600" y="4419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48600" y="5027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600" y="556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48600" y="6170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219200" y="5906869"/>
            <a:ext cx="1447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8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r>
              <a:rPr lang="en-US" b="1" dirty="0" smtClean="0"/>
              <a:t> = 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r>
              <a:rPr lang="en-US" b="1" dirty="0" smtClean="0"/>
              <a:t> = 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r>
              <a:rPr lang="en-US" b="1" dirty="0" smtClean="0"/>
              <a:t> =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r>
              <a:rPr lang="en-US" b="1" dirty="0" smtClean="0"/>
              <a:t> = 1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219200" y="59068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8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1447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8674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943600" y="2819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43600" y="3135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943600" y="3962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9467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943600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9436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6415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r>
              <a:rPr lang="en-US" b="1" dirty="0" smtClean="0"/>
              <a:t>=1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6415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r>
              <a:rPr lang="en-US" b="1" dirty="0" smtClean="0"/>
              <a:t>=1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7200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r>
              <a:rPr lang="en-US" b="1" dirty="0" smtClean="0"/>
              <a:t>=1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7200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r>
              <a:rPr lang="en-US" b="1" dirty="0" smtClean="0"/>
              <a:t>=1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943600" y="236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5943600" y="3581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946714" y="4659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943600" y="5879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219200" y="59068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1010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10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867400" y="1447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8674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943600" y="2819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943600" y="3135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5943600" y="3962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9467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943600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59436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58200" y="54218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125" name="Straight Connector 124"/>
          <p:cNvCxnSpPr>
            <a:stCxn id="116" idx="3"/>
            <a:endCxn id="84" idx="1"/>
          </p:cNvCxnSpPr>
          <p:nvPr/>
        </p:nvCxnSpPr>
        <p:spPr>
          <a:xfrm>
            <a:off x="3761886" y="2546866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783560" y="3722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7889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2x4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143000" y="6059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8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62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62000" y="4050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4466" y="1600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0" y="2221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0" y="28310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0" y="33528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r>
              <a:rPr lang="en-US" b="1" dirty="0" smtClean="0"/>
              <a:t> = 0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4466" y="1905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0" y="25262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31358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0" y="35814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r>
              <a:rPr lang="en-US" b="1" dirty="0" smtClean="0"/>
              <a:t> =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04466" y="3886200"/>
            <a:ext cx="7473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r>
              <a:rPr lang="en-US" b="1" dirty="0" smtClean="0"/>
              <a:t> = 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0" y="45074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82000" y="5117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82000" y="563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r>
              <a:rPr lang="en-US" b="1" dirty="0" smtClean="0"/>
              <a:t> = 0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64188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04466" y="4191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0" y="4812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382000" y="5421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0" y="5955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39853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125" name="Straight Connector 124"/>
          <p:cNvCxnSpPr>
            <a:stCxn id="116" idx="3"/>
            <a:endCxn id="84" idx="1"/>
          </p:cNvCxnSpPr>
          <p:nvPr/>
        </p:nvCxnSpPr>
        <p:spPr>
          <a:xfrm>
            <a:off x="3761886" y="2546866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783560" y="3722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7889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2x4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143000" y="60592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8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62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62000" y="4050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10000" y="2590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810000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810000" y="4431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10000" y="565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870514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870514" y="4267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4x16 Decoder using 2x4 Decoders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1752600"/>
            <a:ext cx="571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83" idx="1"/>
          </p:cNvCxnSpPr>
          <p:nvPr/>
        </p:nvCxnSpPr>
        <p:spPr>
          <a:xfrm>
            <a:off x="533400" y="2133600"/>
            <a:ext cx="5693326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1611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905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20000" y="1828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0000" y="2438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0" y="3048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620000" y="35697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4466" y="1600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382000" y="2221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0" y="28310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0" y="33528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r>
              <a:rPr lang="en-US" b="1" dirty="0" smtClean="0"/>
              <a:t> = 0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20000" y="2743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620000" y="3276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620000" y="3798332"/>
            <a:ext cx="838200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04466" y="1905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0" y="25262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382000" y="31358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0" y="35814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r>
              <a:rPr lang="en-US" b="1" dirty="0" smtClean="0"/>
              <a:t> = 0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620000" y="4114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620000" y="472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7" idx="3"/>
          </p:cNvCxnSpPr>
          <p:nvPr/>
        </p:nvCxnSpPr>
        <p:spPr>
          <a:xfrm flipV="1">
            <a:off x="7616026" y="5335588"/>
            <a:ext cx="842174" cy="3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8" idx="3"/>
          </p:cNvCxnSpPr>
          <p:nvPr/>
        </p:nvCxnSpPr>
        <p:spPr>
          <a:xfrm flipV="1">
            <a:off x="7616026" y="5855732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04466" y="38862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0" y="45074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382000" y="5117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12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382000" y="563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14</a:t>
            </a:r>
            <a:r>
              <a:rPr lang="en-US" b="1" dirty="0" smtClean="0"/>
              <a:t> = 0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0" y="4419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0" y="5029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99" idx="3"/>
          </p:cNvCxnSpPr>
          <p:nvPr/>
        </p:nvCxnSpPr>
        <p:spPr>
          <a:xfrm flipV="1">
            <a:off x="7616026" y="5575856"/>
            <a:ext cx="842174" cy="1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0" idx="3"/>
          </p:cNvCxnSpPr>
          <p:nvPr/>
        </p:nvCxnSpPr>
        <p:spPr>
          <a:xfrm>
            <a:off x="7616026" y="6128266"/>
            <a:ext cx="842174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04466" y="4191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382000" y="4812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11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382000" y="54218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13</a:t>
            </a:r>
            <a:r>
              <a:rPr lang="en-US" b="1" dirty="0" smtClean="0"/>
              <a:t> = 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382000" y="59552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r>
              <a:rPr lang="en-US" b="1" dirty="0" smtClean="0"/>
              <a:t> = 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1852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210914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7210914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210914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239000" y="2907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239000" y="3440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239000" y="3124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39000" y="3669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373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983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200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5930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206940" y="3974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206940" y="450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06940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206940" y="4736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6598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206940" y="571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206940" y="5410200"/>
            <a:ext cx="4090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206940" y="594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5867400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 rot="16200000" flipH="1">
            <a:off x="3924300" y="3543300"/>
            <a:ext cx="3657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endCxn id="101" idx="1"/>
          </p:cNvCxnSpPr>
          <p:nvPr/>
        </p:nvCxnSpPr>
        <p:spPr>
          <a:xfrm>
            <a:off x="5791200" y="5410200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5791200" y="4234934"/>
            <a:ext cx="3906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5791200" y="3124200"/>
            <a:ext cx="466842" cy="3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3581400" y="3886200"/>
            <a:ext cx="35052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02" idx="1"/>
          </p:cNvCxnSpPr>
          <p:nvPr/>
        </p:nvCxnSpPr>
        <p:spPr>
          <a:xfrm>
            <a:off x="5334000" y="5638800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86" idx="1"/>
          </p:cNvCxnSpPr>
          <p:nvPr/>
        </p:nvCxnSpPr>
        <p:spPr>
          <a:xfrm>
            <a:off x="5334000" y="3352800"/>
            <a:ext cx="870260" cy="322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125" name="Straight Connector 124"/>
          <p:cNvCxnSpPr>
            <a:stCxn id="116" idx="3"/>
            <a:endCxn id="84" idx="1"/>
          </p:cNvCxnSpPr>
          <p:nvPr/>
        </p:nvCxnSpPr>
        <p:spPr>
          <a:xfrm>
            <a:off x="3761886" y="2546866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783560" y="3722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7889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2x4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2x4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143000" y="60592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1101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13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762000" y="184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762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62000" y="4050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810000" y="2590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3810000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3810000" y="4431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3810000" y="5650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870514" y="5204936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5870514" y="5498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206940" y="5181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Minterm</a:t>
            </a:r>
            <a:r>
              <a:rPr lang="en-US" sz="2000" dirty="0" smtClean="0"/>
              <a:t>0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14600" y="2438400"/>
            <a:ext cx="38428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2362200"/>
            <a:ext cx="32766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708" y="3440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41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708" y="33644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050" dirty="0" smtClean="0"/>
              <a:t>0</a:t>
            </a:r>
            <a:r>
              <a:rPr lang="en-US" dirty="0" smtClean="0"/>
              <a:t> = X’Y’Z’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77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65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6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6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9114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152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m</a:t>
            </a:r>
            <a:r>
              <a:rPr lang="en-US" sz="1100" dirty="0" smtClean="0"/>
              <a:t>0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rgbClr val="FF0000"/>
                </a:solidFill>
              </a:rPr>
              <a:t>(000)</a:t>
            </a:r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= (0)</a:t>
            </a:r>
            <a:r>
              <a:rPr lang="en-US" sz="1200" dirty="0" smtClean="0"/>
              <a:t>10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213687" y="575446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=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3x8 Decoder using two 2x4 Decoders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6477001" y="2285997"/>
          <a:ext cx="2590800" cy="4296095"/>
        </p:xfrm>
        <a:graphic>
          <a:graphicData uri="http://schemas.openxmlformats.org/drawingml/2006/table">
            <a:tbl>
              <a:tblPr/>
              <a:tblGrid>
                <a:gridCol w="529303"/>
                <a:gridCol w="529303"/>
                <a:gridCol w="529303"/>
                <a:gridCol w="1002891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Output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 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7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76200" y="1447800"/>
            <a:ext cx="6314798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5x32 Decoder using four 3x8 and one 2x4 Decoder(s)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5x32</a:t>
            </a:r>
          </a:p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Decoder</a:t>
            </a:r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24384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3122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3733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466" y="2209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9072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848600" y="1828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848600" y="2436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48600" y="3048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48600" y="3568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80666" y="1600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2221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28310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458200" y="33528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6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848600" y="2133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48600" y="2741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48600" y="3276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848600" y="37967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80666" y="1905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58200" y="2526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58200" y="3135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58200" y="3581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endParaRPr lang="en-US" b="1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848600" y="41148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848600" y="47228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48600" y="53340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848600" y="5854144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480666" y="3886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8458200" y="45074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10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458200" y="5117068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458200" y="56388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30</a:t>
            </a:r>
            <a:endParaRPr lang="en-US" b="1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48600" y="4419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48600" y="5027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848600" y="55626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848600" y="61706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80666" y="41910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9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58200" y="481226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458200" y="59552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31</a:t>
            </a:r>
            <a:endParaRPr lang="en-US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533400" y="4875212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0" y="4659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4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5x32 Decoder using four 3x8 and one 2x4 Decoder(s)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r>
              <a:rPr lang="en-US" b="1" dirty="0" smtClean="0"/>
              <a:t> … 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2x4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r>
              <a:rPr lang="en-US" b="1" dirty="0" smtClean="0"/>
              <a:t> … 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23</a:t>
            </a:r>
            <a:r>
              <a:rPr lang="en-US" b="1" dirty="0" smtClean="0"/>
              <a:t>… D</a:t>
            </a:r>
            <a:r>
              <a:rPr lang="en-US" sz="1200" b="1" dirty="0" smtClean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31</a:t>
            </a:r>
            <a:r>
              <a:rPr lang="en-US" b="1" dirty="0" smtClean="0"/>
              <a:t>…D</a:t>
            </a:r>
            <a:r>
              <a:rPr lang="en-US" sz="1200" b="1" dirty="0" smtClean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5x32 Decoder using four 3x8 and one 2x4 Decoder(s)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r>
              <a:rPr lang="en-US" b="1" dirty="0" smtClean="0"/>
              <a:t> - 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2x4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r>
              <a:rPr lang="en-US" b="1" dirty="0" smtClean="0"/>
              <a:t> - 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23</a:t>
            </a:r>
            <a:r>
              <a:rPr lang="en-US" b="1" dirty="0" smtClean="0"/>
              <a:t> - D</a:t>
            </a:r>
            <a:r>
              <a:rPr lang="en-US" sz="1200" b="1" dirty="0" smtClean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31</a:t>
            </a:r>
            <a:r>
              <a:rPr lang="en-US" b="1" dirty="0" smtClean="0"/>
              <a:t> - D</a:t>
            </a:r>
            <a:r>
              <a:rPr lang="en-US" sz="1200" b="1" dirty="0" smtClean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60592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10110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22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2754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62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62000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5x32 Decoder using four 3x8 and one 2x4 Decoder(s)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r>
              <a:rPr lang="en-US" b="1" dirty="0" smtClean="0"/>
              <a:t> - 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2x4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r>
              <a:rPr lang="en-US" b="1" dirty="0" smtClean="0"/>
              <a:t> - 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23</a:t>
            </a:r>
            <a:r>
              <a:rPr lang="en-US" b="1" dirty="0" smtClean="0"/>
              <a:t> - D</a:t>
            </a:r>
            <a:r>
              <a:rPr lang="en-US" sz="1200" b="1" dirty="0" smtClean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31</a:t>
            </a:r>
            <a:r>
              <a:rPr lang="en-US" b="1" dirty="0" smtClean="0"/>
              <a:t> - D</a:t>
            </a:r>
            <a:r>
              <a:rPr lang="en-US" sz="1200" b="1" dirty="0" smtClean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60592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10110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22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2754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62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62000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89314" y="2221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889314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893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8862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648200" y="4126468"/>
            <a:ext cx="5357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151076" y="45836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22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Constructing 5x32 Decoder using four 3x8 and one 2x4 Decoder(s) Only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371600"/>
            <a:ext cx="67056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33400" y="3733800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80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3516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4202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4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620000" y="2133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9248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7</a:t>
            </a:r>
            <a:r>
              <a:rPr lang="en-US" b="1" dirty="0" smtClean="0"/>
              <a:t> - 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5" name="Rectangle 54"/>
          <p:cNvSpPr/>
          <p:nvPr/>
        </p:nvSpPr>
        <p:spPr>
          <a:xfrm>
            <a:off x="6248400" y="1676400"/>
            <a:ext cx="13716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48400" y="2971800"/>
            <a:ext cx="1371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1946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226726" y="1981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226726" y="2526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13902" y="2895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204260" y="31125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204260" y="3669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6216340" y="4038600"/>
            <a:ext cx="13716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6181842" y="4050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2200" y="42672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172200" y="48122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6216340" y="5246132"/>
            <a:ext cx="1371600" cy="115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181842" y="5257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72200" y="5474732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172200" y="6107668"/>
            <a:ext cx="29687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2415934" y="2438400"/>
            <a:ext cx="13716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352800" y="2362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378448" y="45836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378448" y="35052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4384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438400" y="4343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3783560" y="38745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733800" y="4941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3400914" y="58028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3783560" y="6008132"/>
            <a:ext cx="2464840" cy="2402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6629400" y="20574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6629400" y="3352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638297" y="43550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563880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3x8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2590800" y="5040868"/>
            <a:ext cx="985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2x4</a:t>
            </a:r>
          </a:p>
          <a:p>
            <a:pPr algn="ctr"/>
            <a:r>
              <a:rPr lang="en-US" b="1" dirty="0" smtClean="0"/>
              <a:t>Decoder</a:t>
            </a:r>
            <a:endParaRPr lang="en-US" b="1" dirty="0"/>
          </a:p>
        </p:txBody>
      </p:sp>
      <p:cxnSp>
        <p:nvCxnSpPr>
          <p:cNvPr id="114" name="Straight Connector 113"/>
          <p:cNvCxnSpPr/>
          <p:nvPr/>
        </p:nvCxnSpPr>
        <p:spPr>
          <a:xfrm rot="5400000">
            <a:off x="7924800" y="2057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620000" y="34290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924800" y="2895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15</a:t>
            </a:r>
            <a:r>
              <a:rPr lang="en-US" b="1" dirty="0" smtClean="0"/>
              <a:t> - D</a:t>
            </a:r>
            <a:r>
              <a:rPr lang="en-US" sz="1200" b="1" dirty="0" smtClean="0"/>
              <a:t>8</a:t>
            </a:r>
            <a:endParaRPr lang="en-US" b="1" dirty="0"/>
          </a:p>
        </p:txBody>
      </p:sp>
      <p:cxnSp>
        <p:nvCxnSpPr>
          <p:cNvPr id="129" name="Straight Connector 128"/>
          <p:cNvCxnSpPr/>
          <p:nvPr/>
        </p:nvCxnSpPr>
        <p:spPr>
          <a:xfrm rot="5400000">
            <a:off x="7924800" y="33528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620000" y="4495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924800" y="3962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23</a:t>
            </a:r>
            <a:r>
              <a:rPr lang="en-US" b="1" dirty="0" smtClean="0"/>
              <a:t> - D</a:t>
            </a:r>
            <a:r>
              <a:rPr lang="en-US" sz="1200" b="1" dirty="0" smtClean="0"/>
              <a:t>16</a:t>
            </a:r>
            <a:endParaRPr lang="en-US" b="1" dirty="0"/>
          </a:p>
        </p:txBody>
      </p:sp>
      <p:cxnSp>
        <p:nvCxnSpPr>
          <p:cNvPr id="141" name="Straight Connector 140"/>
          <p:cNvCxnSpPr/>
          <p:nvPr/>
        </p:nvCxnSpPr>
        <p:spPr>
          <a:xfrm rot="5400000">
            <a:off x="7924800" y="4419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7620000" y="57912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924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</a:t>
            </a:r>
            <a:r>
              <a:rPr lang="en-US" sz="1200" b="1" dirty="0" smtClean="0"/>
              <a:t>31</a:t>
            </a:r>
            <a:r>
              <a:rPr lang="en-US" b="1" dirty="0" smtClean="0"/>
              <a:t> - D</a:t>
            </a:r>
            <a:r>
              <a:rPr lang="en-US" sz="1200" b="1" dirty="0" smtClean="0"/>
              <a:t>24</a:t>
            </a:r>
            <a:endParaRPr lang="en-US" b="1" dirty="0"/>
          </a:p>
        </p:txBody>
      </p:sp>
      <p:cxnSp>
        <p:nvCxnSpPr>
          <p:cNvPr id="144" name="Straight Connector 143"/>
          <p:cNvCxnSpPr/>
          <p:nvPr/>
        </p:nvCxnSpPr>
        <p:spPr>
          <a:xfrm rot="5400000">
            <a:off x="7924800" y="57150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226726" y="2221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6226726" y="3364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172200" y="5726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172200" y="4507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783560" y="2655332"/>
            <a:ext cx="2464840" cy="1166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5410200" y="20368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5676900" y="19431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410200" y="3332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rot="5400000">
            <a:off x="5676900" y="3238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5334000" y="4475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5600700" y="4381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5334000" y="5618202"/>
            <a:ext cx="838200" cy="2059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5600700" y="5524500"/>
            <a:ext cx="304800" cy="2286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5181600" y="1600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3" name="TextBox 172"/>
          <p:cNvSpPr txBox="1"/>
          <p:nvPr/>
        </p:nvSpPr>
        <p:spPr>
          <a:xfrm>
            <a:off x="5181600" y="2983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5105400" y="4126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5105400" y="5269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 - 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143000" y="605926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10110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What will be the output now?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533400" y="19050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33400" y="2589212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3400" y="3200400"/>
            <a:ext cx="6096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466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0" y="2373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0" y="2983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762000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62000" y="2133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0" y="2754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762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62000" y="3974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889314" y="2221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3889314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38893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886200" y="5574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4648200" y="4126468"/>
            <a:ext cx="53572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151076" y="4583668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</a:t>
            </a:r>
            <a:r>
              <a:rPr lang="en-US" sz="1200" b="1" dirty="0" smtClean="0">
                <a:solidFill>
                  <a:srgbClr val="C00000"/>
                </a:solidFill>
              </a:rPr>
              <a:t>22</a:t>
            </a:r>
            <a:r>
              <a:rPr lang="en-US" b="1" dirty="0" smtClean="0">
                <a:solidFill>
                  <a:srgbClr val="C00000"/>
                </a:solidFill>
              </a:rPr>
              <a:t> = 1</a:t>
            </a:r>
            <a:endParaRPr lang="en-US" b="1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533400" y="5789612"/>
            <a:ext cx="1828800" cy="1588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0" y="55742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2362200" y="5562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57200" y="5345668"/>
            <a:ext cx="6351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E = 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Minterm</a:t>
            </a:r>
            <a:r>
              <a:rPr lang="en-US" sz="2000" dirty="0" smtClean="0"/>
              <a:t>0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14600" y="2438400"/>
            <a:ext cx="38428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2362200"/>
            <a:ext cx="32766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708" y="3440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41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708" y="33644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050" dirty="0" smtClean="0"/>
              <a:t>0</a:t>
            </a:r>
            <a:r>
              <a:rPr lang="en-US" dirty="0" smtClean="0"/>
              <a:t> = X’Y’Z’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77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65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6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6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9114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152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m</a:t>
            </a:r>
            <a:r>
              <a:rPr lang="en-US" sz="1100" dirty="0" smtClean="0"/>
              <a:t>0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rgbClr val="FF0000"/>
                </a:solidFill>
              </a:rPr>
              <a:t>(001)</a:t>
            </a:r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= (1)</a:t>
            </a:r>
            <a:r>
              <a:rPr lang="en-US" sz="1200" dirty="0" smtClean="0"/>
              <a:t>10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213687" y="5754469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Minterm</a:t>
            </a:r>
            <a:r>
              <a:rPr lang="en-US" sz="2000" dirty="0" smtClean="0"/>
              <a:t>0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514600" y="2438400"/>
            <a:ext cx="384284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819400" y="2362200"/>
            <a:ext cx="3276600" cy="236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9800" y="2819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708" y="3440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4126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0708" y="3364468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r>
              <a:rPr lang="en-US" sz="1050" dirty="0" smtClean="0"/>
              <a:t>0</a:t>
            </a:r>
            <a:r>
              <a:rPr lang="en-US" dirty="0" smtClean="0"/>
              <a:t> = X’Y’Z’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1460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7714" y="3135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3897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65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6514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6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9114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4800" y="152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m</a:t>
            </a:r>
            <a:r>
              <a:rPr lang="en-US" sz="1100" dirty="0" smtClean="0"/>
              <a:t>0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rgbClr val="FF0000"/>
                </a:solidFill>
              </a:rPr>
              <a:t>(001)</a:t>
            </a:r>
            <a:r>
              <a:rPr lang="en-US" sz="1200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= (1)</a:t>
            </a:r>
            <a:r>
              <a:rPr lang="en-US" sz="1200" dirty="0" smtClean="0"/>
              <a:t>10</a:t>
            </a:r>
            <a:endParaRPr lang="en-US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75561" y="5486400"/>
            <a:ext cx="4863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Conclusion: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sz="12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gives output 1 only on binary equivalent of (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sz="1100" dirty="0" smtClean="0">
                <a:solidFill>
                  <a:srgbClr val="FF0000"/>
                </a:solidFill>
              </a:rPr>
              <a:t>10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For other combinations, output is 0.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Minterms</a:t>
            </a:r>
            <a:r>
              <a:rPr lang="en-US" dirty="0" smtClean="0"/>
              <a:t> Work?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8" y="1295400"/>
          <a:ext cx="8321044" cy="4800601"/>
        </p:xfrm>
        <a:graphic>
          <a:graphicData uri="http://schemas.openxmlformats.org/drawingml/2006/table">
            <a:tbl>
              <a:tblPr/>
              <a:tblGrid>
                <a:gridCol w="458260"/>
                <a:gridCol w="458260"/>
                <a:gridCol w="458260"/>
                <a:gridCol w="868283"/>
                <a:gridCol w="868283"/>
                <a:gridCol w="868283"/>
                <a:gridCol w="868283"/>
                <a:gridCol w="868283"/>
                <a:gridCol w="868283"/>
                <a:gridCol w="868283"/>
                <a:gridCol w="868283"/>
              </a:tblGrid>
              <a:tr h="50450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Output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X’Y’Z’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X’YZ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XY’Z’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XY’Z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m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XYZ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6248400"/>
            <a:ext cx="438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 of circuit generating all </a:t>
            </a:r>
            <a:r>
              <a:rPr lang="en-US" dirty="0" err="1" smtClean="0"/>
              <a:t>minterms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3104</Words>
  <Application>Microsoft Office PowerPoint</Application>
  <PresentationFormat>On-screen Show (4:3)</PresentationFormat>
  <Paragraphs>1863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Centaur</vt:lpstr>
      <vt:lpstr>Tahoma</vt:lpstr>
      <vt:lpstr>Times New Roman</vt:lpstr>
      <vt:lpstr>Wingdings</vt:lpstr>
      <vt:lpstr>Office Theme</vt:lpstr>
      <vt:lpstr>Decoders</vt:lpstr>
      <vt:lpstr>Decoder</vt:lpstr>
      <vt:lpstr>1-to-2 Line Decoder</vt:lpstr>
      <vt:lpstr>2-to-4 Line Decoder</vt:lpstr>
      <vt:lpstr>Minterms</vt:lpstr>
      <vt:lpstr>Minterm0</vt:lpstr>
      <vt:lpstr>Minterm0</vt:lpstr>
      <vt:lpstr>Minterm0</vt:lpstr>
      <vt:lpstr>How Minterms Work?</vt:lpstr>
      <vt:lpstr>Combining all Minterms of 3 Variables</vt:lpstr>
      <vt:lpstr>Circuit to generate all Minterms</vt:lpstr>
      <vt:lpstr>3-to-8 Line Decoder</vt:lpstr>
      <vt:lpstr>3-to-8 Line Decoder</vt:lpstr>
      <vt:lpstr>3-to-8 Line Decoder</vt:lpstr>
      <vt:lpstr>3-to-8 Line Decoder</vt:lpstr>
      <vt:lpstr>Combining all Minterms of 3 Variables</vt:lpstr>
      <vt:lpstr>Decoder…</vt:lpstr>
      <vt:lpstr>Decoder…</vt:lpstr>
      <vt:lpstr>Decoder…</vt:lpstr>
      <vt:lpstr>Decoder with Enable Input</vt:lpstr>
      <vt:lpstr>Decoder with Enable Input</vt:lpstr>
      <vt:lpstr>Decoder with Enable Input</vt:lpstr>
      <vt:lpstr>Decoder with Enable Input</vt:lpstr>
      <vt:lpstr>Decoder with Enable Input</vt:lpstr>
      <vt:lpstr>Implementing Functions using Decoder</vt:lpstr>
      <vt:lpstr>Decoder-Based Combinational Circuit</vt:lpstr>
      <vt:lpstr>Decoder-Based Combinational Circuit</vt:lpstr>
      <vt:lpstr>Decoder-Based Combinational Circuit</vt:lpstr>
      <vt:lpstr>Decoder-Based Combinational Circuit</vt:lpstr>
      <vt:lpstr>Decoder-Based Combinational Circuit</vt:lpstr>
      <vt:lpstr>Decoder-Based Combinational Circuit</vt:lpstr>
      <vt:lpstr>Encoder</vt:lpstr>
      <vt:lpstr>Octal to Binary Encoder</vt:lpstr>
      <vt:lpstr>Octal to Binary Encoder</vt:lpstr>
      <vt:lpstr>Octal to Binary Encoder</vt:lpstr>
      <vt:lpstr>Limitations of Encoder</vt:lpstr>
      <vt:lpstr>Priority Encoder</vt:lpstr>
      <vt:lpstr>Priority Encoder</vt:lpstr>
      <vt:lpstr>Priority Encoder</vt:lpstr>
      <vt:lpstr>3-to-8 Line Decoder (Two-Level Implementation)</vt:lpstr>
      <vt:lpstr>3-to-8 Line Decoder  (Hierarchical Design)</vt:lpstr>
      <vt:lpstr>3-to-8 Line Decoder  (Hierarchical Design)</vt:lpstr>
      <vt:lpstr>3-to-8 Line Decoder  (Hierarchical Design)</vt:lpstr>
      <vt:lpstr>3-to-8 Line Decoder  (Hierarchical Design)</vt:lpstr>
      <vt:lpstr>6 x 64 Decoder (Non-Hierarchical Design)</vt:lpstr>
      <vt:lpstr>6-to-64 Decoder (Hierarchical Design)</vt:lpstr>
      <vt:lpstr>Two-Level Implementation  vs Hierarchical Design</vt:lpstr>
      <vt:lpstr>Gate Input Cost</vt:lpstr>
      <vt:lpstr>3-to-8 Line Decoder  (Hierarchical Design)</vt:lpstr>
      <vt:lpstr>6 x 64 Decoder (Non-Hierarchical Design)</vt:lpstr>
      <vt:lpstr>6-to-64 Decoder (Hierarchical Design)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4x16 Decoder using 2x4 Decoders Only</vt:lpstr>
      <vt:lpstr>Constructing 3x8 Decoder using two 2x4 Decoders</vt:lpstr>
      <vt:lpstr>Constructing 5x32 Decoder using four 3x8 and one 2x4 Decoder(s) Only</vt:lpstr>
      <vt:lpstr>Constructing 5x32 Decoder using four 3x8 and one 2x4 Decoder(s) Only</vt:lpstr>
      <vt:lpstr>Constructing 5x32 Decoder using four 3x8 and one 2x4 Decoder(s) Only</vt:lpstr>
      <vt:lpstr>Constructing 5x32 Decoder using four 3x8 and one 2x4 Decoder(s) Only</vt:lpstr>
      <vt:lpstr>Constructing 5x32 Decoder using four 3x8 and one 2x4 Decoder(s) Only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Decoder</dc:title>
  <dc:creator>Samin</dc:creator>
  <cp:lastModifiedBy>EE</cp:lastModifiedBy>
  <cp:revision>482</cp:revision>
  <dcterms:created xsi:type="dcterms:W3CDTF">2015-03-27T13:00:27Z</dcterms:created>
  <dcterms:modified xsi:type="dcterms:W3CDTF">2022-03-31T14:35:29Z</dcterms:modified>
</cp:coreProperties>
</file>